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2" r:id="rId1"/>
    <p:sldMasterId id="2147483745" r:id="rId2"/>
    <p:sldMasterId id="2147483781" r:id="rId3"/>
  </p:sldMasterIdLst>
  <p:notesMasterIdLst>
    <p:notesMasterId r:id="rId16"/>
  </p:notesMasterIdLst>
  <p:handoutMasterIdLst>
    <p:handoutMasterId r:id="rId17"/>
  </p:handoutMasterIdLst>
  <p:sldIdLst>
    <p:sldId id="338" r:id="rId4"/>
    <p:sldId id="465" r:id="rId5"/>
    <p:sldId id="468" r:id="rId6"/>
    <p:sldId id="469" r:id="rId7"/>
    <p:sldId id="467" r:id="rId8"/>
    <p:sldId id="464" r:id="rId9"/>
    <p:sldId id="474" r:id="rId10"/>
    <p:sldId id="471" r:id="rId11"/>
    <p:sldId id="472" r:id="rId12"/>
    <p:sldId id="473" r:id="rId13"/>
    <p:sldId id="463" r:id="rId14"/>
    <p:sldId id="466" r:id="rId15"/>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8C8C"/>
    <a:srgbClr val="3D3D3D"/>
    <a:srgbClr val="051B75"/>
    <a:srgbClr val="DCDCDC"/>
    <a:srgbClr val="F3F3F3"/>
    <a:srgbClr val="F7F3F1"/>
    <a:srgbClr val="6EA6FF"/>
    <a:srgbClr val="BB8EFF"/>
    <a:srgbClr val="20D5D2"/>
    <a:srgbClr val="0530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454785-E780-4C56-B37E-7226A584B854}" v="1" dt="2026-09-24T04:04:42.4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9" autoAdjust="0"/>
    <p:restoredTop sz="94659"/>
  </p:normalViewPr>
  <p:slideViewPr>
    <p:cSldViewPr snapToGrid="0" snapToObjects="1" showGuides="1">
      <p:cViewPr varScale="1">
        <p:scale>
          <a:sx n="80" d="100"/>
          <a:sy n="80" d="100"/>
        </p:scale>
        <p:origin x="52" y="352"/>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hosh Sankar" userId="f8112a0f-b5ee-464b-8842-5b2948bad411" providerId="ADAL" clId="{564B03E4-2881-4569-B22F-2EE44AC02D10}"/>
    <pc:docChg chg="modSld">
      <pc:chgData name="Santhosh Sankar" userId="f8112a0f-b5ee-464b-8842-5b2948bad411" providerId="ADAL" clId="{564B03E4-2881-4569-B22F-2EE44AC02D10}" dt="2026-09-24T04:04:52.197" v="2" actId="6549"/>
      <pc:docMkLst>
        <pc:docMk/>
      </pc:docMkLst>
      <pc:sldChg chg="modSp mod">
        <pc:chgData name="Santhosh Sankar" userId="f8112a0f-b5ee-464b-8842-5b2948bad411" providerId="ADAL" clId="{564B03E4-2881-4569-B22F-2EE44AC02D10}" dt="2026-09-24T04:04:52.197" v="2" actId="6549"/>
        <pc:sldMkLst>
          <pc:docMk/>
          <pc:sldMk cId="1961028589" sldId="338"/>
        </pc:sldMkLst>
        <pc:spChg chg="mod">
          <ac:chgData name="Santhosh Sankar" userId="f8112a0f-b5ee-464b-8842-5b2948bad411" providerId="ADAL" clId="{564B03E4-2881-4569-B22F-2EE44AC02D10}" dt="2026-09-24T04:04:52.197" v="2" actId="6549"/>
          <ac:spMkLst>
            <pc:docMk/>
            <pc:sldMk cId="1961028589" sldId="338"/>
            <ac:spMk id="4" creationId="{00000000-0000-0000-0000-000000000000}"/>
          </ac:spMkLst>
        </pc:spChg>
      </pc:sldChg>
      <pc:sldChg chg="modSp">
        <pc:chgData name="Santhosh Sankar" userId="f8112a0f-b5ee-464b-8842-5b2948bad411" providerId="ADAL" clId="{564B03E4-2881-4569-B22F-2EE44AC02D10}" dt="2026-09-24T04:04:42.486" v="1"/>
        <pc:sldMkLst>
          <pc:docMk/>
          <pc:sldMk cId="1002526821" sldId="471"/>
        </pc:sldMkLst>
        <pc:spChg chg="mod">
          <ac:chgData name="Santhosh Sankar" userId="f8112a0f-b5ee-464b-8842-5b2948bad411" providerId="ADAL" clId="{564B03E4-2881-4569-B22F-2EE44AC02D10}" dt="2026-09-24T04:04:42.486" v="1"/>
          <ac:spMkLst>
            <pc:docMk/>
            <pc:sldMk cId="1002526821" sldId="471"/>
            <ac:spMk id="4" creationId="{5087757C-289D-458E-924D-D3E2A15AA82E}"/>
          </ac:spMkLst>
        </pc:spChg>
      </pc:sldChg>
      <pc:sldChg chg="modSp">
        <pc:chgData name="Santhosh Sankar" userId="f8112a0f-b5ee-464b-8842-5b2948bad411" providerId="ADAL" clId="{564B03E4-2881-4569-B22F-2EE44AC02D10}" dt="2026-09-24T04:04:42.486" v="1"/>
        <pc:sldMkLst>
          <pc:docMk/>
          <pc:sldMk cId="153892783" sldId="472"/>
        </pc:sldMkLst>
        <pc:spChg chg="mod">
          <ac:chgData name="Santhosh Sankar" userId="f8112a0f-b5ee-464b-8842-5b2948bad411" providerId="ADAL" clId="{564B03E4-2881-4569-B22F-2EE44AC02D10}" dt="2026-09-24T04:04:42.486" v="1"/>
          <ac:spMkLst>
            <pc:docMk/>
            <pc:sldMk cId="153892783" sldId="472"/>
            <ac:spMk id="4" creationId="{5087757C-289D-458E-924D-D3E2A15AA82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9/24/2026</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EC78C63C-DBBC-4874-A3C5-0D60C4FFD43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08C2744-6DAE-4F37-929A-BD619E5775A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10" name="Picture 9" descr="IBM Talent Management Solutions_White.png">
            <a:extLst>
              <a:ext uri="{FF2B5EF4-FFF2-40B4-BE49-F238E27FC236}">
                <a16:creationId xmlns:a16="http://schemas.microsoft.com/office/drawing/2014/main" id="{7522D8E8-2E10-49A7-8CD2-31969A1B615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12" name="Slide Number Placeholder 6">
            <a:extLst>
              <a:ext uri="{FF2B5EF4-FFF2-40B4-BE49-F238E27FC236}">
                <a16:creationId xmlns:a16="http://schemas.microsoft.com/office/drawing/2014/main" id="{ECDD928E-2D50-432C-B544-EF7ED67C3B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AA352F13-5C80-4DF7-B43A-EB04DFA5666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
        <p:nvSpPr>
          <p:cNvPr id="7" name="Slide Number Placeholder 6">
            <a:extLst>
              <a:ext uri="{FF2B5EF4-FFF2-40B4-BE49-F238E27FC236}">
                <a16:creationId xmlns:a16="http://schemas.microsoft.com/office/drawing/2014/main" id="{F3F1C68D-1E34-4EE9-B853-ABE581AD7F0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
        <p:nvSpPr>
          <p:cNvPr id="9" name="Slide Number Placeholder 6">
            <a:extLst>
              <a:ext uri="{FF2B5EF4-FFF2-40B4-BE49-F238E27FC236}">
                <a16:creationId xmlns:a16="http://schemas.microsoft.com/office/drawing/2014/main" id="{FE0C8642-9F84-4332-A485-122129AB78D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
        <p:nvSpPr>
          <p:cNvPr id="6" name="Slide Number Placeholder 6">
            <a:extLst>
              <a:ext uri="{FF2B5EF4-FFF2-40B4-BE49-F238E27FC236}">
                <a16:creationId xmlns:a16="http://schemas.microsoft.com/office/drawing/2014/main" id="{568860C3-A0C0-44FC-87AC-0E5ADC7B90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dirty="0"/>
              <a:t>Drag picture to placeholder or click icon to add</a:t>
            </a:r>
          </a:p>
        </p:txBody>
      </p:sp>
      <p:sp>
        <p:nvSpPr>
          <p:cNvPr id="9" name="Slide Number Placeholder 6">
            <a:extLst>
              <a:ext uri="{FF2B5EF4-FFF2-40B4-BE49-F238E27FC236}">
                <a16:creationId xmlns:a16="http://schemas.microsoft.com/office/drawing/2014/main" id="{6B4A5F2F-4AAD-4D31-B3CE-23C13EE1196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DF81BB47-EE99-4F69-A278-FE97C93E5E5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8632F80-087E-4C10-8D94-8EA55E083EE1}"/>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4EE4A0DD-AC3B-42E0-B38C-212CBEA6AEF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8DDFA7D7-F850-45F5-8744-B5CE34B2D155}"/>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501AB3EB-20E7-4292-9F68-C63B3CBEBCE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6">
            <a:extLst>
              <a:ext uri="{FF2B5EF4-FFF2-40B4-BE49-F238E27FC236}">
                <a16:creationId xmlns:a16="http://schemas.microsoft.com/office/drawing/2014/main" id="{DBBB6316-172F-487B-9067-D6B02D81EA4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F3E26753-182A-428B-A668-00B5F6ABA7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B3B02E6E-755A-467D-83D1-78F8E68457A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lide Number Placeholder 6">
            <a:extLst>
              <a:ext uri="{FF2B5EF4-FFF2-40B4-BE49-F238E27FC236}">
                <a16:creationId xmlns:a16="http://schemas.microsoft.com/office/drawing/2014/main" id="{5B491512-0248-4ABB-B497-67EDA0A0288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4A9E1BF3-B45A-4C50-98BC-B2A3E0C8E83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8" name="Slide Number Placeholder 6">
            <a:extLst>
              <a:ext uri="{FF2B5EF4-FFF2-40B4-BE49-F238E27FC236}">
                <a16:creationId xmlns:a16="http://schemas.microsoft.com/office/drawing/2014/main" id="{FB948E4A-0BCC-4E54-AB85-FB8288A59D9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6" name="Slide Number Placeholder 6">
            <a:extLst>
              <a:ext uri="{FF2B5EF4-FFF2-40B4-BE49-F238E27FC236}">
                <a16:creationId xmlns:a16="http://schemas.microsoft.com/office/drawing/2014/main" id="{717114C9-A8DD-48A9-A7F3-7BB48F01D52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768F8FE6-730B-4CEC-ACBA-F3B902EFBB9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1D1C3A05-5283-4D6A-B17A-61BB083288A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9" name="Slide Number Placeholder 6">
            <a:extLst>
              <a:ext uri="{FF2B5EF4-FFF2-40B4-BE49-F238E27FC236}">
                <a16:creationId xmlns:a16="http://schemas.microsoft.com/office/drawing/2014/main" id="{4BBAE8F1-3BD9-4FBE-BB35-E5F667CB7BE7}"/>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1998"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4C406039-24D7-43FA-8025-4881EE970DF6}"/>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4572000" y="25590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6857998" y="25463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
        <p:nvSpPr>
          <p:cNvPr id="9" name="Slide Number Placeholder 6">
            <a:extLst>
              <a:ext uri="{FF2B5EF4-FFF2-40B4-BE49-F238E27FC236}">
                <a16:creationId xmlns:a16="http://schemas.microsoft.com/office/drawing/2014/main" id="{22B4F6BD-6177-4B7E-9F67-335824747590}"/>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366DF607-EB53-4282-A159-74B2EE2BB65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6">
            <a:extLst>
              <a:ext uri="{FF2B5EF4-FFF2-40B4-BE49-F238E27FC236}">
                <a16:creationId xmlns:a16="http://schemas.microsoft.com/office/drawing/2014/main" id="{D7E6729A-9008-4238-8F94-C92F69DECD9F}"/>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8" name="Slide Number Placeholder 6">
            <a:extLst>
              <a:ext uri="{FF2B5EF4-FFF2-40B4-BE49-F238E27FC236}">
                <a16:creationId xmlns:a16="http://schemas.microsoft.com/office/drawing/2014/main" id="{6DA42845-AD5E-4121-B7E2-0F7ECDA0919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FEE7015E-AEBF-46E5-8DA7-0F3E03BC710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6">
            <a:extLst>
              <a:ext uri="{FF2B5EF4-FFF2-40B4-BE49-F238E27FC236}">
                <a16:creationId xmlns:a16="http://schemas.microsoft.com/office/drawing/2014/main" id="{C0D44EC3-856A-4782-8992-AD1C15B61A0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6">
            <a:extLst>
              <a:ext uri="{FF2B5EF4-FFF2-40B4-BE49-F238E27FC236}">
                <a16:creationId xmlns:a16="http://schemas.microsoft.com/office/drawing/2014/main" id="{3129E68C-C99F-4566-9E38-6F32AF6A18E2}"/>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
        <p:nvSpPr>
          <p:cNvPr id="9" name="Slide Number Placeholder 6">
            <a:extLst>
              <a:ext uri="{FF2B5EF4-FFF2-40B4-BE49-F238E27FC236}">
                <a16:creationId xmlns:a16="http://schemas.microsoft.com/office/drawing/2014/main" id="{3F8C8E88-E8FF-46A9-B9A5-67CE4DC40C0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6">
            <a:extLst>
              <a:ext uri="{FF2B5EF4-FFF2-40B4-BE49-F238E27FC236}">
                <a16:creationId xmlns:a16="http://schemas.microsoft.com/office/drawing/2014/main" id="{526A5A42-45CE-423D-B378-5F5875C8BD64}"/>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
        <p:nvSpPr>
          <p:cNvPr id="8" name="Slide Number Placeholder 6">
            <a:extLst>
              <a:ext uri="{FF2B5EF4-FFF2-40B4-BE49-F238E27FC236}">
                <a16:creationId xmlns:a16="http://schemas.microsoft.com/office/drawing/2014/main" id="{6818B667-6ED0-46B1-9C2D-A9BDA63A52FA}"/>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FF2D3753-A7C1-426B-A2DB-09B027A6967B}"/>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
        <p:nvSpPr>
          <p:cNvPr id="3" name="Slide Number Placeholder 6">
            <a:extLst>
              <a:ext uri="{FF2B5EF4-FFF2-40B4-BE49-F238E27FC236}">
                <a16:creationId xmlns:a16="http://schemas.microsoft.com/office/drawing/2014/main" id="{0CE05120-4778-47D5-B89B-8ED0E140881C}"/>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
        <p:nvSpPr>
          <p:cNvPr id="7" name="Slide Number Placeholder 6">
            <a:extLst>
              <a:ext uri="{FF2B5EF4-FFF2-40B4-BE49-F238E27FC236}">
                <a16:creationId xmlns:a16="http://schemas.microsoft.com/office/drawing/2014/main" id="{E819C7D1-BB35-4679-91D6-460FBB0B630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5" name="Slide Number Placeholder 6">
            <a:extLst>
              <a:ext uri="{FF2B5EF4-FFF2-40B4-BE49-F238E27FC236}">
                <a16:creationId xmlns:a16="http://schemas.microsoft.com/office/drawing/2014/main" id="{538893EB-3A53-42E5-B8D6-AE3145DFDA4E}"/>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
        <p:nvSpPr>
          <p:cNvPr id="5" name="Slide Number Placeholder 6">
            <a:extLst>
              <a:ext uri="{FF2B5EF4-FFF2-40B4-BE49-F238E27FC236}">
                <a16:creationId xmlns:a16="http://schemas.microsoft.com/office/drawing/2014/main" id="{41292A8C-430E-4959-A811-F586EA58243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sp>
        <p:nvSpPr>
          <p:cNvPr id="6" name="Slide Number Placeholder 6">
            <a:extLst>
              <a:ext uri="{FF2B5EF4-FFF2-40B4-BE49-F238E27FC236}">
                <a16:creationId xmlns:a16="http://schemas.microsoft.com/office/drawing/2014/main" id="{8067EDD2-686F-479F-918B-996A1B7BE948}"/>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
        <p:nvSpPr>
          <p:cNvPr id="2" name="Slide Number Placeholder 6">
            <a:extLst>
              <a:ext uri="{FF2B5EF4-FFF2-40B4-BE49-F238E27FC236}">
                <a16:creationId xmlns:a16="http://schemas.microsoft.com/office/drawing/2014/main" id="{293C6D57-CED3-413A-AC43-E462E2DD102D}"/>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968867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2.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image" Target="../media/image2.png"/><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8" Type="http://schemas.openxmlformats.org/officeDocument/2006/relationships/slideLayout" Target="../slideLayouts/slideLayout82.xml"/><Relationship Id="rId3"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pic>
        <p:nvPicPr>
          <p:cNvPr id="8" name="Picture 7" descr="IBM Talent Management Solutions_White.png">
            <a:extLst>
              <a:ext uri="{FF2B5EF4-FFF2-40B4-BE49-F238E27FC236}">
                <a16:creationId xmlns:a16="http://schemas.microsoft.com/office/drawing/2014/main" id="{84C9555D-561D-4E23-AE4C-DEF5E4652409}"/>
              </a:ext>
            </a:extLst>
          </p:cNvPr>
          <p:cNvPicPr>
            <a:picLocks noChangeAspect="1"/>
          </p:cNvPicPr>
          <p:nvPr userDrawn="1"/>
        </p:nvPicPr>
        <p:blipFill>
          <a:blip r:embed="rId40" cstate="screen">
            <a:extLst>
              <a:ext uri="{28A0092B-C50C-407E-A947-70E740481C1C}">
                <a14:useLocalDpi xmlns:a14="http://schemas.microsoft.com/office/drawing/2010/main"/>
              </a:ext>
            </a:extLst>
          </a:blip>
          <a:stretch>
            <a:fillRect/>
          </a:stretch>
        </p:blipFill>
        <p:spPr>
          <a:xfrm>
            <a:off x="109932" y="4783886"/>
            <a:ext cx="1577550" cy="140861"/>
          </a:xfrm>
          <a:prstGeom prst="rect">
            <a:avLst/>
          </a:prstGeom>
        </p:spPr>
      </p:pic>
      <p:sp>
        <p:nvSpPr>
          <p:cNvPr id="9" name="Slide Number Placeholder 6">
            <a:extLst>
              <a:ext uri="{FF2B5EF4-FFF2-40B4-BE49-F238E27FC236}">
                <a16:creationId xmlns:a16="http://schemas.microsoft.com/office/drawing/2014/main" id="{53BE5053-B4A1-45D8-8BA3-E8C2786076F3}"/>
              </a:ext>
            </a:extLst>
          </p:cNvPr>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pic>
        <p:nvPicPr>
          <p:cNvPr id="9" name="Picture 8" descr="IBM Talent Management Solutions.png">
            <a:extLst>
              <a:ext uri="{FF2B5EF4-FFF2-40B4-BE49-F238E27FC236}">
                <a16:creationId xmlns:a16="http://schemas.microsoft.com/office/drawing/2014/main" id="{328C194F-0C3E-4730-B080-A023B28B04FE}"/>
              </a:ext>
            </a:extLst>
          </p:cNvPr>
          <p:cNvPicPr>
            <a:picLocks noChangeAspect="1"/>
          </p:cNvPicPr>
          <p:nvPr userDrawn="1"/>
        </p:nvPicPr>
        <p:blipFill>
          <a:blip r:embed="rId38"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pic>
        <p:nvPicPr>
          <p:cNvPr id="9" name="Picture 8" descr="IBM Talent Management Solutions.png">
            <a:extLst>
              <a:ext uri="{FF2B5EF4-FFF2-40B4-BE49-F238E27FC236}">
                <a16:creationId xmlns:a16="http://schemas.microsoft.com/office/drawing/2014/main" id="{4D8059F2-CDC4-4946-8AB4-4BF06486FCAF}"/>
              </a:ext>
            </a:extLst>
          </p:cNvPr>
          <p:cNvPicPr>
            <a:picLocks noChangeAspect="1"/>
          </p:cNvPicPr>
          <p:nvPr userDrawn="1"/>
        </p:nvPicPr>
        <p:blipFill>
          <a:blip r:embed="rId37" cstate="screen">
            <a:extLst>
              <a:ext uri="{28A0092B-C50C-407E-A947-70E740481C1C}">
                <a14:useLocalDpi xmlns:a14="http://schemas.microsoft.com/office/drawing/2010/main"/>
              </a:ext>
            </a:extLst>
          </a:blip>
          <a:stretch>
            <a:fillRect/>
          </a:stretch>
        </p:blipFill>
        <p:spPr>
          <a:xfrm>
            <a:off x="151378" y="4781078"/>
            <a:ext cx="1536104" cy="137160"/>
          </a:xfrm>
          <a:prstGeom prst="rect">
            <a:avLst/>
          </a:prstGeom>
        </p:spPr>
      </p:pic>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ibm-analytics.slack.com/archives/GLH8K29UN" TargetMode="External"/><Relationship Id="rId2" Type="http://schemas.openxmlformats.org/officeDocument/2006/relationships/hyperlink" Target="https://ibm.webex.com/ibm/j.php?RGID=r1136e78e16c736010f7d69e51d9d8b64" TargetMode="External"/><Relationship Id="rId1" Type="http://schemas.openxmlformats.org/officeDocument/2006/relationships/slideLayout" Target="../slideLayouts/slideLayout2.xml"/><Relationship Id="rId6" Type="http://schemas.openxmlformats.org/officeDocument/2006/relationships/hyperlink" Target="https://www.ibm.com/support/knowledgecenter/SSDLQA/2_Assess_Training/1UpcomingEnablements.html" TargetMode="External"/><Relationship Id="rId5" Type="http://schemas.openxmlformats.org/officeDocument/2006/relationships/hyperlink" Target="https://ibm.webex.com/ibm/j.php?RGID=rc5e5cbb5cd1a7c348ed2bb92d2f67b11" TargetMode="External"/><Relationship Id="rId4" Type="http://schemas.openxmlformats.org/officeDocument/2006/relationships/hyperlink" Target="https://ibm.webex.com/ibm/j.php?RGID=rba1a711f7af26da49253a9cbeec809d5"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ibm.webex.com/ibm/j.php?RGID=r1ec61009785ab2ab4952fad299d9c10a" TargetMode="External"/><Relationship Id="rId2" Type="http://schemas.openxmlformats.org/officeDocument/2006/relationships/hyperlink" Target="https://ibm.webex.com/ibm/j.php?RGID=rc1908b381aae43cd1cb9c01776270bac" TargetMode="External"/><Relationship Id="rId1" Type="http://schemas.openxmlformats.org/officeDocument/2006/relationships/slideLayout" Target="../slideLayouts/slideLayout2.xml"/><Relationship Id="rId5" Type="http://schemas.openxmlformats.org/officeDocument/2006/relationships/hyperlink" Target="https://www.ibm.com/support/knowledgecenter/SSDLQA/2_Assess_Training/1UpcomingEnablements.html" TargetMode="External"/><Relationship Id="rId4" Type="http://schemas.openxmlformats.org/officeDocument/2006/relationships/hyperlink" Target="https://ibm.webex.com/ibm/j.php?RGID=rf316ad77234f67f5e70bd1e5bfe83cf6"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7557053" cy="4479344"/>
          </a:xfrm>
        </p:spPr>
        <p:txBody>
          <a:bodyPr/>
          <a:lstStyle/>
          <a:p>
            <a:r>
              <a:rPr lang="en-US" dirty="0"/>
              <a:t>Hiring Remotely</a:t>
            </a:r>
            <a:br>
              <a:rPr lang="en-US" dirty="0"/>
            </a:br>
            <a:r>
              <a:rPr lang="en-US" dirty="0"/>
              <a:t>BrassRing ATS</a:t>
            </a:r>
            <a:br>
              <a:rPr lang="en-US" dirty="0"/>
            </a:br>
            <a:br>
              <a:rPr lang="en-US" dirty="0"/>
            </a:br>
            <a:r>
              <a:rPr lang="en-US" sz="1600" b="0" dirty="0"/>
              <a:t>—</a:t>
            </a:r>
            <a:br>
              <a:rPr lang="en-US" b="0" dirty="0"/>
            </a:br>
            <a:r>
              <a:rPr lang="en-US" sz="1800" b="1" dirty="0"/>
              <a:t>Virtual Roundtable</a:t>
            </a:r>
            <a:br>
              <a:rPr lang="en-US" b="0"/>
            </a:br>
            <a:br>
              <a:rPr lang="en-US" sz="1600" b="0" dirty="0"/>
            </a:br>
            <a:r>
              <a:rPr lang="en-US" sz="1600" dirty="0">
                <a:latin typeface="IBM Plex Sans" charset="0"/>
              </a:rPr>
              <a:t>July 21, 2020</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CAD730C-8373-4691-A752-09A2F874D1D0}"/>
              </a:ext>
            </a:extLst>
          </p:cNvPr>
          <p:cNvSpPr>
            <a:spLocks noGrp="1"/>
          </p:cNvSpPr>
          <p:nvPr>
            <p:ph type="sldNum" sz="quarter" idx="4"/>
          </p:nvPr>
        </p:nvSpPr>
        <p:spPr/>
        <p:txBody>
          <a:bodyPr/>
          <a:lstStyle/>
          <a:p>
            <a:fld id="{D0BE6F14-FF48-0F4F-A8AA-2E3F25371E4A}" type="slidenum">
              <a:rPr lang="en-US" smtClean="0"/>
              <a:pPr/>
              <a:t>2</a:t>
            </a:fld>
            <a:endParaRPr lang="en-US"/>
          </a:p>
        </p:txBody>
      </p:sp>
      <p:pic>
        <p:nvPicPr>
          <p:cNvPr id="1026" name="Picture 2" descr="Trivia Night at Matilda! – Lakeview East Chamber of Commerce">
            <a:extLst>
              <a:ext uri="{FF2B5EF4-FFF2-40B4-BE49-F238E27FC236}">
                <a16:creationId xmlns:a16="http://schemas.microsoft.com/office/drawing/2014/main" id="{0196EB5C-D4DC-4808-B2C3-75EFF40283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7287" y="825103"/>
            <a:ext cx="6986588" cy="3493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2453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B211C-E8BC-42A0-82FD-6D5DD6CBD1BB}"/>
              </a:ext>
            </a:extLst>
          </p:cNvPr>
          <p:cNvSpPr>
            <a:spLocks noGrp="1"/>
          </p:cNvSpPr>
          <p:nvPr>
            <p:ph type="title"/>
          </p:nvPr>
        </p:nvSpPr>
        <p:spPr/>
        <p:txBody>
          <a:bodyPr/>
          <a:lstStyle/>
          <a:p>
            <a:r>
              <a:rPr lang="en-US" dirty="0"/>
              <a:t>What is the world’s longest river?</a:t>
            </a:r>
            <a:br>
              <a:rPr lang="en-US" dirty="0"/>
            </a:br>
            <a:br>
              <a:rPr lang="en-US" dirty="0"/>
            </a:br>
            <a:r>
              <a:rPr lang="en-US" dirty="0"/>
              <a:t>A. The Nile</a:t>
            </a:r>
            <a:br>
              <a:rPr lang="en-US" dirty="0"/>
            </a:br>
            <a:r>
              <a:rPr lang="en-US" dirty="0"/>
              <a:t>B. The Amazon</a:t>
            </a:r>
            <a:br>
              <a:rPr lang="en-US" dirty="0"/>
            </a:br>
            <a:r>
              <a:rPr lang="en-US" dirty="0"/>
              <a:t>C. The Mississippi</a:t>
            </a:r>
            <a:br>
              <a:rPr lang="en-US" dirty="0"/>
            </a:br>
            <a:r>
              <a:rPr lang="en-US" dirty="0"/>
              <a:t>D. The Yellow River</a:t>
            </a:r>
          </a:p>
        </p:txBody>
      </p:sp>
      <p:sp>
        <p:nvSpPr>
          <p:cNvPr id="3" name="Slide Number Placeholder 2">
            <a:extLst>
              <a:ext uri="{FF2B5EF4-FFF2-40B4-BE49-F238E27FC236}">
                <a16:creationId xmlns:a16="http://schemas.microsoft.com/office/drawing/2014/main" id="{1A832382-3D52-4547-B4A9-6AE0257349A1}"/>
              </a:ext>
            </a:extLst>
          </p:cNvPr>
          <p:cNvSpPr>
            <a:spLocks noGrp="1"/>
          </p:cNvSpPr>
          <p:nvPr>
            <p:ph type="sldNum" sz="quarter" idx="4"/>
          </p:nvPr>
        </p:nvSpPr>
        <p:spPr/>
        <p:txBody>
          <a:bodyPr/>
          <a:lstStyle/>
          <a:p>
            <a:fld id="{D0BE6F14-FF48-0F4F-A8AA-2E3F25371E4A}" type="slidenum">
              <a:rPr lang="en-US" smtClean="0"/>
              <a:pPr/>
              <a:t>3</a:t>
            </a:fld>
            <a:endParaRPr lang="en-US"/>
          </a:p>
        </p:txBody>
      </p:sp>
      <p:sp>
        <p:nvSpPr>
          <p:cNvPr id="4" name="Title 1">
            <a:extLst>
              <a:ext uri="{FF2B5EF4-FFF2-40B4-BE49-F238E27FC236}">
                <a16:creationId xmlns:a16="http://schemas.microsoft.com/office/drawing/2014/main" id="{0BFBB05E-63E8-4A1B-8476-A457ED64AE40}"/>
              </a:ext>
            </a:extLst>
          </p:cNvPr>
          <p:cNvSpPr txBox="1">
            <a:spLocks/>
          </p:cNvSpPr>
          <p:nvPr/>
        </p:nvSpPr>
        <p:spPr>
          <a:xfrm>
            <a:off x="4697354" y="-1"/>
            <a:ext cx="4275196" cy="2900363"/>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b="0" kern="1200">
                <a:solidFill>
                  <a:schemeClr val="bg2"/>
                </a:solidFill>
                <a:latin typeface="+mj-lt"/>
                <a:ea typeface="Arial" charset="0"/>
                <a:cs typeface="Arial" charset="0"/>
              </a:defRPr>
            </a:lvl1pPr>
          </a:lstStyle>
          <a:p>
            <a:pPr algn="ctr"/>
            <a:endParaRPr lang="en-US" sz="2800" dirty="0">
              <a:solidFill>
                <a:schemeClr val="tx1"/>
              </a:solidFill>
            </a:endParaRPr>
          </a:p>
          <a:p>
            <a:pPr algn="ctr"/>
            <a:r>
              <a:rPr lang="en-US" sz="2800" dirty="0">
                <a:solidFill>
                  <a:schemeClr val="tx1"/>
                </a:solidFill>
              </a:rPr>
              <a:t>The Nile – 4,130 miles</a:t>
            </a:r>
          </a:p>
        </p:txBody>
      </p:sp>
      <p:pic>
        <p:nvPicPr>
          <p:cNvPr id="2050" name="Picture 2" descr="Nile - Wikipedia">
            <a:extLst>
              <a:ext uri="{FF2B5EF4-FFF2-40B4-BE49-F238E27FC236}">
                <a16:creationId xmlns:a16="http://schemas.microsoft.com/office/drawing/2014/main" id="{61B564C5-B549-4397-B972-CCF04D6FBC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0507" y="1450180"/>
            <a:ext cx="3468890" cy="2300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165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B211C-E8BC-42A0-82FD-6D5DD6CBD1BB}"/>
              </a:ext>
            </a:extLst>
          </p:cNvPr>
          <p:cNvSpPr>
            <a:spLocks noGrp="1"/>
          </p:cNvSpPr>
          <p:nvPr>
            <p:ph type="title"/>
          </p:nvPr>
        </p:nvSpPr>
        <p:spPr>
          <a:xfrm>
            <a:off x="228599" y="203781"/>
            <a:ext cx="4114801" cy="4479344"/>
          </a:xfrm>
        </p:spPr>
        <p:txBody>
          <a:bodyPr/>
          <a:lstStyle/>
          <a:p>
            <a:r>
              <a:rPr lang="en-US" dirty="0"/>
              <a:t>How many bones are there in the human body?</a:t>
            </a:r>
            <a:br>
              <a:rPr lang="en-US" dirty="0"/>
            </a:br>
            <a:br>
              <a:rPr lang="en-US" dirty="0"/>
            </a:br>
            <a:r>
              <a:rPr lang="en-US" dirty="0"/>
              <a:t>A. 153</a:t>
            </a:r>
            <a:br>
              <a:rPr lang="en-US" dirty="0"/>
            </a:br>
            <a:r>
              <a:rPr lang="en-US" dirty="0"/>
              <a:t>B. 342</a:t>
            </a:r>
            <a:br>
              <a:rPr lang="en-US" dirty="0"/>
            </a:br>
            <a:r>
              <a:rPr lang="en-US" dirty="0"/>
              <a:t>C. 206</a:t>
            </a:r>
            <a:br>
              <a:rPr lang="en-US" dirty="0"/>
            </a:br>
            <a:r>
              <a:rPr lang="en-US" dirty="0"/>
              <a:t>D. 237</a:t>
            </a:r>
          </a:p>
        </p:txBody>
      </p:sp>
      <p:sp>
        <p:nvSpPr>
          <p:cNvPr id="3" name="Slide Number Placeholder 2">
            <a:extLst>
              <a:ext uri="{FF2B5EF4-FFF2-40B4-BE49-F238E27FC236}">
                <a16:creationId xmlns:a16="http://schemas.microsoft.com/office/drawing/2014/main" id="{1A832382-3D52-4547-B4A9-6AE0257349A1}"/>
              </a:ext>
            </a:extLst>
          </p:cNvPr>
          <p:cNvSpPr>
            <a:spLocks noGrp="1"/>
          </p:cNvSpPr>
          <p:nvPr>
            <p:ph type="sldNum" sz="quarter" idx="4"/>
          </p:nvPr>
        </p:nvSpPr>
        <p:spPr>
          <a:xfrm>
            <a:off x="6858000" y="4826480"/>
            <a:ext cx="2057400" cy="137160"/>
          </a:xfrm>
        </p:spPr>
        <p:txBody>
          <a:bodyPr/>
          <a:lstStyle/>
          <a:p>
            <a:fld id="{D0BE6F14-FF48-0F4F-A8AA-2E3F25371E4A}" type="slidenum">
              <a:rPr lang="en-US" smtClean="0"/>
              <a:pPr/>
              <a:t>4</a:t>
            </a:fld>
            <a:endParaRPr lang="en-US"/>
          </a:p>
        </p:txBody>
      </p:sp>
      <p:sp>
        <p:nvSpPr>
          <p:cNvPr id="4" name="Title 1">
            <a:extLst>
              <a:ext uri="{FF2B5EF4-FFF2-40B4-BE49-F238E27FC236}">
                <a16:creationId xmlns:a16="http://schemas.microsoft.com/office/drawing/2014/main" id="{0BFBB05E-63E8-4A1B-8476-A457ED64AE40}"/>
              </a:ext>
            </a:extLst>
          </p:cNvPr>
          <p:cNvSpPr txBox="1">
            <a:spLocks/>
          </p:cNvSpPr>
          <p:nvPr/>
        </p:nvSpPr>
        <p:spPr>
          <a:xfrm>
            <a:off x="4720402" y="179860"/>
            <a:ext cx="4275196" cy="2900363"/>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b="0" kern="1200">
                <a:solidFill>
                  <a:schemeClr val="bg2"/>
                </a:solidFill>
                <a:latin typeface="+mj-lt"/>
                <a:ea typeface="Arial" charset="0"/>
                <a:cs typeface="Arial" charset="0"/>
              </a:defRPr>
            </a:lvl1pPr>
          </a:lstStyle>
          <a:p>
            <a:pPr algn="ctr"/>
            <a:r>
              <a:rPr lang="en-US" sz="2800" dirty="0">
                <a:solidFill>
                  <a:schemeClr val="tx1"/>
                </a:solidFill>
              </a:rPr>
              <a:t>206</a:t>
            </a:r>
          </a:p>
        </p:txBody>
      </p:sp>
      <p:pic>
        <p:nvPicPr>
          <p:cNvPr id="3074" name="Picture 2" descr="You'll never have as many bones as you did at birth (and other ...">
            <a:extLst>
              <a:ext uri="{FF2B5EF4-FFF2-40B4-BE49-F238E27FC236}">
                <a16:creationId xmlns:a16="http://schemas.microsoft.com/office/drawing/2014/main" id="{98AD8A6F-437A-4A59-A945-6C9C111C39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9712" y="1500188"/>
            <a:ext cx="3370834" cy="22431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9326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B211C-E8BC-42A0-82FD-6D5DD6CBD1BB}"/>
              </a:ext>
            </a:extLst>
          </p:cNvPr>
          <p:cNvSpPr>
            <a:spLocks noGrp="1"/>
          </p:cNvSpPr>
          <p:nvPr>
            <p:ph type="title"/>
          </p:nvPr>
        </p:nvSpPr>
        <p:spPr/>
        <p:txBody>
          <a:bodyPr/>
          <a:lstStyle/>
          <a:p>
            <a:r>
              <a:rPr lang="en-US" dirty="0"/>
              <a:t>What percentage of organizations said they probably or DEFINITELY will adopt broader and more flexible work from home policies?</a:t>
            </a:r>
            <a:br>
              <a:rPr lang="en-US" dirty="0"/>
            </a:br>
            <a:br>
              <a:rPr lang="en-US" dirty="0"/>
            </a:br>
            <a:r>
              <a:rPr lang="en-US" dirty="0"/>
              <a:t>A. 47%</a:t>
            </a:r>
            <a:br>
              <a:rPr lang="en-US" dirty="0"/>
            </a:br>
            <a:r>
              <a:rPr lang="en-US" dirty="0"/>
              <a:t>B. 53%</a:t>
            </a:r>
            <a:br>
              <a:rPr lang="en-US" dirty="0"/>
            </a:br>
            <a:r>
              <a:rPr lang="en-US" dirty="0"/>
              <a:t>C. 68%</a:t>
            </a:r>
            <a:br>
              <a:rPr lang="en-US" dirty="0"/>
            </a:br>
            <a:r>
              <a:rPr lang="en-US" dirty="0"/>
              <a:t>D. 74%</a:t>
            </a:r>
          </a:p>
        </p:txBody>
      </p:sp>
      <p:sp>
        <p:nvSpPr>
          <p:cNvPr id="3" name="Slide Number Placeholder 2">
            <a:extLst>
              <a:ext uri="{FF2B5EF4-FFF2-40B4-BE49-F238E27FC236}">
                <a16:creationId xmlns:a16="http://schemas.microsoft.com/office/drawing/2014/main" id="{1A832382-3D52-4547-B4A9-6AE0257349A1}"/>
              </a:ext>
            </a:extLst>
          </p:cNvPr>
          <p:cNvSpPr>
            <a:spLocks noGrp="1"/>
          </p:cNvSpPr>
          <p:nvPr>
            <p:ph type="sldNum" sz="quarter" idx="4"/>
          </p:nvPr>
        </p:nvSpPr>
        <p:spPr/>
        <p:txBody>
          <a:bodyPr/>
          <a:lstStyle/>
          <a:p>
            <a:fld id="{D0BE6F14-FF48-0F4F-A8AA-2E3F25371E4A}" type="slidenum">
              <a:rPr lang="en-US" smtClean="0"/>
              <a:pPr/>
              <a:t>5</a:t>
            </a:fld>
            <a:endParaRPr lang="en-US"/>
          </a:p>
        </p:txBody>
      </p:sp>
      <p:sp>
        <p:nvSpPr>
          <p:cNvPr id="4" name="Title 1">
            <a:extLst>
              <a:ext uri="{FF2B5EF4-FFF2-40B4-BE49-F238E27FC236}">
                <a16:creationId xmlns:a16="http://schemas.microsoft.com/office/drawing/2014/main" id="{0BFBB05E-63E8-4A1B-8476-A457ED64AE40}"/>
              </a:ext>
            </a:extLst>
          </p:cNvPr>
          <p:cNvSpPr txBox="1">
            <a:spLocks/>
          </p:cNvSpPr>
          <p:nvPr/>
        </p:nvSpPr>
        <p:spPr>
          <a:xfrm>
            <a:off x="4710111" y="200285"/>
            <a:ext cx="4114801" cy="4479344"/>
          </a:xfrm>
          <a:prstGeom prst="rect">
            <a:avLst/>
          </a:prstGeom>
        </p:spPr>
        <p:txBody>
          <a:bodyPr vert="horz" lIns="0" tIns="0" rIns="0" bIns="0" rtlCol="0" anchor="t" anchorCtr="0">
            <a:noAutofit/>
          </a:bodyPr>
          <a:lstStyle>
            <a:lvl1pPr algn="l" defTabSz="457200" rtl="0" eaLnBrk="1" latinLnBrk="0" hangingPunct="1">
              <a:lnSpc>
                <a:spcPct val="90000"/>
              </a:lnSpc>
              <a:spcBef>
                <a:spcPct val="0"/>
              </a:spcBef>
              <a:buNone/>
              <a:defRPr sz="2400" b="0" kern="1200">
                <a:solidFill>
                  <a:schemeClr val="bg2"/>
                </a:solidFill>
                <a:latin typeface="+mj-lt"/>
                <a:ea typeface="Arial" charset="0"/>
                <a:cs typeface="Arial" charset="0"/>
              </a:defRPr>
            </a:lvl1pPr>
          </a:lstStyle>
          <a:p>
            <a:r>
              <a:rPr lang="en-US" sz="4400" dirty="0">
                <a:solidFill>
                  <a:schemeClr val="tx1"/>
                </a:solidFill>
              </a:rPr>
              <a:t>68% according to SHRM COVID-19 Research: The Future of Remote Work (6/5/2020)</a:t>
            </a:r>
          </a:p>
        </p:txBody>
      </p:sp>
    </p:spTree>
    <p:extLst>
      <p:ext uri="{BB962C8B-B14F-4D97-AF65-F5344CB8AC3E}">
        <p14:creationId xmlns:p14="http://schemas.microsoft.com/office/powerpoint/2010/main" val="682206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3CFFE65-D9DA-4BD1-8E46-0E92CD118B8A}"/>
              </a:ext>
            </a:extLst>
          </p:cNvPr>
          <p:cNvSpPr>
            <a:spLocks noGrp="1"/>
          </p:cNvSpPr>
          <p:nvPr>
            <p:ph type="sldNum" sz="quarter" idx="4"/>
          </p:nvPr>
        </p:nvSpPr>
        <p:spPr/>
        <p:txBody>
          <a:bodyPr/>
          <a:lstStyle/>
          <a:p>
            <a:fld id="{D0BE6F14-FF48-0F4F-A8AA-2E3F25371E4A}" type="slidenum">
              <a:rPr lang="en-US" smtClean="0"/>
              <a:pPr/>
              <a:t>6</a:t>
            </a:fld>
            <a:endParaRPr lang="en-US"/>
          </a:p>
        </p:txBody>
      </p:sp>
      <p:sp>
        <p:nvSpPr>
          <p:cNvPr id="4" name="TextBox 3">
            <a:extLst>
              <a:ext uri="{FF2B5EF4-FFF2-40B4-BE49-F238E27FC236}">
                <a16:creationId xmlns:a16="http://schemas.microsoft.com/office/drawing/2014/main" id="{5087757C-289D-458E-924D-D3E2A15AA82E}"/>
              </a:ext>
            </a:extLst>
          </p:cNvPr>
          <p:cNvSpPr txBox="1"/>
          <p:nvPr/>
        </p:nvSpPr>
        <p:spPr>
          <a:xfrm>
            <a:off x="278606" y="46597"/>
            <a:ext cx="8636793" cy="4801314"/>
          </a:xfrm>
          <a:prstGeom prst="rect">
            <a:avLst/>
          </a:prstGeom>
          <a:noFill/>
        </p:spPr>
        <p:txBody>
          <a:bodyPr wrap="square" rtlCol="0">
            <a:spAutoFit/>
          </a:bodyPr>
          <a:lstStyle/>
          <a:p>
            <a:pPr marL="285750" lvl="0" indent="-285750">
              <a:buFont typeface="Arial" panose="020B0604020202020204" pitchFamily="34" charset="0"/>
              <a:buChar char="•"/>
            </a:pPr>
            <a:r>
              <a:rPr lang="en-US" sz="1800" b="1" dirty="0">
                <a:solidFill>
                  <a:schemeClr val="bg2"/>
                </a:solidFill>
              </a:rPr>
              <a:t>Creating </a:t>
            </a:r>
            <a:r>
              <a:rPr lang="en-US" sz="1800" b="1" dirty="0" err="1">
                <a:solidFill>
                  <a:schemeClr val="bg2"/>
                </a:solidFill>
              </a:rPr>
              <a:t>reqs</a:t>
            </a:r>
            <a:r>
              <a:rPr lang="en-US" sz="1800" b="1" dirty="0">
                <a:solidFill>
                  <a:schemeClr val="bg2"/>
                </a:solidFill>
              </a:rPr>
              <a:t> with a "remote" location.</a:t>
            </a:r>
            <a:r>
              <a:rPr lang="en-US" sz="1800" dirty="0">
                <a:solidFill>
                  <a:schemeClr val="bg2"/>
                </a:solidFill>
              </a:rPr>
              <a:t> </a:t>
            </a:r>
            <a:r>
              <a:rPr lang="en-US" sz="1800" b="1" dirty="0">
                <a:solidFill>
                  <a:schemeClr val="bg2"/>
                </a:solidFill>
              </a:rPr>
              <a:t>Posting </a:t>
            </a:r>
            <a:r>
              <a:rPr lang="en-US" sz="1800" b="1" dirty="0" err="1">
                <a:solidFill>
                  <a:schemeClr val="bg2"/>
                </a:solidFill>
              </a:rPr>
              <a:t>reqs</a:t>
            </a:r>
            <a:r>
              <a:rPr lang="en-US" sz="1800" b="1" dirty="0">
                <a:solidFill>
                  <a:schemeClr val="bg2"/>
                </a:solidFill>
              </a:rPr>
              <a:t> with a "remote" location</a:t>
            </a:r>
            <a:r>
              <a:rPr lang="en-US" sz="1800" dirty="0">
                <a:solidFill>
                  <a:schemeClr val="bg2"/>
                </a:solidFill>
              </a:rPr>
              <a:t>. How do your job boards and posting partners help you post these positions with a remote location? Are specific location searches bringing up these </a:t>
            </a:r>
            <a:r>
              <a:rPr lang="en-US" sz="1800" dirty="0" err="1">
                <a:solidFill>
                  <a:schemeClr val="bg2"/>
                </a:solidFill>
              </a:rPr>
              <a:t>reqs</a:t>
            </a:r>
            <a:r>
              <a:rPr lang="en-US" sz="1800" dirty="0">
                <a:solidFill>
                  <a:schemeClr val="bg2"/>
                </a:solidFill>
              </a:rPr>
              <a:t>? Is there a specific option for "remote" with job boards?</a:t>
            </a:r>
          </a:p>
          <a:p>
            <a:pPr marL="628650" lvl="1" indent="-285750">
              <a:buFont typeface="Arial" panose="020B0604020202020204" pitchFamily="34" charset="0"/>
              <a:buChar char="•"/>
            </a:pPr>
            <a:r>
              <a:rPr lang="en-US" sz="1800" dirty="0">
                <a:solidFill>
                  <a:schemeClr val="accent6"/>
                </a:solidFill>
              </a:rPr>
              <a:t>Creating the req with a location code that is associated to remote work</a:t>
            </a:r>
          </a:p>
          <a:p>
            <a:pPr marL="628650" lvl="1" indent="-285750">
              <a:buFont typeface="Arial" panose="020B0604020202020204" pitchFamily="34" charset="0"/>
              <a:buChar char="•"/>
            </a:pPr>
            <a:r>
              <a:rPr lang="en-US" sz="1800" dirty="0">
                <a:solidFill>
                  <a:schemeClr val="accent6"/>
                </a:solidFill>
              </a:rPr>
              <a:t>When positing, can use zip codes or areas (longitude and latitude). When the candidate searches a job board, they will be presented with the jobs within a certain radius. </a:t>
            </a:r>
          </a:p>
          <a:p>
            <a:pPr marL="628650" lvl="1" indent="-285750">
              <a:buFont typeface="Arial" panose="020B0604020202020204" pitchFamily="34" charset="0"/>
              <a:buChar char="•"/>
            </a:pPr>
            <a:r>
              <a:rPr lang="en-US" sz="1800" dirty="0">
                <a:solidFill>
                  <a:schemeClr val="accent6"/>
                </a:solidFill>
              </a:rPr>
              <a:t>Adding “Remote” or “Work From Home” to the job title. When the candidate searches, they could search for “Remote” and it would display in the search results.</a:t>
            </a:r>
          </a:p>
          <a:p>
            <a:pPr marL="628650" lvl="1" indent="-285750">
              <a:buFont typeface="Arial" panose="020B0604020202020204" pitchFamily="34" charset="0"/>
              <a:buChar char="•"/>
            </a:pPr>
            <a:r>
              <a:rPr lang="en-US" sz="1800" dirty="0">
                <a:solidFill>
                  <a:schemeClr val="accent6"/>
                </a:solidFill>
              </a:rPr>
              <a:t>Most job boards allow you to select more than one location. So if you do need the candidate to work in a certain area, but is still working from home, you could add the specific location and add a note in the job title/description that it’s a remote position.</a:t>
            </a:r>
          </a:p>
          <a:p>
            <a:pPr marL="628650" lvl="1" indent="-285750">
              <a:buFont typeface="Arial" panose="020B0604020202020204" pitchFamily="34" charset="0"/>
              <a:buChar char="•"/>
            </a:pPr>
            <a:r>
              <a:rPr lang="en-US" sz="1800" dirty="0">
                <a:solidFill>
                  <a:schemeClr val="accent6"/>
                </a:solidFill>
              </a:rPr>
              <a:t>Created a field called ‘home working’ or ‘remote.’ Also have a field for country. So the candidate can select the country and then select remote.</a:t>
            </a:r>
          </a:p>
        </p:txBody>
      </p:sp>
    </p:spTree>
    <p:extLst>
      <p:ext uri="{BB962C8B-B14F-4D97-AF65-F5344CB8AC3E}">
        <p14:creationId xmlns:p14="http://schemas.microsoft.com/office/powerpoint/2010/main" val="2908863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3CFFE65-D9DA-4BD1-8E46-0E92CD118B8A}"/>
              </a:ext>
            </a:extLst>
          </p:cNvPr>
          <p:cNvSpPr>
            <a:spLocks noGrp="1"/>
          </p:cNvSpPr>
          <p:nvPr>
            <p:ph type="sldNum" sz="quarter" idx="4"/>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TextBox 3">
            <a:extLst>
              <a:ext uri="{FF2B5EF4-FFF2-40B4-BE49-F238E27FC236}">
                <a16:creationId xmlns:a16="http://schemas.microsoft.com/office/drawing/2014/main" id="{5087757C-289D-458E-924D-D3E2A15AA82E}"/>
              </a:ext>
            </a:extLst>
          </p:cNvPr>
          <p:cNvSpPr txBox="1"/>
          <p:nvPr/>
        </p:nvSpPr>
        <p:spPr>
          <a:xfrm>
            <a:off x="278606" y="46597"/>
            <a:ext cx="8636793" cy="3693319"/>
          </a:xfrm>
          <a:prstGeom prst="rect">
            <a:avLst/>
          </a:prstGeom>
          <a:noFill/>
        </p:spPr>
        <p:txBody>
          <a:bodyPr wrap="square" rtlCol="0">
            <a:spAutoFit/>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FFFFFF"/>
                </a:solidFill>
                <a:effectLst/>
                <a:uLnTx/>
                <a:uFillTx/>
                <a:latin typeface="IBM Plex Sans"/>
                <a:ea typeface="+mn-ea"/>
                <a:cs typeface="+mn-cs"/>
              </a:rPr>
              <a:t>Creating </a:t>
            </a:r>
            <a:r>
              <a:rPr kumimoji="0" lang="en-US" sz="1800" b="1" i="0" u="none" strike="noStrike" kern="1200" cap="none" spc="0" normalizeH="0" baseline="0" noProof="0" dirty="0" err="1">
                <a:ln>
                  <a:noFill/>
                </a:ln>
                <a:solidFill>
                  <a:srgbClr val="FFFFFF"/>
                </a:solidFill>
                <a:effectLst/>
                <a:uLnTx/>
                <a:uFillTx/>
                <a:latin typeface="IBM Plex Sans"/>
                <a:ea typeface="+mn-ea"/>
                <a:cs typeface="+mn-cs"/>
              </a:rPr>
              <a:t>reqs</a:t>
            </a:r>
            <a:r>
              <a:rPr kumimoji="0" lang="en-US" sz="1800" b="1" i="0" u="none" strike="noStrike" kern="1200" cap="none" spc="0" normalizeH="0" baseline="0" noProof="0" dirty="0">
                <a:ln>
                  <a:noFill/>
                </a:ln>
                <a:solidFill>
                  <a:srgbClr val="FFFFFF"/>
                </a:solidFill>
                <a:effectLst/>
                <a:uLnTx/>
                <a:uFillTx/>
                <a:latin typeface="IBM Plex Sans"/>
                <a:ea typeface="+mn-ea"/>
                <a:cs typeface="+mn-cs"/>
              </a:rPr>
              <a:t> with a "remote" location.</a:t>
            </a:r>
            <a:r>
              <a:rPr kumimoji="0" lang="en-US" sz="1800" b="0" i="0" u="none" strike="noStrike" kern="1200" cap="none" spc="0" normalizeH="0" baseline="0" noProof="0" dirty="0">
                <a:ln>
                  <a:noFill/>
                </a:ln>
                <a:solidFill>
                  <a:srgbClr val="FFFFFF"/>
                </a:solidFill>
                <a:effectLst/>
                <a:uLnTx/>
                <a:uFillTx/>
                <a:latin typeface="IBM Plex Sans"/>
                <a:ea typeface="+mn-ea"/>
                <a:cs typeface="+mn-cs"/>
              </a:rPr>
              <a:t> </a:t>
            </a:r>
            <a:r>
              <a:rPr kumimoji="0" lang="en-US" sz="1800" b="1" i="0" u="none" strike="noStrike" kern="1200" cap="none" spc="0" normalizeH="0" baseline="0" noProof="0" dirty="0">
                <a:ln>
                  <a:noFill/>
                </a:ln>
                <a:solidFill>
                  <a:srgbClr val="FFFFFF"/>
                </a:solidFill>
                <a:effectLst/>
                <a:uLnTx/>
                <a:uFillTx/>
                <a:latin typeface="IBM Plex Sans"/>
                <a:ea typeface="+mn-ea"/>
                <a:cs typeface="+mn-cs"/>
              </a:rPr>
              <a:t>Posting </a:t>
            </a:r>
            <a:r>
              <a:rPr kumimoji="0" lang="en-US" sz="1800" b="1" i="0" u="none" strike="noStrike" kern="1200" cap="none" spc="0" normalizeH="0" baseline="0" noProof="0" dirty="0" err="1">
                <a:ln>
                  <a:noFill/>
                </a:ln>
                <a:solidFill>
                  <a:srgbClr val="FFFFFF"/>
                </a:solidFill>
                <a:effectLst/>
                <a:uLnTx/>
                <a:uFillTx/>
                <a:latin typeface="IBM Plex Sans"/>
                <a:ea typeface="+mn-ea"/>
                <a:cs typeface="+mn-cs"/>
              </a:rPr>
              <a:t>reqs</a:t>
            </a:r>
            <a:r>
              <a:rPr kumimoji="0" lang="en-US" sz="1800" b="1" i="0" u="none" strike="noStrike" kern="1200" cap="none" spc="0" normalizeH="0" baseline="0" noProof="0" dirty="0">
                <a:ln>
                  <a:noFill/>
                </a:ln>
                <a:solidFill>
                  <a:srgbClr val="FFFFFF"/>
                </a:solidFill>
                <a:effectLst/>
                <a:uLnTx/>
                <a:uFillTx/>
                <a:latin typeface="IBM Plex Sans"/>
                <a:ea typeface="+mn-ea"/>
                <a:cs typeface="+mn-cs"/>
              </a:rPr>
              <a:t> with a "remote" location</a:t>
            </a:r>
            <a:r>
              <a:rPr kumimoji="0" lang="en-US" sz="1800" b="0" i="0" u="none" strike="noStrike" kern="1200" cap="none" spc="0" normalizeH="0" baseline="0" noProof="0" dirty="0">
                <a:ln>
                  <a:noFill/>
                </a:ln>
                <a:solidFill>
                  <a:srgbClr val="FFFFFF"/>
                </a:solidFill>
                <a:effectLst/>
                <a:uLnTx/>
                <a:uFillTx/>
                <a:latin typeface="IBM Plex Sans"/>
                <a:ea typeface="+mn-ea"/>
                <a:cs typeface="+mn-cs"/>
              </a:rPr>
              <a:t>. How do your job boards and posting partners help you post these positions with a remote location? Are specific location searches bringing up these </a:t>
            </a:r>
            <a:r>
              <a:rPr kumimoji="0" lang="en-US" sz="1800" b="0" i="0" u="none" strike="noStrike" kern="1200" cap="none" spc="0" normalizeH="0" baseline="0" noProof="0" dirty="0" err="1">
                <a:ln>
                  <a:noFill/>
                </a:ln>
                <a:solidFill>
                  <a:srgbClr val="FFFFFF"/>
                </a:solidFill>
                <a:effectLst/>
                <a:uLnTx/>
                <a:uFillTx/>
                <a:latin typeface="IBM Plex Sans"/>
                <a:ea typeface="+mn-ea"/>
                <a:cs typeface="+mn-cs"/>
              </a:rPr>
              <a:t>reqs</a:t>
            </a:r>
            <a:r>
              <a:rPr kumimoji="0" lang="en-US" sz="1800" b="0" i="0" u="none" strike="noStrike" kern="1200" cap="none" spc="0" normalizeH="0" baseline="0" noProof="0" dirty="0">
                <a:ln>
                  <a:noFill/>
                </a:ln>
                <a:solidFill>
                  <a:srgbClr val="FFFFFF"/>
                </a:solidFill>
                <a:effectLst/>
                <a:uLnTx/>
                <a:uFillTx/>
                <a:latin typeface="IBM Plex Sans"/>
                <a:ea typeface="+mn-ea"/>
                <a:cs typeface="+mn-cs"/>
              </a:rPr>
              <a:t>? Is there a specific option for "remote" with job boards?</a:t>
            </a:r>
          </a:p>
          <a:p>
            <a:pPr marL="628650" marR="0" lvl="1"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solidFill>
                  <a:srgbClr val="20D5D2"/>
                </a:solidFill>
                <a:latin typeface="IBM Plex Sans"/>
              </a:rPr>
              <a:t>Been a challenge to identify the number of hours expected for remote work because it is more flexible. Sometimes the standard part-time and full-time options don’t accurately apply. Have had to add more information in the job description. </a:t>
            </a:r>
          </a:p>
          <a:p>
            <a:pPr marL="971550" lvl="2" indent="-285750">
              <a:buFont typeface="Arial" panose="020B0604020202020204" pitchFamily="34" charset="0"/>
              <a:buChar char="•"/>
            </a:pPr>
            <a:r>
              <a:rPr lang="en-US" sz="1800" dirty="0">
                <a:solidFill>
                  <a:srgbClr val="20D5D2"/>
                </a:solidFill>
                <a:latin typeface="IBM Plex Sans"/>
              </a:rPr>
              <a:t>Could have an hours per week field.</a:t>
            </a:r>
          </a:p>
          <a:p>
            <a:pPr marL="971550" lvl="2" indent="-285750">
              <a:buFont typeface="Arial" panose="020B0604020202020204" pitchFamily="34" charset="0"/>
              <a:buChar char="•"/>
            </a:pPr>
            <a:r>
              <a:rPr kumimoji="0" lang="en-US" sz="1800" b="0" i="0" u="none" strike="noStrike" kern="1200" cap="none" spc="0" normalizeH="0" baseline="0" noProof="0" dirty="0">
                <a:ln>
                  <a:noFill/>
                </a:ln>
                <a:solidFill>
                  <a:srgbClr val="20D5D2"/>
                </a:solidFill>
                <a:effectLst/>
                <a:uLnTx/>
                <a:uFillTx/>
                <a:latin typeface="IBM Plex Sans"/>
                <a:ea typeface="+mn-ea"/>
                <a:cs typeface="+mn-cs"/>
              </a:rPr>
              <a:t>Put the hours per week in the offer letter. For example, part</a:t>
            </a:r>
            <a:r>
              <a:rPr lang="en-US" sz="1800" dirty="0">
                <a:solidFill>
                  <a:srgbClr val="20D5D2"/>
                </a:solidFill>
                <a:latin typeface="IBM Plex Sans"/>
              </a:rPr>
              <a:t>-time would be 15-30 hours and full-time would be 30-40 hours. Also post on the job description if it is a part-time or full-time. </a:t>
            </a:r>
          </a:p>
          <a:p>
            <a:pPr marL="971550" lvl="2" indent="-285750">
              <a:buFont typeface="Arial" panose="020B0604020202020204" pitchFamily="34" charset="0"/>
              <a:buChar char="•"/>
            </a:pPr>
            <a:endParaRPr kumimoji="0" lang="en-US" sz="1800" b="0" i="0" u="none" strike="noStrike" kern="1200" cap="none" spc="0" normalizeH="0" baseline="0" noProof="0" dirty="0">
              <a:ln>
                <a:noFill/>
              </a:ln>
              <a:solidFill>
                <a:srgbClr val="20D5D2"/>
              </a:solidFill>
              <a:effectLst/>
              <a:uLnTx/>
              <a:uFillTx/>
              <a:latin typeface="IBM Plex Sans"/>
              <a:ea typeface="+mn-ea"/>
              <a:cs typeface="+mn-cs"/>
            </a:endParaRPr>
          </a:p>
        </p:txBody>
      </p:sp>
    </p:spTree>
    <p:extLst>
      <p:ext uri="{BB962C8B-B14F-4D97-AF65-F5344CB8AC3E}">
        <p14:creationId xmlns:p14="http://schemas.microsoft.com/office/powerpoint/2010/main" val="1521383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3CFFE65-D9DA-4BD1-8E46-0E92CD118B8A}"/>
              </a:ext>
            </a:extLst>
          </p:cNvPr>
          <p:cNvSpPr>
            <a:spLocks noGrp="1"/>
          </p:cNvSpPr>
          <p:nvPr>
            <p:ph type="sldNum" sz="quarter" idx="4"/>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TextBox 3">
            <a:extLst>
              <a:ext uri="{FF2B5EF4-FFF2-40B4-BE49-F238E27FC236}">
                <a16:creationId xmlns:a16="http://schemas.microsoft.com/office/drawing/2014/main" id="{5087757C-289D-458E-924D-D3E2A15AA82E}"/>
              </a:ext>
            </a:extLst>
          </p:cNvPr>
          <p:cNvSpPr txBox="1"/>
          <p:nvPr/>
        </p:nvSpPr>
        <p:spPr>
          <a:xfrm>
            <a:off x="278606" y="46597"/>
            <a:ext cx="8636793" cy="5078313"/>
          </a:xfrm>
          <a:prstGeom prst="rect">
            <a:avLst/>
          </a:prstGeom>
          <a:noFill/>
        </p:spPr>
        <p:txBody>
          <a:bodyPr wrap="square" rtlCol="0">
            <a:spAutoFit/>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FFFFFF"/>
                </a:solidFill>
                <a:effectLst/>
                <a:uLnTx/>
                <a:uFillTx/>
                <a:latin typeface="IBM Plex Sans"/>
                <a:ea typeface="+mn-ea"/>
                <a:cs typeface="+mn-cs"/>
              </a:rPr>
              <a:t>Interviewing remotely.</a:t>
            </a:r>
            <a:r>
              <a:rPr kumimoji="0" lang="en-US" sz="1800" b="0" i="0" u="none" strike="noStrike" kern="1200" cap="none" spc="0" normalizeH="0" baseline="0" noProof="0" dirty="0">
                <a:ln>
                  <a:noFill/>
                </a:ln>
                <a:solidFill>
                  <a:srgbClr val="FFFFFF"/>
                </a:solidFill>
                <a:effectLst/>
                <a:uLnTx/>
                <a:uFillTx/>
                <a:latin typeface="IBM Plex Sans"/>
                <a:ea typeface="+mn-ea"/>
                <a:cs typeface="+mn-cs"/>
              </a:rPr>
              <a:t> What technologies/methods are you using to conduct virtual interviews? Are you using video interviewing or are you relying just on phone interviews? Are you integrated with a video interviewing vendor? Do you use Interview Manager in BrassRing ATS?</a:t>
            </a:r>
          </a:p>
          <a:p>
            <a:pPr marL="628650" lvl="1" indent="-285750">
              <a:buFont typeface="Arial" panose="020B0604020202020204" pitchFamily="34" charset="0"/>
              <a:buChar char="•"/>
            </a:pPr>
            <a:r>
              <a:rPr lang="en-US" sz="1800" dirty="0">
                <a:solidFill>
                  <a:schemeClr val="accent6"/>
                </a:solidFill>
                <a:latin typeface="IBM Plex Sans"/>
              </a:rPr>
              <a:t>Use </a:t>
            </a:r>
            <a:r>
              <a:rPr lang="en-US" sz="1800" dirty="0" err="1">
                <a:solidFill>
                  <a:schemeClr val="accent6"/>
                </a:solidFill>
                <a:latin typeface="IBM Plex Sans"/>
              </a:rPr>
              <a:t>Hirevue</a:t>
            </a:r>
            <a:r>
              <a:rPr lang="en-US" sz="1800" dirty="0">
                <a:solidFill>
                  <a:schemeClr val="accent6"/>
                </a:solidFill>
                <a:latin typeface="IBM Plex Sans"/>
              </a:rPr>
              <a:t>. This is a tool that allows the candidate to record themselves answering pre-prepared questions. Can use automation to send the interview ‘invite’ automatically to a candidate based on HR Status. Once a candidate completes the interview, the recruitment team reviews and determines if they should be moved to the next step in the process.</a:t>
            </a:r>
          </a:p>
          <a:p>
            <a:pPr marL="628650" lvl="1" indent="-285750">
              <a:buFont typeface="Arial" panose="020B0604020202020204" pitchFamily="34" charset="0"/>
              <a:buChar char="•"/>
            </a:pPr>
            <a:r>
              <a:rPr kumimoji="0" lang="en-US" sz="1800" b="0" i="0" u="none" strike="noStrike" kern="1200" cap="none" spc="0" normalizeH="0" baseline="0" noProof="0" dirty="0">
                <a:ln>
                  <a:noFill/>
                </a:ln>
                <a:solidFill>
                  <a:schemeClr val="accent6"/>
                </a:solidFill>
                <a:effectLst/>
                <a:uLnTx/>
                <a:uFillTx/>
                <a:latin typeface="IBM Plex Sans"/>
                <a:ea typeface="+mn-ea"/>
                <a:cs typeface="+mn-cs"/>
              </a:rPr>
              <a:t>Use </a:t>
            </a:r>
            <a:r>
              <a:rPr kumimoji="0" lang="en-US" sz="1800" b="0" i="0" u="none" strike="noStrike" kern="1200" cap="none" spc="0" normalizeH="0" baseline="0" noProof="0" dirty="0" err="1">
                <a:ln>
                  <a:noFill/>
                </a:ln>
                <a:solidFill>
                  <a:schemeClr val="accent6"/>
                </a:solidFill>
                <a:effectLst/>
                <a:uLnTx/>
                <a:uFillTx/>
                <a:latin typeface="IBM Plex Sans"/>
                <a:ea typeface="+mn-ea"/>
                <a:cs typeface="+mn-cs"/>
              </a:rPr>
              <a:t>Webex</a:t>
            </a:r>
            <a:r>
              <a:rPr kumimoji="0" lang="en-US" sz="1800" b="0" i="0" u="none" strike="noStrike" kern="1200" cap="none" spc="0" normalizeH="0" baseline="0" noProof="0" dirty="0">
                <a:ln>
                  <a:noFill/>
                </a:ln>
                <a:solidFill>
                  <a:schemeClr val="accent6"/>
                </a:solidFill>
                <a:effectLst/>
                <a:uLnTx/>
                <a:uFillTx/>
                <a:latin typeface="IBM Plex Sans"/>
                <a:ea typeface="+mn-ea"/>
                <a:cs typeface="+mn-cs"/>
              </a:rPr>
              <a:t>, </a:t>
            </a:r>
            <a:r>
              <a:rPr kumimoji="0" lang="en-US" sz="1800" b="0" i="0" u="none" strike="noStrike" kern="1200" cap="none" spc="0" normalizeH="0" baseline="0" noProof="0" dirty="0" err="1">
                <a:ln>
                  <a:noFill/>
                </a:ln>
                <a:solidFill>
                  <a:schemeClr val="accent6"/>
                </a:solidFill>
                <a:effectLst/>
                <a:uLnTx/>
                <a:uFillTx/>
                <a:latin typeface="IBM Plex Sans"/>
                <a:ea typeface="+mn-ea"/>
                <a:cs typeface="+mn-cs"/>
              </a:rPr>
              <a:t>Sykpe</a:t>
            </a:r>
            <a:r>
              <a:rPr kumimoji="0" lang="en-US" sz="1800" b="0" i="0" u="none" strike="noStrike" kern="1200" cap="none" spc="0" normalizeH="0" baseline="0" noProof="0" dirty="0">
                <a:ln>
                  <a:noFill/>
                </a:ln>
                <a:solidFill>
                  <a:schemeClr val="accent6"/>
                </a:solidFill>
                <a:effectLst/>
                <a:uLnTx/>
                <a:uFillTx/>
                <a:latin typeface="IBM Plex Sans"/>
                <a:ea typeface="+mn-ea"/>
                <a:cs typeface="+mn-cs"/>
              </a:rPr>
              <a:t>, Team</a:t>
            </a:r>
            <a:r>
              <a:rPr lang="en-US" sz="1800" dirty="0">
                <a:solidFill>
                  <a:schemeClr val="accent6"/>
                </a:solidFill>
                <a:latin typeface="IBM Plex Sans"/>
              </a:rPr>
              <a:t>s, etc. to do live virtual interviews. There is a challenge here because this can require sending out individual emails to each candidate with a link to the meeting. Can create communication templates but there is a lot of copy/pasting involved. </a:t>
            </a:r>
          </a:p>
          <a:p>
            <a:pPr marL="628650" lvl="1" indent="-285750">
              <a:buFont typeface="Arial" panose="020B0604020202020204" pitchFamily="34" charset="0"/>
              <a:buChar char="•"/>
            </a:pPr>
            <a:r>
              <a:rPr kumimoji="0" lang="en-US" sz="1800" b="0" i="0" u="none" strike="noStrike" kern="1200" cap="none" spc="0" normalizeH="0" baseline="0" noProof="0" dirty="0">
                <a:ln>
                  <a:noFill/>
                </a:ln>
                <a:solidFill>
                  <a:schemeClr val="accent6"/>
                </a:solidFill>
                <a:effectLst/>
                <a:uLnTx/>
                <a:uFillTx/>
                <a:latin typeface="IBM Plex Sans"/>
              </a:rPr>
              <a:t>Use </a:t>
            </a:r>
            <a:r>
              <a:rPr kumimoji="0" lang="en-US" sz="1800" b="0" i="0" u="none" strike="noStrike" kern="1200" cap="none" spc="0" normalizeH="0" baseline="0" noProof="0" dirty="0" err="1">
                <a:ln>
                  <a:noFill/>
                </a:ln>
                <a:solidFill>
                  <a:schemeClr val="accent6"/>
                </a:solidFill>
                <a:effectLst/>
                <a:uLnTx/>
                <a:uFillTx/>
                <a:latin typeface="IBM Plex Sans"/>
              </a:rPr>
              <a:t>SparkHire</a:t>
            </a:r>
            <a:r>
              <a:rPr kumimoji="0" lang="en-US" sz="1800" b="0" i="0" u="none" strike="noStrike" kern="1200" cap="none" spc="0" normalizeH="0" baseline="0" noProof="0" dirty="0">
                <a:ln>
                  <a:noFill/>
                </a:ln>
                <a:solidFill>
                  <a:schemeClr val="accent6"/>
                </a:solidFill>
                <a:effectLst/>
                <a:uLnTx/>
                <a:uFillTx/>
                <a:latin typeface="IBM Plex Sans"/>
              </a:rPr>
              <a:t>. This is like </a:t>
            </a:r>
            <a:r>
              <a:rPr kumimoji="0" lang="en-US" sz="1800" b="0" i="0" u="none" strike="noStrike" kern="1200" cap="none" spc="0" normalizeH="0" baseline="0" noProof="0" dirty="0" err="1">
                <a:ln>
                  <a:noFill/>
                </a:ln>
                <a:solidFill>
                  <a:schemeClr val="accent6"/>
                </a:solidFill>
                <a:effectLst/>
                <a:uLnTx/>
                <a:uFillTx/>
                <a:latin typeface="IBM Plex Sans"/>
              </a:rPr>
              <a:t>Hirevue</a:t>
            </a:r>
            <a:r>
              <a:rPr lang="en-US" sz="1800" dirty="0">
                <a:solidFill>
                  <a:schemeClr val="accent6"/>
                </a:solidFill>
                <a:latin typeface="IBM Plex Sans"/>
              </a:rPr>
              <a:t> where the candidate is sent pre-prepared questions and the candidate records their responses.</a:t>
            </a:r>
          </a:p>
          <a:p>
            <a:pPr marL="628650" lvl="1" indent="-285750">
              <a:buFont typeface="Arial" panose="020B0604020202020204" pitchFamily="34" charset="0"/>
              <a:buChar char="•"/>
            </a:pPr>
            <a:r>
              <a:rPr kumimoji="0" lang="en-US" sz="1800" b="0" i="0" u="none" strike="noStrike" kern="1200" cap="none" spc="0" normalizeH="0" baseline="0" noProof="0" dirty="0">
                <a:ln>
                  <a:noFill/>
                </a:ln>
                <a:solidFill>
                  <a:schemeClr val="accent6"/>
                </a:solidFill>
                <a:effectLst/>
                <a:uLnTx/>
                <a:uFillTx/>
                <a:latin typeface="IBM Plex Sans"/>
              </a:rPr>
              <a:t>Some use Interview </a:t>
            </a:r>
            <a:r>
              <a:rPr lang="en-US" sz="1800" dirty="0">
                <a:solidFill>
                  <a:schemeClr val="accent6"/>
                </a:solidFill>
                <a:latin typeface="IBM Plex Sans"/>
              </a:rPr>
              <a:t>Manager or Event Manager to schedule and setup interviews.</a:t>
            </a:r>
            <a:endParaRPr kumimoji="0" lang="en-US" sz="1800" b="0" i="0" u="none" strike="noStrike" kern="1200" cap="none" spc="0" normalizeH="0" baseline="0" noProof="0" dirty="0">
              <a:ln>
                <a:noFill/>
              </a:ln>
              <a:solidFill>
                <a:schemeClr val="accent6"/>
              </a:solidFill>
              <a:effectLst/>
              <a:uLnTx/>
              <a:uFillTx/>
              <a:latin typeface="IBM Plex Sans"/>
            </a:endParaRPr>
          </a:p>
          <a:p>
            <a:pPr marR="0" lvl="0" algn="l" defTabSz="685800" rtl="0" eaLnBrk="1" fontAlgn="auto" latinLnBrk="0" hangingPunct="1">
              <a:lnSpc>
                <a:spcPct val="100000"/>
              </a:lnSpc>
              <a:spcBef>
                <a:spcPts val="0"/>
              </a:spcBef>
              <a:spcAft>
                <a:spcPts val="0"/>
              </a:spcAft>
              <a:buClrTx/>
              <a:buSzTx/>
              <a:tabLst/>
              <a:defRPr/>
            </a:pPr>
            <a:endParaRPr kumimoji="0" lang="en-US" sz="1800" b="0" i="0" u="none" strike="noStrike" kern="1200" cap="none" spc="0" normalizeH="0" baseline="0" noProof="0" dirty="0">
              <a:ln>
                <a:noFill/>
              </a:ln>
              <a:solidFill>
                <a:srgbClr val="FFFFFF"/>
              </a:solidFill>
              <a:effectLst/>
              <a:uLnTx/>
              <a:uFillTx/>
              <a:latin typeface="IBM Plex Sans"/>
              <a:ea typeface="+mn-ea"/>
              <a:cs typeface="+mn-cs"/>
            </a:endParaRPr>
          </a:p>
        </p:txBody>
      </p:sp>
    </p:spTree>
    <p:extLst>
      <p:ext uri="{BB962C8B-B14F-4D97-AF65-F5344CB8AC3E}">
        <p14:creationId xmlns:p14="http://schemas.microsoft.com/office/powerpoint/2010/main" val="1002526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3CFFE65-D9DA-4BD1-8E46-0E92CD118B8A}"/>
              </a:ext>
            </a:extLst>
          </p:cNvPr>
          <p:cNvSpPr>
            <a:spLocks noGrp="1"/>
          </p:cNvSpPr>
          <p:nvPr>
            <p:ph type="sldNum" sz="quarter" idx="4"/>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TextBox 3">
            <a:extLst>
              <a:ext uri="{FF2B5EF4-FFF2-40B4-BE49-F238E27FC236}">
                <a16:creationId xmlns:a16="http://schemas.microsoft.com/office/drawing/2014/main" id="{5087757C-289D-458E-924D-D3E2A15AA82E}"/>
              </a:ext>
            </a:extLst>
          </p:cNvPr>
          <p:cNvSpPr txBox="1"/>
          <p:nvPr/>
        </p:nvSpPr>
        <p:spPr>
          <a:xfrm>
            <a:off x="278606" y="46597"/>
            <a:ext cx="8636793" cy="4401205"/>
          </a:xfrm>
          <a:prstGeom prst="rect">
            <a:avLst/>
          </a:prstGeom>
          <a:noFill/>
        </p:spPr>
        <p:txBody>
          <a:bodyPr wrap="square" rtlCol="0">
            <a:spAutoFit/>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FFFFFF"/>
                </a:solidFill>
                <a:effectLst/>
                <a:uLnTx/>
                <a:uFillTx/>
                <a:latin typeface="IBM Plex Sans"/>
                <a:ea typeface="+mn-ea"/>
                <a:cs typeface="+mn-cs"/>
              </a:rPr>
              <a:t>Making an offer to remote candidates.</a:t>
            </a:r>
            <a:r>
              <a:rPr kumimoji="0" lang="en-US" sz="1800" b="0" i="0" u="none" strike="noStrike" kern="1200" cap="none" spc="0" normalizeH="0" baseline="0" noProof="0" dirty="0">
                <a:ln>
                  <a:noFill/>
                </a:ln>
                <a:solidFill>
                  <a:srgbClr val="FFFFFF"/>
                </a:solidFill>
                <a:effectLst/>
                <a:uLnTx/>
                <a:uFillTx/>
                <a:latin typeface="IBM Plex Sans"/>
                <a:ea typeface="+mn-ea"/>
                <a:cs typeface="+mn-cs"/>
              </a:rPr>
              <a:t> How are you getting the offer to your candidates? Are you using the Candidate Zone to present and collect the signed offer letter? Is your legal team requiring wet signatures or are digital signatures now accepted? Do you use any outside tools/systems to run your offer process?</a:t>
            </a:r>
          </a:p>
          <a:p>
            <a:pPr marL="628650" lvl="1" indent="-285750">
              <a:buFont typeface="Arial" panose="020B0604020202020204" pitchFamily="34" charset="0"/>
              <a:buChar char="•"/>
            </a:pPr>
            <a:r>
              <a:rPr kumimoji="0" lang="en-US" sz="1600" b="0" i="0" u="none" strike="noStrike" kern="1200" cap="none" spc="0" normalizeH="0" baseline="0" noProof="0" dirty="0">
                <a:ln>
                  <a:noFill/>
                </a:ln>
                <a:solidFill>
                  <a:schemeClr val="accent6"/>
                </a:solidFill>
                <a:effectLst/>
                <a:uLnTx/>
                <a:uFillTx/>
                <a:latin typeface="IBM Plex Sans"/>
                <a:ea typeface="+mn-ea"/>
                <a:cs typeface="+mn-cs"/>
              </a:rPr>
              <a:t>Making a verbal offer o</a:t>
            </a:r>
            <a:r>
              <a:rPr lang="en-US" sz="1600" dirty="0" err="1">
                <a:solidFill>
                  <a:schemeClr val="accent6"/>
                </a:solidFill>
                <a:latin typeface="IBM Plex Sans"/>
              </a:rPr>
              <a:t>ver</a:t>
            </a:r>
            <a:r>
              <a:rPr lang="en-US" sz="1600" dirty="0">
                <a:solidFill>
                  <a:schemeClr val="accent6"/>
                </a:solidFill>
                <a:latin typeface="IBM Plex Sans"/>
              </a:rPr>
              <a:t> the phone and then use BrassRing ATS/Candidate Zone to have the candidate sign the offer letter. </a:t>
            </a:r>
          </a:p>
          <a:p>
            <a:pPr marL="628650" lvl="1" indent="-285750">
              <a:buFont typeface="Arial" panose="020B0604020202020204" pitchFamily="34" charset="0"/>
              <a:buChar char="•"/>
            </a:pPr>
            <a:r>
              <a:rPr lang="en-US" sz="1600" dirty="0">
                <a:solidFill>
                  <a:schemeClr val="accent6"/>
                </a:solidFill>
                <a:latin typeface="IBM Plex Sans"/>
              </a:rPr>
              <a:t>A lot of people seem to be using BrassRing ATS to extend offers through the Candidate Zone.</a:t>
            </a:r>
          </a:p>
          <a:p>
            <a:pPr marL="628650" lvl="1" indent="-285750">
              <a:buFont typeface="Arial" panose="020B0604020202020204" pitchFamily="34" charset="0"/>
              <a:buChar char="•"/>
            </a:pPr>
            <a:r>
              <a:rPr lang="en-US" sz="1600" dirty="0">
                <a:solidFill>
                  <a:schemeClr val="accent6"/>
                </a:solidFill>
                <a:latin typeface="IBM Plex Sans"/>
              </a:rPr>
              <a:t>Use a combination of attaching documents to document packet templates, and then ask the candidate to complete/sign and send back to a certain email address.</a:t>
            </a:r>
          </a:p>
          <a:p>
            <a:pPr marL="628650" lvl="1" indent="-285750">
              <a:buFont typeface="Arial" panose="020B0604020202020204" pitchFamily="34" charset="0"/>
              <a:buChar char="•"/>
            </a:pPr>
            <a:r>
              <a:rPr lang="en-US" sz="1600" dirty="0">
                <a:solidFill>
                  <a:schemeClr val="accent6"/>
                </a:solidFill>
              </a:rPr>
              <a:t>Challenges with having candidates apply and doing all paperwork online when they would prefer paper applications. </a:t>
            </a:r>
            <a:r>
              <a:rPr lang="en-US" sz="1600" dirty="0">
                <a:solidFill>
                  <a:schemeClr val="accent6"/>
                </a:solidFill>
                <a:latin typeface="IBM Plex Sans"/>
              </a:rPr>
              <a:t>Continue to get push back from management who want their candidates to fill out paper applications. Suggestion, to have an </a:t>
            </a:r>
            <a:r>
              <a:rPr lang="en-US" sz="1600" dirty="0" err="1">
                <a:solidFill>
                  <a:schemeClr val="accent6"/>
                </a:solidFill>
                <a:latin typeface="IBM Plex Sans"/>
              </a:rPr>
              <a:t>ipad</a:t>
            </a:r>
            <a:r>
              <a:rPr lang="en-US" sz="1600" dirty="0">
                <a:solidFill>
                  <a:schemeClr val="accent6"/>
                </a:solidFill>
                <a:latin typeface="IBM Plex Sans"/>
              </a:rPr>
              <a:t> set up at the location and have candidates fill out the application using the </a:t>
            </a:r>
            <a:r>
              <a:rPr lang="en-US" sz="1600" dirty="0" err="1">
                <a:solidFill>
                  <a:schemeClr val="accent6"/>
                </a:solidFill>
                <a:latin typeface="IBM Plex Sans"/>
              </a:rPr>
              <a:t>ipad</a:t>
            </a:r>
            <a:r>
              <a:rPr lang="en-US" sz="1600" dirty="0">
                <a:solidFill>
                  <a:schemeClr val="accent6"/>
                </a:solidFill>
                <a:latin typeface="IBM Plex Sans"/>
              </a:rPr>
              <a:t>.</a:t>
            </a:r>
          </a:p>
          <a:p>
            <a:pPr marL="628650" lvl="1" indent="-285750">
              <a:buFont typeface="Arial" panose="020B0604020202020204" pitchFamily="34" charset="0"/>
              <a:buChar char="•"/>
            </a:pPr>
            <a:r>
              <a:rPr lang="en-US" sz="1600" dirty="0">
                <a:solidFill>
                  <a:schemeClr val="accent6"/>
                </a:solidFill>
                <a:latin typeface="IBM Plex Sans"/>
              </a:rPr>
              <a:t>Instead of wet signatures, use checkboxes on candidate forms in BrassRing ATS. This could include an ask to show that they read the form before acknowledging to provide a digital signature.</a:t>
            </a:r>
            <a:endParaRPr lang="en-US" sz="1600" dirty="0">
              <a:solidFill>
                <a:schemeClr val="accent6"/>
              </a:solidFill>
            </a:endParaRPr>
          </a:p>
        </p:txBody>
      </p:sp>
    </p:spTree>
    <p:extLst>
      <p:ext uri="{BB962C8B-B14F-4D97-AF65-F5344CB8AC3E}">
        <p14:creationId xmlns:p14="http://schemas.microsoft.com/office/powerpoint/2010/main" val="153892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3CFFE65-D9DA-4BD1-8E46-0E92CD118B8A}"/>
              </a:ext>
            </a:extLst>
          </p:cNvPr>
          <p:cNvSpPr>
            <a:spLocks noGrp="1"/>
          </p:cNvSpPr>
          <p:nvPr>
            <p:ph type="sldNum" sz="quarter" idx="4"/>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D0BE6F14-FF48-0F4F-A8AA-2E3F25371E4A}" type="slidenum">
              <a:rPr kumimoji="0" lang="en-US" sz="600" b="0" i="0" u="none" strike="noStrike" kern="1200" cap="none" spc="0" normalizeH="0" baseline="0" noProof="0" smtClean="0">
                <a:ln>
                  <a:noFill/>
                </a:ln>
                <a:solidFill>
                  <a:srgbClr val="000000"/>
                </a:solidFill>
                <a:effectLst/>
                <a:uLnTx/>
                <a:uFillTx/>
                <a:latin typeface="IBM Plex Sans"/>
                <a:cs typeface="Arial" charset="0"/>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en-US" sz="600" b="0" i="0" u="none" strike="noStrike" kern="1200" cap="none" spc="0" normalizeH="0" baseline="0" noProof="0">
              <a:ln>
                <a:noFill/>
              </a:ln>
              <a:solidFill>
                <a:srgbClr val="000000"/>
              </a:solidFill>
              <a:effectLst/>
              <a:uLnTx/>
              <a:uFillTx/>
              <a:latin typeface="IBM Plex Sans"/>
              <a:cs typeface="Arial" charset="0"/>
            </a:endParaRPr>
          </a:p>
        </p:txBody>
      </p:sp>
      <p:sp>
        <p:nvSpPr>
          <p:cNvPr id="4" name="TextBox 3">
            <a:extLst>
              <a:ext uri="{FF2B5EF4-FFF2-40B4-BE49-F238E27FC236}">
                <a16:creationId xmlns:a16="http://schemas.microsoft.com/office/drawing/2014/main" id="{5087757C-289D-458E-924D-D3E2A15AA82E}"/>
              </a:ext>
            </a:extLst>
          </p:cNvPr>
          <p:cNvSpPr txBox="1"/>
          <p:nvPr/>
        </p:nvSpPr>
        <p:spPr>
          <a:xfrm>
            <a:off x="278606" y="33897"/>
            <a:ext cx="8636793" cy="3970318"/>
          </a:xfrm>
          <a:prstGeom prst="rect">
            <a:avLst/>
          </a:prstGeom>
          <a:noFill/>
        </p:spPr>
        <p:txBody>
          <a:bodyPr wrap="square" rtlCol="0">
            <a:spAutoFit/>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FFFFFF"/>
                </a:solidFill>
                <a:effectLst/>
                <a:uLnTx/>
                <a:uFillTx/>
                <a:latin typeface="IBM Plex Sans"/>
                <a:ea typeface="+mn-ea"/>
                <a:cs typeface="+mn-cs"/>
              </a:rPr>
              <a:t>Hiring a remote candidate. </a:t>
            </a:r>
            <a:r>
              <a:rPr kumimoji="0" lang="en-US" sz="1800" b="0" i="0" u="none" strike="noStrike" kern="1200" cap="none" spc="0" normalizeH="0" baseline="0" noProof="0" dirty="0">
                <a:ln>
                  <a:noFill/>
                </a:ln>
                <a:solidFill>
                  <a:srgbClr val="FFFFFF"/>
                </a:solidFill>
                <a:effectLst/>
                <a:uLnTx/>
                <a:uFillTx/>
                <a:latin typeface="IBM Plex Sans"/>
                <a:ea typeface="+mn-ea"/>
                <a:cs typeface="+mn-cs"/>
              </a:rPr>
              <a:t>How are you processing and bringing remote employees onboard? How are you training them? How are you having them sign paperwork?</a:t>
            </a:r>
          </a:p>
          <a:p>
            <a:pPr marL="628650" lvl="1" indent="-285750">
              <a:buFont typeface="Arial" panose="020B0604020202020204" pitchFamily="34" charset="0"/>
              <a:buChar char="•"/>
            </a:pPr>
            <a:r>
              <a:rPr lang="en-US" sz="1800" dirty="0">
                <a:solidFill>
                  <a:schemeClr val="accent6"/>
                </a:solidFill>
                <a:latin typeface="IBM Plex Sans"/>
              </a:rPr>
              <a:t>The hardest part some have experienced include how to get new hires equipment, like computers or headsets, and working with them to get their equipment configured.</a:t>
            </a:r>
          </a:p>
          <a:p>
            <a:pPr marL="628650" lvl="1" indent="-285750">
              <a:buFont typeface="Arial" panose="020B0604020202020204" pitchFamily="34" charset="0"/>
              <a:buChar char="•"/>
            </a:pPr>
            <a:r>
              <a:rPr lang="en-US" sz="1800" dirty="0">
                <a:solidFill>
                  <a:schemeClr val="accent6"/>
                </a:solidFill>
                <a:latin typeface="IBM Plex Sans"/>
              </a:rPr>
              <a:t>The Onboard tool is useful to send documents to new hires and have them sign through that tool virtually. Allows you to tailor what forms the new hire sees based on the job role/position. </a:t>
            </a:r>
          </a:p>
          <a:p>
            <a:pPr marL="628650" lvl="1" indent="-285750">
              <a:buFont typeface="Arial" panose="020B0604020202020204" pitchFamily="34" charset="0"/>
              <a:buChar char="•"/>
            </a:pPr>
            <a:r>
              <a:rPr kumimoji="0" lang="en-US" sz="1800" b="0" i="0" u="none" strike="noStrike" kern="1200" cap="none" spc="0" normalizeH="0" baseline="0" noProof="0" dirty="0">
                <a:ln>
                  <a:noFill/>
                </a:ln>
                <a:solidFill>
                  <a:schemeClr val="accent6"/>
                </a:solidFill>
                <a:effectLst/>
                <a:uLnTx/>
                <a:uFillTx/>
                <a:latin typeface="IBM Plex Sans"/>
              </a:rPr>
              <a:t>Challenge doing some background check processes and needing wet signatures. Some do </a:t>
            </a:r>
            <a:r>
              <a:rPr lang="en-US" sz="1800" dirty="0">
                <a:solidFill>
                  <a:schemeClr val="accent6"/>
                </a:solidFill>
                <a:latin typeface="IBM Plex Sans"/>
              </a:rPr>
              <a:t>a fingerprint scan as part of their background check which requires the new hire to come in person. They have created an online scheduling tool to schedule finger printing appointments. And then have set up a location with safety measures in place.</a:t>
            </a:r>
            <a:endParaRPr kumimoji="0" lang="en-US" sz="1800" b="0" i="0" u="none" strike="noStrike" kern="1200" cap="none" spc="0" normalizeH="0" baseline="0" noProof="0" dirty="0">
              <a:ln>
                <a:noFill/>
              </a:ln>
              <a:solidFill>
                <a:schemeClr val="accent6"/>
              </a:solidFill>
              <a:effectLst/>
              <a:uLnTx/>
              <a:uFillTx/>
              <a:latin typeface="IBM Plex Sans"/>
            </a:endParaRPr>
          </a:p>
        </p:txBody>
      </p:sp>
    </p:spTree>
    <p:extLst>
      <p:ext uri="{BB962C8B-B14F-4D97-AF65-F5344CB8AC3E}">
        <p14:creationId xmlns:p14="http://schemas.microsoft.com/office/powerpoint/2010/main" val="3411336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July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3802184981"/>
              </p:ext>
            </p:extLst>
          </p:nvPr>
        </p:nvGraphicFramePr>
        <p:xfrm>
          <a:off x="107950" y="755865"/>
          <a:ext cx="8726214" cy="4288962"/>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78696">
                  <a:extLst>
                    <a:ext uri="{9D8B030D-6E8A-4147-A177-3AD203B41FA5}">
                      <a16:colId xmlns:a16="http://schemas.microsoft.com/office/drawing/2014/main" val="1573733701"/>
                    </a:ext>
                  </a:extLst>
                </a:gridCol>
                <a:gridCol w="1214508">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45769">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854936">
                <a:tc>
                  <a:txBody>
                    <a:bodyPr/>
                    <a:lstStyle/>
                    <a:p>
                      <a:endParaRPr lang="en-US" sz="900" dirty="0"/>
                    </a:p>
                  </a:txBody>
                  <a:tcPr/>
                </a:tc>
                <a:tc>
                  <a:txBody>
                    <a:bodyPr/>
                    <a:lstStyle/>
                    <a:p>
                      <a:endParaRPr lang="en-US" sz="9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900" b="0" dirty="0">
                        <a:solidFill>
                          <a:schemeClr val="tx1"/>
                        </a:solidFill>
                      </a:endParaRPr>
                    </a:p>
                  </a:txBody>
                  <a:tcPr/>
                </a:tc>
                <a:tc>
                  <a:txBody>
                    <a:bodyPr/>
                    <a:lstStyle/>
                    <a:p>
                      <a:r>
                        <a:rPr lang="en-US" sz="900" dirty="0"/>
                        <a:t>1</a:t>
                      </a:r>
                    </a:p>
                  </a:txBody>
                  <a:tcPr/>
                </a:tc>
                <a:tc>
                  <a:txBody>
                    <a:bodyPr/>
                    <a:lstStyle/>
                    <a:p>
                      <a:r>
                        <a:rPr lang="en-US" sz="900" b="0" dirty="0"/>
                        <a:t>2</a:t>
                      </a:r>
                    </a:p>
                    <a:p>
                      <a:r>
                        <a:rPr lang="en-US" sz="900" b="1" dirty="0"/>
                        <a:t>Client: </a:t>
                      </a:r>
                      <a:r>
                        <a:rPr lang="en-US" sz="900" b="0" dirty="0">
                          <a:hlinkClick r:id="rId2"/>
                        </a:rPr>
                        <a:t>BR 20.06.29 Release Enablement (11 AM EST)</a:t>
                      </a:r>
                      <a:endParaRPr lang="en-US" sz="900" b="0" dirty="0"/>
                    </a:p>
                  </a:txBody>
                  <a:tcPr/>
                </a:tc>
                <a:tc>
                  <a:txBody>
                    <a:bodyPr/>
                    <a:lstStyle/>
                    <a:p>
                      <a:r>
                        <a:rPr lang="en-US" sz="900" dirty="0"/>
                        <a:t>3</a:t>
                      </a:r>
                    </a:p>
                  </a:txBody>
                  <a:tcPr/>
                </a:tc>
                <a:tc>
                  <a:txBody>
                    <a:bodyPr/>
                    <a:lstStyle/>
                    <a:p>
                      <a:r>
                        <a:rPr lang="en-US" sz="900" dirty="0"/>
                        <a:t>4</a:t>
                      </a:r>
                    </a:p>
                  </a:txBody>
                  <a:tcPr/>
                </a:tc>
                <a:extLst>
                  <a:ext uri="{0D108BD9-81ED-4DB2-BD59-A6C34878D82A}">
                    <a16:rowId xmlns:a16="http://schemas.microsoft.com/office/drawing/2014/main" val="1628256478"/>
                  </a:ext>
                </a:extLst>
              </a:tr>
              <a:tr h="673294">
                <a:tc>
                  <a:txBody>
                    <a:bodyPr/>
                    <a:lstStyle/>
                    <a:p>
                      <a:r>
                        <a:rPr lang="en-US" sz="900" dirty="0"/>
                        <a:t>5</a:t>
                      </a:r>
                    </a:p>
                  </a:txBody>
                  <a:tcPr/>
                </a:tc>
                <a:tc>
                  <a:txBody>
                    <a:bodyPr/>
                    <a:lstStyle/>
                    <a:p>
                      <a:r>
                        <a:rPr lang="en-US" sz="900" dirty="0"/>
                        <a:t>6</a:t>
                      </a:r>
                    </a:p>
                  </a:txBody>
                  <a:tcPr/>
                </a:tc>
                <a:tc>
                  <a:txBody>
                    <a:bodyPr/>
                    <a:lstStyle/>
                    <a:p>
                      <a:r>
                        <a:rPr lang="en-US" sz="900" dirty="0"/>
                        <a:t>7</a:t>
                      </a:r>
                    </a:p>
                  </a:txBody>
                  <a:tcPr/>
                </a:tc>
                <a:tc>
                  <a:txBody>
                    <a:bodyPr/>
                    <a:lstStyle/>
                    <a:p>
                      <a:r>
                        <a:rPr lang="en-US" sz="900" dirty="0"/>
                        <a:t>8</a:t>
                      </a:r>
                    </a:p>
                  </a:txBody>
                  <a:tcPr/>
                </a:tc>
                <a:tc>
                  <a:txBody>
                    <a:bodyPr/>
                    <a:lstStyle/>
                    <a:p>
                      <a:r>
                        <a:rPr lang="en-US" sz="900" dirty="0"/>
                        <a:t>9</a:t>
                      </a:r>
                    </a:p>
                  </a:txBody>
                  <a:tcPr/>
                </a:tc>
                <a:tc>
                  <a:txBody>
                    <a:bodyPr/>
                    <a:lstStyle/>
                    <a:p>
                      <a:r>
                        <a:rPr lang="en-US" sz="900" dirty="0"/>
                        <a:t>10</a:t>
                      </a:r>
                    </a:p>
                  </a:txBody>
                  <a:tcPr/>
                </a:tc>
                <a:tc>
                  <a:txBody>
                    <a:bodyPr/>
                    <a:lstStyle/>
                    <a:p>
                      <a:r>
                        <a:rPr lang="en-US" sz="900" dirty="0"/>
                        <a:t>11</a:t>
                      </a:r>
                    </a:p>
                  </a:txBody>
                  <a:tcPr/>
                </a:tc>
                <a:extLst>
                  <a:ext uri="{0D108BD9-81ED-4DB2-BD59-A6C34878D82A}">
                    <a16:rowId xmlns:a16="http://schemas.microsoft.com/office/drawing/2014/main" val="634571686"/>
                  </a:ext>
                </a:extLst>
              </a:tr>
              <a:tr h="745532">
                <a:tc>
                  <a:txBody>
                    <a:bodyPr/>
                    <a:lstStyle/>
                    <a:p>
                      <a:r>
                        <a:rPr lang="en-US" sz="900" dirty="0"/>
                        <a:t>12</a:t>
                      </a:r>
                    </a:p>
                  </a:txBody>
                  <a:tcPr/>
                </a:tc>
                <a:tc>
                  <a:txBody>
                    <a:bodyPr/>
                    <a:lstStyle/>
                    <a:p>
                      <a:r>
                        <a:rPr lang="en-US" sz="900" dirty="0"/>
                        <a:t>13</a:t>
                      </a:r>
                    </a:p>
                    <a:p>
                      <a:endParaRPr lang="en-US" sz="900" b="1" dirty="0"/>
                    </a:p>
                  </a:txBody>
                  <a:tcPr/>
                </a:tc>
                <a:tc>
                  <a:txBody>
                    <a:bodyPr/>
                    <a:lstStyle/>
                    <a:p>
                      <a:r>
                        <a:rPr lang="en-US" sz="900" dirty="0"/>
                        <a:t>14</a:t>
                      </a:r>
                    </a:p>
                  </a:txBody>
                  <a:tcPr/>
                </a:tc>
                <a:tc>
                  <a:txBody>
                    <a:bodyPr/>
                    <a:lstStyle/>
                    <a:p>
                      <a:r>
                        <a:rPr lang="en-US" sz="900" dirty="0"/>
                        <a:t>15</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Client:</a:t>
                      </a:r>
                      <a:r>
                        <a:rPr lang="en-US" sz="900" b="0" dirty="0"/>
                        <a:t> </a:t>
                      </a:r>
                      <a:r>
                        <a:rPr lang="en-US" sz="900" b="0" dirty="0">
                          <a:hlinkClick r:id="rId3"/>
                        </a:rPr>
                        <a:t>Slack Me Anything (11 AM EST)</a:t>
                      </a:r>
                      <a:endParaRPr lang="en-US" sz="900" b="1" dirty="0"/>
                    </a:p>
                    <a:p>
                      <a:endParaRPr lang="en-US" sz="900" b="1" dirty="0"/>
                    </a:p>
                  </a:txBody>
                  <a:tcPr/>
                </a:tc>
                <a:tc>
                  <a:txBody>
                    <a:bodyPr/>
                    <a:lstStyle/>
                    <a:p>
                      <a:r>
                        <a:rPr lang="en-US" sz="900" dirty="0"/>
                        <a:t>16</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900" b="1" dirty="0"/>
                        <a:t>Client:</a:t>
                      </a:r>
                      <a:r>
                        <a:rPr lang="en-US" sz="900" b="0" dirty="0"/>
                        <a:t> </a:t>
                      </a:r>
                      <a:r>
                        <a:rPr lang="en-US" sz="900" b="0" dirty="0">
                          <a:hlinkClick r:id="rId3"/>
                        </a:rPr>
                        <a:t>Slack Me Anything (10 AM EST)</a:t>
                      </a:r>
                      <a:endParaRPr lang="en-US" sz="900" b="1" dirty="0"/>
                    </a:p>
                    <a:p>
                      <a:endParaRPr lang="en-US" sz="900" dirty="0"/>
                    </a:p>
                  </a:txBody>
                  <a:tcPr/>
                </a:tc>
                <a:tc>
                  <a:txBody>
                    <a:bodyPr/>
                    <a:lstStyle/>
                    <a:p>
                      <a:r>
                        <a:rPr lang="en-US" sz="900" dirty="0"/>
                        <a:t>17</a:t>
                      </a:r>
                    </a:p>
                  </a:txBody>
                  <a:tcPr/>
                </a:tc>
                <a:tc>
                  <a:txBody>
                    <a:bodyPr/>
                    <a:lstStyle/>
                    <a:p>
                      <a:r>
                        <a:rPr lang="en-US" sz="900" dirty="0"/>
                        <a:t>18</a:t>
                      </a:r>
                    </a:p>
                  </a:txBody>
                  <a:tcPr/>
                </a:tc>
                <a:extLst>
                  <a:ext uri="{0D108BD9-81ED-4DB2-BD59-A6C34878D82A}">
                    <a16:rowId xmlns:a16="http://schemas.microsoft.com/office/drawing/2014/main" val="1980404736"/>
                  </a:ext>
                </a:extLst>
              </a:tr>
              <a:tr h="854936">
                <a:tc>
                  <a:txBody>
                    <a:bodyPr/>
                    <a:lstStyle/>
                    <a:p>
                      <a:r>
                        <a:rPr lang="en-US" sz="900" dirty="0"/>
                        <a:t>19</a:t>
                      </a:r>
                    </a:p>
                  </a:txBody>
                  <a:tcPr/>
                </a:tc>
                <a:tc>
                  <a:txBody>
                    <a:bodyPr/>
                    <a:lstStyle/>
                    <a:p>
                      <a:r>
                        <a:rPr lang="en-US" sz="900" dirty="0"/>
                        <a:t>20</a:t>
                      </a:r>
                    </a:p>
                  </a:txBody>
                  <a:tcPr/>
                </a:tc>
                <a:tc>
                  <a:txBody>
                    <a:bodyPr/>
                    <a:lstStyle/>
                    <a:p>
                      <a:r>
                        <a:rPr lang="en-US" sz="900" dirty="0"/>
                        <a:t>21</a:t>
                      </a:r>
                    </a:p>
                    <a:p>
                      <a:r>
                        <a:rPr lang="en-US" sz="900" b="1" dirty="0"/>
                        <a:t>Client</a:t>
                      </a:r>
                      <a:r>
                        <a:rPr lang="en-US" sz="900" b="0" dirty="0"/>
                        <a:t>: </a:t>
                      </a:r>
                      <a:r>
                        <a:rPr lang="en-US" sz="900" b="0" dirty="0">
                          <a:hlinkClick r:id="rId4"/>
                        </a:rPr>
                        <a:t>Virtual Roundtable – Hiring Remotely (11 AM EST)</a:t>
                      </a:r>
                      <a:endParaRPr lang="en-US" sz="900" b="1" dirty="0"/>
                    </a:p>
                  </a:txBody>
                  <a:tcPr/>
                </a:tc>
                <a:tc>
                  <a:txBody>
                    <a:bodyPr/>
                    <a:lstStyle/>
                    <a:p>
                      <a:r>
                        <a:rPr lang="en-US" sz="900" dirty="0"/>
                        <a:t>22</a:t>
                      </a:r>
                    </a:p>
                  </a:txBody>
                  <a:tcPr/>
                </a:tc>
                <a:tc>
                  <a:txBody>
                    <a:bodyPr/>
                    <a:lstStyle/>
                    <a:p>
                      <a:r>
                        <a:rPr lang="en-US" sz="900" dirty="0"/>
                        <a:t>23</a:t>
                      </a:r>
                    </a:p>
                  </a:txBody>
                  <a:tcPr/>
                </a:tc>
                <a:tc>
                  <a:txBody>
                    <a:bodyPr/>
                    <a:lstStyle/>
                    <a:p>
                      <a:r>
                        <a:rPr lang="en-US" sz="900" dirty="0"/>
                        <a:t>24</a:t>
                      </a:r>
                    </a:p>
                  </a:txBody>
                  <a:tcPr/>
                </a:tc>
                <a:tc>
                  <a:txBody>
                    <a:bodyPr/>
                    <a:lstStyle/>
                    <a:p>
                      <a:r>
                        <a:rPr lang="en-US" sz="900" dirty="0"/>
                        <a:t>25</a:t>
                      </a:r>
                    </a:p>
                  </a:txBody>
                  <a:tcPr/>
                </a:tc>
                <a:extLst>
                  <a:ext uri="{0D108BD9-81ED-4DB2-BD59-A6C34878D82A}">
                    <a16:rowId xmlns:a16="http://schemas.microsoft.com/office/drawing/2014/main" val="1218527354"/>
                  </a:ext>
                </a:extLst>
              </a:tr>
              <a:tr h="877096">
                <a:tc>
                  <a:txBody>
                    <a:bodyPr/>
                    <a:lstStyle/>
                    <a:p>
                      <a:r>
                        <a:rPr lang="en-US" sz="900" dirty="0"/>
                        <a:t>26</a:t>
                      </a:r>
                    </a:p>
                  </a:txBody>
                  <a:tcPr/>
                </a:tc>
                <a:tc>
                  <a:txBody>
                    <a:bodyPr/>
                    <a:lstStyle/>
                    <a:p>
                      <a:r>
                        <a:rPr lang="en-US" sz="900" dirty="0"/>
                        <a:t>27</a:t>
                      </a:r>
                    </a:p>
                  </a:txBody>
                  <a:tcPr/>
                </a:tc>
                <a:tc>
                  <a:txBody>
                    <a:bodyPr/>
                    <a:lstStyle/>
                    <a:p>
                      <a:r>
                        <a:rPr lang="en-US" sz="900" dirty="0"/>
                        <a:t>28</a:t>
                      </a:r>
                    </a:p>
                  </a:txBody>
                  <a:tcPr/>
                </a:tc>
                <a:tc>
                  <a:txBody>
                    <a:bodyPr/>
                    <a:lstStyle/>
                    <a:p>
                      <a:r>
                        <a:rPr lang="en-US" sz="900" b="0" dirty="0"/>
                        <a:t>29</a:t>
                      </a:r>
                    </a:p>
                  </a:txBody>
                  <a:tcPr/>
                </a:tc>
                <a:tc>
                  <a:txBody>
                    <a:bodyPr/>
                    <a:lstStyle/>
                    <a:p>
                      <a:r>
                        <a:rPr lang="en-US" sz="900" dirty="0"/>
                        <a:t>30</a:t>
                      </a:r>
                    </a:p>
                    <a:p>
                      <a:r>
                        <a:rPr lang="en-US" sz="900" b="1" dirty="0"/>
                        <a:t>Client: </a:t>
                      </a:r>
                      <a:r>
                        <a:rPr lang="en-US" sz="900" dirty="0">
                          <a:hlinkClick r:id="rId5"/>
                        </a:rPr>
                        <a:t>BR 20.07.27 and Onboard Release Enablement (11 AM EST)</a:t>
                      </a:r>
                      <a:endParaRPr lang="en-US" sz="900" dirty="0"/>
                    </a:p>
                  </a:txBody>
                  <a:tcPr/>
                </a:tc>
                <a:tc>
                  <a:txBody>
                    <a:bodyPr/>
                    <a:lstStyle/>
                    <a:p>
                      <a:r>
                        <a:rPr lang="en-US" sz="900" dirty="0"/>
                        <a:t>31</a:t>
                      </a:r>
                    </a:p>
                  </a:txBody>
                  <a:tcPr/>
                </a:tc>
                <a:tc>
                  <a:txBody>
                    <a:bodyPr/>
                    <a:lstStyle/>
                    <a:p>
                      <a:endParaRPr lang="en-US" sz="900" dirty="0"/>
                    </a:p>
                  </a:txBody>
                  <a:tcPr/>
                </a:tc>
                <a:extLst>
                  <a:ext uri="{0D108BD9-81ED-4DB2-BD59-A6C34878D82A}">
                    <a16:rowId xmlns:a16="http://schemas.microsoft.com/office/drawing/2014/main" val="611195623"/>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6"/>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517036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August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608365371"/>
              </p:ext>
            </p:extLst>
          </p:nvPr>
        </p:nvGraphicFramePr>
        <p:xfrm>
          <a:off x="107950" y="755865"/>
          <a:ext cx="8726214" cy="3515812"/>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78696">
                  <a:extLst>
                    <a:ext uri="{9D8B030D-6E8A-4147-A177-3AD203B41FA5}">
                      <a16:colId xmlns:a16="http://schemas.microsoft.com/office/drawing/2014/main" val="1573733701"/>
                    </a:ext>
                  </a:extLst>
                </a:gridCol>
                <a:gridCol w="1214508">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246602">
                  <a:extLst>
                    <a:ext uri="{9D8B030D-6E8A-4147-A177-3AD203B41FA5}">
                      <a16:colId xmlns:a16="http://schemas.microsoft.com/office/drawing/2014/main" val="4008877000"/>
                    </a:ext>
                  </a:extLst>
                </a:gridCol>
                <a:gridCol w="1246602">
                  <a:extLst>
                    <a:ext uri="{9D8B030D-6E8A-4147-A177-3AD203B41FA5}">
                      <a16:colId xmlns:a16="http://schemas.microsoft.com/office/drawing/2014/main" val="554407507"/>
                    </a:ext>
                  </a:extLst>
                </a:gridCol>
              </a:tblGrid>
              <a:tr h="245769">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854936">
                <a:tc>
                  <a:txBody>
                    <a:bodyPr/>
                    <a:lstStyle/>
                    <a:p>
                      <a:r>
                        <a:rPr lang="en-US" sz="900" dirty="0"/>
                        <a:t>2</a:t>
                      </a:r>
                    </a:p>
                  </a:txBody>
                  <a:tcPr/>
                </a:tc>
                <a:tc>
                  <a:txBody>
                    <a:bodyPr/>
                    <a:lstStyle/>
                    <a:p>
                      <a:r>
                        <a:rPr lang="en-US" sz="900" dirty="0"/>
                        <a:t>3</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900" b="0" dirty="0">
                          <a:solidFill>
                            <a:schemeClr val="tx1"/>
                          </a:solidFill>
                        </a:rPr>
                        <a:t>4</a:t>
                      </a:r>
                    </a:p>
                  </a:txBody>
                  <a:tcPr/>
                </a:tc>
                <a:tc>
                  <a:txBody>
                    <a:bodyPr/>
                    <a:lstStyle/>
                    <a:p>
                      <a:r>
                        <a:rPr lang="en-US" sz="900" dirty="0"/>
                        <a:t>5</a:t>
                      </a:r>
                    </a:p>
                  </a:txBody>
                  <a:tcPr/>
                </a:tc>
                <a:tc>
                  <a:txBody>
                    <a:bodyPr/>
                    <a:lstStyle/>
                    <a:p>
                      <a:r>
                        <a:rPr lang="en-US" sz="900" b="0" dirty="0"/>
                        <a:t>6</a:t>
                      </a:r>
                    </a:p>
                  </a:txBody>
                  <a:tcPr/>
                </a:tc>
                <a:tc>
                  <a:txBody>
                    <a:bodyPr/>
                    <a:lstStyle/>
                    <a:p>
                      <a:r>
                        <a:rPr lang="en-US" sz="900" dirty="0"/>
                        <a:t>7</a:t>
                      </a:r>
                    </a:p>
                  </a:txBody>
                  <a:tcPr/>
                </a:tc>
                <a:tc>
                  <a:txBody>
                    <a:bodyPr/>
                    <a:lstStyle/>
                    <a:p>
                      <a:r>
                        <a:rPr lang="en-US" sz="900" dirty="0"/>
                        <a:t>8</a:t>
                      </a:r>
                    </a:p>
                  </a:txBody>
                  <a:tcPr/>
                </a:tc>
                <a:extLst>
                  <a:ext uri="{0D108BD9-81ED-4DB2-BD59-A6C34878D82A}">
                    <a16:rowId xmlns:a16="http://schemas.microsoft.com/office/drawing/2014/main" val="1628256478"/>
                  </a:ext>
                </a:extLst>
              </a:tr>
              <a:tr h="673294">
                <a:tc>
                  <a:txBody>
                    <a:bodyPr/>
                    <a:lstStyle/>
                    <a:p>
                      <a:r>
                        <a:rPr lang="en-US" sz="900" dirty="0"/>
                        <a:t>9</a:t>
                      </a:r>
                    </a:p>
                  </a:txBody>
                  <a:tcPr/>
                </a:tc>
                <a:tc>
                  <a:txBody>
                    <a:bodyPr/>
                    <a:lstStyle/>
                    <a:p>
                      <a:r>
                        <a:rPr lang="en-US" sz="900" dirty="0"/>
                        <a:t>10</a:t>
                      </a:r>
                    </a:p>
                  </a:txBody>
                  <a:tcPr/>
                </a:tc>
                <a:tc>
                  <a:txBody>
                    <a:bodyPr/>
                    <a:lstStyle/>
                    <a:p>
                      <a:r>
                        <a:rPr lang="en-US" sz="900" dirty="0"/>
                        <a:t>11</a:t>
                      </a:r>
                    </a:p>
                    <a:p>
                      <a:r>
                        <a:rPr lang="en-US" sz="900" b="1" dirty="0"/>
                        <a:t>Client:</a:t>
                      </a:r>
                      <a:r>
                        <a:rPr lang="en-US" sz="900" b="0" dirty="0"/>
                        <a:t> </a:t>
                      </a:r>
                      <a:r>
                        <a:rPr lang="en-US" sz="900" b="0" dirty="0">
                          <a:hlinkClick r:id="rId2"/>
                        </a:rPr>
                        <a:t>Onboard August Release (11 AM EST)</a:t>
                      </a:r>
                      <a:endParaRPr lang="en-US" sz="900" b="1" dirty="0"/>
                    </a:p>
                  </a:txBody>
                  <a:tcPr/>
                </a:tc>
                <a:tc>
                  <a:txBody>
                    <a:bodyPr/>
                    <a:lstStyle/>
                    <a:p>
                      <a:r>
                        <a:rPr lang="en-US" sz="900" dirty="0"/>
                        <a:t>12</a:t>
                      </a:r>
                    </a:p>
                    <a:p>
                      <a:r>
                        <a:rPr lang="en-US" sz="900" b="1" dirty="0"/>
                        <a:t>Client:</a:t>
                      </a:r>
                      <a:r>
                        <a:rPr lang="en-US" sz="900" b="0" dirty="0"/>
                        <a:t> Slack Me Anything (10 AM EST)</a:t>
                      </a:r>
                      <a:endParaRPr lang="en-US" sz="900" b="1" dirty="0"/>
                    </a:p>
                    <a:p>
                      <a:endParaRPr lang="en-US" sz="900" b="1" dirty="0"/>
                    </a:p>
                  </a:txBody>
                  <a:tcPr/>
                </a:tc>
                <a:tc>
                  <a:txBody>
                    <a:bodyPr/>
                    <a:lstStyle/>
                    <a:p>
                      <a:r>
                        <a:rPr lang="en-US" sz="900" dirty="0"/>
                        <a:t>13</a:t>
                      </a:r>
                    </a:p>
                    <a:p>
                      <a:r>
                        <a:rPr lang="en-US" sz="900" b="1" dirty="0"/>
                        <a:t>Client:</a:t>
                      </a:r>
                      <a:r>
                        <a:rPr lang="en-US" sz="900" b="0" dirty="0"/>
                        <a:t> Slack Me Anything (11 AM EST)</a:t>
                      </a:r>
                      <a:endParaRPr lang="en-US" sz="900" b="1" dirty="0"/>
                    </a:p>
                  </a:txBody>
                  <a:tcPr/>
                </a:tc>
                <a:tc>
                  <a:txBody>
                    <a:bodyPr/>
                    <a:lstStyle/>
                    <a:p>
                      <a:r>
                        <a:rPr lang="en-US" sz="900" dirty="0"/>
                        <a:t>14</a:t>
                      </a:r>
                    </a:p>
                  </a:txBody>
                  <a:tcPr/>
                </a:tc>
                <a:tc>
                  <a:txBody>
                    <a:bodyPr/>
                    <a:lstStyle/>
                    <a:p>
                      <a:r>
                        <a:rPr lang="en-US" sz="900" dirty="0"/>
                        <a:t>15</a:t>
                      </a:r>
                    </a:p>
                  </a:txBody>
                  <a:tcPr/>
                </a:tc>
                <a:extLst>
                  <a:ext uri="{0D108BD9-81ED-4DB2-BD59-A6C34878D82A}">
                    <a16:rowId xmlns:a16="http://schemas.microsoft.com/office/drawing/2014/main" val="634571686"/>
                  </a:ext>
                </a:extLst>
              </a:tr>
              <a:tr h="745532">
                <a:tc>
                  <a:txBody>
                    <a:bodyPr/>
                    <a:lstStyle/>
                    <a:p>
                      <a:r>
                        <a:rPr lang="en-US" sz="900" dirty="0"/>
                        <a:t>16</a:t>
                      </a:r>
                    </a:p>
                  </a:txBody>
                  <a:tcPr/>
                </a:tc>
                <a:tc>
                  <a:txBody>
                    <a:bodyPr/>
                    <a:lstStyle/>
                    <a:p>
                      <a:r>
                        <a:rPr lang="en-US" sz="900" dirty="0"/>
                        <a:t>17</a:t>
                      </a:r>
                    </a:p>
                  </a:txBody>
                  <a:tcPr/>
                </a:tc>
                <a:tc>
                  <a:txBody>
                    <a:bodyPr/>
                    <a:lstStyle/>
                    <a:p>
                      <a:r>
                        <a:rPr lang="en-US" sz="900" dirty="0"/>
                        <a:t>18</a:t>
                      </a:r>
                    </a:p>
                    <a:p>
                      <a:r>
                        <a:rPr lang="en-US" sz="900" b="1" dirty="0"/>
                        <a:t>Client:</a:t>
                      </a:r>
                      <a:r>
                        <a:rPr lang="en-US" sz="900" b="0" dirty="0"/>
                        <a:t> </a:t>
                      </a:r>
                      <a:r>
                        <a:rPr lang="en-US" sz="900" b="0" dirty="0">
                          <a:hlinkClick r:id="rId3"/>
                        </a:rPr>
                        <a:t>Metrics Dashboard – Interview Manager (11 AM EST)</a:t>
                      </a:r>
                      <a:endParaRPr lang="en-US" sz="900" b="1" dirty="0"/>
                    </a:p>
                  </a:txBody>
                  <a:tcPr/>
                </a:tc>
                <a:tc>
                  <a:txBody>
                    <a:bodyPr/>
                    <a:lstStyle/>
                    <a:p>
                      <a:r>
                        <a:rPr lang="en-US" sz="900" dirty="0"/>
                        <a:t>19</a:t>
                      </a:r>
                    </a:p>
                  </a:txBody>
                  <a:tcPr/>
                </a:tc>
                <a:tc>
                  <a:txBody>
                    <a:bodyPr/>
                    <a:lstStyle/>
                    <a:p>
                      <a:r>
                        <a:rPr lang="en-US" sz="900" dirty="0"/>
                        <a:t>20</a:t>
                      </a:r>
                    </a:p>
                    <a:p>
                      <a:endParaRPr lang="en-US" sz="900" dirty="0"/>
                    </a:p>
                  </a:txBody>
                  <a:tcPr/>
                </a:tc>
                <a:tc>
                  <a:txBody>
                    <a:bodyPr/>
                    <a:lstStyle/>
                    <a:p>
                      <a:r>
                        <a:rPr lang="en-US" sz="900" dirty="0"/>
                        <a:t>21</a:t>
                      </a:r>
                    </a:p>
                  </a:txBody>
                  <a:tcPr/>
                </a:tc>
                <a:tc>
                  <a:txBody>
                    <a:bodyPr/>
                    <a:lstStyle/>
                    <a:p>
                      <a:r>
                        <a:rPr lang="en-US" sz="900" dirty="0"/>
                        <a:t>22</a:t>
                      </a:r>
                    </a:p>
                  </a:txBody>
                  <a:tcPr/>
                </a:tc>
                <a:extLst>
                  <a:ext uri="{0D108BD9-81ED-4DB2-BD59-A6C34878D82A}">
                    <a16:rowId xmlns:a16="http://schemas.microsoft.com/office/drawing/2014/main" val="1980404736"/>
                  </a:ext>
                </a:extLst>
              </a:tr>
              <a:tr h="854936">
                <a:tc>
                  <a:txBody>
                    <a:bodyPr/>
                    <a:lstStyle/>
                    <a:p>
                      <a:r>
                        <a:rPr lang="en-US" sz="900" dirty="0"/>
                        <a:t>23</a:t>
                      </a:r>
                    </a:p>
                  </a:txBody>
                  <a:tcPr/>
                </a:tc>
                <a:tc>
                  <a:txBody>
                    <a:bodyPr/>
                    <a:lstStyle/>
                    <a:p>
                      <a:r>
                        <a:rPr lang="en-US" sz="900" dirty="0"/>
                        <a:t>24</a:t>
                      </a:r>
                    </a:p>
                  </a:txBody>
                  <a:tcPr/>
                </a:tc>
                <a:tc>
                  <a:txBody>
                    <a:bodyPr/>
                    <a:lstStyle/>
                    <a:p>
                      <a:r>
                        <a:rPr lang="en-US" sz="900" dirty="0"/>
                        <a:t>25</a:t>
                      </a:r>
                    </a:p>
                    <a:p>
                      <a:r>
                        <a:rPr lang="en-US" sz="900" b="1" dirty="0"/>
                        <a:t>Client:</a:t>
                      </a:r>
                      <a:r>
                        <a:rPr lang="en-US" sz="900" b="0" dirty="0"/>
                        <a:t> </a:t>
                      </a:r>
                      <a:r>
                        <a:rPr lang="en-US" sz="900" b="0" dirty="0">
                          <a:hlinkClick r:id="rId4"/>
                        </a:rPr>
                        <a:t>Virtual Roundtable – Integrations (11 AM EST)</a:t>
                      </a:r>
                      <a:endParaRPr lang="en-US" sz="900" b="1" dirty="0"/>
                    </a:p>
                  </a:txBody>
                  <a:tcPr/>
                </a:tc>
                <a:tc>
                  <a:txBody>
                    <a:bodyPr/>
                    <a:lstStyle/>
                    <a:p>
                      <a:r>
                        <a:rPr lang="en-US" sz="900" dirty="0"/>
                        <a:t>26</a:t>
                      </a:r>
                    </a:p>
                  </a:txBody>
                  <a:tcPr/>
                </a:tc>
                <a:tc>
                  <a:txBody>
                    <a:bodyPr/>
                    <a:lstStyle/>
                    <a:p>
                      <a:r>
                        <a:rPr lang="en-US" sz="900" dirty="0"/>
                        <a:t>27</a:t>
                      </a:r>
                    </a:p>
                  </a:txBody>
                  <a:tcPr/>
                </a:tc>
                <a:tc>
                  <a:txBody>
                    <a:bodyPr/>
                    <a:lstStyle/>
                    <a:p>
                      <a:r>
                        <a:rPr lang="en-US" sz="900" dirty="0"/>
                        <a:t>28</a:t>
                      </a:r>
                    </a:p>
                  </a:txBody>
                  <a:tcPr/>
                </a:tc>
                <a:tc>
                  <a:txBody>
                    <a:bodyPr/>
                    <a:lstStyle/>
                    <a:p>
                      <a:r>
                        <a:rPr lang="en-US" sz="900" dirty="0"/>
                        <a:t>29</a:t>
                      </a:r>
                    </a:p>
                  </a:txBody>
                  <a:tcPr/>
                </a:tc>
                <a:extLst>
                  <a:ext uri="{0D108BD9-81ED-4DB2-BD59-A6C34878D82A}">
                    <a16:rowId xmlns:a16="http://schemas.microsoft.com/office/drawing/2014/main" val="1218527354"/>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5"/>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633647014"/>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1297</TotalTime>
  <Words>1286</Words>
  <Application>Microsoft Office PowerPoint</Application>
  <PresentationFormat>On-screen Show (16:9)</PresentationFormat>
  <Paragraphs>129</Paragraphs>
  <Slides>12</Slides>
  <Notes>0</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12</vt:i4>
      </vt:variant>
    </vt:vector>
  </HeadingPairs>
  <TitlesOfParts>
    <vt:vector size="18" baseType="lpstr">
      <vt:lpstr>Arial</vt:lpstr>
      <vt:lpstr>Calibri</vt:lpstr>
      <vt:lpstr>IBM Plex Sans</vt:lpstr>
      <vt:lpstr>blk_background_2017</vt:lpstr>
      <vt:lpstr>gry_background_2017</vt:lpstr>
      <vt:lpstr>wht_background_2017</vt:lpstr>
      <vt:lpstr>Hiring Remotely BrassRing ATS  — Virtual Roundtable  July 21, 2020</vt:lpstr>
      <vt:lpstr>PowerPoint Presentation</vt:lpstr>
      <vt:lpstr>What is the world’s longest river?  A. The Nile B. The Amazon C. The Mississippi D. The Yellow River</vt:lpstr>
      <vt:lpstr>How many bones are there in the human body?  A. 153 B. 342 C. 206 D. 237</vt:lpstr>
      <vt:lpstr>What percentage of organizations said they probably or DEFINITELY will adopt broader and more flexible work from home policies?  A. 47% B. 53% C. 68% D. 74%</vt:lpstr>
      <vt:lpstr>PowerPoint Presentation</vt:lpstr>
      <vt:lpstr>PowerPoint Presentation</vt:lpstr>
      <vt:lpstr>PowerPoint Presentation</vt:lpstr>
      <vt:lpstr>PowerPoint Presentation</vt:lpstr>
      <vt:lpstr>PowerPoint Presentation</vt:lpstr>
      <vt:lpstr>July VIRTUAL TRAINING SESSIONS</vt:lpstr>
      <vt:lpstr>August VIRTUAL TRAINING SESSIONS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Santhosh Sankar</cp:lastModifiedBy>
  <cp:revision>110</cp:revision>
  <dcterms:created xsi:type="dcterms:W3CDTF">2018-03-01T22:47:15Z</dcterms:created>
  <dcterms:modified xsi:type="dcterms:W3CDTF">2026-09-24T04:04:53Z</dcterms:modified>
</cp:coreProperties>
</file>