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10"/>
  </p:notesMasterIdLst>
  <p:handoutMasterIdLst>
    <p:handoutMasterId r:id="rId11"/>
  </p:handoutMasterIdLst>
  <p:sldIdLst>
    <p:sldId id="338" r:id="rId4"/>
    <p:sldId id="474" r:id="rId5"/>
    <p:sldId id="475" r:id="rId6"/>
    <p:sldId id="476" r:id="rId7"/>
    <p:sldId id="477" r:id="rId8"/>
    <p:sldId id="478" r:id="rId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8C8C8C"/>
    <a:srgbClr val="3D3D3D"/>
    <a:srgbClr val="051B75"/>
    <a:srgbClr val="DCDCDC"/>
    <a:srgbClr val="F3F3F3"/>
    <a:srgbClr val="F7F3F1"/>
    <a:srgbClr val="6EA6FF"/>
    <a:srgbClr val="BB8EFF"/>
    <a:srgbClr val="20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AB967-FAE4-4C8E-B763-85D000827FA9}" v="2" dt="2026-09-07T17:09:41.9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612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praveen Aratikatla" userId="7cbd96c3-eaaf-4109-8341-8b6b787e6477" providerId="ADAL" clId="{56E4A0E2-5718-42BC-8AF0-53586295FCD2}"/>
    <pc:docChg chg="modSld modMainMaster">
      <pc:chgData name="Saipraveen Aratikatla" userId="7cbd96c3-eaaf-4109-8341-8b6b787e6477" providerId="ADAL" clId="{56E4A0E2-5718-42BC-8AF0-53586295FCD2}" dt="2026-09-07T17:09:41.994" v="1"/>
      <pc:docMkLst>
        <pc:docMk/>
      </pc:docMkLst>
      <pc:sldChg chg="modSp mod">
        <pc:chgData name="Saipraveen Aratikatla" userId="7cbd96c3-eaaf-4109-8341-8b6b787e6477" providerId="ADAL" clId="{56E4A0E2-5718-42BC-8AF0-53586295FCD2}" dt="2026-09-07T17:08:43.614" v="0" actId="20577"/>
        <pc:sldMkLst>
          <pc:docMk/>
          <pc:sldMk cId="1961028589" sldId="338"/>
        </pc:sldMkLst>
        <pc:spChg chg="mod">
          <ac:chgData name="Saipraveen Aratikatla" userId="7cbd96c3-eaaf-4109-8341-8b6b787e6477" providerId="ADAL" clId="{56E4A0E2-5718-42BC-8AF0-53586295FCD2}" dt="2026-09-07T17:08:43.614" v="0" actId="20577"/>
          <ac:spMkLst>
            <pc:docMk/>
            <pc:sldMk cId="1961028589" sldId="338"/>
            <ac:spMk id="4" creationId="{00000000-0000-0000-0000-000000000000}"/>
          </ac:spMkLst>
        </pc:spChg>
      </pc:sldChg>
      <pc:sldMasterChg chg="modSldLayout">
        <pc:chgData name="Saipraveen Aratikatla" userId="7cbd96c3-eaaf-4109-8341-8b6b787e6477" providerId="ADAL" clId="{56E4A0E2-5718-42BC-8AF0-53586295FCD2}" dt="2026-09-07T17:09:41.994" v="1"/>
        <pc:sldMasterMkLst>
          <pc:docMk/>
          <pc:sldMasterMk cId="117404520" sldId="2147483672"/>
        </pc:sldMasterMkLst>
        <pc:sldLayoutChg chg="setBg">
          <pc:chgData name="Saipraveen Aratikatla" userId="7cbd96c3-eaaf-4109-8341-8b6b787e6477" providerId="ADAL" clId="{56E4A0E2-5718-42BC-8AF0-53586295FCD2}" dt="2026-09-07T17:09:41.994" v="1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ipraveen Aratikatla" userId="7cbd96c3-eaaf-4109-8341-8b6b787e6477" providerId="ADAL" clId="{56E4A0E2-5718-42BC-8AF0-53586295FCD2}" dt="2026-09-07T17:09:41.994" v="1"/>
          <pc:sldLayoutMkLst>
            <pc:docMk/>
            <pc:sldMasterMk cId="117404520" sldId="2147483672"/>
            <pc:sldLayoutMk cId="0" sldId="2147483827"/>
          </pc:sldLayoutMkLst>
        </pc:sldLayoutChg>
        <pc:sldLayoutChg chg="setBg">
          <pc:chgData name="Saipraveen Aratikatla" userId="7cbd96c3-eaaf-4109-8341-8b6b787e6477" providerId="ADAL" clId="{56E4A0E2-5718-42BC-8AF0-53586295FCD2}" dt="2026-09-07T17:09:41.994" v="1"/>
          <pc:sldLayoutMkLst>
            <pc:docMk/>
            <pc:sldMasterMk cId="117404520" sldId="2147483672"/>
            <pc:sldLayoutMk cId="0" sldId="214748382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7557053" cy="4479344"/>
          </a:xfrm>
        </p:spPr>
        <p:txBody>
          <a:bodyPr/>
          <a:lstStyle/>
          <a:p>
            <a:r>
              <a:rPr lang="en-US" dirty="0"/>
              <a:t>Customer Virtual Roundtable</a:t>
            </a:r>
            <a:br>
              <a:rPr lang="en-US" dirty="0"/>
            </a:br>
            <a:r>
              <a:rPr lang="en-US" b="1" dirty="0"/>
              <a:t>Topic</a:t>
            </a:r>
            <a:r>
              <a:rPr lang="en-US" dirty="0"/>
              <a:t>: BrassRing Talent Gateways – Skip Sign-In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3030B-582B-4D93-A18D-C3C445DFD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ADB20-A339-4E4D-9E75-B3A1D3BAE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580322" cy="3454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demo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Polling questions and discussion!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3E2612-6DAF-4476-8ACF-826CF30C3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30" name="Picture 6" descr="Feedback, Confirming, Businessmen, Group, Team">
            <a:extLst>
              <a:ext uri="{FF2B5EF4-FFF2-40B4-BE49-F238E27FC236}">
                <a16:creationId xmlns:a16="http://schemas.microsoft.com/office/drawing/2014/main" id="{919E4FDC-4B93-4750-BC32-1FD70F143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549275"/>
            <a:ext cx="6067425" cy="404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4E8CDC-1CCB-4589-B27A-B8F8B0FA339C}"/>
              </a:ext>
            </a:extLst>
          </p:cNvPr>
          <p:cNvSpPr/>
          <p:nvPr/>
        </p:nvSpPr>
        <p:spPr>
          <a:xfrm>
            <a:off x="3160395" y="608657"/>
            <a:ext cx="598360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It’s up to you to make this session valuable! </a:t>
            </a:r>
          </a:p>
          <a:p>
            <a:pPr algn="ctr"/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Please speak up, ask questions and network with your fellow customers!</a:t>
            </a:r>
          </a:p>
        </p:txBody>
      </p:sp>
    </p:spTree>
    <p:extLst>
      <p:ext uri="{BB962C8B-B14F-4D97-AF65-F5344CB8AC3E}">
        <p14:creationId xmlns:p14="http://schemas.microsoft.com/office/powerpoint/2010/main" val="314864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D801-FC78-4E80-B11E-27A43C4D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51294"/>
          </a:xfrm>
        </p:spPr>
        <p:txBody>
          <a:bodyPr/>
          <a:lstStyle/>
          <a:p>
            <a:r>
              <a:rPr lang="en-US" dirty="0"/>
              <a:t>Demo (3:26-23:38)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FB906-5F9F-4F6A-8863-A2B8015389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8600" y="666750"/>
            <a:ext cx="8686800" cy="3824288"/>
          </a:xfrm>
        </p:spPr>
        <p:txBody>
          <a:bodyPr/>
          <a:lstStyle/>
          <a:p>
            <a:r>
              <a:rPr lang="en-US" sz="1800" b="1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Chat Q&amp;A</a:t>
            </a:r>
          </a:p>
          <a:p>
            <a:endParaRPr lang="en-US" dirty="0">
              <a:solidFill>
                <a:schemeClr val="bg1">
                  <a:lumMod val="25000"/>
                  <a:lumOff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How long is the create an account link valid for in the email?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 </a:t>
            </a:r>
            <a:r>
              <a:rPr lang="en-US" dirty="0"/>
              <a:t>This link does not expire.  They can use this to access and create a profile at any time. </a:t>
            </a:r>
          </a:p>
          <a:p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For custom email confirmations is there a link that can be inserted? 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No, at this moment no such token available to be used inside comm templates. It's a standard candidate ref email.</a:t>
            </a:r>
          </a:p>
          <a:p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Can you report on “date of last login” ? 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At present, it cannot be reported in DIT.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25000"/>
                    <a:lumOff val="75000"/>
                  </a:schemeClr>
                </a:solidFill>
              </a:rPr>
              <a:t>Is there any roadmap to allow for the subject line to be updated? </a:t>
            </a:r>
          </a:p>
          <a:p>
            <a:pPr marL="458788" lvl="1" indent="-285750">
              <a:buFont typeface="Arial" panose="020B0604020202020204" pitchFamily="34" charset="0"/>
              <a:buChar char="•"/>
            </a:pPr>
            <a:r>
              <a:rPr lang="en-US" dirty="0"/>
              <a:t>Not at this time</a:t>
            </a:r>
          </a:p>
          <a:p>
            <a:endParaRPr lang="en-US" dirty="0"/>
          </a:p>
          <a:p>
            <a:endParaRPr lang="en-US" dirty="0">
              <a:solidFill>
                <a:schemeClr val="bg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5A4D0-C974-4C5B-96F7-A6437CF69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05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15D4-896E-487F-9D96-AFC16825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" y="201168"/>
            <a:ext cx="4282439" cy="869986"/>
          </a:xfrm>
        </p:spPr>
        <p:txBody>
          <a:bodyPr anchor="t">
            <a:normAutofit/>
          </a:bodyPr>
          <a:lstStyle/>
          <a:p>
            <a:r>
              <a:rPr lang="en-US" dirty="0"/>
              <a:t>Have you enabled Skip Sign-In on your Talent Gateway?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F0AD92B-18BC-447D-A0EA-E0E1015899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2620442"/>
            <a:ext cx="8686800" cy="195044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792566-6772-467B-B448-619FD7B90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71154"/>
            <a:ext cx="4689060" cy="1451905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F55E9-7A9B-43AE-B88E-21085E947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0BE6F14-FF48-0F4F-A8AA-2E3F25371E4A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8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3001-8ED8-45A1-9EC4-A24DE6DDF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1168"/>
            <a:ext cx="6712131" cy="895024"/>
          </a:xfrm>
        </p:spPr>
        <p:txBody>
          <a:bodyPr/>
          <a:lstStyle/>
          <a:p>
            <a:r>
              <a:rPr lang="en-US" dirty="0"/>
              <a:t>Has your organization seen an uptick in applications due to enabling this feature (29:30).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52160-744E-4878-9BB8-D6F71C9D7D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006" y="900113"/>
            <a:ext cx="8743474" cy="3855719"/>
          </a:xfrm>
        </p:spPr>
        <p:txBody>
          <a:bodyPr/>
          <a:lstStyle/>
          <a:p>
            <a:endParaRPr lang="en-US" dirty="0"/>
          </a:p>
          <a:p>
            <a:r>
              <a:rPr lang="en-US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Clients with high volume and hard to fill roles have found that the Skip Sign-on feature beneficial in filling the role because the reduction in steps creates an increase in candidate flow! </a:t>
            </a:r>
          </a:p>
          <a:p>
            <a:r>
              <a:rPr lang="en-US" dirty="0"/>
              <a:t>Q&amp;A: </a:t>
            </a:r>
          </a:p>
          <a:p>
            <a:r>
              <a:rPr lang="en-US" dirty="0">
                <a:solidFill>
                  <a:schemeClr val="accent1"/>
                </a:solidFill>
              </a:rPr>
              <a:t>Would it benefit roles that may not require a Resume.  </a:t>
            </a:r>
            <a:r>
              <a:rPr lang="en-US" dirty="0"/>
              <a:t>The idea of Skip Sign-on is to reduce the amount of work to apply so if you don’t require resume for a role the skip sign-on would increase the ease even more. </a:t>
            </a:r>
          </a:p>
          <a:p>
            <a:r>
              <a:rPr lang="en-US" dirty="0">
                <a:solidFill>
                  <a:schemeClr val="accent1"/>
                </a:solidFill>
              </a:rPr>
              <a:t>(38:00) Is there any significant time savings for the applicant by enabling skip? </a:t>
            </a:r>
            <a:r>
              <a:rPr lang="en-US" dirty="0"/>
              <a:t>Yes absolutely this will reduce the amount of information and clicks required by the clients. </a:t>
            </a:r>
          </a:p>
          <a:p>
            <a:r>
              <a:rPr lang="en-US" dirty="0">
                <a:solidFill>
                  <a:schemeClr val="accent1"/>
                </a:solidFill>
              </a:rPr>
              <a:t>(39:00) If you have someone that has applied in the past and they utilize skip sign-on later what is the experience?  </a:t>
            </a:r>
            <a:r>
              <a:rPr lang="en-US" dirty="0"/>
              <a:t>If they try to create with the same email as before they would receive a message.  If they create with a different email but same profile information stack logic would come into play. </a:t>
            </a:r>
          </a:p>
          <a:p>
            <a:r>
              <a:rPr lang="en-US" dirty="0">
                <a:solidFill>
                  <a:schemeClr val="accent1"/>
                </a:solidFill>
              </a:rPr>
              <a:t>(41:30) Is the email invitation to create a profile manual or can it be automated? </a:t>
            </a:r>
            <a:r>
              <a:rPr lang="en-US" dirty="0"/>
              <a:t>Candidate  reference email is automated. If you choose not to enable the candidate reference email RAM could be used but you’d want to be aware of sequence. 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48E67-BD2D-4987-AA24-BD367C307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75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707B-B783-449F-8F79-5A90DF3A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Agency Manager and Agency Candidates(45:00)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3EFC5-3165-440E-B741-42E9C0B790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0019" y="902494"/>
            <a:ext cx="8672512" cy="3824288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We have been Looking for a solution to provide agency candidates with forms …Could you use this process to invite agency candidates to create a profile and then apply our forms to the candidate zone?</a:t>
            </a:r>
          </a:p>
          <a:p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Yes,  this would be a great way to overcome the challenge with the renderings issues you’re referring to. </a:t>
            </a:r>
          </a:p>
          <a:p>
            <a:r>
              <a:rPr lang="en-US" dirty="0">
                <a:solidFill>
                  <a:schemeClr val="accent1"/>
                </a:solidFill>
              </a:rPr>
              <a:t>(48:45)- Client shares how they manage candidates and forms coming through Agency manger by using RAM triggered by candidate type and HR status.  </a:t>
            </a:r>
          </a:p>
          <a:p>
            <a:r>
              <a:rPr lang="en-US" dirty="0">
                <a:solidFill>
                  <a:schemeClr val="accent1"/>
                </a:solidFill>
              </a:rPr>
              <a:t>(53:45) Is it the forms themselves going to the candidates or the formatting?  </a:t>
            </a:r>
            <a:r>
              <a:rPr lang="en-US" dirty="0"/>
              <a:t>When we send links and they access them outside the Talent Gateway they render improperly.  So we’re looking for a way to get them to access the forms via the TG.  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E7D39B-26DA-4909-8017-943B3AC15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96289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556</Words>
  <Application>Microsoft Office PowerPoint</Application>
  <PresentationFormat>On-screen Show (16:9)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IBM Plex Sans</vt:lpstr>
      <vt:lpstr>blk_background_2017</vt:lpstr>
      <vt:lpstr>gry_background_2017</vt:lpstr>
      <vt:lpstr>wht_background_2017</vt:lpstr>
      <vt:lpstr>Customer Virtual Roundtable Topic: BrassRing Talent Gateways – Skip Sign-In   </vt:lpstr>
      <vt:lpstr>Agenda</vt:lpstr>
      <vt:lpstr>Demo (3:26-23:38)</vt:lpstr>
      <vt:lpstr>Have you enabled Skip Sign-In on your Talent Gateway? </vt:lpstr>
      <vt:lpstr>Has your organization seen an uptick in applications due to enabling this feature (29:30). </vt:lpstr>
      <vt:lpstr>Agency Manager and Agency Candidates(45:00)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Virtual Roundtable Topic: BrassRing Talent Gateways – Skip Sign-In   — IBM Talent Management Solutions February 9th, 2021</dc:title>
  <dc:creator>Cassi Fye</dc:creator>
  <cp:lastModifiedBy>Saipraveen Aratikatla</cp:lastModifiedBy>
  <cp:revision>13</cp:revision>
  <dcterms:created xsi:type="dcterms:W3CDTF">2021-02-09T16:28:13Z</dcterms:created>
  <dcterms:modified xsi:type="dcterms:W3CDTF">2026-09-07T17:09:48Z</dcterms:modified>
</cp:coreProperties>
</file>