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Lst>
  <p:notesMasterIdLst>
    <p:notesMasterId r:id="rId37"/>
  </p:notesMasterIdLst>
  <p:handoutMasterIdLst>
    <p:handoutMasterId r:id="rId38"/>
  </p:handoutMasterIdLst>
  <p:sldIdLst>
    <p:sldId id="338" r:id="rId4"/>
    <p:sldId id="343" r:id="rId5"/>
    <p:sldId id="499" r:id="rId6"/>
    <p:sldId id="341" r:id="rId7"/>
    <p:sldId id="500" r:id="rId8"/>
    <p:sldId id="350" r:id="rId9"/>
    <p:sldId id="501" r:id="rId10"/>
    <p:sldId id="504" r:id="rId11"/>
    <p:sldId id="503" r:id="rId12"/>
    <p:sldId id="502" r:id="rId13"/>
    <p:sldId id="509" r:id="rId14"/>
    <p:sldId id="510" r:id="rId15"/>
    <p:sldId id="354" r:id="rId16"/>
    <p:sldId id="355" r:id="rId17"/>
    <p:sldId id="357" r:id="rId18"/>
    <p:sldId id="358" r:id="rId19"/>
    <p:sldId id="360" r:id="rId20"/>
    <p:sldId id="361" r:id="rId21"/>
    <p:sldId id="362" r:id="rId22"/>
    <p:sldId id="363" r:id="rId23"/>
    <p:sldId id="364" r:id="rId24"/>
    <p:sldId id="365" r:id="rId25"/>
    <p:sldId id="366" r:id="rId26"/>
    <p:sldId id="367" r:id="rId27"/>
    <p:sldId id="368" r:id="rId28"/>
    <p:sldId id="369" r:id="rId29"/>
    <p:sldId id="276" r:id="rId30"/>
    <p:sldId id="506" r:id="rId31"/>
    <p:sldId id="508" r:id="rId32"/>
    <p:sldId id="271" r:id="rId33"/>
    <p:sldId id="288" r:id="rId34"/>
    <p:sldId id="461" r:id="rId35"/>
    <p:sldId id="289" r:id="rId36"/>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D5D2"/>
    <a:srgbClr val="8C8C8C"/>
    <a:srgbClr val="3D3D3D"/>
    <a:srgbClr val="051B75"/>
    <a:srgbClr val="DCDCDC"/>
    <a:srgbClr val="F3F3F3"/>
    <a:srgbClr val="F7F3F1"/>
    <a:srgbClr val="6EA6FF"/>
    <a:srgbClr val="BB8EFF"/>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59"/>
  </p:normalViewPr>
  <p:slideViewPr>
    <p:cSldViewPr snapToGrid="0" snapToObjects="1" showGuides="1">
      <p:cViewPr varScale="1">
        <p:scale>
          <a:sx n="152" d="100"/>
          <a:sy n="152" d="100"/>
        </p:scale>
        <p:origin x="192" y="13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96E352-7D23-47AA-8D50-16B795BAD90B}" type="doc">
      <dgm:prSet loTypeId="urn:microsoft.com/office/officeart/2011/layout/InterconnectedBlockProcess" loCatId="process" qsTypeId="urn:microsoft.com/office/officeart/2005/8/quickstyle/simple1" qsCatId="simple" csTypeId="urn:microsoft.com/office/officeart/2005/8/colors/accent1_2" csCatId="accent1" phldr="1"/>
      <dgm:spPr/>
      <dgm:t>
        <a:bodyPr/>
        <a:lstStyle/>
        <a:p>
          <a:endParaRPr lang="en-US"/>
        </a:p>
      </dgm:t>
    </dgm:pt>
    <dgm:pt modelId="{9942DBF3-6B10-4AE3-8C1F-172D5CF5077D}">
      <dgm:prSet phldrT="[Text]"/>
      <dgm:spPr/>
      <dgm:t>
        <a:bodyPr/>
        <a:lstStyle/>
        <a:p>
          <a:r>
            <a:rPr lang="en-US" dirty="0"/>
            <a:t>Kick-off Call</a:t>
          </a:r>
        </a:p>
      </dgm:t>
    </dgm:pt>
    <dgm:pt modelId="{5AD758C9-536A-4731-B8E3-F83216794057}" type="parTrans" cxnId="{ED374AC1-4BEB-4554-9B25-CA32B9AFFD9D}">
      <dgm:prSet/>
      <dgm:spPr/>
      <dgm:t>
        <a:bodyPr/>
        <a:lstStyle/>
        <a:p>
          <a:endParaRPr lang="en-US"/>
        </a:p>
      </dgm:t>
    </dgm:pt>
    <dgm:pt modelId="{763D0886-8D07-42EB-8FB2-51E45E3DEB4A}" type="sibTrans" cxnId="{ED374AC1-4BEB-4554-9B25-CA32B9AFFD9D}">
      <dgm:prSet/>
      <dgm:spPr/>
      <dgm:t>
        <a:bodyPr/>
        <a:lstStyle/>
        <a:p>
          <a:endParaRPr lang="en-US"/>
        </a:p>
      </dgm:t>
    </dgm:pt>
    <dgm:pt modelId="{15DBFED9-03E0-4D09-B248-275D57494A51}">
      <dgm:prSet phldrT="[Text]" custT="1"/>
      <dgm:spPr/>
      <dgm:t>
        <a:bodyPr/>
        <a:lstStyle/>
        <a:p>
          <a:pPr algn="ctr">
            <a:spcAft>
              <a:spcPts val="0"/>
            </a:spcAft>
          </a:pPr>
          <a:r>
            <a:rPr lang="en-US" sz="800" dirty="0"/>
            <a:t>Configuration items</a:t>
          </a:r>
        </a:p>
        <a:p>
          <a:pPr algn="ctr">
            <a:spcAft>
              <a:spcPts val="0"/>
            </a:spcAft>
          </a:pPr>
          <a:endParaRPr lang="en-US" sz="800" dirty="0"/>
        </a:p>
      </dgm:t>
    </dgm:pt>
    <dgm:pt modelId="{CD442AFA-C1FB-4F2C-A7D5-9F1FD464C0AE}" type="parTrans" cxnId="{8EEC1BA4-29FE-43E9-AB9F-2E651A7E8754}">
      <dgm:prSet/>
      <dgm:spPr/>
      <dgm:t>
        <a:bodyPr/>
        <a:lstStyle/>
        <a:p>
          <a:endParaRPr lang="en-US"/>
        </a:p>
      </dgm:t>
    </dgm:pt>
    <dgm:pt modelId="{D2E775C9-CDBC-4FD8-AB38-A446F33CF6BF}" type="sibTrans" cxnId="{8EEC1BA4-29FE-43E9-AB9F-2E651A7E8754}">
      <dgm:prSet/>
      <dgm:spPr/>
      <dgm:t>
        <a:bodyPr/>
        <a:lstStyle/>
        <a:p>
          <a:endParaRPr lang="en-US"/>
        </a:p>
      </dgm:t>
    </dgm:pt>
    <dgm:pt modelId="{0C7D7482-C14F-400E-871F-D80A378F82C6}">
      <dgm:prSet phldrT="[Text]"/>
      <dgm:spPr/>
      <dgm:t>
        <a:bodyPr/>
        <a:lstStyle/>
        <a:p>
          <a:r>
            <a:rPr lang="en-US" dirty="0"/>
            <a:t>Branding</a:t>
          </a:r>
        </a:p>
      </dgm:t>
    </dgm:pt>
    <dgm:pt modelId="{4BB836FF-DBC4-4272-9A1C-6061D5919C0D}" type="parTrans" cxnId="{CBAA373B-6F95-49EB-9E2F-54E54B027F3F}">
      <dgm:prSet/>
      <dgm:spPr/>
      <dgm:t>
        <a:bodyPr/>
        <a:lstStyle/>
        <a:p>
          <a:endParaRPr lang="en-US"/>
        </a:p>
      </dgm:t>
    </dgm:pt>
    <dgm:pt modelId="{C62C37C5-7C32-4647-BDAD-51BE7625CECD}" type="sibTrans" cxnId="{CBAA373B-6F95-49EB-9E2F-54E54B027F3F}">
      <dgm:prSet/>
      <dgm:spPr/>
      <dgm:t>
        <a:bodyPr/>
        <a:lstStyle/>
        <a:p>
          <a:endParaRPr lang="en-US"/>
        </a:p>
      </dgm:t>
    </dgm:pt>
    <dgm:pt modelId="{E475D93E-CBB9-4A41-8636-49D45312F086}">
      <dgm:prSet phldrT="[Text]" custT="1"/>
      <dgm:spPr/>
      <dgm:t>
        <a:bodyPr/>
        <a:lstStyle/>
        <a:p>
          <a:pPr algn="ctr">
            <a:buFont typeface="Arial" panose="020B0604020202020204" pitchFamily="34" charset="0"/>
            <a:buChar char="•"/>
          </a:pPr>
          <a:r>
            <a:rPr lang="en-US" sz="1000" dirty="0"/>
            <a:t>Your marketing team should provide branding details for the Talent Gateways (via the design sheet and/or CSS).</a:t>
          </a:r>
        </a:p>
      </dgm:t>
    </dgm:pt>
    <dgm:pt modelId="{4D55E5E8-2B6A-4353-9239-821E355FBF27}" type="parTrans" cxnId="{F9AB4C92-1D43-4CEE-870F-E8B239BD1DE9}">
      <dgm:prSet/>
      <dgm:spPr/>
      <dgm:t>
        <a:bodyPr/>
        <a:lstStyle/>
        <a:p>
          <a:endParaRPr lang="en-US"/>
        </a:p>
      </dgm:t>
    </dgm:pt>
    <dgm:pt modelId="{947016F7-7A70-4EC3-A586-592264A22560}" type="sibTrans" cxnId="{F9AB4C92-1D43-4CEE-870F-E8B239BD1DE9}">
      <dgm:prSet/>
      <dgm:spPr/>
      <dgm:t>
        <a:bodyPr/>
        <a:lstStyle/>
        <a:p>
          <a:endParaRPr lang="en-US"/>
        </a:p>
      </dgm:t>
    </dgm:pt>
    <dgm:pt modelId="{2A0F7FB8-CE68-49D6-A627-CB89C2B540F5}">
      <dgm:prSet phldrT="[Text]"/>
      <dgm:spPr/>
      <dgm:t>
        <a:bodyPr/>
        <a:lstStyle/>
        <a:p>
          <a:r>
            <a:rPr lang="en-US" dirty="0"/>
            <a:t>Initial Configuration</a:t>
          </a:r>
        </a:p>
      </dgm:t>
    </dgm:pt>
    <dgm:pt modelId="{1132947E-A3B0-47E4-9824-A539BA2C57F8}" type="parTrans" cxnId="{D23573AA-52D4-436C-905C-47919498DAD8}">
      <dgm:prSet/>
      <dgm:spPr/>
      <dgm:t>
        <a:bodyPr/>
        <a:lstStyle/>
        <a:p>
          <a:endParaRPr lang="en-US"/>
        </a:p>
      </dgm:t>
    </dgm:pt>
    <dgm:pt modelId="{ED550B3C-2ABF-4BEE-85E5-1DB0ABEF8AFB}" type="sibTrans" cxnId="{D23573AA-52D4-436C-905C-47919498DAD8}">
      <dgm:prSet/>
      <dgm:spPr/>
      <dgm:t>
        <a:bodyPr/>
        <a:lstStyle/>
        <a:p>
          <a:endParaRPr lang="en-US"/>
        </a:p>
      </dgm:t>
    </dgm:pt>
    <dgm:pt modelId="{84BD44EE-B0BC-4BC3-B6CB-AE2B2815F7B4}">
      <dgm:prSet phldrT="[Text]" custT="1"/>
      <dgm:spPr/>
      <dgm:t>
        <a:bodyPr/>
        <a:lstStyle/>
        <a:p>
          <a:pPr algn="ctr">
            <a:buFont typeface="Arial" panose="020B0604020202020204" pitchFamily="34" charset="0"/>
            <a:buChar char="•"/>
          </a:pPr>
          <a:r>
            <a:rPr lang="en-US" sz="1000" dirty="0"/>
            <a:t>WB Admin will complete the initial configuration in Workbench. Additional feedback may be needed by the Recruitment and Marketing teams during configuration.</a:t>
          </a:r>
        </a:p>
      </dgm:t>
    </dgm:pt>
    <dgm:pt modelId="{BD063398-D7B1-4B40-A42B-AC6C9F32E417}" type="parTrans" cxnId="{DBC96DA9-B66A-400B-9931-07D075C2A7DA}">
      <dgm:prSet/>
      <dgm:spPr/>
      <dgm:t>
        <a:bodyPr/>
        <a:lstStyle/>
        <a:p>
          <a:endParaRPr lang="en-US"/>
        </a:p>
      </dgm:t>
    </dgm:pt>
    <dgm:pt modelId="{D411B413-DBBB-4D2E-8EC2-5D9D3E6DE9D7}" type="sibTrans" cxnId="{DBC96DA9-B66A-400B-9931-07D075C2A7DA}">
      <dgm:prSet/>
      <dgm:spPr/>
      <dgm:t>
        <a:bodyPr/>
        <a:lstStyle/>
        <a:p>
          <a:endParaRPr lang="en-US"/>
        </a:p>
      </dgm:t>
    </dgm:pt>
    <dgm:pt modelId="{4727C6EC-0711-4CC9-A620-C553524E2014}">
      <dgm:prSet custT="1"/>
      <dgm:spPr/>
      <dgm:t>
        <a:bodyPr/>
        <a:lstStyle/>
        <a:p>
          <a:pPr algn="ctr">
            <a:spcAft>
              <a:spcPts val="0"/>
            </a:spcAft>
          </a:pPr>
          <a:r>
            <a:rPr lang="en-US" sz="800" dirty="0"/>
            <a:t>Roles &amp; responsibilities</a:t>
          </a:r>
        </a:p>
        <a:p>
          <a:pPr algn="ctr">
            <a:spcAft>
              <a:spcPts val="0"/>
            </a:spcAft>
          </a:pPr>
          <a:endParaRPr lang="en-US" sz="800" dirty="0"/>
        </a:p>
      </dgm:t>
    </dgm:pt>
    <dgm:pt modelId="{DB62BB51-2E0F-49F5-AB28-D37F7358CA35}" type="parTrans" cxnId="{8861B56F-C31A-4F95-B87B-10B1C0EB0008}">
      <dgm:prSet/>
      <dgm:spPr/>
      <dgm:t>
        <a:bodyPr/>
        <a:lstStyle/>
        <a:p>
          <a:endParaRPr lang="en-US"/>
        </a:p>
      </dgm:t>
    </dgm:pt>
    <dgm:pt modelId="{4BE5ED9B-DF38-49EE-B3B4-6E9EA91AE727}" type="sibTrans" cxnId="{8861B56F-C31A-4F95-B87B-10B1C0EB0008}">
      <dgm:prSet/>
      <dgm:spPr/>
      <dgm:t>
        <a:bodyPr/>
        <a:lstStyle/>
        <a:p>
          <a:endParaRPr lang="en-US"/>
        </a:p>
      </dgm:t>
    </dgm:pt>
    <dgm:pt modelId="{8CF498B8-6DD5-4273-8842-DC7369068574}">
      <dgm:prSet custT="1"/>
      <dgm:spPr/>
      <dgm:t>
        <a:bodyPr/>
        <a:lstStyle/>
        <a:p>
          <a:pPr algn="ctr">
            <a:spcAft>
              <a:spcPts val="0"/>
            </a:spcAft>
          </a:pPr>
          <a:r>
            <a:rPr lang="en-US" sz="800" dirty="0"/>
            <a:t>High-level timelines</a:t>
          </a:r>
        </a:p>
        <a:p>
          <a:pPr algn="ctr">
            <a:spcAft>
              <a:spcPts val="0"/>
            </a:spcAft>
          </a:pPr>
          <a:endParaRPr lang="en-US" sz="800" dirty="0"/>
        </a:p>
      </dgm:t>
    </dgm:pt>
    <dgm:pt modelId="{EA3017F2-2A07-479D-89CB-4B3DF4DC3CC2}" type="parTrans" cxnId="{8646E2C1-DE17-49D9-AE99-93CA996FA763}">
      <dgm:prSet/>
      <dgm:spPr/>
      <dgm:t>
        <a:bodyPr/>
        <a:lstStyle/>
        <a:p>
          <a:endParaRPr lang="en-US"/>
        </a:p>
      </dgm:t>
    </dgm:pt>
    <dgm:pt modelId="{FC5E7908-7FC2-44A0-B3B0-EAD4A574A51A}" type="sibTrans" cxnId="{8646E2C1-DE17-49D9-AE99-93CA996FA763}">
      <dgm:prSet/>
      <dgm:spPr/>
      <dgm:t>
        <a:bodyPr/>
        <a:lstStyle/>
        <a:p>
          <a:endParaRPr lang="en-US"/>
        </a:p>
      </dgm:t>
    </dgm:pt>
    <dgm:pt modelId="{D230BC8E-2DEA-49F4-8D5B-EBD03F854889}">
      <dgm:prSet custT="1"/>
      <dgm:spPr/>
      <dgm:t>
        <a:bodyPr/>
        <a:lstStyle/>
        <a:p>
          <a:pPr algn="ctr">
            <a:spcAft>
              <a:spcPts val="0"/>
            </a:spcAft>
          </a:pPr>
          <a:r>
            <a:rPr lang="en-US" sz="800" dirty="0"/>
            <a:t>Send design sheet to marketing/corporate communications team.</a:t>
          </a:r>
        </a:p>
        <a:p>
          <a:pPr algn="ctr">
            <a:spcAft>
              <a:spcPts val="0"/>
            </a:spcAft>
          </a:pPr>
          <a:r>
            <a:rPr lang="en-US" sz="800" dirty="0"/>
            <a:t> </a:t>
          </a:r>
        </a:p>
        <a:p>
          <a:pPr algn="ctr">
            <a:spcAft>
              <a:spcPts val="0"/>
            </a:spcAft>
          </a:pPr>
          <a:r>
            <a:rPr lang="en-US" sz="800" dirty="0"/>
            <a:t> Make your legal team aware of the review they will be asked to complete.</a:t>
          </a:r>
        </a:p>
        <a:p>
          <a:pPr algn="ctr">
            <a:spcAft>
              <a:spcPts val="0"/>
            </a:spcAft>
          </a:pPr>
          <a:r>
            <a:rPr lang="en-US" sz="800" dirty="0"/>
            <a:t> </a:t>
          </a:r>
        </a:p>
      </dgm:t>
    </dgm:pt>
    <dgm:pt modelId="{CBA4C166-1335-4FE5-914E-E991E78FF418}" type="parTrans" cxnId="{8E26892E-332A-4E43-9D98-6A692E884CD2}">
      <dgm:prSet/>
      <dgm:spPr/>
      <dgm:t>
        <a:bodyPr/>
        <a:lstStyle/>
        <a:p>
          <a:endParaRPr lang="en-US"/>
        </a:p>
      </dgm:t>
    </dgm:pt>
    <dgm:pt modelId="{D9F8F7BF-63F4-4B68-A1AF-9BA8564BA883}" type="sibTrans" cxnId="{8E26892E-332A-4E43-9D98-6A692E884CD2}">
      <dgm:prSet/>
      <dgm:spPr/>
      <dgm:t>
        <a:bodyPr/>
        <a:lstStyle/>
        <a:p>
          <a:endParaRPr lang="en-US"/>
        </a:p>
      </dgm:t>
    </dgm:pt>
    <dgm:pt modelId="{A735D314-817B-496E-AB8E-30E92AFEAA71}">
      <dgm:prSet custT="1"/>
      <dgm:spPr/>
      <dgm:t>
        <a:bodyPr/>
        <a:lstStyle/>
        <a:p>
          <a:pPr algn="ctr">
            <a:spcAft>
              <a:spcPts val="0"/>
            </a:spcAft>
          </a:pPr>
          <a:r>
            <a:rPr lang="en-US" sz="800" dirty="0"/>
            <a:t>Start reaching out to your vendors that may be scraping your Talent Gateway(s).</a:t>
          </a:r>
        </a:p>
      </dgm:t>
    </dgm:pt>
    <dgm:pt modelId="{1CA3AE52-3DD1-46D0-8ABB-D0A5078FCF8F}" type="parTrans" cxnId="{9AC2A4FF-2031-41FD-ACDA-CC61F226D40C}">
      <dgm:prSet/>
      <dgm:spPr/>
      <dgm:t>
        <a:bodyPr/>
        <a:lstStyle/>
        <a:p>
          <a:endParaRPr lang="en-US"/>
        </a:p>
      </dgm:t>
    </dgm:pt>
    <dgm:pt modelId="{D15EF050-7177-41C9-8DE0-5C6CCF6F6293}" type="sibTrans" cxnId="{9AC2A4FF-2031-41FD-ACDA-CC61F226D40C}">
      <dgm:prSet/>
      <dgm:spPr/>
      <dgm:t>
        <a:bodyPr/>
        <a:lstStyle/>
        <a:p>
          <a:endParaRPr lang="en-US"/>
        </a:p>
      </dgm:t>
    </dgm:pt>
    <dgm:pt modelId="{84EA0DF1-7544-4C6E-8A18-F94A9F9DF747}">
      <dgm:prSet phldrT="[Text]"/>
      <dgm:spPr/>
      <dgm:t>
        <a:bodyPr/>
        <a:lstStyle/>
        <a:p>
          <a:pPr>
            <a:buFont typeface="Arial" panose="020B0604020202020204" pitchFamily="34" charset="0"/>
            <a:buChar char="•"/>
          </a:pPr>
          <a:r>
            <a:rPr lang="en-US" dirty="0"/>
            <a:t>Review</a:t>
          </a:r>
        </a:p>
      </dgm:t>
    </dgm:pt>
    <dgm:pt modelId="{45254075-7386-4743-A31A-A5A22DD6B2B1}" type="parTrans" cxnId="{F85926E8-4EC1-44DB-BBFA-C9A1E9E61C34}">
      <dgm:prSet/>
      <dgm:spPr/>
      <dgm:t>
        <a:bodyPr/>
        <a:lstStyle/>
        <a:p>
          <a:endParaRPr lang="en-US"/>
        </a:p>
      </dgm:t>
    </dgm:pt>
    <dgm:pt modelId="{C9F2EC42-38A7-4FF1-AA6E-337F3B400199}" type="sibTrans" cxnId="{F85926E8-4EC1-44DB-BBFA-C9A1E9E61C34}">
      <dgm:prSet/>
      <dgm:spPr/>
      <dgm:t>
        <a:bodyPr/>
        <a:lstStyle/>
        <a:p>
          <a:endParaRPr lang="en-US"/>
        </a:p>
      </dgm:t>
    </dgm:pt>
    <dgm:pt modelId="{22827B76-4A1C-4CB2-A731-8B208ADAABA7}">
      <dgm:prSet phldrT="[Text]"/>
      <dgm:spPr/>
      <dgm:t>
        <a:bodyPr/>
        <a:lstStyle/>
        <a:p>
          <a:pPr>
            <a:buFont typeface="Arial" panose="020B0604020202020204" pitchFamily="34" charset="0"/>
            <a:buChar char="•"/>
          </a:pPr>
          <a:r>
            <a:rPr lang="en-US" dirty="0"/>
            <a:t>Test</a:t>
          </a:r>
        </a:p>
      </dgm:t>
    </dgm:pt>
    <dgm:pt modelId="{99215290-6C26-4348-867D-B1B5BCEF3826}" type="parTrans" cxnId="{6C645BC5-07AA-4B06-BB27-D21376542306}">
      <dgm:prSet/>
      <dgm:spPr/>
      <dgm:t>
        <a:bodyPr/>
        <a:lstStyle/>
        <a:p>
          <a:endParaRPr lang="en-US"/>
        </a:p>
      </dgm:t>
    </dgm:pt>
    <dgm:pt modelId="{64DF1411-BF77-4156-9DE4-789491F76824}" type="sibTrans" cxnId="{6C645BC5-07AA-4B06-BB27-D21376542306}">
      <dgm:prSet/>
      <dgm:spPr/>
      <dgm:t>
        <a:bodyPr/>
        <a:lstStyle/>
        <a:p>
          <a:endParaRPr lang="en-US"/>
        </a:p>
      </dgm:t>
    </dgm:pt>
    <dgm:pt modelId="{D0CC8095-C01B-44AA-9FA3-859BA002B2C6}">
      <dgm:prSet custT="1"/>
      <dgm:spPr/>
      <dgm:t>
        <a:bodyPr/>
        <a:lstStyle/>
        <a:p>
          <a:pPr algn="ctr">
            <a:buFont typeface="Arial" panose="020B0604020202020204" pitchFamily="34" charset="0"/>
            <a:buChar char="•"/>
          </a:pPr>
          <a:r>
            <a:rPr lang="en-US" sz="1000" dirty="0"/>
            <a:t>Initial review will be completed by all teams and configuration changes will be completed by the WB Admin.</a:t>
          </a:r>
        </a:p>
      </dgm:t>
    </dgm:pt>
    <dgm:pt modelId="{3E4F82D3-2F64-46E2-8D31-EC18B8BE215E}" type="parTrans" cxnId="{549C988D-1A2B-41CB-9515-C147E8B4BE64}">
      <dgm:prSet/>
      <dgm:spPr/>
      <dgm:t>
        <a:bodyPr/>
        <a:lstStyle/>
        <a:p>
          <a:endParaRPr lang="en-US"/>
        </a:p>
      </dgm:t>
    </dgm:pt>
    <dgm:pt modelId="{973AE9CE-C576-4170-A3F0-10B50EA966AD}" type="sibTrans" cxnId="{549C988D-1A2B-41CB-9515-C147E8B4BE64}">
      <dgm:prSet/>
      <dgm:spPr/>
      <dgm:t>
        <a:bodyPr/>
        <a:lstStyle/>
        <a:p>
          <a:endParaRPr lang="en-US"/>
        </a:p>
      </dgm:t>
    </dgm:pt>
    <dgm:pt modelId="{E548BD85-EC63-4DC2-987C-6B603A58F34F}">
      <dgm:prSet phldrT="[Text]" custT="1"/>
      <dgm:spPr/>
      <dgm:t>
        <a:bodyPr/>
        <a:lstStyle/>
        <a:p>
          <a:pPr algn="ctr">
            <a:buFont typeface="Arial" panose="020B0604020202020204" pitchFamily="34" charset="0"/>
            <a:buChar char="•"/>
          </a:pPr>
          <a:r>
            <a:rPr lang="en-US" sz="1000" dirty="0"/>
            <a:t>Test reqs should be posted to the Responsive Talent Gateways to allow for testing to occur.</a:t>
          </a:r>
        </a:p>
      </dgm:t>
    </dgm:pt>
    <dgm:pt modelId="{24583DEF-AA2A-4D78-96DB-79C59EFE44BB}" type="parTrans" cxnId="{1C6E5267-63CF-4B80-8C98-C3F9B8324AEE}">
      <dgm:prSet/>
      <dgm:spPr/>
      <dgm:t>
        <a:bodyPr/>
        <a:lstStyle/>
        <a:p>
          <a:endParaRPr lang="en-US"/>
        </a:p>
      </dgm:t>
    </dgm:pt>
    <dgm:pt modelId="{1296FC49-402C-42D7-9870-7D8688139FD5}" type="sibTrans" cxnId="{1C6E5267-63CF-4B80-8C98-C3F9B8324AEE}">
      <dgm:prSet/>
      <dgm:spPr/>
      <dgm:t>
        <a:bodyPr/>
        <a:lstStyle/>
        <a:p>
          <a:endParaRPr lang="en-US"/>
        </a:p>
      </dgm:t>
    </dgm:pt>
    <dgm:pt modelId="{18E9A0AF-F77F-47F6-B752-6F7D509AB03E}">
      <dgm:prSet phldrT="[Text]"/>
      <dgm:spPr/>
      <dgm:t>
        <a:bodyPr/>
        <a:lstStyle/>
        <a:p>
          <a:pPr>
            <a:buFont typeface="Arial" panose="020B0604020202020204" pitchFamily="34" charset="0"/>
            <a:buChar char="•"/>
          </a:pPr>
          <a:r>
            <a:rPr lang="en-US" dirty="0"/>
            <a:t>UAT</a:t>
          </a:r>
        </a:p>
      </dgm:t>
    </dgm:pt>
    <dgm:pt modelId="{905A2B2B-185C-429A-B0C5-180586606152}" type="parTrans" cxnId="{091A7B50-39CD-470C-974F-7F3C6B2B433A}">
      <dgm:prSet/>
      <dgm:spPr/>
      <dgm:t>
        <a:bodyPr/>
        <a:lstStyle/>
        <a:p>
          <a:endParaRPr lang="en-US"/>
        </a:p>
      </dgm:t>
    </dgm:pt>
    <dgm:pt modelId="{884CB128-BBB8-4694-9A16-50259953B9BF}" type="sibTrans" cxnId="{091A7B50-39CD-470C-974F-7F3C6B2B433A}">
      <dgm:prSet/>
      <dgm:spPr/>
      <dgm:t>
        <a:bodyPr/>
        <a:lstStyle/>
        <a:p>
          <a:endParaRPr lang="en-US"/>
        </a:p>
      </dgm:t>
    </dgm:pt>
    <dgm:pt modelId="{3E75A0B3-2DA1-4D81-B152-580A5B12106B}">
      <dgm:prSet phldrT="[Text]" custT="1"/>
      <dgm:spPr/>
      <dgm:t>
        <a:bodyPr/>
        <a:lstStyle/>
        <a:p>
          <a:pPr algn="ctr">
            <a:spcAft>
              <a:spcPts val="0"/>
            </a:spcAft>
            <a:buFont typeface="Arial" panose="020B0604020202020204" pitchFamily="34" charset="0"/>
            <a:buChar char="•"/>
          </a:pPr>
          <a:r>
            <a:rPr lang="en-US" sz="900" dirty="0"/>
            <a:t>Recruitment team: responsible for UAT.</a:t>
          </a:r>
        </a:p>
      </dgm:t>
    </dgm:pt>
    <dgm:pt modelId="{A45E2A7E-BA3F-4172-8493-A794B4AC6FC2}" type="parTrans" cxnId="{C5CFC3A5-82AC-41BE-B7FC-8BFC13FC17FB}">
      <dgm:prSet/>
      <dgm:spPr/>
      <dgm:t>
        <a:bodyPr/>
        <a:lstStyle/>
        <a:p>
          <a:endParaRPr lang="en-US"/>
        </a:p>
      </dgm:t>
    </dgm:pt>
    <dgm:pt modelId="{CA1CD802-DD11-43C1-BE7B-66AEF32DF897}" type="sibTrans" cxnId="{C5CFC3A5-82AC-41BE-B7FC-8BFC13FC17FB}">
      <dgm:prSet/>
      <dgm:spPr/>
      <dgm:t>
        <a:bodyPr/>
        <a:lstStyle/>
        <a:p>
          <a:endParaRPr lang="en-US"/>
        </a:p>
      </dgm:t>
    </dgm:pt>
    <dgm:pt modelId="{74A7E6C2-7130-4F8C-A380-AEE33DF824BB}">
      <dgm:prSet custT="1"/>
      <dgm:spPr/>
      <dgm:t>
        <a:bodyPr/>
        <a:lstStyle/>
        <a:p>
          <a:pPr algn="ctr">
            <a:spcAft>
              <a:spcPts val="0"/>
            </a:spcAft>
            <a:buFont typeface="Arial" panose="020B0604020202020204" pitchFamily="34" charset="0"/>
            <a:buChar char="•"/>
          </a:pPr>
          <a:endParaRPr lang="en-US" sz="900" dirty="0"/>
        </a:p>
        <a:p>
          <a:pPr algn="ctr">
            <a:spcAft>
              <a:spcPts val="0"/>
            </a:spcAft>
            <a:buFont typeface="Arial" panose="020B0604020202020204" pitchFamily="34" charset="0"/>
            <a:buChar char="•"/>
          </a:pPr>
          <a:r>
            <a:rPr lang="en-US" sz="900" dirty="0"/>
            <a:t>Marketing team: review the branding on the Talent Gateways. </a:t>
          </a:r>
        </a:p>
      </dgm:t>
    </dgm:pt>
    <dgm:pt modelId="{EECF3CEC-F954-4352-98CD-0BABC789DFFE}" type="parTrans" cxnId="{3A23DA66-176C-496D-AB69-041D371D9A2D}">
      <dgm:prSet/>
      <dgm:spPr/>
      <dgm:t>
        <a:bodyPr/>
        <a:lstStyle/>
        <a:p>
          <a:endParaRPr lang="en-US"/>
        </a:p>
      </dgm:t>
    </dgm:pt>
    <dgm:pt modelId="{138D6031-6901-41E7-9FA6-2F7464A57FE5}" type="sibTrans" cxnId="{3A23DA66-176C-496D-AB69-041D371D9A2D}">
      <dgm:prSet/>
      <dgm:spPr/>
      <dgm:t>
        <a:bodyPr/>
        <a:lstStyle/>
        <a:p>
          <a:endParaRPr lang="en-US"/>
        </a:p>
      </dgm:t>
    </dgm:pt>
    <dgm:pt modelId="{17797D30-5E6A-45DC-B9CB-9CA9F01C6641}">
      <dgm:prSet custT="1"/>
      <dgm:spPr/>
      <dgm:t>
        <a:bodyPr/>
        <a:lstStyle/>
        <a:p>
          <a:pPr algn="ctr">
            <a:spcAft>
              <a:spcPts val="0"/>
            </a:spcAft>
            <a:buFont typeface="Arial" panose="020B0604020202020204" pitchFamily="34" charset="0"/>
            <a:buChar char="•"/>
          </a:pPr>
          <a:endParaRPr lang="en-US" sz="900" dirty="0"/>
        </a:p>
        <a:p>
          <a:pPr algn="ctr">
            <a:spcAft>
              <a:spcPts val="0"/>
            </a:spcAft>
            <a:buFont typeface="Arial" panose="020B0604020202020204" pitchFamily="34" charset="0"/>
            <a:buChar char="•"/>
          </a:pPr>
          <a:r>
            <a:rPr lang="en-US" sz="900" dirty="0"/>
            <a:t>Scraping Vendors: test the Jobs API</a:t>
          </a:r>
        </a:p>
      </dgm:t>
    </dgm:pt>
    <dgm:pt modelId="{DF01FF60-361C-434D-8555-9525089B9BEA}" type="parTrans" cxnId="{316EDE8D-1797-43A1-ACB9-BBBC42A3BEFB}">
      <dgm:prSet/>
      <dgm:spPr/>
      <dgm:t>
        <a:bodyPr/>
        <a:lstStyle/>
        <a:p>
          <a:endParaRPr lang="en-US"/>
        </a:p>
      </dgm:t>
    </dgm:pt>
    <dgm:pt modelId="{C4E606B5-10CB-4E0E-B3DE-4235467AB4C3}" type="sibTrans" cxnId="{316EDE8D-1797-43A1-ACB9-BBBC42A3BEFB}">
      <dgm:prSet/>
      <dgm:spPr/>
      <dgm:t>
        <a:bodyPr/>
        <a:lstStyle/>
        <a:p>
          <a:endParaRPr lang="en-US"/>
        </a:p>
      </dgm:t>
    </dgm:pt>
    <dgm:pt modelId="{F3F9E277-A448-40EA-88E1-F79B5C977E32}">
      <dgm:prSet custT="1"/>
      <dgm:spPr/>
      <dgm:t>
        <a:bodyPr/>
        <a:lstStyle/>
        <a:p>
          <a:pPr algn="ctr">
            <a:spcAft>
              <a:spcPts val="0"/>
            </a:spcAft>
            <a:buFont typeface="Arial" panose="020B0604020202020204" pitchFamily="34" charset="0"/>
            <a:buChar char="•"/>
          </a:pPr>
          <a:endParaRPr lang="en-US" sz="900" dirty="0"/>
        </a:p>
        <a:p>
          <a:pPr algn="ctr">
            <a:spcAft>
              <a:spcPts val="0"/>
            </a:spcAft>
            <a:buFont typeface="Arial" panose="020B0604020202020204" pitchFamily="34" charset="0"/>
            <a:buChar char="•"/>
          </a:pPr>
          <a:r>
            <a:rPr lang="en-US" sz="900" dirty="0"/>
            <a:t>Configuration changes will be completed as needed throughout UAT.</a:t>
          </a:r>
        </a:p>
      </dgm:t>
    </dgm:pt>
    <dgm:pt modelId="{992CCCD5-4F5B-43BB-8739-BBB7CD75CE65}" type="parTrans" cxnId="{CC2289D0-DED1-47EE-96BD-62DDF3620AC2}">
      <dgm:prSet/>
      <dgm:spPr/>
      <dgm:t>
        <a:bodyPr/>
        <a:lstStyle/>
        <a:p>
          <a:endParaRPr lang="en-US"/>
        </a:p>
      </dgm:t>
    </dgm:pt>
    <dgm:pt modelId="{433F09B6-D9E6-4810-B4BD-C0A7DEADC38D}" type="sibTrans" cxnId="{CC2289D0-DED1-47EE-96BD-62DDF3620AC2}">
      <dgm:prSet/>
      <dgm:spPr/>
      <dgm:t>
        <a:bodyPr/>
        <a:lstStyle/>
        <a:p>
          <a:endParaRPr lang="en-US"/>
        </a:p>
      </dgm:t>
    </dgm:pt>
    <dgm:pt modelId="{484F6652-B46D-4A34-A6E8-BDF0365EE13F}">
      <dgm:prSet custT="1"/>
      <dgm:spPr/>
      <dgm:t>
        <a:bodyPr/>
        <a:lstStyle/>
        <a:p>
          <a:pPr algn="ctr">
            <a:spcAft>
              <a:spcPts val="0"/>
            </a:spcAft>
            <a:buFont typeface="Arial" panose="020B0604020202020204" pitchFamily="34" charset="0"/>
            <a:buChar char="•"/>
          </a:pPr>
          <a:endParaRPr lang="en-US" sz="900" dirty="0"/>
        </a:p>
        <a:p>
          <a:pPr algn="ctr">
            <a:spcAft>
              <a:spcPts val="0"/>
            </a:spcAft>
            <a:buFont typeface="Arial" panose="020B0604020202020204" pitchFamily="34" charset="0"/>
            <a:buChar char="•"/>
          </a:pPr>
          <a:r>
            <a:rPr lang="en-US" sz="900" dirty="0"/>
            <a:t>UAT sign-off</a:t>
          </a:r>
        </a:p>
      </dgm:t>
    </dgm:pt>
    <dgm:pt modelId="{1085C3FD-33C6-4FAD-B86F-A1D4F3CB00D6}" type="parTrans" cxnId="{256AC63E-D623-4A9C-9A5E-F936D2118684}">
      <dgm:prSet/>
      <dgm:spPr/>
      <dgm:t>
        <a:bodyPr/>
        <a:lstStyle/>
        <a:p>
          <a:endParaRPr lang="en-US"/>
        </a:p>
      </dgm:t>
    </dgm:pt>
    <dgm:pt modelId="{7CAC509A-551C-4343-9E58-53FCE4FCCBFD}" type="sibTrans" cxnId="{256AC63E-D623-4A9C-9A5E-F936D2118684}">
      <dgm:prSet/>
      <dgm:spPr/>
      <dgm:t>
        <a:bodyPr/>
        <a:lstStyle/>
        <a:p>
          <a:endParaRPr lang="en-US"/>
        </a:p>
      </dgm:t>
    </dgm:pt>
    <dgm:pt modelId="{8E9EC1AF-856D-447C-A9DC-BF380D7DAF21}">
      <dgm:prSet custT="1"/>
      <dgm:spPr/>
      <dgm:t>
        <a:bodyPr/>
        <a:lstStyle/>
        <a:p>
          <a:pPr algn="ctr">
            <a:spcAft>
              <a:spcPts val="0"/>
            </a:spcAft>
            <a:buFont typeface="Arial" panose="020B0604020202020204" pitchFamily="34" charset="0"/>
            <a:buChar char="•"/>
          </a:pPr>
          <a:endParaRPr lang="en-US" sz="900" dirty="0"/>
        </a:p>
        <a:p>
          <a:pPr algn="ctr">
            <a:spcAft>
              <a:spcPts val="0"/>
            </a:spcAft>
            <a:buFont typeface="Arial" panose="020B0604020202020204" pitchFamily="34" charset="0"/>
            <a:buChar char="•"/>
          </a:pPr>
          <a:r>
            <a:rPr lang="en-US" sz="900" dirty="0"/>
            <a:t>Go-live date is set</a:t>
          </a:r>
          <a:endParaRPr lang="en-US" sz="800" dirty="0"/>
        </a:p>
      </dgm:t>
    </dgm:pt>
    <dgm:pt modelId="{9939471B-0919-441F-A3EF-78B651935532}" type="parTrans" cxnId="{6388EED1-91D8-45A2-A3AD-E05A01300800}">
      <dgm:prSet/>
      <dgm:spPr/>
      <dgm:t>
        <a:bodyPr/>
        <a:lstStyle/>
        <a:p>
          <a:endParaRPr lang="en-US"/>
        </a:p>
      </dgm:t>
    </dgm:pt>
    <dgm:pt modelId="{C6716766-E6A3-42CA-B89E-21053A64C8DA}" type="sibTrans" cxnId="{6388EED1-91D8-45A2-A3AD-E05A01300800}">
      <dgm:prSet/>
      <dgm:spPr/>
      <dgm:t>
        <a:bodyPr/>
        <a:lstStyle/>
        <a:p>
          <a:endParaRPr lang="en-US"/>
        </a:p>
      </dgm:t>
    </dgm:pt>
    <dgm:pt modelId="{17E94C99-72D5-4FBC-970B-A4BCCB35EAA5}">
      <dgm:prSet/>
      <dgm:spPr/>
      <dgm:t>
        <a:bodyPr/>
        <a:lstStyle/>
        <a:p>
          <a:pPr>
            <a:buFont typeface="Arial" panose="020B0604020202020204" pitchFamily="34" charset="0"/>
            <a:buChar char="•"/>
          </a:pPr>
          <a:r>
            <a:rPr lang="en-US" dirty="0"/>
            <a:t>Go Live</a:t>
          </a:r>
        </a:p>
      </dgm:t>
    </dgm:pt>
    <dgm:pt modelId="{49462332-5A0D-495C-BDDD-C8BE620EAD8A}" type="parTrans" cxnId="{68136BB4-25E4-4888-94D6-F11AE6DEAA51}">
      <dgm:prSet/>
      <dgm:spPr/>
      <dgm:t>
        <a:bodyPr/>
        <a:lstStyle/>
        <a:p>
          <a:endParaRPr lang="en-US"/>
        </a:p>
      </dgm:t>
    </dgm:pt>
    <dgm:pt modelId="{70A4CBD5-2DAB-4810-904F-00A1F781290B}" type="sibTrans" cxnId="{68136BB4-25E4-4888-94D6-F11AE6DEAA51}">
      <dgm:prSet/>
      <dgm:spPr/>
      <dgm:t>
        <a:bodyPr/>
        <a:lstStyle/>
        <a:p>
          <a:endParaRPr lang="en-US"/>
        </a:p>
      </dgm:t>
    </dgm:pt>
    <dgm:pt modelId="{42AEBD8A-B7EF-4464-9FBF-CC4A160DA8FA}">
      <dgm:prSet custT="1"/>
      <dgm:spPr/>
      <dgm:t>
        <a:bodyPr/>
        <a:lstStyle/>
        <a:p>
          <a:pPr algn="ctr">
            <a:spcAft>
              <a:spcPts val="0"/>
            </a:spcAft>
            <a:buFont typeface="Courier New" panose="02070309020205020404" pitchFamily="49" charset="0"/>
            <a:buChar char="o"/>
          </a:pPr>
          <a:r>
            <a:rPr lang="en-US" sz="800" dirty="0"/>
            <a:t>Pre go-live: Move Responsive GQs to Production, Configure Responsive Layout Page in WB</a:t>
          </a:r>
        </a:p>
        <a:p>
          <a:pPr algn="ctr">
            <a:spcAft>
              <a:spcPts val="0"/>
            </a:spcAft>
            <a:buFont typeface="Courier New" panose="02070309020205020404" pitchFamily="49" charset="0"/>
            <a:buChar char="o"/>
          </a:pPr>
          <a:endParaRPr lang="en-US" sz="800" dirty="0"/>
        </a:p>
      </dgm:t>
    </dgm:pt>
    <dgm:pt modelId="{D9899DEB-7066-4D5B-BA20-5A22991D2483}" type="parTrans" cxnId="{02078F6F-408F-444B-BC9B-135F1FCD3F95}">
      <dgm:prSet/>
      <dgm:spPr/>
      <dgm:t>
        <a:bodyPr/>
        <a:lstStyle/>
        <a:p>
          <a:endParaRPr lang="en-US"/>
        </a:p>
      </dgm:t>
    </dgm:pt>
    <dgm:pt modelId="{174AFBCB-B68B-40C1-A14B-3F0819B130FF}" type="sibTrans" cxnId="{02078F6F-408F-444B-BC9B-135F1FCD3F95}">
      <dgm:prSet/>
      <dgm:spPr/>
      <dgm:t>
        <a:bodyPr/>
        <a:lstStyle/>
        <a:p>
          <a:endParaRPr lang="en-US"/>
        </a:p>
      </dgm:t>
    </dgm:pt>
    <dgm:pt modelId="{F8A49C3B-101D-4DE8-A1DD-CAF6A6AFD202}">
      <dgm:prSet custT="1"/>
      <dgm:spPr/>
      <dgm:t>
        <a:bodyPr/>
        <a:lstStyle/>
        <a:p>
          <a:pPr algn="ctr">
            <a:spcAft>
              <a:spcPts val="0"/>
            </a:spcAft>
            <a:buFont typeface="Arial" panose="020B0604020202020204" pitchFamily="34" charset="0"/>
            <a:buChar char="•"/>
          </a:pPr>
          <a:r>
            <a:rPr lang="en-US" sz="800" dirty="0"/>
            <a:t>Day of Go-Live: Enable TG settings (Responsive Setting, </a:t>
          </a:r>
          <a:r>
            <a:rPr lang="en-US" sz="800" dirty="0" err="1"/>
            <a:t>etc</a:t>
          </a:r>
          <a:r>
            <a:rPr lang="en-US" sz="800" dirty="0"/>
            <a:t>), Activate GQs (Update associations if the client is already using GQs), Remove Default Questions (if needed), Configure branding in Visual Branding Tool, Refresh/Repost reqs postings</a:t>
          </a:r>
        </a:p>
        <a:p>
          <a:pPr algn="ctr">
            <a:spcAft>
              <a:spcPts val="0"/>
            </a:spcAft>
            <a:buFont typeface="Arial" panose="020B0604020202020204" pitchFamily="34" charset="0"/>
            <a:buChar char="•"/>
          </a:pPr>
          <a:endParaRPr lang="en-US" sz="800" dirty="0"/>
        </a:p>
      </dgm:t>
    </dgm:pt>
    <dgm:pt modelId="{8684B532-3BCF-4040-905E-F657F5E2C054}" type="parTrans" cxnId="{ED09F630-CDB3-42B3-9482-D61B42310D5A}">
      <dgm:prSet/>
      <dgm:spPr/>
      <dgm:t>
        <a:bodyPr/>
        <a:lstStyle/>
        <a:p>
          <a:endParaRPr lang="en-US"/>
        </a:p>
      </dgm:t>
    </dgm:pt>
    <dgm:pt modelId="{1803D4C3-D0B5-49B7-B45C-C4EC746A8190}" type="sibTrans" cxnId="{ED09F630-CDB3-42B3-9482-D61B42310D5A}">
      <dgm:prSet/>
      <dgm:spPr/>
      <dgm:t>
        <a:bodyPr/>
        <a:lstStyle/>
        <a:p>
          <a:endParaRPr lang="en-US"/>
        </a:p>
      </dgm:t>
    </dgm:pt>
    <dgm:pt modelId="{803A6A58-8CF4-42F1-B549-44FAECB2DD3D}">
      <dgm:prSet custT="1"/>
      <dgm:spPr/>
      <dgm:t>
        <a:bodyPr/>
        <a:lstStyle/>
        <a:p>
          <a:pPr algn="ctr">
            <a:spcAft>
              <a:spcPts val="0"/>
            </a:spcAft>
            <a:buFont typeface="Arial" panose="020B0604020202020204" pitchFamily="34" charset="0"/>
            <a:buChar char="•"/>
          </a:pPr>
          <a:r>
            <a:rPr lang="en-US" sz="800" dirty="0"/>
            <a:t>Client’s marketing/corporate communications teams will complete URL changes if necessary.</a:t>
          </a:r>
        </a:p>
        <a:p>
          <a:pPr algn="ctr">
            <a:spcAft>
              <a:spcPts val="0"/>
            </a:spcAft>
            <a:buFont typeface="Arial" panose="020B0604020202020204" pitchFamily="34" charset="0"/>
            <a:buChar char="•"/>
          </a:pPr>
          <a:r>
            <a:rPr lang="en-US" sz="800" dirty="0"/>
            <a:t> </a:t>
          </a:r>
        </a:p>
      </dgm:t>
    </dgm:pt>
    <dgm:pt modelId="{6373B596-869C-4A64-AA9E-0F83846DAF8C}" type="parTrans" cxnId="{AD90715B-69BF-4B96-9CA9-EBEE81229CF6}">
      <dgm:prSet/>
      <dgm:spPr/>
      <dgm:t>
        <a:bodyPr/>
        <a:lstStyle/>
        <a:p>
          <a:endParaRPr lang="en-US"/>
        </a:p>
      </dgm:t>
    </dgm:pt>
    <dgm:pt modelId="{7C90DCF8-9EDF-44B3-9B94-66D2F424F96E}" type="sibTrans" cxnId="{AD90715B-69BF-4B96-9CA9-EBEE81229CF6}">
      <dgm:prSet/>
      <dgm:spPr/>
      <dgm:t>
        <a:bodyPr/>
        <a:lstStyle/>
        <a:p>
          <a:endParaRPr lang="en-US"/>
        </a:p>
      </dgm:t>
    </dgm:pt>
    <dgm:pt modelId="{6914E85B-98C3-4C05-88F4-9D80A1F11E51}">
      <dgm:prSet custT="1"/>
      <dgm:spPr/>
      <dgm:t>
        <a:bodyPr/>
        <a:lstStyle/>
        <a:p>
          <a:pPr algn="ctr">
            <a:spcAft>
              <a:spcPts val="0"/>
            </a:spcAft>
            <a:buFont typeface="Arial" panose="020B0604020202020204" pitchFamily="34" charset="0"/>
            <a:buChar char="•"/>
          </a:pPr>
          <a:r>
            <a:rPr lang="en-US" sz="800" dirty="0"/>
            <a:t>Vendor(s) start utilizing the jobs API to pull jobs.</a:t>
          </a:r>
        </a:p>
      </dgm:t>
    </dgm:pt>
    <dgm:pt modelId="{48FE60DC-DAA8-42B9-A4CF-B910D8B9049D}" type="parTrans" cxnId="{10AA2BA7-D2B2-4B4E-8E59-8E9A2F96098B}">
      <dgm:prSet/>
      <dgm:spPr/>
      <dgm:t>
        <a:bodyPr/>
        <a:lstStyle/>
        <a:p>
          <a:endParaRPr lang="en-US"/>
        </a:p>
      </dgm:t>
    </dgm:pt>
    <dgm:pt modelId="{981823F8-69A2-473E-BC1F-E29E3873A9B1}" type="sibTrans" cxnId="{10AA2BA7-D2B2-4B4E-8E59-8E9A2F96098B}">
      <dgm:prSet/>
      <dgm:spPr/>
      <dgm:t>
        <a:bodyPr/>
        <a:lstStyle/>
        <a:p>
          <a:endParaRPr lang="en-US"/>
        </a:p>
      </dgm:t>
    </dgm:pt>
    <dgm:pt modelId="{DF576407-4E96-4EDD-9CB6-84A86B40EA1E}" type="pres">
      <dgm:prSet presAssocID="{9F96E352-7D23-47AA-8D50-16B795BAD90B}" presName="Name0" presStyleCnt="0">
        <dgm:presLayoutVars>
          <dgm:chMax val="7"/>
          <dgm:chPref val="5"/>
          <dgm:dir/>
          <dgm:animOne val="branch"/>
          <dgm:animLvl val="lvl"/>
        </dgm:presLayoutVars>
      </dgm:prSet>
      <dgm:spPr/>
    </dgm:pt>
    <dgm:pt modelId="{101E6888-3603-4F41-9E9E-86CED22B26D4}" type="pres">
      <dgm:prSet presAssocID="{17E94C99-72D5-4FBC-970B-A4BCCB35EAA5}" presName="ChildAccent7" presStyleCnt="0"/>
      <dgm:spPr/>
    </dgm:pt>
    <dgm:pt modelId="{CECCF2F1-7914-4274-B6E4-719EF6D4A784}" type="pres">
      <dgm:prSet presAssocID="{17E94C99-72D5-4FBC-970B-A4BCCB35EAA5}" presName="ChildAccent" presStyleLbl="alignImgPlace1" presStyleIdx="0" presStyleCnt="7"/>
      <dgm:spPr/>
    </dgm:pt>
    <dgm:pt modelId="{49B66957-82FC-439D-BF83-D821268F0400}" type="pres">
      <dgm:prSet presAssocID="{17E94C99-72D5-4FBC-970B-A4BCCB35EAA5}" presName="Child7" presStyleLbl="revTx" presStyleIdx="0" presStyleCnt="0">
        <dgm:presLayoutVars>
          <dgm:chMax val="0"/>
          <dgm:chPref val="0"/>
          <dgm:bulletEnabled val="1"/>
        </dgm:presLayoutVars>
      </dgm:prSet>
      <dgm:spPr/>
    </dgm:pt>
    <dgm:pt modelId="{0C4988BA-4866-46C1-B9F9-E368EFB6C622}" type="pres">
      <dgm:prSet presAssocID="{17E94C99-72D5-4FBC-970B-A4BCCB35EAA5}" presName="Parent7" presStyleLbl="node1" presStyleIdx="0" presStyleCnt="7">
        <dgm:presLayoutVars>
          <dgm:chMax val="2"/>
          <dgm:chPref val="1"/>
          <dgm:bulletEnabled val="1"/>
        </dgm:presLayoutVars>
      </dgm:prSet>
      <dgm:spPr/>
    </dgm:pt>
    <dgm:pt modelId="{8196E63E-6278-4F65-B1A8-6B5252C8BC13}" type="pres">
      <dgm:prSet presAssocID="{18E9A0AF-F77F-47F6-B752-6F7D509AB03E}" presName="ChildAccent6" presStyleCnt="0"/>
      <dgm:spPr/>
    </dgm:pt>
    <dgm:pt modelId="{E76328FC-454E-4D10-9D11-AEAA948097E6}" type="pres">
      <dgm:prSet presAssocID="{18E9A0AF-F77F-47F6-B752-6F7D509AB03E}" presName="ChildAccent" presStyleLbl="alignImgPlace1" presStyleIdx="1" presStyleCnt="7"/>
      <dgm:spPr/>
    </dgm:pt>
    <dgm:pt modelId="{8668DEFC-9F2B-43AC-B7A3-B93AABEE306E}" type="pres">
      <dgm:prSet presAssocID="{18E9A0AF-F77F-47F6-B752-6F7D509AB03E}" presName="Child6" presStyleLbl="revTx" presStyleIdx="0" presStyleCnt="0">
        <dgm:presLayoutVars>
          <dgm:chMax val="0"/>
          <dgm:chPref val="0"/>
          <dgm:bulletEnabled val="1"/>
        </dgm:presLayoutVars>
      </dgm:prSet>
      <dgm:spPr/>
    </dgm:pt>
    <dgm:pt modelId="{9C01704B-04CB-4EC6-848D-39C3761468D0}" type="pres">
      <dgm:prSet presAssocID="{18E9A0AF-F77F-47F6-B752-6F7D509AB03E}" presName="Parent6" presStyleLbl="node1" presStyleIdx="1" presStyleCnt="7">
        <dgm:presLayoutVars>
          <dgm:chMax val="2"/>
          <dgm:chPref val="1"/>
          <dgm:bulletEnabled val="1"/>
        </dgm:presLayoutVars>
      </dgm:prSet>
      <dgm:spPr/>
    </dgm:pt>
    <dgm:pt modelId="{D27FBA5D-BD0B-4FCC-93D1-9C8B5E231A47}" type="pres">
      <dgm:prSet presAssocID="{22827B76-4A1C-4CB2-A731-8B208ADAABA7}" presName="ChildAccent5" presStyleCnt="0"/>
      <dgm:spPr/>
    </dgm:pt>
    <dgm:pt modelId="{3E459A6E-E7B4-4C8A-9B49-560415A207F6}" type="pres">
      <dgm:prSet presAssocID="{22827B76-4A1C-4CB2-A731-8B208ADAABA7}" presName="ChildAccent" presStyleLbl="alignImgPlace1" presStyleIdx="2" presStyleCnt="7"/>
      <dgm:spPr/>
    </dgm:pt>
    <dgm:pt modelId="{85922082-162C-4E83-8E85-ADA3075F25C1}" type="pres">
      <dgm:prSet presAssocID="{22827B76-4A1C-4CB2-A731-8B208ADAABA7}" presName="Child5" presStyleLbl="revTx" presStyleIdx="0" presStyleCnt="0">
        <dgm:presLayoutVars>
          <dgm:chMax val="0"/>
          <dgm:chPref val="0"/>
          <dgm:bulletEnabled val="1"/>
        </dgm:presLayoutVars>
      </dgm:prSet>
      <dgm:spPr/>
    </dgm:pt>
    <dgm:pt modelId="{8C494C3C-0171-4067-A7F0-A199C4D3A592}" type="pres">
      <dgm:prSet presAssocID="{22827B76-4A1C-4CB2-A731-8B208ADAABA7}" presName="Parent5" presStyleLbl="node1" presStyleIdx="2" presStyleCnt="7">
        <dgm:presLayoutVars>
          <dgm:chMax val="2"/>
          <dgm:chPref val="1"/>
          <dgm:bulletEnabled val="1"/>
        </dgm:presLayoutVars>
      </dgm:prSet>
      <dgm:spPr/>
    </dgm:pt>
    <dgm:pt modelId="{AFC290C5-343D-4FC1-A820-38B7B6E2AB02}" type="pres">
      <dgm:prSet presAssocID="{84EA0DF1-7544-4C6E-8A18-F94A9F9DF747}" presName="ChildAccent4" presStyleCnt="0"/>
      <dgm:spPr/>
    </dgm:pt>
    <dgm:pt modelId="{51E90B64-3766-4DE6-B305-9098CEC8F11A}" type="pres">
      <dgm:prSet presAssocID="{84EA0DF1-7544-4C6E-8A18-F94A9F9DF747}" presName="ChildAccent" presStyleLbl="alignImgPlace1" presStyleIdx="3" presStyleCnt="7"/>
      <dgm:spPr/>
    </dgm:pt>
    <dgm:pt modelId="{0C82FF01-19D7-4B82-B3E5-25889A7C2657}" type="pres">
      <dgm:prSet presAssocID="{84EA0DF1-7544-4C6E-8A18-F94A9F9DF747}" presName="Child4" presStyleLbl="revTx" presStyleIdx="0" presStyleCnt="0">
        <dgm:presLayoutVars>
          <dgm:chMax val="0"/>
          <dgm:chPref val="0"/>
          <dgm:bulletEnabled val="1"/>
        </dgm:presLayoutVars>
      </dgm:prSet>
      <dgm:spPr/>
    </dgm:pt>
    <dgm:pt modelId="{4704B99C-022B-476B-8D5C-ADC1A2A70B2B}" type="pres">
      <dgm:prSet presAssocID="{84EA0DF1-7544-4C6E-8A18-F94A9F9DF747}" presName="Parent4" presStyleLbl="node1" presStyleIdx="3" presStyleCnt="7">
        <dgm:presLayoutVars>
          <dgm:chMax val="2"/>
          <dgm:chPref val="1"/>
          <dgm:bulletEnabled val="1"/>
        </dgm:presLayoutVars>
      </dgm:prSet>
      <dgm:spPr/>
    </dgm:pt>
    <dgm:pt modelId="{35366B98-58C6-4059-9F2D-8B65C1493D30}" type="pres">
      <dgm:prSet presAssocID="{2A0F7FB8-CE68-49D6-A627-CB89C2B540F5}" presName="ChildAccent3" presStyleCnt="0"/>
      <dgm:spPr/>
    </dgm:pt>
    <dgm:pt modelId="{A79B9B06-26B7-4769-9FB6-CB38C8B48DEC}" type="pres">
      <dgm:prSet presAssocID="{2A0F7FB8-CE68-49D6-A627-CB89C2B540F5}" presName="ChildAccent" presStyleLbl="alignImgPlace1" presStyleIdx="4" presStyleCnt="7"/>
      <dgm:spPr/>
    </dgm:pt>
    <dgm:pt modelId="{11BD39C8-1D0E-404A-AD80-2B51D4AE5C2E}" type="pres">
      <dgm:prSet presAssocID="{2A0F7FB8-CE68-49D6-A627-CB89C2B540F5}" presName="Child3" presStyleLbl="revTx" presStyleIdx="0" presStyleCnt="0">
        <dgm:presLayoutVars>
          <dgm:chMax val="0"/>
          <dgm:chPref val="0"/>
          <dgm:bulletEnabled val="1"/>
        </dgm:presLayoutVars>
      </dgm:prSet>
      <dgm:spPr/>
    </dgm:pt>
    <dgm:pt modelId="{76434275-9590-4AB0-82C4-6D583AA10164}" type="pres">
      <dgm:prSet presAssocID="{2A0F7FB8-CE68-49D6-A627-CB89C2B540F5}" presName="Parent3" presStyleLbl="node1" presStyleIdx="4" presStyleCnt="7">
        <dgm:presLayoutVars>
          <dgm:chMax val="2"/>
          <dgm:chPref val="1"/>
          <dgm:bulletEnabled val="1"/>
        </dgm:presLayoutVars>
      </dgm:prSet>
      <dgm:spPr/>
    </dgm:pt>
    <dgm:pt modelId="{CE9366DC-EBDA-4656-8216-F78FA45EB51E}" type="pres">
      <dgm:prSet presAssocID="{0C7D7482-C14F-400E-871F-D80A378F82C6}" presName="ChildAccent2" presStyleCnt="0"/>
      <dgm:spPr/>
    </dgm:pt>
    <dgm:pt modelId="{1F32C3DF-2263-4E3F-B898-FB84FB90BBF2}" type="pres">
      <dgm:prSet presAssocID="{0C7D7482-C14F-400E-871F-D80A378F82C6}" presName="ChildAccent" presStyleLbl="alignImgPlace1" presStyleIdx="5" presStyleCnt="7"/>
      <dgm:spPr/>
    </dgm:pt>
    <dgm:pt modelId="{8B3F8E7B-126C-47C1-8F61-F69F0846C02E}" type="pres">
      <dgm:prSet presAssocID="{0C7D7482-C14F-400E-871F-D80A378F82C6}" presName="Child2" presStyleLbl="revTx" presStyleIdx="0" presStyleCnt="0">
        <dgm:presLayoutVars>
          <dgm:chMax val="0"/>
          <dgm:chPref val="0"/>
          <dgm:bulletEnabled val="1"/>
        </dgm:presLayoutVars>
      </dgm:prSet>
      <dgm:spPr/>
    </dgm:pt>
    <dgm:pt modelId="{57974361-A1DC-423F-9EA3-8AB6C939D050}" type="pres">
      <dgm:prSet presAssocID="{0C7D7482-C14F-400E-871F-D80A378F82C6}" presName="Parent2" presStyleLbl="node1" presStyleIdx="5" presStyleCnt="7">
        <dgm:presLayoutVars>
          <dgm:chMax val="2"/>
          <dgm:chPref val="1"/>
          <dgm:bulletEnabled val="1"/>
        </dgm:presLayoutVars>
      </dgm:prSet>
      <dgm:spPr/>
    </dgm:pt>
    <dgm:pt modelId="{BC5B66DD-A198-43E9-9E2A-E1C0F1FA65B1}" type="pres">
      <dgm:prSet presAssocID="{9942DBF3-6B10-4AE3-8C1F-172D5CF5077D}" presName="ChildAccent1" presStyleCnt="0"/>
      <dgm:spPr/>
    </dgm:pt>
    <dgm:pt modelId="{A2E40ED6-D8FE-49C9-998D-A45B8EBFDED9}" type="pres">
      <dgm:prSet presAssocID="{9942DBF3-6B10-4AE3-8C1F-172D5CF5077D}" presName="ChildAccent" presStyleLbl="alignImgPlace1" presStyleIdx="6" presStyleCnt="7"/>
      <dgm:spPr/>
    </dgm:pt>
    <dgm:pt modelId="{52C6072F-A406-42DA-B0B2-759B91AE2E2A}" type="pres">
      <dgm:prSet presAssocID="{9942DBF3-6B10-4AE3-8C1F-172D5CF5077D}" presName="Child1" presStyleLbl="revTx" presStyleIdx="0" presStyleCnt="0">
        <dgm:presLayoutVars>
          <dgm:chMax val="0"/>
          <dgm:chPref val="0"/>
          <dgm:bulletEnabled val="1"/>
        </dgm:presLayoutVars>
      </dgm:prSet>
      <dgm:spPr/>
    </dgm:pt>
    <dgm:pt modelId="{AE6B3897-29CD-41E8-9A90-9167F8DA94A3}" type="pres">
      <dgm:prSet presAssocID="{9942DBF3-6B10-4AE3-8C1F-172D5CF5077D}" presName="Parent1" presStyleLbl="node1" presStyleIdx="6" presStyleCnt="7">
        <dgm:presLayoutVars>
          <dgm:chMax val="2"/>
          <dgm:chPref val="1"/>
          <dgm:bulletEnabled val="1"/>
        </dgm:presLayoutVars>
      </dgm:prSet>
      <dgm:spPr/>
    </dgm:pt>
  </dgm:ptLst>
  <dgm:cxnLst>
    <dgm:cxn modelId="{D96A9706-9358-471F-B505-A34104E076ED}" type="presOf" srcId="{3E75A0B3-2DA1-4D81-B152-580A5B12106B}" destId="{8668DEFC-9F2B-43AC-B7A3-B93AABEE306E}" srcOrd="1" destOrd="0" presId="urn:microsoft.com/office/officeart/2011/layout/InterconnectedBlockProcess"/>
    <dgm:cxn modelId="{EBA7C60A-8FEC-4B41-8CB7-D60A1D80C60D}" type="presOf" srcId="{74A7E6C2-7130-4F8C-A380-AEE33DF824BB}" destId="{E76328FC-454E-4D10-9D11-AEAA948097E6}" srcOrd="0" destOrd="1" presId="urn:microsoft.com/office/officeart/2011/layout/InterconnectedBlockProcess"/>
    <dgm:cxn modelId="{D6D0C321-6FCB-4463-91D6-19E3A26F229B}" type="presOf" srcId="{D0CC8095-C01B-44AA-9FA3-859BA002B2C6}" destId="{51E90B64-3766-4DE6-B305-9098CEC8F11A}" srcOrd="0" destOrd="0" presId="urn:microsoft.com/office/officeart/2011/layout/InterconnectedBlockProcess"/>
    <dgm:cxn modelId="{FE683323-AF98-43A9-A1C8-9CCBE9EFB761}" type="presOf" srcId="{9F96E352-7D23-47AA-8D50-16B795BAD90B}" destId="{DF576407-4E96-4EDD-9CB6-84A86B40EA1E}" srcOrd="0" destOrd="0" presId="urn:microsoft.com/office/officeart/2011/layout/InterconnectedBlockProcess"/>
    <dgm:cxn modelId="{1EB5F024-6284-4D5E-BFD8-F1FB99AC14C0}" type="presOf" srcId="{484F6652-B46D-4A34-A6E8-BDF0365EE13F}" destId="{E76328FC-454E-4D10-9D11-AEAA948097E6}" srcOrd="0" destOrd="4" presId="urn:microsoft.com/office/officeart/2011/layout/InterconnectedBlockProcess"/>
    <dgm:cxn modelId="{8E26892E-332A-4E43-9D98-6A692E884CD2}" srcId="{9942DBF3-6B10-4AE3-8C1F-172D5CF5077D}" destId="{D230BC8E-2DEA-49F4-8D5B-EBD03F854889}" srcOrd="3" destOrd="0" parTransId="{CBA4C166-1335-4FE5-914E-E991E78FF418}" sibTransId="{D9F8F7BF-63F4-4B68-A1AF-9BA8564BA883}"/>
    <dgm:cxn modelId="{ED09F630-CDB3-42B3-9482-D61B42310D5A}" srcId="{17E94C99-72D5-4FBC-970B-A4BCCB35EAA5}" destId="{F8A49C3B-101D-4DE8-A1DD-CAF6A6AFD202}" srcOrd="1" destOrd="0" parTransId="{8684B532-3BCF-4040-905E-F657F5E2C054}" sibTransId="{1803D4C3-D0B5-49B7-B45C-C4EC746A8190}"/>
    <dgm:cxn modelId="{19249636-DA38-4A3D-A15E-F6D00321B011}" type="presOf" srcId="{6914E85B-98C3-4C05-88F4-9D80A1F11E51}" destId="{49B66957-82FC-439D-BF83-D821268F0400}" srcOrd="1" destOrd="3" presId="urn:microsoft.com/office/officeart/2011/layout/InterconnectedBlockProcess"/>
    <dgm:cxn modelId="{E0DACF3A-513F-48E6-BA1A-889BF43B998D}" type="presOf" srcId="{D230BC8E-2DEA-49F4-8D5B-EBD03F854889}" destId="{52C6072F-A406-42DA-B0B2-759B91AE2E2A}" srcOrd="1" destOrd="3" presId="urn:microsoft.com/office/officeart/2011/layout/InterconnectedBlockProcess"/>
    <dgm:cxn modelId="{CBAA373B-6F95-49EB-9E2F-54E54B027F3F}" srcId="{9F96E352-7D23-47AA-8D50-16B795BAD90B}" destId="{0C7D7482-C14F-400E-871F-D80A378F82C6}" srcOrd="1" destOrd="0" parTransId="{4BB836FF-DBC4-4272-9A1C-6061D5919C0D}" sibTransId="{C62C37C5-7C32-4647-BDAD-51BE7625CECD}"/>
    <dgm:cxn modelId="{256AC63E-D623-4A9C-9A5E-F936D2118684}" srcId="{18E9A0AF-F77F-47F6-B752-6F7D509AB03E}" destId="{484F6652-B46D-4A34-A6E8-BDF0365EE13F}" srcOrd="4" destOrd="0" parTransId="{1085C3FD-33C6-4FAD-B86F-A1D4F3CB00D6}" sibTransId="{7CAC509A-551C-4343-9E58-53FCE4FCCBFD}"/>
    <dgm:cxn modelId="{F4BD0E40-194E-4D8C-A961-65E96191B5DB}" type="presOf" srcId="{4727C6EC-0711-4CC9-A620-C553524E2014}" destId="{A2E40ED6-D8FE-49C9-998D-A45B8EBFDED9}" srcOrd="0" destOrd="1" presId="urn:microsoft.com/office/officeart/2011/layout/InterconnectedBlockProcess"/>
    <dgm:cxn modelId="{5F273A40-7CDB-4F72-AD35-E5A6515C64C1}" type="presOf" srcId="{84EA0DF1-7544-4C6E-8A18-F94A9F9DF747}" destId="{4704B99C-022B-476B-8D5C-ADC1A2A70B2B}" srcOrd="0" destOrd="0" presId="urn:microsoft.com/office/officeart/2011/layout/InterconnectedBlockProcess"/>
    <dgm:cxn modelId="{AD90715B-69BF-4B96-9CA9-EBEE81229CF6}" srcId="{17E94C99-72D5-4FBC-970B-A4BCCB35EAA5}" destId="{803A6A58-8CF4-42F1-B549-44FAECB2DD3D}" srcOrd="2" destOrd="0" parTransId="{6373B596-869C-4A64-AA9E-0F83846DAF8C}" sibTransId="{7C90DCF8-9EDF-44B3-9B94-66D2F424F96E}"/>
    <dgm:cxn modelId="{504DF35E-7F84-4759-88AB-E85F9A5DE5EF}" type="presOf" srcId="{F3F9E277-A448-40EA-88E1-F79B5C977E32}" destId="{E76328FC-454E-4D10-9D11-AEAA948097E6}" srcOrd="0" destOrd="3" presId="urn:microsoft.com/office/officeart/2011/layout/InterconnectedBlockProcess"/>
    <dgm:cxn modelId="{7863E744-68A6-443E-8E7B-2775B7CEB45E}" type="presOf" srcId="{803A6A58-8CF4-42F1-B549-44FAECB2DD3D}" destId="{CECCF2F1-7914-4274-B6E4-719EF6D4A784}" srcOrd="0" destOrd="2" presId="urn:microsoft.com/office/officeart/2011/layout/InterconnectedBlockProcess"/>
    <dgm:cxn modelId="{3A23DA66-176C-496D-AB69-041D371D9A2D}" srcId="{18E9A0AF-F77F-47F6-B752-6F7D509AB03E}" destId="{74A7E6C2-7130-4F8C-A380-AEE33DF824BB}" srcOrd="1" destOrd="0" parTransId="{EECF3CEC-F954-4352-98CD-0BABC789DFFE}" sibTransId="{138D6031-6901-41E7-9FA6-2F7464A57FE5}"/>
    <dgm:cxn modelId="{1C6E5267-63CF-4B80-8C98-C3F9B8324AEE}" srcId="{22827B76-4A1C-4CB2-A731-8B208ADAABA7}" destId="{E548BD85-EC63-4DC2-987C-6B603A58F34F}" srcOrd="0" destOrd="0" parTransId="{24583DEF-AA2A-4D78-96DB-79C59EFE44BB}" sibTransId="{1296FC49-402C-42D7-9870-7D8688139FD5}"/>
    <dgm:cxn modelId="{A8E17848-E32A-4A5B-89BA-191939BDCC8C}" type="presOf" srcId="{17797D30-5E6A-45DC-B9CB-9CA9F01C6641}" destId="{8668DEFC-9F2B-43AC-B7A3-B93AABEE306E}" srcOrd="1" destOrd="2" presId="urn:microsoft.com/office/officeart/2011/layout/InterconnectedBlockProcess"/>
    <dgm:cxn modelId="{F8395F4A-DB42-4336-B293-A39A28E89F33}" type="presOf" srcId="{E475D93E-CBB9-4A41-8636-49D45312F086}" destId="{1F32C3DF-2263-4E3F-B898-FB84FB90BBF2}" srcOrd="0" destOrd="0" presId="urn:microsoft.com/office/officeart/2011/layout/InterconnectedBlockProcess"/>
    <dgm:cxn modelId="{2FCA416E-9EB3-4AD4-ACD4-4CC3DEE80072}" type="presOf" srcId="{E548BD85-EC63-4DC2-987C-6B603A58F34F}" destId="{85922082-162C-4E83-8E85-ADA3075F25C1}" srcOrd="1" destOrd="0" presId="urn:microsoft.com/office/officeart/2011/layout/InterconnectedBlockProcess"/>
    <dgm:cxn modelId="{02078F6F-408F-444B-BC9B-135F1FCD3F95}" srcId="{17E94C99-72D5-4FBC-970B-A4BCCB35EAA5}" destId="{42AEBD8A-B7EF-4464-9FBF-CC4A160DA8FA}" srcOrd="0" destOrd="0" parTransId="{D9899DEB-7066-4D5B-BA20-5A22991D2483}" sibTransId="{174AFBCB-B68B-40C1-A14B-3F0819B130FF}"/>
    <dgm:cxn modelId="{8861B56F-C31A-4F95-B87B-10B1C0EB0008}" srcId="{9942DBF3-6B10-4AE3-8C1F-172D5CF5077D}" destId="{4727C6EC-0711-4CC9-A620-C553524E2014}" srcOrd="1" destOrd="0" parTransId="{DB62BB51-2E0F-49F5-AB28-D37F7358CA35}" sibTransId="{4BE5ED9B-DF38-49EE-B3B4-6E9EA91AE727}"/>
    <dgm:cxn modelId="{091A7B50-39CD-470C-974F-7F3C6B2B433A}" srcId="{9F96E352-7D23-47AA-8D50-16B795BAD90B}" destId="{18E9A0AF-F77F-47F6-B752-6F7D509AB03E}" srcOrd="5" destOrd="0" parTransId="{905A2B2B-185C-429A-B0C5-180586606152}" sibTransId="{884CB128-BBB8-4694-9A16-50259953B9BF}"/>
    <dgm:cxn modelId="{6659CF72-F0BF-418C-910E-632BF1D20419}" type="presOf" srcId="{803A6A58-8CF4-42F1-B549-44FAECB2DD3D}" destId="{49B66957-82FC-439D-BF83-D821268F0400}" srcOrd="1" destOrd="2" presId="urn:microsoft.com/office/officeart/2011/layout/InterconnectedBlockProcess"/>
    <dgm:cxn modelId="{16DA9553-5679-4361-965B-18362DB2C6DD}" type="presOf" srcId="{F3F9E277-A448-40EA-88E1-F79B5C977E32}" destId="{8668DEFC-9F2B-43AC-B7A3-B93AABEE306E}" srcOrd="1" destOrd="3" presId="urn:microsoft.com/office/officeart/2011/layout/InterconnectedBlockProcess"/>
    <dgm:cxn modelId="{B16E8D54-2B5A-46FB-8705-100B2F2E1CE7}" type="presOf" srcId="{8E9EC1AF-856D-447C-A9DC-BF380D7DAF21}" destId="{8668DEFC-9F2B-43AC-B7A3-B93AABEE306E}" srcOrd="1" destOrd="5" presId="urn:microsoft.com/office/officeart/2011/layout/InterconnectedBlockProcess"/>
    <dgm:cxn modelId="{B5A87B55-76A1-4101-9A7C-C8BEC8D5F2EE}" type="presOf" srcId="{22827B76-4A1C-4CB2-A731-8B208ADAABA7}" destId="{8C494C3C-0171-4067-A7F0-A199C4D3A592}" srcOrd="0" destOrd="0" presId="urn:microsoft.com/office/officeart/2011/layout/InterconnectedBlockProcess"/>
    <dgm:cxn modelId="{AE197F55-4E3D-449D-B393-2EA01125351D}" type="presOf" srcId="{84BD44EE-B0BC-4BC3-B6CB-AE2B2815F7B4}" destId="{A79B9B06-26B7-4769-9FB6-CB38C8B48DEC}" srcOrd="0" destOrd="0" presId="urn:microsoft.com/office/officeart/2011/layout/InterconnectedBlockProcess"/>
    <dgm:cxn modelId="{D8330281-E695-4322-81C1-92C49E49AF01}" type="presOf" srcId="{42AEBD8A-B7EF-4464-9FBF-CC4A160DA8FA}" destId="{49B66957-82FC-439D-BF83-D821268F0400}" srcOrd="1" destOrd="0" presId="urn:microsoft.com/office/officeart/2011/layout/InterconnectedBlockProcess"/>
    <dgm:cxn modelId="{D1964282-C86D-41BE-AFFC-0F7A6AF42A8A}" type="presOf" srcId="{17797D30-5E6A-45DC-B9CB-9CA9F01C6641}" destId="{E76328FC-454E-4D10-9D11-AEAA948097E6}" srcOrd="0" destOrd="2" presId="urn:microsoft.com/office/officeart/2011/layout/InterconnectedBlockProcess"/>
    <dgm:cxn modelId="{A060B684-A9DC-464D-A6AD-CA76F2BF13BA}" type="presOf" srcId="{42AEBD8A-B7EF-4464-9FBF-CC4A160DA8FA}" destId="{CECCF2F1-7914-4274-B6E4-719EF6D4A784}" srcOrd="0" destOrd="0" presId="urn:microsoft.com/office/officeart/2011/layout/InterconnectedBlockProcess"/>
    <dgm:cxn modelId="{906C2386-F39A-4C63-A777-A091BB6FA385}" type="presOf" srcId="{84BD44EE-B0BC-4BC3-B6CB-AE2B2815F7B4}" destId="{11BD39C8-1D0E-404A-AD80-2B51D4AE5C2E}" srcOrd="1" destOrd="0" presId="urn:microsoft.com/office/officeart/2011/layout/InterconnectedBlockProcess"/>
    <dgm:cxn modelId="{549C988D-1A2B-41CB-9515-C147E8B4BE64}" srcId="{84EA0DF1-7544-4C6E-8A18-F94A9F9DF747}" destId="{D0CC8095-C01B-44AA-9FA3-859BA002B2C6}" srcOrd="0" destOrd="0" parTransId="{3E4F82D3-2F64-46E2-8D31-EC18B8BE215E}" sibTransId="{973AE9CE-C576-4170-A3F0-10B50EA966AD}"/>
    <dgm:cxn modelId="{316EDE8D-1797-43A1-ACB9-BBBC42A3BEFB}" srcId="{18E9A0AF-F77F-47F6-B752-6F7D509AB03E}" destId="{17797D30-5E6A-45DC-B9CB-9CA9F01C6641}" srcOrd="2" destOrd="0" parTransId="{DF01FF60-361C-434D-8555-9525089B9BEA}" sibTransId="{C4E606B5-10CB-4E0E-B3DE-4235467AB4C3}"/>
    <dgm:cxn modelId="{7796338F-F668-4FD2-B205-04113871FA36}" type="presOf" srcId="{F8A49C3B-101D-4DE8-A1DD-CAF6A6AFD202}" destId="{49B66957-82FC-439D-BF83-D821268F0400}" srcOrd="1" destOrd="1" presId="urn:microsoft.com/office/officeart/2011/layout/InterconnectedBlockProcess"/>
    <dgm:cxn modelId="{9F299790-67D9-4B7A-A4B1-76F7F02E237D}" type="presOf" srcId="{484F6652-B46D-4A34-A6E8-BDF0365EE13F}" destId="{8668DEFC-9F2B-43AC-B7A3-B93AABEE306E}" srcOrd="1" destOrd="4" presId="urn:microsoft.com/office/officeart/2011/layout/InterconnectedBlockProcess"/>
    <dgm:cxn modelId="{F9AB4C92-1D43-4CEE-870F-E8B239BD1DE9}" srcId="{0C7D7482-C14F-400E-871F-D80A378F82C6}" destId="{E475D93E-CBB9-4A41-8636-49D45312F086}" srcOrd="0" destOrd="0" parTransId="{4D55E5E8-2B6A-4353-9239-821E355FBF27}" sibTransId="{947016F7-7A70-4EC3-A586-592264A22560}"/>
    <dgm:cxn modelId="{ED5BF39B-E649-4DD6-89CC-67899B9323AC}" type="presOf" srcId="{4727C6EC-0711-4CC9-A620-C553524E2014}" destId="{52C6072F-A406-42DA-B0B2-759B91AE2E2A}" srcOrd="1" destOrd="1" presId="urn:microsoft.com/office/officeart/2011/layout/InterconnectedBlockProcess"/>
    <dgm:cxn modelId="{36DB35A3-07D0-454D-B952-C0E3CBFBB3E0}" type="presOf" srcId="{8CF498B8-6DD5-4273-8842-DC7369068574}" destId="{A2E40ED6-D8FE-49C9-998D-A45B8EBFDED9}" srcOrd="0" destOrd="2" presId="urn:microsoft.com/office/officeart/2011/layout/InterconnectedBlockProcess"/>
    <dgm:cxn modelId="{8EEC1BA4-29FE-43E9-AB9F-2E651A7E8754}" srcId="{9942DBF3-6B10-4AE3-8C1F-172D5CF5077D}" destId="{15DBFED9-03E0-4D09-B248-275D57494A51}" srcOrd="0" destOrd="0" parTransId="{CD442AFA-C1FB-4F2C-A7D5-9F1FD464C0AE}" sibTransId="{D2E775C9-CDBC-4FD8-AB38-A446F33CF6BF}"/>
    <dgm:cxn modelId="{C5CFC3A5-82AC-41BE-B7FC-8BFC13FC17FB}" srcId="{18E9A0AF-F77F-47F6-B752-6F7D509AB03E}" destId="{3E75A0B3-2DA1-4D81-B152-580A5B12106B}" srcOrd="0" destOrd="0" parTransId="{A45E2A7E-BA3F-4172-8493-A794B4AC6FC2}" sibTransId="{CA1CD802-DD11-43C1-BE7B-66AEF32DF897}"/>
    <dgm:cxn modelId="{10AA2BA7-D2B2-4B4E-8E59-8E9A2F96098B}" srcId="{17E94C99-72D5-4FBC-970B-A4BCCB35EAA5}" destId="{6914E85B-98C3-4C05-88F4-9D80A1F11E51}" srcOrd="3" destOrd="0" parTransId="{48FE60DC-DAA8-42B9-A4CF-B910D8B9049D}" sibTransId="{981823F8-69A2-473E-BC1F-E29E3873A9B1}"/>
    <dgm:cxn modelId="{F705BAA8-81B1-4A1A-AC66-7BBDA9407219}" type="presOf" srcId="{18E9A0AF-F77F-47F6-B752-6F7D509AB03E}" destId="{9C01704B-04CB-4EC6-848D-39C3761468D0}" srcOrd="0" destOrd="0" presId="urn:microsoft.com/office/officeart/2011/layout/InterconnectedBlockProcess"/>
    <dgm:cxn modelId="{DBC96DA9-B66A-400B-9931-07D075C2A7DA}" srcId="{2A0F7FB8-CE68-49D6-A627-CB89C2B540F5}" destId="{84BD44EE-B0BC-4BC3-B6CB-AE2B2815F7B4}" srcOrd="0" destOrd="0" parTransId="{BD063398-D7B1-4B40-A42B-AC6C9F32E417}" sibTransId="{D411B413-DBBB-4D2E-8EC2-5D9D3E6DE9D7}"/>
    <dgm:cxn modelId="{D23573AA-52D4-436C-905C-47919498DAD8}" srcId="{9F96E352-7D23-47AA-8D50-16B795BAD90B}" destId="{2A0F7FB8-CE68-49D6-A627-CB89C2B540F5}" srcOrd="2" destOrd="0" parTransId="{1132947E-A3B0-47E4-9824-A539BA2C57F8}" sibTransId="{ED550B3C-2ABF-4BEE-85E5-1DB0ABEF8AFB}"/>
    <dgm:cxn modelId="{A330E3AD-8697-40C3-9309-57600659BBD7}" type="presOf" srcId="{9942DBF3-6B10-4AE3-8C1F-172D5CF5077D}" destId="{AE6B3897-29CD-41E8-9A90-9167F8DA94A3}" srcOrd="0" destOrd="0" presId="urn:microsoft.com/office/officeart/2011/layout/InterconnectedBlockProcess"/>
    <dgm:cxn modelId="{AD4DD4B0-CC0C-4DD1-9FA0-4704AC974C8D}" type="presOf" srcId="{8E9EC1AF-856D-447C-A9DC-BF380D7DAF21}" destId="{E76328FC-454E-4D10-9D11-AEAA948097E6}" srcOrd="0" destOrd="5" presId="urn:microsoft.com/office/officeart/2011/layout/InterconnectedBlockProcess"/>
    <dgm:cxn modelId="{2774F7B3-8528-497F-9410-3E5DDF1EB841}" type="presOf" srcId="{A735D314-817B-496E-AB8E-30E92AFEAA71}" destId="{A2E40ED6-D8FE-49C9-998D-A45B8EBFDED9}" srcOrd="0" destOrd="4" presId="urn:microsoft.com/office/officeart/2011/layout/InterconnectedBlockProcess"/>
    <dgm:cxn modelId="{A50732B4-212F-4192-ABF6-4C56E3556150}" type="presOf" srcId="{17E94C99-72D5-4FBC-970B-A4BCCB35EAA5}" destId="{0C4988BA-4866-46C1-B9F9-E368EFB6C622}" srcOrd="0" destOrd="0" presId="urn:microsoft.com/office/officeart/2011/layout/InterconnectedBlockProcess"/>
    <dgm:cxn modelId="{68136BB4-25E4-4888-94D6-F11AE6DEAA51}" srcId="{9F96E352-7D23-47AA-8D50-16B795BAD90B}" destId="{17E94C99-72D5-4FBC-970B-A4BCCB35EAA5}" srcOrd="6" destOrd="0" parTransId="{49462332-5A0D-495C-BDDD-C8BE620EAD8A}" sibTransId="{70A4CBD5-2DAB-4810-904F-00A1F781290B}"/>
    <dgm:cxn modelId="{ED374AC1-4BEB-4554-9B25-CA32B9AFFD9D}" srcId="{9F96E352-7D23-47AA-8D50-16B795BAD90B}" destId="{9942DBF3-6B10-4AE3-8C1F-172D5CF5077D}" srcOrd="0" destOrd="0" parTransId="{5AD758C9-536A-4731-B8E3-F83216794057}" sibTransId="{763D0886-8D07-42EB-8FB2-51E45E3DEB4A}"/>
    <dgm:cxn modelId="{8646E2C1-DE17-49D9-AE99-93CA996FA763}" srcId="{9942DBF3-6B10-4AE3-8C1F-172D5CF5077D}" destId="{8CF498B8-6DD5-4273-8842-DC7369068574}" srcOrd="2" destOrd="0" parTransId="{EA3017F2-2A07-479D-89CB-4B3DF4DC3CC2}" sibTransId="{FC5E7908-7FC2-44A0-B3B0-EAD4A574A51A}"/>
    <dgm:cxn modelId="{495213C5-FB39-4ACE-B194-1432F208D0BE}" type="presOf" srcId="{74A7E6C2-7130-4F8C-A380-AEE33DF824BB}" destId="{8668DEFC-9F2B-43AC-B7A3-B93AABEE306E}" srcOrd="1" destOrd="1" presId="urn:microsoft.com/office/officeart/2011/layout/InterconnectedBlockProcess"/>
    <dgm:cxn modelId="{6C645BC5-07AA-4B06-BB27-D21376542306}" srcId="{9F96E352-7D23-47AA-8D50-16B795BAD90B}" destId="{22827B76-4A1C-4CB2-A731-8B208ADAABA7}" srcOrd="4" destOrd="0" parTransId="{99215290-6C26-4348-867D-B1B5BCEF3826}" sibTransId="{64DF1411-BF77-4156-9DE4-789491F76824}"/>
    <dgm:cxn modelId="{4446A4C9-563C-4879-9F89-53BCD5E1DF4F}" type="presOf" srcId="{E548BD85-EC63-4DC2-987C-6B603A58F34F}" destId="{3E459A6E-E7B4-4C8A-9B49-560415A207F6}" srcOrd="0" destOrd="0" presId="urn:microsoft.com/office/officeart/2011/layout/InterconnectedBlockProcess"/>
    <dgm:cxn modelId="{FB56B8C9-0802-47EF-AA93-789FC9D39877}" type="presOf" srcId="{2A0F7FB8-CE68-49D6-A627-CB89C2B540F5}" destId="{76434275-9590-4AB0-82C4-6D583AA10164}" srcOrd="0" destOrd="0" presId="urn:microsoft.com/office/officeart/2011/layout/InterconnectedBlockProcess"/>
    <dgm:cxn modelId="{CC2289D0-DED1-47EE-96BD-62DDF3620AC2}" srcId="{18E9A0AF-F77F-47F6-B752-6F7D509AB03E}" destId="{F3F9E277-A448-40EA-88E1-F79B5C977E32}" srcOrd="3" destOrd="0" parTransId="{992CCCD5-4F5B-43BB-8739-BBB7CD75CE65}" sibTransId="{433F09B6-D9E6-4810-B4BD-C0A7DEADC38D}"/>
    <dgm:cxn modelId="{6388EED1-91D8-45A2-A3AD-E05A01300800}" srcId="{18E9A0AF-F77F-47F6-B752-6F7D509AB03E}" destId="{8E9EC1AF-856D-447C-A9DC-BF380D7DAF21}" srcOrd="5" destOrd="0" parTransId="{9939471B-0919-441F-A3EF-78B651935532}" sibTransId="{C6716766-E6A3-42CA-B89E-21053A64C8DA}"/>
    <dgm:cxn modelId="{B9278DD2-D432-485B-BA75-E4C9BAA57341}" type="presOf" srcId="{0C7D7482-C14F-400E-871F-D80A378F82C6}" destId="{57974361-A1DC-423F-9EA3-8AB6C939D050}" srcOrd="0" destOrd="0" presId="urn:microsoft.com/office/officeart/2011/layout/InterconnectedBlockProcess"/>
    <dgm:cxn modelId="{2E468BD4-F52D-4210-B699-956B31782B57}" type="presOf" srcId="{8CF498B8-6DD5-4273-8842-DC7369068574}" destId="{52C6072F-A406-42DA-B0B2-759B91AE2E2A}" srcOrd="1" destOrd="2" presId="urn:microsoft.com/office/officeart/2011/layout/InterconnectedBlockProcess"/>
    <dgm:cxn modelId="{5AEB41D6-13DD-4D5E-801A-2EEFF145BF93}" type="presOf" srcId="{A735D314-817B-496E-AB8E-30E92AFEAA71}" destId="{52C6072F-A406-42DA-B0B2-759B91AE2E2A}" srcOrd="1" destOrd="4" presId="urn:microsoft.com/office/officeart/2011/layout/InterconnectedBlockProcess"/>
    <dgm:cxn modelId="{B5936DD8-DCD7-416A-BF98-A0188661A23E}" type="presOf" srcId="{15DBFED9-03E0-4D09-B248-275D57494A51}" destId="{A2E40ED6-D8FE-49C9-998D-A45B8EBFDED9}" srcOrd="0" destOrd="0" presId="urn:microsoft.com/office/officeart/2011/layout/InterconnectedBlockProcess"/>
    <dgm:cxn modelId="{C1E431DF-861B-442C-A422-78A22AD17AC5}" type="presOf" srcId="{E475D93E-CBB9-4A41-8636-49D45312F086}" destId="{8B3F8E7B-126C-47C1-8F61-F69F0846C02E}" srcOrd="1" destOrd="0" presId="urn:microsoft.com/office/officeart/2011/layout/InterconnectedBlockProcess"/>
    <dgm:cxn modelId="{98ACFDE5-F5A8-4528-8150-34D584B7EB9B}" type="presOf" srcId="{F8A49C3B-101D-4DE8-A1DD-CAF6A6AFD202}" destId="{CECCF2F1-7914-4274-B6E4-719EF6D4A784}" srcOrd="0" destOrd="1" presId="urn:microsoft.com/office/officeart/2011/layout/InterconnectedBlockProcess"/>
    <dgm:cxn modelId="{0324B1E7-E5F2-4416-A0F7-377DA4C0980F}" type="presOf" srcId="{15DBFED9-03E0-4D09-B248-275D57494A51}" destId="{52C6072F-A406-42DA-B0B2-759B91AE2E2A}" srcOrd="1" destOrd="0" presId="urn:microsoft.com/office/officeart/2011/layout/InterconnectedBlockProcess"/>
    <dgm:cxn modelId="{F85926E8-4EC1-44DB-BBFA-C9A1E9E61C34}" srcId="{9F96E352-7D23-47AA-8D50-16B795BAD90B}" destId="{84EA0DF1-7544-4C6E-8A18-F94A9F9DF747}" srcOrd="3" destOrd="0" parTransId="{45254075-7386-4743-A31A-A5A22DD6B2B1}" sibTransId="{C9F2EC42-38A7-4FF1-AA6E-337F3B400199}"/>
    <dgm:cxn modelId="{07B6A9EA-2E8E-4F08-ACC4-EBE7BDC7A595}" type="presOf" srcId="{3E75A0B3-2DA1-4D81-B152-580A5B12106B}" destId="{E76328FC-454E-4D10-9D11-AEAA948097E6}" srcOrd="0" destOrd="0" presId="urn:microsoft.com/office/officeart/2011/layout/InterconnectedBlockProcess"/>
    <dgm:cxn modelId="{61A813EC-0803-4DD0-994F-5201EC53881E}" type="presOf" srcId="{6914E85B-98C3-4C05-88F4-9D80A1F11E51}" destId="{CECCF2F1-7914-4274-B6E4-719EF6D4A784}" srcOrd="0" destOrd="3" presId="urn:microsoft.com/office/officeart/2011/layout/InterconnectedBlockProcess"/>
    <dgm:cxn modelId="{E81365F7-AD81-4EB4-8C08-FFEACDAFD9A9}" type="presOf" srcId="{D0CC8095-C01B-44AA-9FA3-859BA002B2C6}" destId="{0C82FF01-19D7-4B82-B3E5-25889A7C2657}" srcOrd="1" destOrd="0" presId="urn:microsoft.com/office/officeart/2011/layout/InterconnectedBlockProcess"/>
    <dgm:cxn modelId="{88C6C9F8-94A1-4BC5-A627-34350EB9678C}" type="presOf" srcId="{D230BC8E-2DEA-49F4-8D5B-EBD03F854889}" destId="{A2E40ED6-D8FE-49C9-998D-A45B8EBFDED9}" srcOrd="0" destOrd="3" presId="urn:microsoft.com/office/officeart/2011/layout/InterconnectedBlockProcess"/>
    <dgm:cxn modelId="{9AC2A4FF-2031-41FD-ACDA-CC61F226D40C}" srcId="{9942DBF3-6B10-4AE3-8C1F-172D5CF5077D}" destId="{A735D314-817B-496E-AB8E-30E92AFEAA71}" srcOrd="4" destOrd="0" parTransId="{1CA3AE52-3DD1-46D0-8ABB-D0A5078FCF8F}" sibTransId="{D15EF050-7177-41C9-8DE0-5C6CCF6F6293}"/>
    <dgm:cxn modelId="{270C7E9F-0D63-4006-9AD1-7C79D34A7A52}" type="presParOf" srcId="{DF576407-4E96-4EDD-9CB6-84A86B40EA1E}" destId="{101E6888-3603-4F41-9E9E-86CED22B26D4}" srcOrd="0" destOrd="0" presId="urn:microsoft.com/office/officeart/2011/layout/InterconnectedBlockProcess"/>
    <dgm:cxn modelId="{EAFD3993-2B92-4609-8292-D2CCD2273A36}" type="presParOf" srcId="{101E6888-3603-4F41-9E9E-86CED22B26D4}" destId="{CECCF2F1-7914-4274-B6E4-719EF6D4A784}" srcOrd="0" destOrd="0" presId="urn:microsoft.com/office/officeart/2011/layout/InterconnectedBlockProcess"/>
    <dgm:cxn modelId="{68921283-6966-42E1-8E38-ED99C5F34CF2}" type="presParOf" srcId="{DF576407-4E96-4EDD-9CB6-84A86B40EA1E}" destId="{49B66957-82FC-439D-BF83-D821268F0400}" srcOrd="1" destOrd="0" presId="urn:microsoft.com/office/officeart/2011/layout/InterconnectedBlockProcess"/>
    <dgm:cxn modelId="{6E640AC2-C71C-451A-B163-A9DDFD11F251}" type="presParOf" srcId="{DF576407-4E96-4EDD-9CB6-84A86B40EA1E}" destId="{0C4988BA-4866-46C1-B9F9-E368EFB6C622}" srcOrd="2" destOrd="0" presId="urn:microsoft.com/office/officeart/2011/layout/InterconnectedBlockProcess"/>
    <dgm:cxn modelId="{8B5D17EE-728E-45D6-8DD2-332B64ACD44C}" type="presParOf" srcId="{DF576407-4E96-4EDD-9CB6-84A86B40EA1E}" destId="{8196E63E-6278-4F65-B1A8-6B5252C8BC13}" srcOrd="3" destOrd="0" presId="urn:microsoft.com/office/officeart/2011/layout/InterconnectedBlockProcess"/>
    <dgm:cxn modelId="{EA14CCB5-3B64-41BB-89C3-15880B4A73D2}" type="presParOf" srcId="{8196E63E-6278-4F65-B1A8-6B5252C8BC13}" destId="{E76328FC-454E-4D10-9D11-AEAA948097E6}" srcOrd="0" destOrd="0" presId="urn:microsoft.com/office/officeart/2011/layout/InterconnectedBlockProcess"/>
    <dgm:cxn modelId="{EDF04AAD-731B-4D6A-91A2-C79864D8D886}" type="presParOf" srcId="{DF576407-4E96-4EDD-9CB6-84A86B40EA1E}" destId="{8668DEFC-9F2B-43AC-B7A3-B93AABEE306E}" srcOrd="4" destOrd="0" presId="urn:microsoft.com/office/officeart/2011/layout/InterconnectedBlockProcess"/>
    <dgm:cxn modelId="{3CB33201-D08E-477D-AC27-6BBC4F683854}" type="presParOf" srcId="{DF576407-4E96-4EDD-9CB6-84A86B40EA1E}" destId="{9C01704B-04CB-4EC6-848D-39C3761468D0}" srcOrd="5" destOrd="0" presId="urn:microsoft.com/office/officeart/2011/layout/InterconnectedBlockProcess"/>
    <dgm:cxn modelId="{A2EFAE82-0CBF-44F9-9081-B8E3344541C4}" type="presParOf" srcId="{DF576407-4E96-4EDD-9CB6-84A86B40EA1E}" destId="{D27FBA5D-BD0B-4FCC-93D1-9C8B5E231A47}" srcOrd="6" destOrd="0" presId="urn:microsoft.com/office/officeart/2011/layout/InterconnectedBlockProcess"/>
    <dgm:cxn modelId="{B5A2FA50-80C8-4A32-AE83-A3B9D219BA79}" type="presParOf" srcId="{D27FBA5D-BD0B-4FCC-93D1-9C8B5E231A47}" destId="{3E459A6E-E7B4-4C8A-9B49-560415A207F6}" srcOrd="0" destOrd="0" presId="urn:microsoft.com/office/officeart/2011/layout/InterconnectedBlockProcess"/>
    <dgm:cxn modelId="{AAEDF26C-7E44-4D7A-B5DA-DFB2C96FF290}" type="presParOf" srcId="{DF576407-4E96-4EDD-9CB6-84A86B40EA1E}" destId="{85922082-162C-4E83-8E85-ADA3075F25C1}" srcOrd="7" destOrd="0" presId="urn:microsoft.com/office/officeart/2011/layout/InterconnectedBlockProcess"/>
    <dgm:cxn modelId="{7F41FFE7-154F-4C7F-B667-6416CEFDB12D}" type="presParOf" srcId="{DF576407-4E96-4EDD-9CB6-84A86B40EA1E}" destId="{8C494C3C-0171-4067-A7F0-A199C4D3A592}" srcOrd="8" destOrd="0" presId="urn:microsoft.com/office/officeart/2011/layout/InterconnectedBlockProcess"/>
    <dgm:cxn modelId="{D94B9711-3816-43BC-8D0A-B20458BF37CC}" type="presParOf" srcId="{DF576407-4E96-4EDD-9CB6-84A86B40EA1E}" destId="{AFC290C5-343D-4FC1-A820-38B7B6E2AB02}" srcOrd="9" destOrd="0" presId="urn:microsoft.com/office/officeart/2011/layout/InterconnectedBlockProcess"/>
    <dgm:cxn modelId="{176BE4EE-3CD2-4A3F-9EF5-CD184CC77510}" type="presParOf" srcId="{AFC290C5-343D-4FC1-A820-38B7B6E2AB02}" destId="{51E90B64-3766-4DE6-B305-9098CEC8F11A}" srcOrd="0" destOrd="0" presId="urn:microsoft.com/office/officeart/2011/layout/InterconnectedBlockProcess"/>
    <dgm:cxn modelId="{D29F5153-E406-4BE7-8A5A-F21B9FC24BE0}" type="presParOf" srcId="{DF576407-4E96-4EDD-9CB6-84A86B40EA1E}" destId="{0C82FF01-19D7-4B82-B3E5-25889A7C2657}" srcOrd="10" destOrd="0" presId="urn:microsoft.com/office/officeart/2011/layout/InterconnectedBlockProcess"/>
    <dgm:cxn modelId="{E72161BD-758E-4939-8AF1-4640E3047BA0}" type="presParOf" srcId="{DF576407-4E96-4EDD-9CB6-84A86B40EA1E}" destId="{4704B99C-022B-476B-8D5C-ADC1A2A70B2B}" srcOrd="11" destOrd="0" presId="urn:microsoft.com/office/officeart/2011/layout/InterconnectedBlockProcess"/>
    <dgm:cxn modelId="{0F21792E-6659-4307-941E-4B0FA761647E}" type="presParOf" srcId="{DF576407-4E96-4EDD-9CB6-84A86B40EA1E}" destId="{35366B98-58C6-4059-9F2D-8B65C1493D30}" srcOrd="12" destOrd="0" presId="urn:microsoft.com/office/officeart/2011/layout/InterconnectedBlockProcess"/>
    <dgm:cxn modelId="{DA6E8271-83FE-4122-8C2B-7C30415A00FF}" type="presParOf" srcId="{35366B98-58C6-4059-9F2D-8B65C1493D30}" destId="{A79B9B06-26B7-4769-9FB6-CB38C8B48DEC}" srcOrd="0" destOrd="0" presId="urn:microsoft.com/office/officeart/2011/layout/InterconnectedBlockProcess"/>
    <dgm:cxn modelId="{5B95DE3D-58FD-440A-B503-B2FA2FE1174F}" type="presParOf" srcId="{DF576407-4E96-4EDD-9CB6-84A86B40EA1E}" destId="{11BD39C8-1D0E-404A-AD80-2B51D4AE5C2E}" srcOrd="13" destOrd="0" presId="urn:microsoft.com/office/officeart/2011/layout/InterconnectedBlockProcess"/>
    <dgm:cxn modelId="{4E94B69C-663C-4350-9129-F11A3BFF79F7}" type="presParOf" srcId="{DF576407-4E96-4EDD-9CB6-84A86B40EA1E}" destId="{76434275-9590-4AB0-82C4-6D583AA10164}" srcOrd="14" destOrd="0" presId="urn:microsoft.com/office/officeart/2011/layout/InterconnectedBlockProcess"/>
    <dgm:cxn modelId="{1688F3CF-6E81-4511-ACD5-C88B837BC1FE}" type="presParOf" srcId="{DF576407-4E96-4EDD-9CB6-84A86B40EA1E}" destId="{CE9366DC-EBDA-4656-8216-F78FA45EB51E}" srcOrd="15" destOrd="0" presId="urn:microsoft.com/office/officeart/2011/layout/InterconnectedBlockProcess"/>
    <dgm:cxn modelId="{F5E3FB30-3E23-4B6F-9F71-E772DABE2CF4}" type="presParOf" srcId="{CE9366DC-EBDA-4656-8216-F78FA45EB51E}" destId="{1F32C3DF-2263-4E3F-B898-FB84FB90BBF2}" srcOrd="0" destOrd="0" presId="urn:microsoft.com/office/officeart/2011/layout/InterconnectedBlockProcess"/>
    <dgm:cxn modelId="{967F30AB-A39F-45DE-8D3C-2FAD8E8CA3B4}" type="presParOf" srcId="{DF576407-4E96-4EDD-9CB6-84A86B40EA1E}" destId="{8B3F8E7B-126C-47C1-8F61-F69F0846C02E}" srcOrd="16" destOrd="0" presId="urn:microsoft.com/office/officeart/2011/layout/InterconnectedBlockProcess"/>
    <dgm:cxn modelId="{538DDA0B-D199-4E16-A479-1300B3B8EE14}" type="presParOf" srcId="{DF576407-4E96-4EDD-9CB6-84A86B40EA1E}" destId="{57974361-A1DC-423F-9EA3-8AB6C939D050}" srcOrd="17" destOrd="0" presId="urn:microsoft.com/office/officeart/2011/layout/InterconnectedBlockProcess"/>
    <dgm:cxn modelId="{E9F46320-50C7-4CBB-9CD6-74C41BA3E462}" type="presParOf" srcId="{DF576407-4E96-4EDD-9CB6-84A86B40EA1E}" destId="{BC5B66DD-A198-43E9-9E2A-E1C0F1FA65B1}" srcOrd="18" destOrd="0" presId="urn:microsoft.com/office/officeart/2011/layout/InterconnectedBlockProcess"/>
    <dgm:cxn modelId="{3C4D524F-131F-4A85-B2A8-1C9EA5C9D195}" type="presParOf" srcId="{BC5B66DD-A198-43E9-9E2A-E1C0F1FA65B1}" destId="{A2E40ED6-D8FE-49C9-998D-A45B8EBFDED9}" srcOrd="0" destOrd="0" presId="urn:microsoft.com/office/officeart/2011/layout/InterconnectedBlockProcess"/>
    <dgm:cxn modelId="{3275E58B-2634-42D5-8029-7C6A4F38E808}" type="presParOf" srcId="{DF576407-4E96-4EDD-9CB6-84A86B40EA1E}" destId="{52C6072F-A406-42DA-B0B2-759B91AE2E2A}" srcOrd="19" destOrd="0" presId="urn:microsoft.com/office/officeart/2011/layout/InterconnectedBlockProcess"/>
    <dgm:cxn modelId="{3CC91214-D81C-438B-9BDE-2A132718D21A}" type="presParOf" srcId="{DF576407-4E96-4EDD-9CB6-84A86B40EA1E}" destId="{AE6B3897-29CD-41E8-9A90-9167F8DA94A3}" srcOrd="20" destOrd="0" presId="urn:microsoft.com/office/officeart/2011/layout/Interconnected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CCF2F1-7914-4274-B6E4-719EF6D4A784}">
      <dsp:nvSpPr>
        <dsp:cNvPr id="0" name=""/>
        <dsp:cNvSpPr/>
      </dsp:nvSpPr>
      <dsp:spPr>
        <a:xfrm>
          <a:off x="7605882" y="1004425"/>
          <a:ext cx="1269624" cy="3628534"/>
        </a:xfrm>
        <a:prstGeom prst="wedgeRectCallout">
          <a:avLst>
            <a:gd name="adj1" fmla="val 0"/>
            <a:gd name="adj2" fmla="val 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t" anchorCtr="0">
          <a:noAutofit/>
        </a:bodyPr>
        <a:lstStyle/>
        <a:p>
          <a:pPr marL="0" lvl="0" indent="0" algn="ctr" defTabSz="355600">
            <a:lnSpc>
              <a:spcPct val="90000"/>
            </a:lnSpc>
            <a:spcBef>
              <a:spcPct val="0"/>
            </a:spcBef>
            <a:spcAft>
              <a:spcPts val="0"/>
            </a:spcAft>
            <a:buFont typeface="Courier New" panose="02070309020205020404" pitchFamily="49" charset="0"/>
            <a:buNone/>
          </a:pPr>
          <a:r>
            <a:rPr lang="en-US" sz="800" kern="1200" dirty="0"/>
            <a:t>Pre go-live: Move Responsive GQs to Production, Configure Responsive Layout Page in WB</a:t>
          </a:r>
        </a:p>
        <a:p>
          <a:pPr marL="0" lvl="0" indent="0" algn="ctr" defTabSz="355600">
            <a:lnSpc>
              <a:spcPct val="90000"/>
            </a:lnSpc>
            <a:spcBef>
              <a:spcPct val="0"/>
            </a:spcBef>
            <a:spcAft>
              <a:spcPts val="0"/>
            </a:spcAft>
            <a:buFont typeface="Courier New" panose="02070309020205020404" pitchFamily="49" charset="0"/>
            <a:buNone/>
          </a:pPr>
          <a:endParaRPr lang="en-US" sz="800" kern="1200" dirty="0"/>
        </a:p>
        <a:p>
          <a:pPr marL="0" lvl="0" indent="0" algn="ctr" defTabSz="355600">
            <a:lnSpc>
              <a:spcPct val="90000"/>
            </a:lnSpc>
            <a:spcBef>
              <a:spcPct val="0"/>
            </a:spcBef>
            <a:spcAft>
              <a:spcPts val="0"/>
            </a:spcAft>
            <a:buFont typeface="Arial" panose="020B0604020202020204" pitchFamily="34" charset="0"/>
            <a:buNone/>
          </a:pPr>
          <a:r>
            <a:rPr lang="en-US" sz="800" kern="1200" dirty="0"/>
            <a:t>Day of Go-Live: Enable TG settings (Responsive Setting, </a:t>
          </a:r>
          <a:r>
            <a:rPr lang="en-US" sz="800" kern="1200" dirty="0" err="1"/>
            <a:t>etc</a:t>
          </a:r>
          <a:r>
            <a:rPr lang="en-US" sz="800" kern="1200" dirty="0"/>
            <a:t>), Activate GQs (Update associations if the client is already using GQs), Remove Default Questions (if needed), Configure branding in Visual Branding Tool, Refresh/Repost reqs postings</a:t>
          </a:r>
        </a:p>
        <a:p>
          <a:pPr marL="0" lvl="0" indent="0" algn="ctr" defTabSz="355600">
            <a:lnSpc>
              <a:spcPct val="90000"/>
            </a:lnSpc>
            <a:spcBef>
              <a:spcPct val="0"/>
            </a:spcBef>
            <a:spcAft>
              <a:spcPts val="0"/>
            </a:spcAft>
            <a:buFont typeface="Arial" panose="020B0604020202020204" pitchFamily="34" charset="0"/>
            <a:buNone/>
          </a:pPr>
          <a:endParaRPr lang="en-US" sz="800" kern="1200" dirty="0"/>
        </a:p>
        <a:p>
          <a:pPr marL="0" lvl="0" indent="0" algn="ctr" defTabSz="355600">
            <a:lnSpc>
              <a:spcPct val="90000"/>
            </a:lnSpc>
            <a:spcBef>
              <a:spcPct val="0"/>
            </a:spcBef>
            <a:spcAft>
              <a:spcPts val="0"/>
            </a:spcAft>
            <a:buFont typeface="Arial" panose="020B0604020202020204" pitchFamily="34" charset="0"/>
            <a:buNone/>
          </a:pPr>
          <a:r>
            <a:rPr lang="en-US" sz="800" kern="1200" dirty="0"/>
            <a:t>Client’s marketing/corporate communications teams will complete URL changes if necessary.</a:t>
          </a:r>
        </a:p>
        <a:p>
          <a:pPr marL="0" lvl="0" indent="0" algn="ctr" defTabSz="355600">
            <a:lnSpc>
              <a:spcPct val="90000"/>
            </a:lnSpc>
            <a:spcBef>
              <a:spcPct val="0"/>
            </a:spcBef>
            <a:spcAft>
              <a:spcPts val="0"/>
            </a:spcAft>
            <a:buFont typeface="Arial" panose="020B0604020202020204" pitchFamily="34" charset="0"/>
            <a:buNone/>
          </a:pPr>
          <a:r>
            <a:rPr lang="en-US" sz="800" kern="1200" dirty="0"/>
            <a:t> </a:t>
          </a:r>
        </a:p>
        <a:p>
          <a:pPr marL="0" lvl="0" indent="0" algn="ctr" defTabSz="355600">
            <a:lnSpc>
              <a:spcPct val="90000"/>
            </a:lnSpc>
            <a:spcBef>
              <a:spcPct val="0"/>
            </a:spcBef>
            <a:spcAft>
              <a:spcPts val="0"/>
            </a:spcAft>
            <a:buFont typeface="Arial" panose="020B0604020202020204" pitchFamily="34" charset="0"/>
            <a:buNone/>
          </a:pPr>
          <a:r>
            <a:rPr lang="en-US" sz="800" kern="1200" dirty="0"/>
            <a:t>Vendor(s) start utilizing the jobs API to pull jobs.</a:t>
          </a:r>
        </a:p>
      </dsp:txBody>
      <dsp:txXfrm>
        <a:off x="7767245" y="1004425"/>
        <a:ext cx="1108261" cy="3628534"/>
      </dsp:txXfrm>
    </dsp:sp>
    <dsp:sp modelId="{0C4988BA-4866-46C1-B9F9-E368EFB6C622}">
      <dsp:nvSpPr>
        <dsp:cNvPr id="0" name=""/>
        <dsp:cNvSpPr/>
      </dsp:nvSpPr>
      <dsp:spPr>
        <a:xfrm>
          <a:off x="7613862" y="0"/>
          <a:ext cx="1261645" cy="100766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kern="1200" dirty="0"/>
            <a:t>Go Live</a:t>
          </a:r>
        </a:p>
      </dsp:txBody>
      <dsp:txXfrm>
        <a:off x="7613862" y="0"/>
        <a:ext cx="1261645" cy="1007668"/>
      </dsp:txXfrm>
    </dsp:sp>
    <dsp:sp modelId="{E76328FC-454E-4D10-9D11-AEAA948097E6}">
      <dsp:nvSpPr>
        <dsp:cNvPr id="0" name=""/>
        <dsp:cNvSpPr/>
      </dsp:nvSpPr>
      <dsp:spPr>
        <a:xfrm>
          <a:off x="6346010" y="1004425"/>
          <a:ext cx="1269624" cy="3427000"/>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0" lvl="0" indent="0" algn="ctr" defTabSz="400050">
            <a:lnSpc>
              <a:spcPct val="90000"/>
            </a:lnSpc>
            <a:spcBef>
              <a:spcPct val="0"/>
            </a:spcBef>
            <a:spcAft>
              <a:spcPts val="0"/>
            </a:spcAft>
            <a:buFont typeface="Arial" panose="020B0604020202020204" pitchFamily="34" charset="0"/>
            <a:buNone/>
          </a:pPr>
          <a:r>
            <a:rPr lang="en-US" sz="900" kern="1200" dirty="0"/>
            <a:t>Recruitment team: responsible for UAT.</a:t>
          </a:r>
        </a:p>
        <a:p>
          <a:pPr marL="0" lvl="0" indent="0" algn="ctr" defTabSz="400050">
            <a:lnSpc>
              <a:spcPct val="90000"/>
            </a:lnSpc>
            <a:spcBef>
              <a:spcPct val="0"/>
            </a:spcBef>
            <a:spcAft>
              <a:spcPts val="0"/>
            </a:spcAft>
            <a:buFont typeface="Arial" panose="020B0604020202020204" pitchFamily="34" charset="0"/>
            <a:buNone/>
          </a:pPr>
          <a:endParaRPr lang="en-US" sz="900" kern="1200" dirty="0"/>
        </a:p>
        <a:p>
          <a:pPr marL="0" lvl="0" indent="0" algn="ctr" defTabSz="400050">
            <a:lnSpc>
              <a:spcPct val="90000"/>
            </a:lnSpc>
            <a:spcBef>
              <a:spcPct val="0"/>
            </a:spcBef>
            <a:spcAft>
              <a:spcPts val="0"/>
            </a:spcAft>
            <a:buFont typeface="Arial" panose="020B0604020202020204" pitchFamily="34" charset="0"/>
            <a:buNone/>
          </a:pPr>
          <a:r>
            <a:rPr lang="en-US" sz="900" kern="1200" dirty="0"/>
            <a:t>Marketing team: review the branding on the Talent Gateways. </a:t>
          </a:r>
        </a:p>
        <a:p>
          <a:pPr marL="0" lvl="0" indent="0" algn="ctr" defTabSz="400050">
            <a:lnSpc>
              <a:spcPct val="90000"/>
            </a:lnSpc>
            <a:spcBef>
              <a:spcPct val="0"/>
            </a:spcBef>
            <a:spcAft>
              <a:spcPts val="0"/>
            </a:spcAft>
            <a:buFont typeface="Arial" panose="020B0604020202020204" pitchFamily="34" charset="0"/>
            <a:buNone/>
          </a:pPr>
          <a:endParaRPr lang="en-US" sz="900" kern="1200" dirty="0"/>
        </a:p>
        <a:p>
          <a:pPr marL="0" lvl="0" indent="0" algn="ctr" defTabSz="400050">
            <a:lnSpc>
              <a:spcPct val="90000"/>
            </a:lnSpc>
            <a:spcBef>
              <a:spcPct val="0"/>
            </a:spcBef>
            <a:spcAft>
              <a:spcPts val="0"/>
            </a:spcAft>
            <a:buFont typeface="Arial" panose="020B0604020202020204" pitchFamily="34" charset="0"/>
            <a:buNone/>
          </a:pPr>
          <a:r>
            <a:rPr lang="en-US" sz="900" kern="1200" dirty="0"/>
            <a:t>Scraping Vendors: test the Jobs API</a:t>
          </a:r>
        </a:p>
        <a:p>
          <a:pPr marL="0" lvl="0" indent="0" algn="ctr" defTabSz="400050">
            <a:lnSpc>
              <a:spcPct val="90000"/>
            </a:lnSpc>
            <a:spcBef>
              <a:spcPct val="0"/>
            </a:spcBef>
            <a:spcAft>
              <a:spcPts val="0"/>
            </a:spcAft>
            <a:buFont typeface="Arial" panose="020B0604020202020204" pitchFamily="34" charset="0"/>
            <a:buNone/>
          </a:pPr>
          <a:endParaRPr lang="en-US" sz="900" kern="1200" dirty="0"/>
        </a:p>
        <a:p>
          <a:pPr marL="0" lvl="0" indent="0" algn="ctr" defTabSz="400050">
            <a:lnSpc>
              <a:spcPct val="90000"/>
            </a:lnSpc>
            <a:spcBef>
              <a:spcPct val="0"/>
            </a:spcBef>
            <a:spcAft>
              <a:spcPts val="0"/>
            </a:spcAft>
            <a:buFont typeface="Arial" panose="020B0604020202020204" pitchFamily="34" charset="0"/>
            <a:buNone/>
          </a:pPr>
          <a:r>
            <a:rPr lang="en-US" sz="900" kern="1200" dirty="0"/>
            <a:t>Configuration changes will be completed as needed throughout UAT.</a:t>
          </a:r>
        </a:p>
        <a:p>
          <a:pPr marL="0" lvl="0" indent="0" algn="ctr" defTabSz="400050">
            <a:lnSpc>
              <a:spcPct val="90000"/>
            </a:lnSpc>
            <a:spcBef>
              <a:spcPct val="0"/>
            </a:spcBef>
            <a:spcAft>
              <a:spcPts val="0"/>
            </a:spcAft>
            <a:buFont typeface="Arial" panose="020B0604020202020204" pitchFamily="34" charset="0"/>
            <a:buNone/>
          </a:pPr>
          <a:endParaRPr lang="en-US" sz="900" kern="1200" dirty="0"/>
        </a:p>
        <a:p>
          <a:pPr marL="0" lvl="0" indent="0" algn="ctr" defTabSz="400050">
            <a:lnSpc>
              <a:spcPct val="90000"/>
            </a:lnSpc>
            <a:spcBef>
              <a:spcPct val="0"/>
            </a:spcBef>
            <a:spcAft>
              <a:spcPts val="0"/>
            </a:spcAft>
            <a:buFont typeface="Arial" panose="020B0604020202020204" pitchFamily="34" charset="0"/>
            <a:buNone/>
          </a:pPr>
          <a:r>
            <a:rPr lang="en-US" sz="900" kern="1200" dirty="0"/>
            <a:t>UAT sign-off</a:t>
          </a:r>
        </a:p>
        <a:p>
          <a:pPr marL="0" lvl="0" indent="0" algn="ctr" defTabSz="400050">
            <a:lnSpc>
              <a:spcPct val="90000"/>
            </a:lnSpc>
            <a:spcBef>
              <a:spcPct val="0"/>
            </a:spcBef>
            <a:spcAft>
              <a:spcPts val="0"/>
            </a:spcAft>
            <a:buFont typeface="Arial" panose="020B0604020202020204" pitchFamily="34" charset="0"/>
            <a:buNone/>
          </a:pPr>
          <a:endParaRPr lang="en-US" sz="900" kern="1200" dirty="0"/>
        </a:p>
        <a:p>
          <a:pPr marL="0" lvl="0" indent="0" algn="ctr" defTabSz="400050">
            <a:lnSpc>
              <a:spcPct val="90000"/>
            </a:lnSpc>
            <a:spcBef>
              <a:spcPct val="0"/>
            </a:spcBef>
            <a:spcAft>
              <a:spcPts val="0"/>
            </a:spcAft>
            <a:buFont typeface="Arial" panose="020B0604020202020204" pitchFamily="34" charset="0"/>
            <a:buNone/>
          </a:pPr>
          <a:r>
            <a:rPr lang="en-US" sz="900" kern="1200" dirty="0"/>
            <a:t>Go-live date is set</a:t>
          </a:r>
          <a:endParaRPr lang="en-US" sz="800" kern="1200" dirty="0"/>
        </a:p>
      </dsp:txBody>
      <dsp:txXfrm>
        <a:off x="6507373" y="1004425"/>
        <a:ext cx="1108261" cy="3427000"/>
      </dsp:txXfrm>
    </dsp:sp>
    <dsp:sp modelId="{9C01704B-04CB-4EC6-848D-39C3761468D0}">
      <dsp:nvSpPr>
        <dsp:cNvPr id="0" name=""/>
        <dsp:cNvSpPr/>
      </dsp:nvSpPr>
      <dsp:spPr>
        <a:xfrm>
          <a:off x="6357536" y="100535"/>
          <a:ext cx="1262532" cy="90713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kern="1200" dirty="0"/>
            <a:t>UAT</a:t>
          </a:r>
        </a:p>
      </dsp:txBody>
      <dsp:txXfrm>
        <a:off x="6357536" y="100535"/>
        <a:ext cx="1262532" cy="907133"/>
      </dsp:txXfrm>
    </dsp:sp>
    <dsp:sp modelId="{3E459A6E-E7B4-4C8A-9B49-560415A207F6}">
      <dsp:nvSpPr>
        <dsp:cNvPr id="0" name=""/>
        <dsp:cNvSpPr/>
      </dsp:nvSpPr>
      <dsp:spPr>
        <a:xfrm>
          <a:off x="5086138" y="1004425"/>
          <a:ext cx="1269624" cy="3225466"/>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t"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US" sz="1000" kern="1200" dirty="0"/>
            <a:t>Test reqs should be posted to the Responsive Talent Gateways to allow for testing to occur.</a:t>
          </a:r>
        </a:p>
      </dsp:txBody>
      <dsp:txXfrm>
        <a:off x="5247501" y="1004425"/>
        <a:ext cx="1108261" cy="3225466"/>
      </dsp:txXfrm>
    </dsp:sp>
    <dsp:sp modelId="{8C494C3C-0171-4067-A7F0-A199C4D3A592}">
      <dsp:nvSpPr>
        <dsp:cNvPr id="0" name=""/>
        <dsp:cNvSpPr/>
      </dsp:nvSpPr>
      <dsp:spPr>
        <a:xfrm>
          <a:off x="5086138" y="198290"/>
          <a:ext cx="1269624" cy="8061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kern="1200" dirty="0"/>
            <a:t>Test</a:t>
          </a:r>
        </a:p>
      </dsp:txBody>
      <dsp:txXfrm>
        <a:off x="5086138" y="198290"/>
        <a:ext cx="1269624" cy="806135"/>
      </dsp:txXfrm>
    </dsp:sp>
    <dsp:sp modelId="{51E90B64-3766-4DE6-B305-9098CEC8F11A}">
      <dsp:nvSpPr>
        <dsp:cNvPr id="0" name=""/>
        <dsp:cNvSpPr/>
      </dsp:nvSpPr>
      <dsp:spPr>
        <a:xfrm>
          <a:off x="3819173" y="1004425"/>
          <a:ext cx="1269624" cy="3023469"/>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t"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US" sz="1000" kern="1200" dirty="0"/>
            <a:t>Initial review will be completed by all teams and configuration changes will be completed by the WB Admin.</a:t>
          </a:r>
        </a:p>
      </dsp:txBody>
      <dsp:txXfrm>
        <a:off x="3980536" y="1004425"/>
        <a:ext cx="1108261" cy="3023469"/>
      </dsp:txXfrm>
    </dsp:sp>
    <dsp:sp modelId="{4704B99C-022B-476B-8D5C-ADC1A2A70B2B}">
      <dsp:nvSpPr>
        <dsp:cNvPr id="0" name=""/>
        <dsp:cNvSpPr/>
      </dsp:nvSpPr>
      <dsp:spPr>
        <a:xfrm>
          <a:off x="3819173" y="298825"/>
          <a:ext cx="1269624" cy="7055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666750">
            <a:lnSpc>
              <a:spcPct val="90000"/>
            </a:lnSpc>
            <a:spcBef>
              <a:spcPct val="0"/>
            </a:spcBef>
            <a:spcAft>
              <a:spcPct val="35000"/>
            </a:spcAft>
            <a:buFont typeface="Arial" panose="020B0604020202020204" pitchFamily="34" charset="0"/>
            <a:buNone/>
          </a:pPr>
          <a:r>
            <a:rPr lang="en-US" sz="1500" kern="1200" dirty="0"/>
            <a:t>Review</a:t>
          </a:r>
        </a:p>
      </dsp:txBody>
      <dsp:txXfrm>
        <a:off x="3819173" y="298825"/>
        <a:ext cx="1269624" cy="705599"/>
      </dsp:txXfrm>
    </dsp:sp>
    <dsp:sp modelId="{A79B9B06-26B7-4769-9FB6-CB38C8B48DEC}">
      <dsp:nvSpPr>
        <dsp:cNvPr id="0" name=""/>
        <dsp:cNvSpPr/>
      </dsp:nvSpPr>
      <dsp:spPr>
        <a:xfrm>
          <a:off x="2549548" y="1004425"/>
          <a:ext cx="1269624" cy="2821935"/>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t"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US" sz="1000" kern="1200" dirty="0"/>
            <a:t>WB Admin will complete the initial configuration in Workbench. Additional feedback may be needed by the Recruitment and Marketing teams during configuration.</a:t>
          </a:r>
        </a:p>
      </dsp:txBody>
      <dsp:txXfrm>
        <a:off x="2710911" y="1004425"/>
        <a:ext cx="1108261" cy="2821935"/>
      </dsp:txXfrm>
    </dsp:sp>
    <dsp:sp modelId="{76434275-9590-4AB0-82C4-6D583AA10164}">
      <dsp:nvSpPr>
        <dsp:cNvPr id="0" name=""/>
        <dsp:cNvSpPr/>
      </dsp:nvSpPr>
      <dsp:spPr>
        <a:xfrm>
          <a:off x="2549548" y="403067"/>
          <a:ext cx="1269624" cy="60460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666750">
            <a:lnSpc>
              <a:spcPct val="90000"/>
            </a:lnSpc>
            <a:spcBef>
              <a:spcPct val="0"/>
            </a:spcBef>
            <a:spcAft>
              <a:spcPct val="35000"/>
            </a:spcAft>
            <a:buNone/>
          </a:pPr>
          <a:r>
            <a:rPr lang="en-US" sz="1500" kern="1200" dirty="0"/>
            <a:t>Initial Configuration</a:t>
          </a:r>
        </a:p>
      </dsp:txBody>
      <dsp:txXfrm>
        <a:off x="2549548" y="403067"/>
        <a:ext cx="1269624" cy="604601"/>
      </dsp:txXfrm>
    </dsp:sp>
    <dsp:sp modelId="{1F32C3DF-2263-4E3F-B898-FB84FB90BBF2}">
      <dsp:nvSpPr>
        <dsp:cNvPr id="0" name=""/>
        <dsp:cNvSpPr/>
      </dsp:nvSpPr>
      <dsp:spPr>
        <a:xfrm>
          <a:off x="1279037" y="1004425"/>
          <a:ext cx="1269624" cy="2620402"/>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t"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US" sz="1000" kern="1200" dirty="0"/>
            <a:t>Your marketing team should provide branding details for the Talent Gateways (via the design sheet and/or CSS).</a:t>
          </a:r>
        </a:p>
      </dsp:txBody>
      <dsp:txXfrm>
        <a:off x="1440400" y="1004425"/>
        <a:ext cx="1108261" cy="2620402"/>
      </dsp:txXfrm>
    </dsp:sp>
    <dsp:sp modelId="{57974361-A1DC-423F-9EA3-8AB6C939D050}">
      <dsp:nvSpPr>
        <dsp:cNvPr id="0" name=""/>
        <dsp:cNvSpPr/>
      </dsp:nvSpPr>
      <dsp:spPr>
        <a:xfrm>
          <a:off x="1279037" y="500359"/>
          <a:ext cx="1269624" cy="50406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666750">
            <a:lnSpc>
              <a:spcPct val="90000"/>
            </a:lnSpc>
            <a:spcBef>
              <a:spcPct val="0"/>
            </a:spcBef>
            <a:spcAft>
              <a:spcPct val="35000"/>
            </a:spcAft>
            <a:buNone/>
          </a:pPr>
          <a:r>
            <a:rPr lang="en-US" sz="1500" kern="1200" dirty="0"/>
            <a:t>Branding</a:t>
          </a:r>
        </a:p>
      </dsp:txBody>
      <dsp:txXfrm>
        <a:off x="1279037" y="500359"/>
        <a:ext cx="1269624" cy="504066"/>
      </dsp:txXfrm>
    </dsp:sp>
    <dsp:sp modelId="{A2E40ED6-D8FE-49C9-998D-A45B8EBFDED9}">
      <dsp:nvSpPr>
        <dsp:cNvPr id="0" name=""/>
        <dsp:cNvSpPr/>
      </dsp:nvSpPr>
      <dsp:spPr>
        <a:xfrm>
          <a:off x="9412" y="1004425"/>
          <a:ext cx="1269624" cy="2418868"/>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t" anchorCtr="0">
          <a:noAutofit/>
        </a:bodyPr>
        <a:lstStyle/>
        <a:p>
          <a:pPr marL="0" lvl="0" indent="0" algn="ctr" defTabSz="355600">
            <a:lnSpc>
              <a:spcPct val="90000"/>
            </a:lnSpc>
            <a:spcBef>
              <a:spcPct val="0"/>
            </a:spcBef>
            <a:spcAft>
              <a:spcPts val="0"/>
            </a:spcAft>
            <a:buNone/>
          </a:pPr>
          <a:r>
            <a:rPr lang="en-US" sz="800" kern="1200" dirty="0"/>
            <a:t>Configuration items</a:t>
          </a:r>
        </a:p>
        <a:p>
          <a:pPr marL="0" lvl="0" indent="0" algn="ctr" defTabSz="355600">
            <a:lnSpc>
              <a:spcPct val="90000"/>
            </a:lnSpc>
            <a:spcBef>
              <a:spcPct val="0"/>
            </a:spcBef>
            <a:spcAft>
              <a:spcPts val="0"/>
            </a:spcAft>
            <a:buNone/>
          </a:pPr>
          <a:endParaRPr lang="en-US" sz="800" kern="1200" dirty="0"/>
        </a:p>
        <a:p>
          <a:pPr marL="0" lvl="0" indent="0" algn="ctr" defTabSz="355600">
            <a:lnSpc>
              <a:spcPct val="90000"/>
            </a:lnSpc>
            <a:spcBef>
              <a:spcPct val="0"/>
            </a:spcBef>
            <a:spcAft>
              <a:spcPts val="0"/>
            </a:spcAft>
            <a:buNone/>
          </a:pPr>
          <a:r>
            <a:rPr lang="en-US" sz="800" kern="1200" dirty="0"/>
            <a:t>Roles &amp; responsibilities</a:t>
          </a:r>
        </a:p>
        <a:p>
          <a:pPr marL="0" lvl="0" indent="0" algn="ctr" defTabSz="355600">
            <a:lnSpc>
              <a:spcPct val="90000"/>
            </a:lnSpc>
            <a:spcBef>
              <a:spcPct val="0"/>
            </a:spcBef>
            <a:spcAft>
              <a:spcPts val="0"/>
            </a:spcAft>
            <a:buNone/>
          </a:pPr>
          <a:endParaRPr lang="en-US" sz="800" kern="1200" dirty="0"/>
        </a:p>
        <a:p>
          <a:pPr marL="0" lvl="0" indent="0" algn="ctr" defTabSz="355600">
            <a:lnSpc>
              <a:spcPct val="90000"/>
            </a:lnSpc>
            <a:spcBef>
              <a:spcPct val="0"/>
            </a:spcBef>
            <a:spcAft>
              <a:spcPts val="0"/>
            </a:spcAft>
            <a:buNone/>
          </a:pPr>
          <a:r>
            <a:rPr lang="en-US" sz="800" kern="1200" dirty="0"/>
            <a:t>High-level timelines</a:t>
          </a:r>
        </a:p>
        <a:p>
          <a:pPr marL="0" lvl="0" indent="0" algn="ctr" defTabSz="355600">
            <a:lnSpc>
              <a:spcPct val="90000"/>
            </a:lnSpc>
            <a:spcBef>
              <a:spcPct val="0"/>
            </a:spcBef>
            <a:spcAft>
              <a:spcPts val="0"/>
            </a:spcAft>
            <a:buNone/>
          </a:pPr>
          <a:endParaRPr lang="en-US" sz="800" kern="1200" dirty="0"/>
        </a:p>
        <a:p>
          <a:pPr marL="0" lvl="0" indent="0" algn="ctr" defTabSz="355600">
            <a:lnSpc>
              <a:spcPct val="90000"/>
            </a:lnSpc>
            <a:spcBef>
              <a:spcPct val="0"/>
            </a:spcBef>
            <a:spcAft>
              <a:spcPts val="0"/>
            </a:spcAft>
            <a:buNone/>
          </a:pPr>
          <a:r>
            <a:rPr lang="en-US" sz="800" kern="1200" dirty="0"/>
            <a:t>Send design sheet to marketing/corporate communications team.</a:t>
          </a:r>
        </a:p>
        <a:p>
          <a:pPr marL="0" lvl="0" indent="0" algn="ctr" defTabSz="355600">
            <a:lnSpc>
              <a:spcPct val="90000"/>
            </a:lnSpc>
            <a:spcBef>
              <a:spcPct val="0"/>
            </a:spcBef>
            <a:spcAft>
              <a:spcPts val="0"/>
            </a:spcAft>
            <a:buNone/>
          </a:pPr>
          <a:r>
            <a:rPr lang="en-US" sz="800" kern="1200" dirty="0"/>
            <a:t> </a:t>
          </a:r>
        </a:p>
        <a:p>
          <a:pPr marL="0" lvl="0" indent="0" algn="ctr" defTabSz="355600">
            <a:lnSpc>
              <a:spcPct val="90000"/>
            </a:lnSpc>
            <a:spcBef>
              <a:spcPct val="0"/>
            </a:spcBef>
            <a:spcAft>
              <a:spcPts val="0"/>
            </a:spcAft>
            <a:buNone/>
          </a:pPr>
          <a:r>
            <a:rPr lang="en-US" sz="800" kern="1200" dirty="0"/>
            <a:t> Make your legal team aware of the review they will be asked to complete.</a:t>
          </a:r>
        </a:p>
        <a:p>
          <a:pPr marL="0" lvl="0" indent="0" algn="ctr" defTabSz="355600">
            <a:lnSpc>
              <a:spcPct val="90000"/>
            </a:lnSpc>
            <a:spcBef>
              <a:spcPct val="0"/>
            </a:spcBef>
            <a:spcAft>
              <a:spcPts val="0"/>
            </a:spcAft>
            <a:buNone/>
          </a:pPr>
          <a:r>
            <a:rPr lang="en-US" sz="800" kern="1200" dirty="0"/>
            <a:t> </a:t>
          </a:r>
        </a:p>
        <a:p>
          <a:pPr marL="0" lvl="0" indent="0" algn="ctr" defTabSz="355600">
            <a:lnSpc>
              <a:spcPct val="90000"/>
            </a:lnSpc>
            <a:spcBef>
              <a:spcPct val="0"/>
            </a:spcBef>
            <a:spcAft>
              <a:spcPts val="0"/>
            </a:spcAft>
            <a:buNone/>
          </a:pPr>
          <a:r>
            <a:rPr lang="en-US" sz="800" kern="1200" dirty="0"/>
            <a:t>Start reaching out to your vendors that may be scraping your Talent Gateway(s).</a:t>
          </a:r>
        </a:p>
      </dsp:txBody>
      <dsp:txXfrm>
        <a:off x="170775" y="1004425"/>
        <a:ext cx="1108261" cy="2418868"/>
      </dsp:txXfrm>
    </dsp:sp>
    <dsp:sp modelId="{AE6B3897-29CD-41E8-9A90-9167F8DA94A3}">
      <dsp:nvSpPr>
        <dsp:cNvPr id="0" name=""/>
        <dsp:cNvSpPr/>
      </dsp:nvSpPr>
      <dsp:spPr>
        <a:xfrm>
          <a:off x="9412" y="601358"/>
          <a:ext cx="1269624" cy="40306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marL="0" lvl="0" indent="0" algn="ctr" defTabSz="666750">
            <a:lnSpc>
              <a:spcPct val="90000"/>
            </a:lnSpc>
            <a:spcBef>
              <a:spcPct val="0"/>
            </a:spcBef>
            <a:spcAft>
              <a:spcPct val="35000"/>
            </a:spcAft>
            <a:buNone/>
          </a:pPr>
          <a:r>
            <a:rPr lang="en-US" sz="1500" kern="1200" dirty="0"/>
            <a:t>Kick-off Call</a:t>
          </a:r>
        </a:p>
      </dsp:txBody>
      <dsp:txXfrm>
        <a:off x="9412" y="601358"/>
        <a:ext cx="1269624" cy="403067"/>
      </dsp:txXfrm>
    </dsp:sp>
  </dsp:spTree>
</dsp:drawing>
</file>

<file path=ppt/diagrams/layout1.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4/30/2020</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4/30/2020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fld id="{35292BAB-95C2-8441-855C-A6F7DFE3BEA2}" type="slidenum">
              <a:rPr lang="en-US" altLang="en-US" sz="1200"/>
              <a:pPr/>
              <a:t>5</a:t>
            </a:fld>
            <a:endParaRPr lang="en-US" altLang="en-US" sz="1200"/>
          </a:p>
        </p:txBody>
      </p:sp>
      <p:sp>
        <p:nvSpPr>
          <p:cNvPr id="45058"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eaLnBrk="1" hangingPunct="1"/>
            <a:r>
              <a:rPr lang="en-US" altLang="en-US" sz="1000" b="1">
                <a:ea typeface="MS PGothic" charset="-128"/>
              </a:rPr>
              <a:t>Master Draft 1</a:t>
            </a:r>
          </a:p>
        </p:txBody>
      </p:sp>
      <p:sp>
        <p:nvSpPr>
          <p:cNvPr id="45059" name="Rectangle 6"/>
          <p:cNvSpPr txBox="1">
            <a:spLocks noGrp="1"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eaLnBrk="1" hangingPunct="1"/>
            <a:r>
              <a:rPr lang="en-US" altLang="en-US" sz="900">
                <a:ea typeface="MS PGothic" charset="-128"/>
              </a:rPr>
              <a:t>Master Draft 1</a:t>
            </a:r>
          </a:p>
        </p:txBody>
      </p:sp>
      <p:sp>
        <p:nvSpPr>
          <p:cNvPr id="4506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r" eaLnBrk="1" hangingPunct="1"/>
            <a:fld id="{23E68176-0E97-C348-B02E-841D7ED27811}" type="slidenum">
              <a:rPr lang="en-US" altLang="en-US" sz="900">
                <a:ea typeface="MS PGothic" charset="-128"/>
              </a:rPr>
              <a:pPr algn="r" eaLnBrk="1" hangingPunct="1"/>
              <a:t>5</a:t>
            </a:fld>
            <a:endParaRPr lang="en-US" altLang="en-US" sz="900">
              <a:ea typeface="MS PGothic" charset="-128"/>
            </a:endParaRPr>
          </a:p>
        </p:txBody>
      </p:sp>
      <p:sp>
        <p:nvSpPr>
          <p:cNvPr id="45061" name="Rectangle 2"/>
          <p:cNvSpPr>
            <a:spLocks noGrp="1" noRot="1" noChangeAspect="1" noChangeArrowheads="1" noTextEdit="1"/>
          </p:cNvSpPr>
          <p:nvPr>
            <p:ph type="sldImg"/>
          </p:nvPr>
        </p:nvSpPr>
        <p:spPr>
          <a:ln/>
          <a:extLs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sp>
      <p:sp>
        <p:nvSpPr>
          <p:cNvPr id="45062"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lIns="91431" tIns="45716" rIns="91431" bIns="45716"/>
          <a:lstStyle/>
          <a:p>
            <a:pPr eaLnBrk="1" hangingPunct="1"/>
            <a:endParaRPr lang="en-GB" altLang="en-US">
              <a:latin typeface="Arial" charset="0"/>
              <a:ea typeface="ＭＳ Ｐゴシック" charset="-128"/>
              <a:cs typeface="Arial" charset="0"/>
            </a:endParaRPr>
          </a:p>
        </p:txBody>
      </p:sp>
    </p:spTree>
    <p:extLst>
      <p:ext uri="{BB962C8B-B14F-4D97-AF65-F5344CB8AC3E}">
        <p14:creationId xmlns:p14="http://schemas.microsoft.com/office/powerpoint/2010/main" val="1515957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Cover Slide">
    <p:bg>
      <p:bgPr>
        <a:solidFill>
          <a:schemeClr val="bg2"/>
        </a:solidFill>
        <a:effectLst/>
      </p:bgPr>
    </p:bg>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Cover Slide">
    <p:bg>
      <p:bgPr>
        <a:gradFill>
          <a:gsLst>
            <a:gs pos="0">
              <a:schemeClr val="accent2"/>
            </a:gs>
            <a:gs pos="100000">
              <a:srgbClr val="7D80FF"/>
            </a:gs>
            <a:gs pos="100000">
              <a:schemeClr val="accent4"/>
            </a:gs>
          </a:gsLst>
          <a:lin ang="0" scaled="0"/>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lumMod val="1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4.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4.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w3schools.com/css/" TargetMode="Externa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hyperlink" Target="https://www.ibm.com/support/knowledgecenter/SSEUFV/2_Configuration/7_ConfigTGsandGQs/1a_ResponsiveApply.html" TargetMode="Externa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hyperlink" Target="https://www.ibm.com/support/knowledgecenter/SSEUFV/2_Configuration/7_ConfigTGsandGQs/1a_ResponsiveApply.html" TargetMode="External"/><Relationship Id="rId2" Type="http://schemas.openxmlformats.org/officeDocument/2006/relationships/hyperlink" Target="https://www.ibm.com/support/knowledgecenter/SSEUFV/2_Configuration/7_ConfigTGsandGQs/top.html" TargetMode="External"/><Relationship Id="rId1" Type="http://schemas.openxmlformats.org/officeDocument/2006/relationships/slideLayout" Target="../slideLayouts/slideLayout10.xml"/><Relationship Id="rId4" Type="http://schemas.openxmlformats.org/officeDocument/2006/relationships/hyperlink" Target="https://www.ibm.com/support/knowledgecenter/SSEUFV/2_Configuration/7_ConfigTGsandGQs/9d_ConfigAddCandidateGQ.html"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3" Type="http://schemas.openxmlformats.org/officeDocument/2006/relationships/hyperlink" Target="https://ibm.webex.com/ibm/j.php?RGID=r3d50f13fac2e67f841c31dbb4a2e5ab5" TargetMode="External"/><Relationship Id="rId2" Type="http://schemas.openxmlformats.org/officeDocument/2006/relationships/hyperlink" Target="https://ibm.webex.com/ibm/j.php?RGID=r3446ad18da59e5939feb92617edb498d" TargetMode="External"/><Relationship Id="rId1" Type="http://schemas.openxmlformats.org/officeDocument/2006/relationships/slideLayout" Target="../slideLayouts/slideLayout2.xml"/><Relationship Id="rId5"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4202b0214c1cf6669d064f3575c7c134"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r>
              <a:rPr lang="en-US" dirty="0"/>
              <a:t>Migrating to the Responsive Talent Gateways</a:t>
            </a:r>
            <a:br>
              <a:rPr lang="en-US" dirty="0"/>
            </a:br>
            <a:r>
              <a:rPr lang="en-US" dirty="0"/>
              <a:t>IBM Kenexa BrassRing on Cloud</a:t>
            </a:r>
            <a:br>
              <a:rPr lang="en-US" dirty="0"/>
            </a:br>
            <a:br>
              <a:rPr lang="en-US" dirty="0"/>
            </a:br>
            <a:r>
              <a:rPr lang="en-US" sz="1600" b="0" dirty="0"/>
              <a:t>—</a:t>
            </a:r>
            <a:br>
              <a:rPr lang="en-US" b="0" dirty="0"/>
            </a:br>
            <a:r>
              <a:rPr lang="en-US" sz="1800" b="1" dirty="0"/>
              <a:t>Client Training and Enablement Session</a:t>
            </a:r>
            <a:br>
              <a:rPr lang="en-US" b="0" dirty="0"/>
            </a:br>
            <a:r>
              <a:rPr lang="en-US" sz="1600" b="1" dirty="0">
                <a:latin typeface="IBM Plex Sans SemiBold" panose="020B0503050000000000" pitchFamily="34" charset="77"/>
              </a:rPr>
              <a:t>IBM Watson Talent</a:t>
            </a:r>
            <a:br>
              <a:rPr lang="en-US" sz="1600" b="0" dirty="0"/>
            </a:br>
            <a:r>
              <a:rPr lang="en-US" sz="1600" dirty="0">
                <a:latin typeface="IBM Plex Sans" charset="0"/>
              </a:rPr>
              <a:t>April 30</a:t>
            </a:r>
            <a:r>
              <a:rPr lang="en-US" sz="1600" baseline="30000" dirty="0">
                <a:latin typeface="IBM Plex Sans" charset="0"/>
              </a:rPr>
              <a:t>th</a:t>
            </a:r>
            <a:r>
              <a:rPr lang="en-US" sz="1600" dirty="0">
                <a:latin typeface="IBM Plex Sans" charset="0"/>
              </a:rPr>
              <a:t>, 2020</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916154" y="853230"/>
            <a:ext cx="5000822"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IBM Plex Sans" panose="020B0503050203000203" pitchFamily="34" charset="0"/>
              <a:buChar char="-"/>
            </a:pPr>
            <a:r>
              <a:rPr lang="en-US" dirty="0"/>
              <a:t>Important Dates</a:t>
            </a:r>
          </a:p>
          <a:p>
            <a:pPr marL="285750" indent="-285750">
              <a:buFont typeface="IBM Plex Sans" panose="020B0503050203000203" pitchFamily="34" charset="0"/>
              <a:buChar char="-"/>
            </a:pPr>
            <a:r>
              <a:rPr lang="en-US" dirty="0"/>
              <a:t>High-Level Demo of Responsive Talent Gateways</a:t>
            </a:r>
          </a:p>
          <a:p>
            <a:pPr marL="285750" indent="-285750">
              <a:buFont typeface="IBM Plex Sans" panose="020B0503050203000203" pitchFamily="34" charset="0"/>
              <a:buChar char="-"/>
            </a:pPr>
            <a:r>
              <a:rPr lang="en-US" dirty="0"/>
              <a:t>Example Project Path and Preparation</a:t>
            </a:r>
          </a:p>
          <a:p>
            <a:pPr marL="285750" indent="-285750">
              <a:buFont typeface="IBM Plex Sans" panose="020B0503050203000203" pitchFamily="34" charset="0"/>
              <a:buChar char="-"/>
            </a:pPr>
            <a:r>
              <a:rPr lang="en-US" dirty="0"/>
              <a:t>Configuration Steps (Full Talent Gateways)</a:t>
            </a:r>
          </a:p>
          <a:p>
            <a:pPr marL="285750" indent="-285750">
              <a:buFont typeface="IBM Plex Sans" panose="020B0503050203000203" pitchFamily="34" charset="0"/>
              <a:buChar char="-"/>
            </a:pPr>
            <a:r>
              <a:rPr lang="en-US" dirty="0"/>
              <a:t>Configuration Steps (Basic Talent Gateways)</a:t>
            </a:r>
          </a:p>
          <a:p>
            <a:pPr marL="285750" indent="-285750">
              <a:buFont typeface="IBM Plex Sans" panose="020B0503050203000203" pitchFamily="34" charset="0"/>
              <a:buChar char="-"/>
            </a:pPr>
            <a:r>
              <a:rPr lang="en-US" dirty="0"/>
              <a:t>FAQs</a:t>
            </a:r>
          </a:p>
          <a:p>
            <a:pPr marL="285750" indent="-285750">
              <a:buFont typeface="IBM Plex Sans" panose="020B0503050203000203" pitchFamily="34" charset="0"/>
              <a:buChar char="-"/>
            </a:pPr>
            <a:r>
              <a:rPr lang="en-US" dirty="0"/>
              <a:t>Resources</a:t>
            </a:r>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015663"/>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endParaRPr lang="en-US" sz="5400" dirty="0"/>
          </a:p>
        </p:txBody>
      </p:sp>
    </p:spTree>
    <p:extLst>
      <p:ext uri="{BB962C8B-B14F-4D97-AF65-F5344CB8AC3E}">
        <p14:creationId xmlns:p14="http://schemas.microsoft.com/office/powerpoint/2010/main" val="2531545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AA8B22E-3C3D-4577-B0AA-3F04E1409633}"/>
              </a:ext>
            </a:extLst>
          </p:cNvPr>
          <p:cNvSpPr>
            <a:spLocks noGrp="1"/>
          </p:cNvSpPr>
          <p:nvPr>
            <p:ph type="title"/>
          </p:nvPr>
        </p:nvSpPr>
        <p:spPr/>
        <p:txBody>
          <a:bodyPr/>
          <a:lstStyle/>
          <a:p>
            <a:r>
              <a:rPr lang="en-US" dirty="0"/>
              <a:t>Important Dates:</a:t>
            </a:r>
          </a:p>
        </p:txBody>
      </p:sp>
      <p:sp>
        <p:nvSpPr>
          <p:cNvPr id="7" name="Content Placeholder 1">
            <a:extLst>
              <a:ext uri="{FF2B5EF4-FFF2-40B4-BE49-F238E27FC236}">
                <a16:creationId xmlns:a16="http://schemas.microsoft.com/office/drawing/2014/main" id="{09D92CBC-E972-49C4-87DA-6F157A8BDB96}"/>
              </a:ext>
            </a:extLst>
          </p:cNvPr>
          <p:cNvSpPr>
            <a:spLocks noGrp="1"/>
          </p:cNvSpPr>
          <p:nvPr>
            <p:ph sz="quarter" idx="15"/>
          </p:nvPr>
        </p:nvSpPr>
        <p:spPr>
          <a:xfrm>
            <a:off x="0" y="874643"/>
            <a:ext cx="9143998" cy="4268856"/>
          </a:xfrm>
        </p:spPr>
        <p:txBody>
          <a:bodyPr/>
          <a:lstStyle/>
          <a:p>
            <a:pPr>
              <a:spcBef>
                <a:spcPts val="0"/>
              </a:spcBef>
            </a:pPr>
            <a:r>
              <a:rPr lang="en-US" sz="2400" dirty="0"/>
              <a:t>IBM sunset of support for Classic Talent Gateways: December 31</a:t>
            </a:r>
            <a:r>
              <a:rPr lang="en-US" sz="2400" baseline="30000" dirty="0"/>
              <a:t>st</a:t>
            </a:r>
            <a:r>
              <a:rPr lang="en-US" sz="2400" dirty="0"/>
              <a:t>, 2017</a:t>
            </a:r>
          </a:p>
          <a:p>
            <a:pPr>
              <a:spcBef>
                <a:spcPts val="0"/>
              </a:spcBef>
            </a:pPr>
            <a:endParaRPr lang="en-US" sz="2400" dirty="0"/>
          </a:p>
          <a:p>
            <a:pPr>
              <a:spcBef>
                <a:spcPts val="0"/>
              </a:spcBef>
            </a:pPr>
            <a:r>
              <a:rPr lang="en-US" sz="2400" dirty="0"/>
              <a:t>Classic Full Talent Gateways will be auto-converted in STAGING with this May 2020 release.</a:t>
            </a:r>
          </a:p>
          <a:p>
            <a:pPr>
              <a:spcBef>
                <a:spcPts val="0"/>
              </a:spcBef>
            </a:pPr>
            <a:endParaRPr lang="en-US" sz="2400" dirty="0"/>
          </a:p>
          <a:p>
            <a:pPr>
              <a:spcBef>
                <a:spcPts val="0"/>
              </a:spcBef>
            </a:pPr>
            <a:r>
              <a:rPr lang="en-US" sz="2400" dirty="0"/>
              <a:t>The Classic Talent Gateways (Full and Basic) will no longer be available with the June 2020 release. (Full Talent Gateways will be auto-converted.)</a:t>
            </a:r>
          </a:p>
        </p:txBody>
      </p:sp>
    </p:spTree>
    <p:extLst>
      <p:ext uri="{BB962C8B-B14F-4D97-AF65-F5344CB8AC3E}">
        <p14:creationId xmlns:p14="http://schemas.microsoft.com/office/powerpoint/2010/main" val="2687864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351104" cy="1432621"/>
          </a:xfrm>
        </p:spPr>
        <p:txBody>
          <a:bodyPr/>
          <a:lstStyle/>
          <a:p>
            <a:r>
              <a:rPr lang="en-US" sz="6000" dirty="0">
                <a:latin typeface="IBM Plex Sans Light" charset="0"/>
                <a:ea typeface="IBM Plex Sans Light" charset="0"/>
                <a:cs typeface="IBM Plex Sans Light" charset="0"/>
              </a:rPr>
              <a:t>Demo of Full Responsive Talent Gateway</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434662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a:xfrm>
            <a:off x="228599" y="340236"/>
            <a:ext cx="6079435" cy="529169"/>
          </a:xfrm>
        </p:spPr>
        <p:txBody>
          <a:bodyPr/>
          <a:lstStyle/>
          <a:p>
            <a:pPr eaLnBrk="1" hangingPunct="1"/>
            <a:r>
              <a:rPr lang="en-US" altLang="en-US" dirty="0">
                <a:ea typeface="ＭＳ Ｐゴシック" charset="-128"/>
              </a:rPr>
              <a:t>Example Project Path and Preparation</a:t>
            </a:r>
            <a:endParaRPr lang="nl-NL" altLang="en-US" dirty="0">
              <a:ea typeface="ＭＳ Ｐゴシック" charset="-128"/>
            </a:endParaRPr>
          </a:p>
        </p:txBody>
      </p:sp>
      <p:grpSp>
        <p:nvGrpSpPr>
          <p:cNvPr id="3" name="Group 2"/>
          <p:cNvGrpSpPr/>
          <p:nvPr/>
        </p:nvGrpSpPr>
        <p:grpSpPr>
          <a:xfrm>
            <a:off x="3331097" y="881032"/>
            <a:ext cx="5309021" cy="1712538"/>
            <a:chOff x="2518225" y="873314"/>
            <a:chExt cx="5309021" cy="1712538"/>
          </a:xfrm>
        </p:grpSpPr>
        <p:sp>
          <p:nvSpPr>
            <p:cNvPr id="44037" name="Rectangle 33"/>
            <p:cNvSpPr>
              <a:spLocks noChangeArrowheads="1"/>
            </p:cNvSpPr>
            <p:nvPr/>
          </p:nvSpPr>
          <p:spPr bwMode="auto">
            <a:xfrm>
              <a:off x="2520550" y="1015147"/>
              <a:ext cx="1225296" cy="548640"/>
            </a:xfrm>
            <a:prstGeom prst="rect">
              <a:avLst/>
            </a:prstGeom>
            <a:noFill/>
            <a:ln>
              <a:noFill/>
            </a:ln>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1. Kickoff and Prep</a:t>
              </a:r>
            </a:p>
            <a:p>
              <a:pPr marL="122238">
                <a:spcBef>
                  <a:spcPct val="20000"/>
                </a:spcBef>
                <a:buClr>
                  <a:schemeClr val="tx2"/>
                </a:buClr>
                <a:buFont typeface="Wingdings" charset="2"/>
                <a:buNone/>
              </a:pPr>
              <a:r>
                <a:rPr lang="en-US" altLang="en-US" sz="750" dirty="0">
                  <a:latin typeface="+mn-lt"/>
                  <a:ea typeface="MS PGothic" charset="-128"/>
                </a:rPr>
                <a:t>Branding discussion and review of current set up.</a:t>
              </a:r>
            </a:p>
          </p:txBody>
        </p:sp>
        <p:sp>
          <p:nvSpPr>
            <p:cNvPr id="44039" name="Line 5"/>
            <p:cNvSpPr>
              <a:spLocks noChangeShapeType="1"/>
            </p:cNvSpPr>
            <p:nvPr/>
          </p:nvSpPr>
          <p:spPr bwMode="auto">
            <a:xfrm>
              <a:off x="2601167" y="1620854"/>
              <a:ext cx="1143000"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0" name="Rectangle 33"/>
            <p:cNvSpPr>
              <a:spLocks noChangeArrowheads="1"/>
            </p:cNvSpPr>
            <p:nvPr/>
          </p:nvSpPr>
          <p:spPr bwMode="auto">
            <a:xfrm>
              <a:off x="2943968" y="2037212"/>
              <a:ext cx="1339997" cy="548640"/>
            </a:xfrm>
            <a:prstGeom prst="rect">
              <a:avLst/>
            </a:prstGeom>
            <a:noFill/>
            <a:ln>
              <a:noFill/>
            </a:ln>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2. Design/Branding</a:t>
              </a:r>
            </a:p>
            <a:p>
              <a:pPr marL="122238">
                <a:spcBef>
                  <a:spcPct val="20000"/>
                </a:spcBef>
                <a:buClr>
                  <a:schemeClr val="tx2"/>
                </a:buClr>
                <a:buFont typeface="Wingdings" charset="2"/>
                <a:buNone/>
              </a:pPr>
              <a:r>
                <a:rPr lang="en-US" altLang="en-US" sz="750" dirty="0">
                  <a:latin typeface="+mn-lt"/>
                  <a:ea typeface="MS PGothic" charset="-128"/>
                </a:rPr>
                <a:t>Branding worksheet is completed or CSS is developed.</a:t>
              </a:r>
            </a:p>
          </p:txBody>
        </p:sp>
        <p:sp>
          <p:nvSpPr>
            <p:cNvPr id="44041" name="Line 8"/>
            <p:cNvSpPr>
              <a:spLocks noChangeShapeType="1"/>
            </p:cNvSpPr>
            <p:nvPr/>
          </p:nvSpPr>
          <p:spPr bwMode="auto">
            <a:xfrm>
              <a:off x="3042467" y="2056077"/>
              <a:ext cx="1143000"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2" name="Rectangle 33"/>
            <p:cNvSpPr>
              <a:spLocks noChangeArrowheads="1"/>
            </p:cNvSpPr>
            <p:nvPr/>
          </p:nvSpPr>
          <p:spPr bwMode="auto">
            <a:xfrm>
              <a:off x="4310000" y="878939"/>
              <a:ext cx="1225296" cy="548640"/>
            </a:xfrm>
            <a:prstGeom prst="rect">
              <a:avLst/>
            </a:prstGeom>
            <a:noFill/>
            <a:ln>
              <a:noFill/>
            </a:ln>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3. Configuration</a:t>
              </a:r>
            </a:p>
            <a:p>
              <a:pPr marL="122238">
                <a:spcBef>
                  <a:spcPct val="20000"/>
                </a:spcBef>
                <a:buClr>
                  <a:schemeClr val="tx2"/>
                </a:buClr>
                <a:buFont typeface="Wingdings" charset="2"/>
                <a:buNone/>
              </a:pPr>
              <a:r>
                <a:rPr lang="en-US" altLang="en-US" sz="750" dirty="0">
                  <a:latin typeface="+mn-lt"/>
                  <a:ea typeface="MS PGothic" charset="-128"/>
                </a:rPr>
                <a:t>Workbench admin configures GQs and TGs.</a:t>
              </a:r>
            </a:p>
          </p:txBody>
        </p:sp>
        <p:sp>
          <p:nvSpPr>
            <p:cNvPr id="44043" name="Line 11"/>
            <p:cNvSpPr>
              <a:spLocks noChangeShapeType="1"/>
            </p:cNvSpPr>
            <p:nvPr/>
          </p:nvSpPr>
          <p:spPr bwMode="auto">
            <a:xfrm>
              <a:off x="3931317" y="1482118"/>
              <a:ext cx="1983601"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4" name="Rectangle 33"/>
            <p:cNvSpPr>
              <a:spLocks noChangeArrowheads="1"/>
            </p:cNvSpPr>
            <p:nvPr/>
          </p:nvSpPr>
          <p:spPr bwMode="auto">
            <a:xfrm>
              <a:off x="6601950" y="873314"/>
              <a:ext cx="1225296" cy="548640"/>
            </a:xfrm>
            <a:prstGeom prst="rect">
              <a:avLst/>
            </a:prstGeom>
            <a:noFill/>
            <a:ln>
              <a:noFill/>
            </a:ln>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5. Go Live</a:t>
              </a:r>
            </a:p>
            <a:p>
              <a:pPr marL="122238">
                <a:spcBef>
                  <a:spcPct val="20000"/>
                </a:spcBef>
                <a:buClr>
                  <a:schemeClr val="tx2"/>
                </a:buClr>
                <a:buFont typeface="Wingdings" charset="2"/>
                <a:buNone/>
              </a:pPr>
              <a:r>
                <a:rPr lang="en-US" altLang="en-US" sz="750" dirty="0">
                  <a:latin typeface="+mn-lt"/>
                  <a:ea typeface="MS PGothic" charset="-128"/>
                </a:rPr>
                <a:t>Reqs are updated and go live tasks are completed.</a:t>
              </a:r>
            </a:p>
          </p:txBody>
        </p:sp>
        <p:sp>
          <p:nvSpPr>
            <p:cNvPr id="44046" name="Rectangle 33"/>
            <p:cNvSpPr>
              <a:spLocks noChangeArrowheads="1"/>
            </p:cNvSpPr>
            <p:nvPr/>
          </p:nvSpPr>
          <p:spPr bwMode="auto">
            <a:xfrm>
              <a:off x="5694566" y="2015873"/>
              <a:ext cx="1225296" cy="548640"/>
            </a:xfrm>
            <a:prstGeom prst="rect">
              <a:avLst/>
            </a:prstGeom>
            <a:noFill/>
            <a:ln>
              <a:noFill/>
            </a:ln>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4. UAT</a:t>
              </a:r>
            </a:p>
            <a:p>
              <a:pPr marL="122238">
                <a:spcBef>
                  <a:spcPct val="20000"/>
                </a:spcBef>
                <a:buClr>
                  <a:schemeClr val="tx2"/>
                </a:buClr>
                <a:buFont typeface="Wingdings" charset="2"/>
                <a:buNone/>
              </a:pPr>
              <a:r>
                <a:rPr lang="en-US" altLang="en-US" sz="750" dirty="0">
                  <a:latin typeface="+mn-lt"/>
                  <a:ea typeface="MS PGothic" charset="-128"/>
                </a:rPr>
                <a:t>Testing is completed in Staging.</a:t>
              </a:r>
            </a:p>
          </p:txBody>
        </p:sp>
        <p:sp>
          <p:nvSpPr>
            <p:cNvPr id="44047" name="Line 17"/>
            <p:cNvSpPr>
              <a:spLocks noChangeShapeType="1"/>
            </p:cNvSpPr>
            <p:nvPr/>
          </p:nvSpPr>
          <p:spPr bwMode="auto">
            <a:xfrm>
              <a:off x="5720767" y="2023831"/>
              <a:ext cx="1143000"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8" name="Rectangle 19"/>
            <p:cNvSpPr>
              <a:spLocks noChangeArrowheads="1"/>
            </p:cNvSpPr>
            <p:nvPr/>
          </p:nvSpPr>
          <p:spPr bwMode="auto">
            <a:xfrm>
              <a:off x="2518225" y="1758967"/>
              <a:ext cx="4971342" cy="126402"/>
            </a:xfrm>
            <a:prstGeom prst="rect">
              <a:avLst/>
            </a:prstGeom>
            <a:solidFill>
              <a:schemeClr val="accent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endParaRPr lang="en-US" altLang="en-US" sz="750" dirty="0">
                <a:latin typeface="+mn-lt"/>
              </a:endParaRPr>
            </a:p>
          </p:txBody>
        </p:sp>
        <p:sp>
          <p:nvSpPr>
            <p:cNvPr id="44056" name="Line 6"/>
            <p:cNvSpPr>
              <a:spLocks noChangeShapeType="1"/>
            </p:cNvSpPr>
            <p:nvPr/>
          </p:nvSpPr>
          <p:spPr bwMode="auto">
            <a:xfrm>
              <a:off x="2920561" y="1614394"/>
              <a:ext cx="0" cy="138113"/>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57" name="Line 9"/>
            <p:cNvSpPr>
              <a:spLocks noChangeShapeType="1"/>
            </p:cNvSpPr>
            <p:nvPr/>
          </p:nvSpPr>
          <p:spPr bwMode="auto">
            <a:xfrm flipV="1">
              <a:off x="4044082" y="1885368"/>
              <a:ext cx="1500" cy="170621"/>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58" name="Line 12"/>
            <p:cNvSpPr>
              <a:spLocks noChangeShapeType="1"/>
            </p:cNvSpPr>
            <p:nvPr/>
          </p:nvSpPr>
          <p:spPr bwMode="auto">
            <a:xfrm>
              <a:off x="4045582" y="1482119"/>
              <a:ext cx="0" cy="270236"/>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60" name="Line 18"/>
            <p:cNvSpPr>
              <a:spLocks noChangeShapeType="1"/>
            </p:cNvSpPr>
            <p:nvPr/>
          </p:nvSpPr>
          <p:spPr bwMode="auto">
            <a:xfrm flipV="1">
              <a:off x="6188309" y="1882963"/>
              <a:ext cx="0" cy="140518"/>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grpSp>
      <p:sp>
        <p:nvSpPr>
          <p:cNvPr id="31" name="Rectangle 96"/>
          <p:cNvSpPr>
            <a:spLocks noChangeArrowheads="1"/>
          </p:cNvSpPr>
          <p:nvPr/>
        </p:nvSpPr>
        <p:spPr bwMode="auto">
          <a:xfrm>
            <a:off x="7001181" y="186227"/>
            <a:ext cx="1914219" cy="48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4529" rIns="91440" bIns="34529" anchor="t" anchorCtr="0"/>
          <a:lstStyle>
            <a:lvl1pPr marL="400050" indent="-400050">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marL="288925" indent="-288925"/>
            <a:r>
              <a:rPr lang="en-US" altLang="en-US" sz="600">
                <a:latin typeface="+mn-lt"/>
              </a:rPr>
              <a:t>Source:	If applicable, describe source origin</a:t>
            </a:r>
          </a:p>
        </p:txBody>
      </p:sp>
      <p:sp>
        <p:nvSpPr>
          <p:cNvPr id="33" name="Text Placeholder 4"/>
          <p:cNvSpPr txBox="1">
            <a:spLocks/>
          </p:cNvSpPr>
          <p:nvPr/>
        </p:nvSpPr>
        <p:spPr>
          <a:xfrm>
            <a:off x="228809" y="1418517"/>
            <a:ext cx="2913406" cy="3104578"/>
          </a:xfrm>
          <a:prstGeom prst="rect">
            <a:avLst/>
          </a:prstGeom>
          <a:solidFill>
            <a:schemeClr val="accent1">
              <a:lumMod val="40000"/>
              <a:lumOff val="60000"/>
            </a:schemeClr>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dirty="0"/>
              <a:t>Self-service implementation</a:t>
            </a:r>
          </a:p>
          <a:p>
            <a:pPr marL="171450" indent="-171450">
              <a:buFont typeface="Arial" panose="020B0604020202020204" pitchFamily="34" charset="0"/>
              <a:buChar char="•"/>
            </a:pPr>
            <a:r>
              <a:rPr lang="en-US" sz="1200" dirty="0"/>
              <a:t>Pull in additional teams/vendors that will be critical to completion of the project (listed on following slide)</a:t>
            </a:r>
          </a:p>
          <a:p>
            <a:pPr marL="171450" indent="-171450">
              <a:buFont typeface="Arial" panose="020B0604020202020204" pitchFamily="34" charset="0"/>
              <a:buChar char="•"/>
            </a:pPr>
            <a:r>
              <a:rPr lang="en-US" sz="1200" dirty="0"/>
              <a:t>Which Talent Gateways do you have to convert?</a:t>
            </a:r>
          </a:p>
          <a:p>
            <a:pPr marL="171450" indent="-171450">
              <a:buFont typeface="Arial" panose="020B0604020202020204" pitchFamily="34" charset="0"/>
              <a:buChar char="•"/>
            </a:pPr>
            <a:r>
              <a:rPr lang="en-US" sz="1200" dirty="0"/>
              <a:t>Where do your external BrassRing Talent Gateways connect with your corporate site? How are your internal Talent Gateways accessed?</a:t>
            </a:r>
          </a:p>
          <a:p>
            <a:pPr marL="171450" indent="-171450">
              <a:buFont typeface="Arial" panose="020B0604020202020204" pitchFamily="34" charset="0"/>
              <a:buChar char="•"/>
            </a:pPr>
            <a:r>
              <a:rPr lang="en-US" sz="1200" dirty="0"/>
              <a:t>What vendors currently scrape your Talent Gateway(s)?</a:t>
            </a:r>
          </a:p>
        </p:txBody>
      </p:sp>
      <p:sp>
        <p:nvSpPr>
          <p:cNvPr id="29" name="Line 9">
            <a:extLst>
              <a:ext uri="{FF2B5EF4-FFF2-40B4-BE49-F238E27FC236}">
                <a16:creationId xmlns:a16="http://schemas.microsoft.com/office/drawing/2014/main" id="{A7F443E3-4FA4-49D5-BD3E-8355078ECABF}"/>
              </a:ext>
            </a:extLst>
          </p:cNvPr>
          <p:cNvSpPr>
            <a:spLocks noChangeShapeType="1"/>
          </p:cNvSpPr>
          <p:nvPr/>
        </p:nvSpPr>
        <p:spPr bwMode="auto">
          <a:xfrm flipV="1">
            <a:off x="3942191" y="1893173"/>
            <a:ext cx="0" cy="170622"/>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0" name="Line 12">
            <a:extLst>
              <a:ext uri="{FF2B5EF4-FFF2-40B4-BE49-F238E27FC236}">
                <a16:creationId xmlns:a16="http://schemas.microsoft.com/office/drawing/2014/main" id="{1EFB42A8-C3F8-4545-8BFC-8949E8D7A07F}"/>
              </a:ext>
            </a:extLst>
          </p:cNvPr>
          <p:cNvSpPr>
            <a:spLocks noChangeShapeType="1"/>
          </p:cNvSpPr>
          <p:nvPr/>
        </p:nvSpPr>
        <p:spPr bwMode="auto">
          <a:xfrm>
            <a:off x="6525439" y="1481827"/>
            <a:ext cx="0" cy="270236"/>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2" name="Line 17">
            <a:extLst>
              <a:ext uri="{FF2B5EF4-FFF2-40B4-BE49-F238E27FC236}">
                <a16:creationId xmlns:a16="http://schemas.microsoft.com/office/drawing/2014/main" id="{561061A3-3C81-4569-8583-F11393AF3DF0}"/>
              </a:ext>
            </a:extLst>
          </p:cNvPr>
          <p:cNvSpPr>
            <a:spLocks noChangeShapeType="1"/>
          </p:cNvSpPr>
          <p:nvPr/>
        </p:nvSpPr>
        <p:spPr bwMode="auto">
          <a:xfrm flipV="1">
            <a:off x="7578174" y="1481827"/>
            <a:ext cx="716065" cy="1"/>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4" name="Line 12">
            <a:extLst>
              <a:ext uri="{FF2B5EF4-FFF2-40B4-BE49-F238E27FC236}">
                <a16:creationId xmlns:a16="http://schemas.microsoft.com/office/drawing/2014/main" id="{CE842270-BD75-4514-A45D-B8C642B44E9A}"/>
              </a:ext>
            </a:extLst>
          </p:cNvPr>
          <p:cNvSpPr>
            <a:spLocks noChangeShapeType="1"/>
          </p:cNvSpPr>
          <p:nvPr/>
        </p:nvSpPr>
        <p:spPr bwMode="auto">
          <a:xfrm>
            <a:off x="8039017" y="1484821"/>
            <a:ext cx="0" cy="270236"/>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5" name="Text Placeholder 4">
            <a:extLst>
              <a:ext uri="{FF2B5EF4-FFF2-40B4-BE49-F238E27FC236}">
                <a16:creationId xmlns:a16="http://schemas.microsoft.com/office/drawing/2014/main" id="{20371CA1-93DC-4BFC-8DB5-F5FED760B458}"/>
              </a:ext>
            </a:extLst>
          </p:cNvPr>
          <p:cNvSpPr txBox="1">
            <a:spLocks/>
          </p:cNvSpPr>
          <p:nvPr/>
        </p:nvSpPr>
        <p:spPr>
          <a:xfrm>
            <a:off x="3414039" y="2860008"/>
            <a:ext cx="4730412" cy="1663087"/>
          </a:xfrm>
          <a:prstGeom prst="rect">
            <a:avLst/>
          </a:prstGeom>
          <a:solidFill>
            <a:schemeClr val="accent1">
              <a:lumMod val="40000"/>
              <a:lumOff val="60000"/>
            </a:schemeClr>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1200" dirty="0"/>
              <a:t>Do you use </a:t>
            </a:r>
            <a:r>
              <a:rPr lang="en-US" sz="1200" dirty="0" err="1"/>
              <a:t>iFrames</a:t>
            </a:r>
            <a:r>
              <a:rPr lang="en-US" sz="1200" dirty="0"/>
              <a:t>?</a:t>
            </a:r>
          </a:p>
          <a:p>
            <a:pPr marL="171450" indent="-171450">
              <a:buFont typeface="Arial" panose="020B0604020202020204" pitchFamily="34" charset="0"/>
              <a:buChar char="•"/>
            </a:pPr>
            <a:r>
              <a:rPr lang="en-US" sz="1200" dirty="0"/>
              <a:t>Do your Classic Talent Gateways have any tracking codes on them?</a:t>
            </a:r>
          </a:p>
          <a:p>
            <a:pPr marL="171450" indent="-171450">
              <a:buFont typeface="Arial" panose="020B0604020202020204" pitchFamily="34" charset="0"/>
              <a:buChar char="•"/>
            </a:pPr>
            <a:r>
              <a:rPr lang="en-US" sz="1200" dirty="0"/>
              <a:t>Do you use a posting partner?</a:t>
            </a:r>
          </a:p>
          <a:p>
            <a:pPr marL="171450" indent="-171450">
              <a:buFont typeface="Arial" panose="020B0604020202020204" pitchFamily="34" charset="0"/>
              <a:buChar char="•"/>
            </a:pPr>
            <a:r>
              <a:rPr lang="en-US" sz="1200" dirty="0"/>
              <a:t>Do you currently use the Classic referral functionality?</a:t>
            </a:r>
          </a:p>
        </p:txBody>
      </p:sp>
    </p:spTree>
    <p:extLst>
      <p:ext uri="{BB962C8B-B14F-4D97-AF65-F5344CB8AC3E}">
        <p14:creationId xmlns:p14="http://schemas.microsoft.com/office/powerpoint/2010/main" val="330871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5">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 y="68580"/>
            <a:ext cx="6916332" cy="434340"/>
          </a:xfrm>
        </p:spPr>
        <p:txBody>
          <a:bodyPr/>
          <a:lstStyle/>
          <a:p>
            <a:r>
              <a:rPr lang="en-US" dirty="0"/>
              <a:t>Example Steps to Implement</a:t>
            </a:r>
          </a:p>
        </p:txBody>
      </p:sp>
      <p:graphicFrame>
        <p:nvGraphicFramePr>
          <p:cNvPr id="6" name="Diagram 5">
            <a:extLst>
              <a:ext uri="{FF2B5EF4-FFF2-40B4-BE49-F238E27FC236}">
                <a16:creationId xmlns:a16="http://schemas.microsoft.com/office/drawing/2014/main" id="{2CC10E79-6141-49DC-8436-EC42CCFB353D}"/>
              </a:ext>
            </a:extLst>
          </p:cNvPr>
          <p:cNvGraphicFramePr/>
          <p:nvPr>
            <p:extLst>
              <p:ext uri="{D42A27DB-BD31-4B8C-83A1-F6EECF244321}">
                <p14:modId xmlns:p14="http://schemas.microsoft.com/office/powerpoint/2010/main" val="703596665"/>
              </p:ext>
            </p:extLst>
          </p:nvPr>
        </p:nvGraphicFramePr>
        <p:xfrm>
          <a:off x="106680" y="441960"/>
          <a:ext cx="8884920" cy="4632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876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 and Responsibilities</a:t>
            </a:r>
          </a:p>
        </p:txBody>
      </p:sp>
      <p:sp>
        <p:nvSpPr>
          <p:cNvPr id="6" name="Text Placeholder 5"/>
          <p:cNvSpPr>
            <a:spLocks noGrp="1"/>
          </p:cNvSpPr>
          <p:nvPr>
            <p:ph type="body" sz="quarter" idx="13"/>
          </p:nvPr>
        </p:nvSpPr>
        <p:spPr/>
        <p:txBody>
          <a:bodyPr/>
          <a:lstStyle/>
          <a:p>
            <a:r>
              <a:rPr lang="en-US" sz="1000" dirty="0">
                <a:solidFill>
                  <a:schemeClr val="accent2"/>
                </a:solidFill>
              </a:rPr>
              <a:t>Project Team</a:t>
            </a:r>
          </a:p>
        </p:txBody>
      </p:sp>
      <p:sp>
        <p:nvSpPr>
          <p:cNvPr id="7" name="Text Placeholder 6"/>
          <p:cNvSpPr>
            <a:spLocks noGrp="1"/>
          </p:cNvSpPr>
          <p:nvPr>
            <p:ph type="body" sz="quarter" idx="14"/>
          </p:nvPr>
        </p:nvSpPr>
        <p:spPr>
          <a:xfrm>
            <a:off x="950659" y="1167174"/>
            <a:ext cx="2021141" cy="1612681"/>
          </a:xfrm>
          <a:solidFill>
            <a:schemeClr val="accent2"/>
          </a:solidFill>
        </p:spPr>
        <p:txBody>
          <a:bodyPr/>
          <a:lstStyle/>
          <a:p>
            <a:r>
              <a:rPr lang="en-US" sz="1100" b="1" dirty="0">
                <a:solidFill>
                  <a:schemeClr val="bg1">
                    <a:lumMod val="10000"/>
                    <a:lumOff val="90000"/>
                  </a:schemeClr>
                </a:solidFill>
              </a:rPr>
              <a:t> Workbench Admin</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Will be responsible for configuration throughout the project. This includes the Responsive Gateway Questionnaires and Responsive Talent Gateways.</a:t>
            </a:r>
          </a:p>
        </p:txBody>
      </p:sp>
      <p:sp>
        <p:nvSpPr>
          <p:cNvPr id="12" name="Text Placeholder 6"/>
          <p:cNvSpPr>
            <a:spLocks noGrp="1"/>
          </p:cNvSpPr>
          <p:nvPr>
            <p:ph type="body" sz="quarter" idx="14"/>
          </p:nvPr>
        </p:nvSpPr>
        <p:spPr>
          <a:xfrm>
            <a:off x="3561430" y="1165466"/>
            <a:ext cx="2021140" cy="1612681"/>
          </a:xfrm>
          <a:solidFill>
            <a:schemeClr val="accent2"/>
          </a:solidFill>
        </p:spPr>
        <p:txBody>
          <a:bodyPr/>
          <a:lstStyle/>
          <a:p>
            <a:r>
              <a:rPr lang="en-US" sz="1100" b="1" dirty="0">
                <a:solidFill>
                  <a:schemeClr val="bg1">
                    <a:lumMod val="10000"/>
                    <a:lumOff val="90000"/>
                  </a:schemeClr>
                </a:solidFill>
              </a:rPr>
              <a:t> Recruitment / Talent Acquisition Team</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Provide insight on process improvements during User Acceptance Testing and may want to provide feedback on current functionality.</a:t>
            </a:r>
          </a:p>
        </p:txBody>
      </p:sp>
      <p:sp>
        <p:nvSpPr>
          <p:cNvPr id="13" name="Text Placeholder 6"/>
          <p:cNvSpPr>
            <a:spLocks noGrp="1"/>
          </p:cNvSpPr>
          <p:nvPr>
            <p:ph type="body" sz="quarter" idx="14"/>
          </p:nvPr>
        </p:nvSpPr>
        <p:spPr>
          <a:xfrm>
            <a:off x="2322259" y="2886668"/>
            <a:ext cx="2021141" cy="1771124"/>
          </a:xfrm>
          <a:solidFill>
            <a:schemeClr val="accent2"/>
          </a:solidFill>
        </p:spPr>
        <p:txBody>
          <a:bodyPr/>
          <a:lstStyle/>
          <a:p>
            <a:r>
              <a:rPr lang="en-US" sz="1100" b="1" dirty="0">
                <a:solidFill>
                  <a:schemeClr val="bg1">
                    <a:lumMod val="10000"/>
                    <a:lumOff val="90000"/>
                  </a:schemeClr>
                </a:solidFill>
              </a:rPr>
              <a:t> Marketing / Corporate Communications / Vendor</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Will be responsible for providing branding details (including potential CSS), will review the gateways to ensure branding compliance, and may be needed to make the appropriate corporate career site changes.</a:t>
            </a:r>
          </a:p>
        </p:txBody>
      </p:sp>
      <p:sp>
        <p:nvSpPr>
          <p:cNvPr id="14" name="Text Placeholder 6"/>
          <p:cNvSpPr>
            <a:spLocks noGrp="1"/>
          </p:cNvSpPr>
          <p:nvPr>
            <p:ph type="body" sz="quarter" idx="14"/>
          </p:nvPr>
        </p:nvSpPr>
        <p:spPr>
          <a:xfrm>
            <a:off x="6172199" y="1171247"/>
            <a:ext cx="2021139" cy="1612681"/>
          </a:xfrm>
          <a:solidFill>
            <a:schemeClr val="accent2"/>
          </a:solidFill>
        </p:spPr>
        <p:txBody>
          <a:bodyPr/>
          <a:lstStyle/>
          <a:p>
            <a:r>
              <a:rPr lang="en-US" sz="1100" b="1" dirty="0">
                <a:solidFill>
                  <a:schemeClr val="bg1">
                    <a:lumMod val="10000"/>
                    <a:lumOff val="90000"/>
                  </a:schemeClr>
                </a:solidFill>
              </a:rPr>
              <a:t> Legal</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Review the application process, especially the VEVRAA and 503 Disability forms (if presented to candidates during the submission process).</a:t>
            </a:r>
          </a:p>
        </p:txBody>
      </p:sp>
      <p:sp>
        <p:nvSpPr>
          <p:cNvPr id="8" name="Text Placeholder 6">
            <a:extLst>
              <a:ext uri="{FF2B5EF4-FFF2-40B4-BE49-F238E27FC236}">
                <a16:creationId xmlns:a16="http://schemas.microsoft.com/office/drawing/2014/main" id="{0FD62115-4FCD-4CC4-AB88-408B4A5DCDE4}"/>
              </a:ext>
            </a:extLst>
          </p:cNvPr>
          <p:cNvSpPr txBox="1">
            <a:spLocks/>
          </p:cNvSpPr>
          <p:nvPr/>
        </p:nvSpPr>
        <p:spPr>
          <a:xfrm>
            <a:off x="5089108" y="2886668"/>
            <a:ext cx="2021139" cy="1771124"/>
          </a:xfrm>
          <a:prstGeom prst="rect">
            <a:avLst/>
          </a:prstGeom>
          <a:solidFill>
            <a:schemeClr val="accent2"/>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0" indent="0" algn="l" defTabSz="457200" rtl="0" eaLnBrk="1" latinLnBrk="0" hangingPunct="1">
              <a:lnSpc>
                <a:spcPct val="100000"/>
              </a:lnSpc>
              <a:spcBef>
                <a:spcPts val="1100"/>
              </a:spcBef>
              <a:spcAft>
                <a:spcPts val="0"/>
              </a:spcAft>
              <a:buFontTx/>
              <a:buNone/>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b="1" dirty="0">
                <a:solidFill>
                  <a:schemeClr val="bg1">
                    <a:lumMod val="10000"/>
                    <a:lumOff val="90000"/>
                  </a:schemeClr>
                </a:solidFill>
              </a:rPr>
              <a:t> Job Board Vendors that may be scraping the Talent Gateway(s)</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Scraping is not supported on the Responsive Talent Gateways. Vendors that scrape will need to move to the IBM Jobs API to pull requisition information.</a:t>
            </a:r>
          </a:p>
        </p:txBody>
      </p:sp>
    </p:spTree>
    <p:extLst>
      <p:ext uri="{BB962C8B-B14F-4D97-AF65-F5344CB8AC3E}">
        <p14:creationId xmlns:p14="http://schemas.microsoft.com/office/powerpoint/2010/main" val="3977410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12" grpId="0" uiExpand="1" build="p" animBg="1"/>
      <p:bldP spid="13" grpId="0" uiExpand="1" build="p" animBg="1"/>
      <p:bldP spid="14" grpId="0" uiExpand="1" build="p"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8266044" cy="4493752"/>
          </a:xfrm>
        </p:spPr>
        <p:txBody>
          <a:bodyPr/>
          <a:lstStyle/>
          <a:p>
            <a:r>
              <a:rPr lang="en-US" sz="3600" dirty="0">
                <a:latin typeface="IBM Plex Sans Light" charset="0"/>
                <a:ea typeface="IBM Plex Sans Light" charset="0"/>
                <a:cs typeface="IBM Plex Sans Light" charset="0"/>
              </a:rPr>
              <a:t>Configuration Steps</a:t>
            </a:r>
            <a:br>
              <a:rPr lang="en-US" sz="3600" dirty="0">
                <a:latin typeface="IBM Plex Sans Light" charset="0"/>
                <a:ea typeface="IBM Plex Sans Light" charset="0"/>
                <a:cs typeface="IBM Plex Sans Light" charset="0"/>
              </a:rPr>
            </a:br>
            <a:r>
              <a:rPr lang="en-US" sz="3600" dirty="0">
                <a:latin typeface="IBM Plex Sans Light" charset="0"/>
                <a:ea typeface="IBM Plex Sans Light" charset="0"/>
                <a:cs typeface="IBM Plex Sans Light" charset="0"/>
              </a:rPr>
              <a:t>Full Talent Gateways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1. Configure Responsive Gateway Questionnaires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2. Configure Responsive Layout for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		Synchronize your Talent Gateways!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3. Enable Responsive setting on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4. Configure Branding for the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		Synchronize your Talent Gateways!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5. Update GQ associations or repost requisitions.</a:t>
            </a:r>
            <a:endParaRPr lang="en-US" dirty="0">
              <a:solidFill>
                <a:schemeClr val="accent2"/>
              </a:solidFill>
              <a:latin typeface="IBM Plex Sans Light" charset="0"/>
              <a:ea typeface="IBM Plex Sans Light" charset="0"/>
              <a:cs typeface="IBM Plex Sans Light" charset="0"/>
            </a:endParaRPr>
          </a:p>
        </p:txBody>
      </p:sp>
      <p:pic>
        <p:nvPicPr>
          <p:cNvPr id="3" name="Graphic 2" descr="Warning">
            <a:extLst>
              <a:ext uri="{FF2B5EF4-FFF2-40B4-BE49-F238E27FC236}">
                <a16:creationId xmlns:a16="http://schemas.microsoft.com/office/drawing/2014/main" id="{31CD9010-8A63-44A7-A70B-B8D2F2B422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5571" y="2505532"/>
            <a:ext cx="281809" cy="281809"/>
          </a:xfrm>
          <a:prstGeom prst="rect">
            <a:avLst/>
          </a:prstGeom>
        </p:spPr>
      </p:pic>
      <p:pic>
        <p:nvPicPr>
          <p:cNvPr id="5" name="Graphic 4" descr="Warning">
            <a:extLst>
              <a:ext uri="{FF2B5EF4-FFF2-40B4-BE49-F238E27FC236}">
                <a16:creationId xmlns:a16="http://schemas.microsoft.com/office/drawing/2014/main" id="{7DB5E614-3F5E-4482-B142-FD36BDAC65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1926" y="3330411"/>
            <a:ext cx="281809" cy="281809"/>
          </a:xfrm>
          <a:prstGeom prst="rect">
            <a:avLst/>
          </a:prstGeom>
        </p:spPr>
      </p:pic>
      <p:sp>
        <p:nvSpPr>
          <p:cNvPr id="6" name="Text Placeholder 4">
            <a:extLst>
              <a:ext uri="{FF2B5EF4-FFF2-40B4-BE49-F238E27FC236}">
                <a16:creationId xmlns:a16="http://schemas.microsoft.com/office/drawing/2014/main" id="{FDD04657-890C-46A9-A191-C96BE64AB811}"/>
              </a:ext>
            </a:extLst>
          </p:cNvPr>
          <p:cNvSpPr txBox="1">
            <a:spLocks/>
          </p:cNvSpPr>
          <p:nvPr/>
        </p:nvSpPr>
        <p:spPr>
          <a:xfrm>
            <a:off x="3354902" y="3956095"/>
            <a:ext cx="5656667" cy="1097281"/>
          </a:xfrm>
          <a:prstGeom prst="rect">
            <a:avLst/>
          </a:prstGeom>
          <a:solidFill>
            <a:schemeClr val="accent6"/>
          </a:solidFill>
          <a:ln>
            <a:solidFill>
              <a:schemeClr val="bg2">
                <a:lumMod val="95000"/>
              </a:schemeClr>
            </a:solidFill>
          </a:ln>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200" i="1" dirty="0">
                <a:gradFill>
                  <a:gsLst>
                    <a:gs pos="84000">
                      <a:srgbClr val="9D87FF"/>
                    </a:gs>
                    <a:gs pos="0">
                      <a:schemeClr val="accent2"/>
                    </a:gs>
                    <a:gs pos="100000">
                      <a:schemeClr val="accent4"/>
                    </a:gs>
                  </a:gsLst>
                  <a:lin ang="0" scaled="0"/>
                </a:gradFill>
                <a:latin typeface="IBM Plex Sans Medium" charset="0"/>
                <a:ea typeface="IBM Plex Sans Medium" charset="0"/>
                <a:cs typeface="IBM Plex Sans Medium" charset="0"/>
              </a:rPr>
              <a:t>Convert your existing Talent Gateways, do not create new Talent Gateways.</a:t>
            </a:r>
          </a:p>
          <a:p>
            <a:r>
              <a:rPr lang="en-US" sz="1200" i="1" dirty="0">
                <a:gradFill>
                  <a:gsLst>
                    <a:gs pos="84000">
                      <a:srgbClr val="9D87FF"/>
                    </a:gs>
                    <a:gs pos="0">
                      <a:schemeClr val="accent2"/>
                    </a:gs>
                    <a:gs pos="100000">
                      <a:schemeClr val="accent4"/>
                    </a:gs>
                  </a:gsLst>
                  <a:lin ang="0" scaled="0"/>
                </a:gradFill>
                <a:latin typeface="IBM Plex Sans Medium" charset="0"/>
                <a:ea typeface="IBM Plex Sans Medium" charset="0"/>
                <a:cs typeface="IBM Plex Sans Medium" charset="0"/>
              </a:rPr>
              <a:t>Configure and test your Responsive Talent Gateways in Staging before you make changes to your Production Talent Gateways.</a:t>
            </a:r>
          </a:p>
          <a:p>
            <a:r>
              <a:rPr lang="en-US" sz="1200" i="1" dirty="0">
                <a:gradFill>
                  <a:gsLst>
                    <a:gs pos="84000">
                      <a:srgbClr val="9D87FF"/>
                    </a:gs>
                    <a:gs pos="0">
                      <a:schemeClr val="accent2"/>
                    </a:gs>
                    <a:gs pos="100000">
                      <a:schemeClr val="accent4"/>
                    </a:gs>
                  </a:gsLst>
                  <a:lin ang="0" scaled="0"/>
                </a:gradFill>
                <a:latin typeface="IBM Plex Sans Medium" charset="0"/>
                <a:ea typeface="IBM Plex Sans Medium" charset="0"/>
                <a:cs typeface="IBM Plex Sans Medium" charset="0"/>
              </a:rPr>
              <a:t>Don’t forget to map your HR Statuses to the appropriate HR Status Categories.</a:t>
            </a:r>
          </a:p>
        </p:txBody>
      </p:sp>
    </p:spTree>
    <p:extLst>
      <p:ext uri="{BB962C8B-B14F-4D97-AF65-F5344CB8AC3E}">
        <p14:creationId xmlns:p14="http://schemas.microsoft.com/office/powerpoint/2010/main" val="800106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351104" cy="1432621"/>
          </a:xfrm>
        </p:spPr>
        <p:txBody>
          <a:bodyPr/>
          <a:lstStyle/>
          <a:p>
            <a:r>
              <a:rPr lang="en-US" sz="6000" dirty="0">
                <a:latin typeface="IBM Plex Sans Light" charset="0"/>
                <a:ea typeface="IBM Plex Sans Light" charset="0"/>
                <a:cs typeface="IBM Plex Sans Light" charset="0"/>
              </a:rPr>
              <a:t>Demo of Configuration Steps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224605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598" y="201168"/>
            <a:ext cx="8126897" cy="4493752"/>
          </a:xfrm>
        </p:spPr>
        <p:txBody>
          <a:bodyPr/>
          <a:lstStyle/>
          <a:p>
            <a:r>
              <a:rPr lang="en-US" sz="3600" dirty="0">
                <a:latin typeface="IBM Plex Sans Light" charset="0"/>
                <a:ea typeface="IBM Plex Sans Light" charset="0"/>
                <a:cs typeface="IBM Plex Sans Light" charset="0"/>
              </a:rPr>
              <a:t>Configuration Steps</a:t>
            </a:r>
            <a:br>
              <a:rPr lang="en-US" sz="3600" dirty="0">
                <a:latin typeface="IBM Plex Sans Light" charset="0"/>
                <a:ea typeface="IBM Plex Sans Light" charset="0"/>
                <a:cs typeface="IBM Plex Sans Light" charset="0"/>
              </a:rPr>
            </a:br>
            <a:r>
              <a:rPr lang="en-US" sz="3600" dirty="0">
                <a:latin typeface="IBM Plex Sans Light" charset="0"/>
                <a:ea typeface="IBM Plex Sans Light" charset="0"/>
                <a:cs typeface="IBM Plex Sans Light" charset="0"/>
              </a:rPr>
              <a:t>Basic Talent Gateways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1. Configure Standalone Responsive Gateway Questionnaire</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2. Create a new Full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		Synchronize your Talent Gateways!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3. Configure Branding for the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		Synchronize your Talent Gateways!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4. Select Standalone Gateway Questionnaire on Responsive TG Settings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5. Inactivate old Basic Talent Gateways</a:t>
            </a:r>
            <a:endParaRPr lang="en-US" dirty="0">
              <a:solidFill>
                <a:schemeClr val="accent2"/>
              </a:solidFill>
              <a:latin typeface="IBM Plex Sans Light" charset="0"/>
              <a:ea typeface="IBM Plex Sans Light" charset="0"/>
              <a:cs typeface="IBM Plex Sans Light" charset="0"/>
            </a:endParaRPr>
          </a:p>
        </p:txBody>
      </p:sp>
      <p:pic>
        <p:nvPicPr>
          <p:cNvPr id="3" name="Graphic 2" descr="Warning">
            <a:extLst>
              <a:ext uri="{FF2B5EF4-FFF2-40B4-BE49-F238E27FC236}">
                <a16:creationId xmlns:a16="http://schemas.microsoft.com/office/drawing/2014/main" id="{31CD9010-8A63-44A7-A70B-B8D2F2B422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5572" y="2505532"/>
            <a:ext cx="281809" cy="281809"/>
          </a:xfrm>
          <a:prstGeom prst="rect">
            <a:avLst/>
          </a:prstGeom>
        </p:spPr>
      </p:pic>
      <p:pic>
        <p:nvPicPr>
          <p:cNvPr id="5" name="Graphic 4" descr="Warning">
            <a:extLst>
              <a:ext uri="{FF2B5EF4-FFF2-40B4-BE49-F238E27FC236}">
                <a16:creationId xmlns:a16="http://schemas.microsoft.com/office/drawing/2014/main" id="{7DB5E614-3F5E-4482-B142-FD36BDAC65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5572" y="3036608"/>
            <a:ext cx="281809" cy="281809"/>
          </a:xfrm>
          <a:prstGeom prst="rect">
            <a:avLst/>
          </a:prstGeom>
        </p:spPr>
      </p:pic>
      <p:sp>
        <p:nvSpPr>
          <p:cNvPr id="6" name="Text Placeholder 4">
            <a:extLst>
              <a:ext uri="{FF2B5EF4-FFF2-40B4-BE49-F238E27FC236}">
                <a16:creationId xmlns:a16="http://schemas.microsoft.com/office/drawing/2014/main" id="{FDD04657-890C-46A9-A191-C96BE64AB811}"/>
              </a:ext>
            </a:extLst>
          </p:cNvPr>
          <p:cNvSpPr txBox="1">
            <a:spLocks/>
          </p:cNvSpPr>
          <p:nvPr/>
        </p:nvSpPr>
        <p:spPr>
          <a:xfrm>
            <a:off x="3354902" y="3928767"/>
            <a:ext cx="5656667" cy="1097281"/>
          </a:xfrm>
          <a:prstGeom prst="rect">
            <a:avLst/>
          </a:prstGeom>
          <a:solidFill>
            <a:srgbClr val="20D5D2"/>
          </a:solidFill>
          <a:ln>
            <a:solidFill>
              <a:schemeClr val="bg2">
                <a:lumMod val="95000"/>
              </a:schemeClr>
            </a:solidFill>
          </a:ln>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200" i="1" dirty="0">
                <a:gradFill>
                  <a:gsLst>
                    <a:gs pos="84000">
                      <a:srgbClr val="9D87FF"/>
                    </a:gs>
                    <a:gs pos="0">
                      <a:schemeClr val="accent2"/>
                    </a:gs>
                    <a:gs pos="100000">
                      <a:schemeClr val="accent4"/>
                    </a:gs>
                  </a:gsLst>
                  <a:lin ang="0" scaled="0"/>
                </a:gradFill>
                <a:latin typeface="IBM Plex Sans Medium" charset="0"/>
                <a:ea typeface="IBM Plex Sans Medium" charset="0"/>
                <a:cs typeface="IBM Plex Sans Medium" charset="0"/>
              </a:rPr>
              <a:t>You must create NEW FULL Talent Gateways for the Add Candidate and Add Contact processes. (Replacing the existing Basic TGs.)</a:t>
            </a:r>
          </a:p>
          <a:p>
            <a:r>
              <a:rPr lang="en-US" sz="1200" i="1" dirty="0">
                <a:gradFill>
                  <a:gsLst>
                    <a:gs pos="84000">
                      <a:srgbClr val="9D87FF"/>
                    </a:gs>
                    <a:gs pos="0">
                      <a:schemeClr val="accent2"/>
                    </a:gs>
                    <a:gs pos="100000">
                      <a:schemeClr val="accent4"/>
                    </a:gs>
                  </a:gsLst>
                  <a:lin ang="0" scaled="0"/>
                </a:gradFill>
                <a:latin typeface="IBM Plex Sans Medium" charset="0"/>
                <a:ea typeface="IBM Plex Sans Medium" charset="0"/>
                <a:cs typeface="IBM Plex Sans Medium" charset="0"/>
              </a:rPr>
              <a:t>Configure and test your Responsive Talent Gateways in Staging before you make changes to your Production Talent Gateways.</a:t>
            </a:r>
          </a:p>
        </p:txBody>
      </p:sp>
    </p:spTree>
    <p:extLst>
      <p:ext uri="{BB962C8B-B14F-4D97-AF65-F5344CB8AC3E}">
        <p14:creationId xmlns:p14="http://schemas.microsoft.com/office/powerpoint/2010/main" val="359027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228598" y="201168"/>
            <a:ext cx="8126897" cy="4493752"/>
          </a:xfrm>
        </p:spPr>
        <p:txBody>
          <a:bodyPr/>
          <a:lstStyle/>
          <a:p>
            <a:pPr>
              <a:spcBef>
                <a:spcPts val="0"/>
              </a:spcBef>
            </a:pPr>
            <a:r>
              <a:rPr lang="en-US" sz="3600" dirty="0">
                <a:latin typeface="IBM Plex Sans Light" charset="0"/>
                <a:ea typeface="IBM Plex Sans Light" charset="0"/>
                <a:cs typeface="IBM Plex Sans Light" charset="0"/>
              </a:rPr>
              <a:t>Configuration Steps</a:t>
            </a:r>
            <a:br>
              <a:rPr lang="en-US" sz="3600" dirty="0">
                <a:latin typeface="IBM Plex Sans Light" charset="0"/>
                <a:ea typeface="IBM Plex Sans Light" charset="0"/>
                <a:cs typeface="IBM Plex Sans Light" charset="0"/>
              </a:rPr>
            </a:br>
            <a:r>
              <a:rPr lang="en-US" sz="3600" dirty="0">
                <a:latin typeface="IBM Plex Sans Light" charset="0"/>
                <a:ea typeface="IBM Plex Sans Light" charset="0"/>
                <a:cs typeface="IBM Plex Sans Light" charset="0"/>
              </a:rPr>
              <a:t>Social Referral Talent Gateways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1. Configure new Responsive Gateway Questionnaire for Referral</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2. Create a NEW Full Talent Gateway (Employee-facing Gateway) or enable Social Referral on your current Internal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		Synchronize your Talent Gateways!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3. Configure Social Media, Branding, and Comms for the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		Synchronize your Talent Gateways!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4. Configure RAMs that will be needed for your process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5. Remove postings from existing Employee Referral TG and post reqs to new TG.</a:t>
            </a:r>
            <a:endParaRPr lang="en-US" dirty="0">
              <a:solidFill>
                <a:schemeClr val="accent2"/>
              </a:solidFill>
              <a:latin typeface="IBM Plex Sans Light" charset="0"/>
              <a:ea typeface="IBM Plex Sans Light" charset="0"/>
              <a:cs typeface="IBM Plex Sans Light" charset="0"/>
            </a:endParaRPr>
          </a:p>
        </p:txBody>
      </p:sp>
      <p:pic>
        <p:nvPicPr>
          <p:cNvPr id="3" name="Graphic 2" descr="Warning">
            <a:extLst>
              <a:ext uri="{FF2B5EF4-FFF2-40B4-BE49-F238E27FC236}">
                <a16:creationId xmlns:a16="http://schemas.microsoft.com/office/drawing/2014/main" id="{31CD9010-8A63-44A7-A70B-B8D2F2B422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5571" y="2787341"/>
            <a:ext cx="281809" cy="281809"/>
          </a:xfrm>
          <a:prstGeom prst="rect">
            <a:avLst/>
          </a:prstGeom>
        </p:spPr>
      </p:pic>
      <p:pic>
        <p:nvPicPr>
          <p:cNvPr id="5" name="Graphic 4" descr="Warning">
            <a:extLst>
              <a:ext uri="{FF2B5EF4-FFF2-40B4-BE49-F238E27FC236}">
                <a16:creationId xmlns:a16="http://schemas.microsoft.com/office/drawing/2014/main" id="{7DB5E614-3F5E-4482-B142-FD36BDAC65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30703" y="3318417"/>
            <a:ext cx="281809" cy="281809"/>
          </a:xfrm>
          <a:prstGeom prst="rect">
            <a:avLst/>
          </a:prstGeom>
        </p:spPr>
      </p:pic>
    </p:spTree>
    <p:extLst>
      <p:ext uri="{BB962C8B-B14F-4D97-AF65-F5344CB8AC3E}">
        <p14:creationId xmlns:p14="http://schemas.microsoft.com/office/powerpoint/2010/main" val="2056521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1168"/>
            <a:ext cx="6351104" cy="1432621"/>
          </a:xfrm>
        </p:spPr>
        <p:txBody>
          <a:bodyPr/>
          <a:lstStyle/>
          <a:p>
            <a:r>
              <a:rPr lang="en-US" sz="6000" dirty="0">
                <a:latin typeface="IBM Plex Sans Light" charset="0"/>
                <a:ea typeface="IBM Plex Sans Light" charset="0"/>
                <a:cs typeface="IBM Plex Sans Light" charset="0"/>
              </a:rPr>
              <a:t>Configuration Steps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p>
        </p:txBody>
      </p:sp>
    </p:spTree>
    <p:extLst>
      <p:ext uri="{BB962C8B-B14F-4D97-AF65-F5344CB8AC3E}">
        <p14:creationId xmlns:p14="http://schemas.microsoft.com/office/powerpoint/2010/main" val="12846818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228600" y="983816"/>
            <a:ext cx="8764051" cy="3357499"/>
          </a:xfrm>
        </p:spPr>
        <p:txBody>
          <a:bodyPr/>
          <a:lstStyle/>
          <a:p>
            <a:pPr>
              <a:spcBef>
                <a:spcPts val="0"/>
              </a:spcBef>
            </a:pPr>
            <a:r>
              <a:rPr lang="en-US" sz="1400" dirty="0"/>
              <a:t>The 4 new standard sections of the Responsive Gateway Questionnaires are:</a:t>
            </a:r>
          </a:p>
          <a:p>
            <a:pPr marL="285750" indent="-285750">
              <a:spcBef>
                <a:spcPts val="0"/>
              </a:spcBef>
              <a:buFont typeface="Arial" panose="020B0604020202020204" pitchFamily="34" charset="0"/>
              <a:buChar char="•"/>
            </a:pPr>
            <a:r>
              <a:rPr lang="en-US" sz="1400" dirty="0"/>
              <a:t>Introduction &gt; Start Your Application (which must always be first)</a:t>
            </a:r>
          </a:p>
          <a:p>
            <a:pPr marL="285750" indent="-285750">
              <a:spcBef>
                <a:spcPts val="0"/>
              </a:spcBef>
              <a:buFont typeface="Arial" panose="020B0604020202020204" pitchFamily="34" charset="0"/>
              <a:buChar char="•"/>
            </a:pPr>
            <a:r>
              <a:rPr lang="en-US" sz="1400" dirty="0"/>
              <a:t>Review &gt; Review (Review page doesn’t include a widget)</a:t>
            </a:r>
          </a:p>
          <a:p>
            <a:pPr marL="285750" indent="-285750">
              <a:spcBef>
                <a:spcPts val="0"/>
              </a:spcBef>
              <a:buFont typeface="Arial" panose="020B0604020202020204" pitchFamily="34" charset="0"/>
              <a:buChar char="•"/>
            </a:pPr>
            <a:r>
              <a:rPr lang="en-US" sz="1400" dirty="0"/>
              <a:t>Confirmation &gt; Application Complete</a:t>
            </a:r>
          </a:p>
          <a:p>
            <a:pPr marL="285750" indent="-285750">
              <a:spcBef>
                <a:spcPts val="0"/>
              </a:spcBef>
              <a:buFont typeface="Arial" panose="020B0604020202020204" pitchFamily="34" charset="0"/>
              <a:buChar char="•"/>
            </a:pPr>
            <a:r>
              <a:rPr lang="en-US" sz="1400" dirty="0"/>
              <a:t>Knock Out &gt; Thank You</a:t>
            </a:r>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r>
              <a:rPr lang="en-US" sz="1400" dirty="0"/>
              <a:t>These sections and pages are automatically added when the “Responsive” setting is enabled on the GQ Properties page.</a:t>
            </a:r>
          </a:p>
        </p:txBody>
      </p:sp>
      <p:pic>
        <p:nvPicPr>
          <p:cNvPr id="5" name="Picture 1">
            <a:extLst>
              <a:ext uri="{FF2B5EF4-FFF2-40B4-BE49-F238E27FC236}">
                <a16:creationId xmlns:a16="http://schemas.microsoft.com/office/drawing/2014/main" id="{66A2C3CE-37E4-4E39-9322-AF8919A2FE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28848" y="2097148"/>
            <a:ext cx="2686304" cy="1785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3625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228600" y="983816"/>
            <a:ext cx="8764051" cy="3357499"/>
          </a:xfrm>
        </p:spPr>
        <p:txBody>
          <a:bodyPr/>
          <a:lstStyle/>
          <a:p>
            <a:pPr>
              <a:spcBef>
                <a:spcPts val="0"/>
              </a:spcBef>
            </a:pPr>
            <a:r>
              <a:rPr lang="en-US" sz="1400" dirty="0"/>
              <a:t>Widgets within the pages are now all in a single column, to accommodate responsive screens of smaller devices without horizontal scrolling.</a:t>
            </a:r>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r>
              <a:rPr lang="en-US" sz="1400" dirty="0"/>
              <a:t>When you add or delete a widget, it now automatically adds or deletes the row – no more need to create a row, then the widget.</a:t>
            </a:r>
          </a:p>
          <a:p>
            <a:pPr>
              <a:spcBef>
                <a:spcPts val="0"/>
              </a:spcBef>
            </a:pPr>
            <a:endParaRPr lang="en-US" sz="1400" dirty="0"/>
          </a:p>
          <a:p>
            <a:pPr>
              <a:spcBef>
                <a:spcPts val="0"/>
              </a:spcBef>
            </a:pPr>
            <a:r>
              <a:rPr lang="en-US" sz="1400" dirty="0"/>
              <a:t>You can cut-and-paste widgets before or after the selected widget.</a:t>
            </a:r>
          </a:p>
        </p:txBody>
      </p:sp>
      <p:pic>
        <p:nvPicPr>
          <p:cNvPr id="6" name="Picture 2">
            <a:extLst>
              <a:ext uri="{FF2B5EF4-FFF2-40B4-BE49-F238E27FC236}">
                <a16:creationId xmlns:a16="http://schemas.microsoft.com/office/drawing/2014/main" id="{313D8487-2151-4F49-97E7-C32FEDC7A4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04087" y="1435490"/>
            <a:ext cx="4935825" cy="227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344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4855779" y="983816"/>
            <a:ext cx="4136872" cy="3357499"/>
          </a:xfrm>
        </p:spPr>
        <p:txBody>
          <a:bodyPr/>
          <a:lstStyle/>
          <a:p>
            <a:pPr>
              <a:spcBef>
                <a:spcPts val="0"/>
              </a:spcBef>
            </a:pPr>
            <a:r>
              <a:rPr lang="en-US" sz="1400" dirty="0"/>
              <a:t>The scoring, knockout, and branching functionality are all configured on the Widget properties page for the Question widgets.</a:t>
            </a:r>
          </a:p>
          <a:p>
            <a:pPr>
              <a:spcBef>
                <a:spcPts val="0"/>
              </a:spcBef>
            </a:pPr>
            <a:endParaRPr lang="en-US" sz="1400" dirty="0"/>
          </a:p>
          <a:p>
            <a:pPr>
              <a:spcBef>
                <a:spcPts val="0"/>
              </a:spcBef>
            </a:pPr>
            <a:r>
              <a:rPr lang="en-US" sz="1400" dirty="0"/>
              <a:t>The Disable pre-fill setting is hidden for candidate contact fields. In classic GQs, you can disable pre-filling of fields with responses from prior applications for any question widget, including contact fields. In Responsive Apply, you can disable pre-filling for candidate form questions only. This restriction improves the candidate experience by pre-filling more of the candidate’s information from their current application.</a:t>
            </a:r>
          </a:p>
          <a:p>
            <a:pPr>
              <a:spcBef>
                <a:spcPts val="0"/>
              </a:spcBef>
            </a:pPr>
            <a:endParaRPr lang="en-US" sz="1400" dirty="0"/>
          </a:p>
        </p:txBody>
      </p:sp>
      <p:pic>
        <p:nvPicPr>
          <p:cNvPr id="4" name="Picture 1">
            <a:extLst>
              <a:ext uri="{FF2B5EF4-FFF2-40B4-BE49-F238E27FC236}">
                <a16:creationId xmlns:a16="http://schemas.microsoft.com/office/drawing/2014/main" id="{D172507A-D9C6-40B5-86E4-9BDC260B1C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6745" y="1012540"/>
            <a:ext cx="4136872" cy="2269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262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Notes:</a:t>
            </a:r>
          </a:p>
          <a:p>
            <a:pPr marL="285750" indent="-285750">
              <a:spcBef>
                <a:spcPts val="0"/>
              </a:spcBef>
              <a:buFont typeface="Arial" panose="020B0604020202020204" pitchFamily="34" charset="0"/>
              <a:buChar char="•"/>
            </a:pPr>
            <a:r>
              <a:rPr lang="en-US" sz="1400" dirty="0"/>
              <a:t>To avoid confusion for BrassRing users, have one page per section for responsive questionnaires, and use the same title for both section and page. Standard sections/pages can have different name. Since BrassRing users see only section titles, and candidates see only page titles in the candidate experience, keep the names the same to minimize confusion.</a:t>
            </a:r>
          </a:p>
          <a:p>
            <a:pPr marL="285750" indent="-285750">
              <a:spcBef>
                <a:spcPts val="0"/>
              </a:spcBef>
              <a:buFont typeface="Arial" panose="020B0604020202020204" pitchFamily="34" charset="0"/>
              <a:buChar char="•"/>
            </a:pPr>
            <a:r>
              <a:rPr lang="en-US" sz="1400" dirty="0"/>
              <a:t>The “Introduction/Start Your Application” section/page MUST be the first section/page of the Responsive Gateway Questionnaire.</a:t>
            </a:r>
          </a:p>
          <a:p>
            <a:pPr marL="285750" indent="-285750">
              <a:spcBef>
                <a:spcPts val="0"/>
              </a:spcBef>
              <a:buFont typeface="Arial" panose="020B0604020202020204" pitchFamily="34" charset="0"/>
              <a:buChar char="•"/>
            </a:pPr>
            <a:r>
              <a:rPr lang="en-US" sz="1400" dirty="0"/>
              <a:t>The “Estimate time to complete” field on the “Start Your Application” page sets the time estimate that the candidate sees before they start filling out their application. Leave this field blank to have the system calculate the estimate time using an advanced algorithm based on the number and type of questions and widgets in the application. You can also enter your own estimate manually, should you prefer that method.</a:t>
            </a:r>
          </a:p>
          <a:p>
            <a:pPr>
              <a:spcBef>
                <a:spcPts val="0"/>
              </a:spcBef>
            </a:pPr>
            <a:endParaRPr lang="en-US" sz="1400" dirty="0"/>
          </a:p>
        </p:txBody>
      </p:sp>
    </p:spTree>
    <p:extLst>
      <p:ext uri="{BB962C8B-B14F-4D97-AF65-F5344CB8AC3E}">
        <p14:creationId xmlns:p14="http://schemas.microsoft.com/office/powerpoint/2010/main" val="2860189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b="1" dirty="0"/>
              <a:t>Branching Configuration</a:t>
            </a:r>
            <a:r>
              <a:rPr lang="en-US" dirty="0"/>
              <a:t>:</a:t>
            </a:r>
          </a:p>
          <a:p>
            <a:pPr marL="342900" indent="-342900">
              <a:spcBef>
                <a:spcPts val="0"/>
              </a:spcBef>
              <a:buFont typeface="+mj-lt"/>
              <a:buAutoNum type="arabicPeriod"/>
            </a:pPr>
            <a:r>
              <a:rPr lang="en-US" dirty="0"/>
              <a:t>Add all questions that may be branching questions or questions that will need to be shown as a result of a selection to the page.</a:t>
            </a:r>
          </a:p>
          <a:p>
            <a:pPr marL="342900" indent="-342900">
              <a:spcBef>
                <a:spcPts val="0"/>
              </a:spcBef>
              <a:buFont typeface="+mj-lt"/>
              <a:buAutoNum type="arabicPeriod"/>
            </a:pPr>
            <a:r>
              <a:rPr lang="en-US" dirty="0"/>
              <a:t>In the widget properties page for the ‘parent’ question choose the fields that will show based on the option selected. Select “Branch” for the option you want to show the branched fields, then under the “Show branched fields” section select the fields you want to be visible if the option is selected. The Show branched fields section will autocomplete as you type. Fields shown are the database field names so it is important to know which field you are selecting.</a:t>
            </a:r>
          </a:p>
        </p:txBody>
      </p:sp>
      <p:pic>
        <p:nvPicPr>
          <p:cNvPr id="4" name="Picture 1">
            <a:extLst>
              <a:ext uri="{FF2B5EF4-FFF2-40B4-BE49-F238E27FC236}">
                <a16:creationId xmlns:a16="http://schemas.microsoft.com/office/drawing/2014/main" id="{606B7D6B-1296-410A-83A2-76E6BDC6DB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4057" y="2963470"/>
            <a:ext cx="3755885" cy="208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855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b="1" dirty="0"/>
              <a:t>Branching Business Rules</a:t>
            </a:r>
          </a:p>
          <a:p>
            <a:pPr marL="171450" indent="-171450">
              <a:spcBef>
                <a:spcPts val="0"/>
              </a:spcBef>
              <a:buFont typeface="Arial" panose="020B0604020202020204" pitchFamily="34" charset="0"/>
              <a:buChar char="•"/>
            </a:pPr>
            <a:r>
              <a:rPr lang="en-US" sz="1400" dirty="0"/>
              <a:t>You can branch only from question to question – you cannot branch to a text widget. However, to display variable text, you can create a label for that text in the candidate form, and branch to that label – and the corresponding text.</a:t>
            </a:r>
          </a:p>
          <a:p>
            <a:pPr marL="171450" indent="-171450">
              <a:spcBef>
                <a:spcPts val="0"/>
              </a:spcBef>
              <a:buFont typeface="Arial" panose="020B0604020202020204" pitchFamily="34" charset="0"/>
              <a:buChar char="•"/>
            </a:pPr>
            <a:r>
              <a:rPr lang="en-US" sz="1400" dirty="0"/>
              <a:t>Branching must be linear. You cannot branch to a widget that precedes the question widget in the widget order. Thus, if you select the first widget on the page, you can choose to branch to any of the following fields on the page.  If you select the last widget on the page, no fields will be available to branch to.</a:t>
            </a:r>
          </a:p>
          <a:p>
            <a:pPr marL="171450" indent="-171450">
              <a:spcBef>
                <a:spcPts val="0"/>
              </a:spcBef>
              <a:buFont typeface="Arial" panose="020B0604020202020204" pitchFamily="34" charset="0"/>
              <a:buChar char="•"/>
            </a:pPr>
            <a:r>
              <a:rPr lang="en-US" sz="1400" dirty="0"/>
              <a:t>A child field can’t be reused on the same page as the branched-to field after being used on the page already for a different widget.</a:t>
            </a:r>
          </a:p>
          <a:p>
            <a:pPr marL="171450" indent="-171450">
              <a:spcBef>
                <a:spcPts val="0"/>
              </a:spcBef>
              <a:buFont typeface="Arial" panose="020B0604020202020204" pitchFamily="34" charset="0"/>
              <a:buChar char="•"/>
            </a:pPr>
            <a:r>
              <a:rPr lang="en-US" sz="1400" dirty="0"/>
              <a:t>You can branch across forms, as long as the fields are pulled on to one GQ page.</a:t>
            </a:r>
          </a:p>
          <a:p>
            <a:pPr marL="171450" indent="-171450">
              <a:spcBef>
                <a:spcPts val="0"/>
              </a:spcBef>
              <a:buFont typeface="Arial" panose="020B0604020202020204" pitchFamily="34" charset="0"/>
              <a:buChar char="•"/>
            </a:pPr>
            <a:r>
              <a:rPr lang="en-US" sz="1400" dirty="0"/>
              <a:t>Classic GQ page-level branching is not inherited when you create a responsive GQ. Branching must be re-configured.</a:t>
            </a:r>
          </a:p>
          <a:p>
            <a:pPr marL="171450" indent="-171450">
              <a:spcBef>
                <a:spcPts val="0"/>
              </a:spcBef>
              <a:buFont typeface="Arial" panose="020B0604020202020204" pitchFamily="34" charset="0"/>
              <a:buChar char="•"/>
            </a:pPr>
            <a:r>
              <a:rPr lang="en-US" sz="1400" dirty="0"/>
              <a:t>To remove branches, select the X in the branch label tag. </a:t>
            </a:r>
          </a:p>
          <a:p>
            <a:pPr>
              <a:spcBef>
                <a:spcPts val="0"/>
              </a:spcBef>
            </a:pPr>
            <a:endParaRPr lang="en-US" dirty="0"/>
          </a:p>
        </p:txBody>
      </p:sp>
      <p:pic>
        <p:nvPicPr>
          <p:cNvPr id="5" name="Picture 2">
            <a:extLst>
              <a:ext uri="{FF2B5EF4-FFF2-40B4-BE49-F238E27FC236}">
                <a16:creationId xmlns:a16="http://schemas.microsoft.com/office/drawing/2014/main" id="{1506BE38-4DD6-4E02-B76D-097F3D7B51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11525" y="3787178"/>
            <a:ext cx="5520949" cy="102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662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The following high-level steps should be followed if your organization is </a:t>
            </a:r>
            <a:r>
              <a:rPr lang="en-US" sz="1400" b="1" dirty="0"/>
              <a:t>NEW</a:t>
            </a:r>
            <a:r>
              <a:rPr lang="en-US" sz="1400" dirty="0"/>
              <a:t> to using the Gateway Questionnaire functionality:</a:t>
            </a:r>
          </a:p>
          <a:p>
            <a:pPr>
              <a:spcBef>
                <a:spcPts val="0"/>
              </a:spcBef>
            </a:pPr>
            <a:endParaRPr lang="en-US" sz="1400" dirty="0"/>
          </a:p>
          <a:p>
            <a:pPr marL="342900" indent="-342900">
              <a:spcBef>
                <a:spcPts val="0"/>
              </a:spcBef>
              <a:buFont typeface="+mj-lt"/>
              <a:buAutoNum type="arabicPeriod"/>
            </a:pPr>
            <a:r>
              <a:rPr lang="en-US" sz="1400" dirty="0"/>
              <a:t>Determine how many Responsive GQs you will need. This could be based on:</a:t>
            </a:r>
          </a:p>
          <a:p>
            <a:pPr marL="515938" lvl="1" indent="-342900">
              <a:spcBef>
                <a:spcPts val="0"/>
              </a:spcBef>
              <a:buFont typeface="+mj-lt"/>
              <a:buAutoNum type="alphaLcPeriod"/>
            </a:pPr>
            <a:r>
              <a:rPr lang="en-US" dirty="0"/>
              <a:t>The number of Responsive Talent Gateways you have. (One GQ per TG)</a:t>
            </a:r>
          </a:p>
          <a:p>
            <a:pPr marL="515938" lvl="1" indent="-342900">
              <a:spcBef>
                <a:spcPts val="0"/>
              </a:spcBef>
              <a:buFont typeface="+mj-lt"/>
              <a:buAutoNum type="alphaLcPeriod"/>
            </a:pPr>
            <a:r>
              <a:rPr lang="en-US" dirty="0"/>
              <a:t>The number of different application workflows you have. (One GQ per Job Family/Position)</a:t>
            </a:r>
          </a:p>
          <a:p>
            <a:pPr marL="515938" lvl="1" indent="-342900">
              <a:spcBef>
                <a:spcPts val="0"/>
              </a:spcBef>
              <a:buFont typeface="+mj-lt"/>
              <a:buAutoNum type="alphaLcPeriod"/>
            </a:pPr>
            <a:r>
              <a:rPr lang="en-US" dirty="0"/>
              <a:t>The number of countries your organization operates in. (One GQ per country.)</a:t>
            </a:r>
          </a:p>
          <a:p>
            <a:pPr marL="342900" indent="-342900">
              <a:spcBef>
                <a:spcPts val="0"/>
              </a:spcBef>
              <a:buFont typeface="+mj-lt"/>
              <a:buAutoNum type="arabicPeriod"/>
            </a:pPr>
            <a:r>
              <a:rPr lang="en-US" sz="1400" dirty="0"/>
              <a:t>Map out your application process/flow. Most organizations that have not used GQs in the past will implement one GQ per TG. Examples: Internal, External</a:t>
            </a:r>
          </a:p>
          <a:p>
            <a:pPr marL="342900" indent="-342900">
              <a:spcBef>
                <a:spcPts val="0"/>
              </a:spcBef>
              <a:buFont typeface="+mj-lt"/>
              <a:buAutoNum type="arabicPeriod"/>
            </a:pPr>
            <a:r>
              <a:rPr lang="en-US" sz="1400" dirty="0"/>
              <a:t>In Workbench, go to Tools &gt; Gateway Questionnaires &gt; Add new Gateway Questionnaire &gt; Name your GQ (we recommend you use versioning such as “External v1”) &gt; Set your other GQ properties &gt; Save</a:t>
            </a:r>
          </a:p>
          <a:p>
            <a:pPr marL="342900" indent="-342900">
              <a:spcBef>
                <a:spcPts val="0"/>
              </a:spcBef>
              <a:buFont typeface="+mj-lt"/>
              <a:buAutoNum type="arabicPeriod"/>
            </a:pPr>
            <a:r>
              <a:rPr lang="en-US" sz="1400" dirty="0"/>
              <a:t>The 4 standard responsive sections will automatically be visible. Next, add the Sections, Pages, and Widgets that will make up your application process.</a:t>
            </a:r>
          </a:p>
          <a:p>
            <a:pPr marL="342900" indent="-342900">
              <a:spcBef>
                <a:spcPts val="0"/>
              </a:spcBef>
              <a:buFont typeface="+mj-lt"/>
              <a:buAutoNum type="arabicPeriod"/>
            </a:pPr>
            <a:r>
              <a:rPr lang="en-US" sz="1400" dirty="0"/>
              <a:t>Activate the Responsive Gateway Questionnaire.</a:t>
            </a:r>
          </a:p>
          <a:p>
            <a:pPr marL="342900" indent="-342900">
              <a:spcBef>
                <a:spcPts val="0"/>
              </a:spcBef>
              <a:buFont typeface="+mj-lt"/>
              <a:buAutoNum type="arabicPeriod"/>
            </a:pPr>
            <a:r>
              <a:rPr lang="en-US" sz="1400" dirty="0"/>
              <a:t>While posting your requisitions to the Responsive Talent Gateway, be sure to select your Responsive Gateway Questionnaire.</a:t>
            </a:r>
          </a:p>
        </p:txBody>
      </p:sp>
    </p:spTree>
    <p:extLst>
      <p:ext uri="{BB962C8B-B14F-4D97-AF65-F5344CB8AC3E}">
        <p14:creationId xmlns:p14="http://schemas.microsoft.com/office/powerpoint/2010/main" val="1562434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The following high-level steps should be followed </a:t>
            </a:r>
            <a:r>
              <a:rPr lang="en-US" sz="1400" i="1" u="sng" dirty="0"/>
              <a:t>if your organization is NOT NEW</a:t>
            </a:r>
            <a:r>
              <a:rPr lang="en-US" sz="1400" i="1" dirty="0"/>
              <a:t> </a:t>
            </a:r>
            <a:r>
              <a:rPr lang="en-US" sz="1400" dirty="0"/>
              <a:t>to using the Gateway Questionnaire functionality:</a:t>
            </a:r>
          </a:p>
          <a:p>
            <a:pPr marL="342900" indent="-342900">
              <a:spcBef>
                <a:spcPts val="0"/>
              </a:spcBef>
              <a:buFont typeface="+mj-lt"/>
              <a:buAutoNum type="arabicPeriod"/>
            </a:pPr>
            <a:r>
              <a:rPr lang="en-US" sz="1400" dirty="0"/>
              <a:t>In Workbench, go to Tools &gt; Gateway Questionnaires &gt; Click the Active tab &gt; Select the Classic GQ you’d like to convert a responsive GQ &gt; “Save Gateway Questionnaire as New” &gt; Name your GQ and make sure the “Responsive” setting is selected &gt; Click OK</a:t>
            </a:r>
          </a:p>
          <a:p>
            <a:pPr marL="342900" indent="-342900">
              <a:spcBef>
                <a:spcPts val="0"/>
              </a:spcBef>
              <a:buFont typeface="+mj-lt"/>
              <a:buAutoNum type="arabicPeriod"/>
            </a:pPr>
            <a:r>
              <a:rPr lang="en-US" sz="1400" dirty="0"/>
              <a:t>The 4 standard responsive sections will automatically be added to your existing GQ sections. Some reconfiguration may be required to ensure your application process flows properly. </a:t>
            </a:r>
          </a:p>
          <a:p>
            <a:pPr marL="515938" lvl="1" indent="-342900">
              <a:spcBef>
                <a:spcPts val="0"/>
              </a:spcBef>
              <a:buFont typeface="+mj-lt"/>
              <a:buAutoNum type="alphaLcPeriod"/>
            </a:pPr>
            <a:r>
              <a:rPr lang="en-US" dirty="0"/>
              <a:t>Pages have been updated to the 1 column format which may require you to re-configure the order of your questions.</a:t>
            </a:r>
          </a:p>
          <a:p>
            <a:pPr marL="515938" lvl="1" indent="-342900">
              <a:spcBef>
                <a:spcPts val="0"/>
              </a:spcBef>
              <a:buFont typeface="+mj-lt"/>
              <a:buAutoNum type="alphaLcPeriod"/>
            </a:pPr>
            <a:r>
              <a:rPr lang="en-US" dirty="0"/>
              <a:t>Branching and knock-out questions will have to be reconfigured. </a:t>
            </a:r>
          </a:p>
          <a:p>
            <a:pPr marL="515938" lvl="1" indent="-342900">
              <a:spcBef>
                <a:spcPts val="0"/>
              </a:spcBef>
              <a:buFont typeface="+mj-lt"/>
              <a:buAutoNum type="alphaLcPeriod"/>
            </a:pPr>
            <a:r>
              <a:rPr lang="en-US" dirty="0"/>
              <a:t>Text throughout the Gateway Questionnaire should be re-reviewed.</a:t>
            </a:r>
          </a:p>
          <a:p>
            <a:pPr marL="342900" indent="-342900">
              <a:spcBef>
                <a:spcPts val="0"/>
              </a:spcBef>
              <a:buFont typeface="+mj-lt"/>
              <a:buAutoNum type="arabicPeriod"/>
            </a:pPr>
            <a:r>
              <a:rPr lang="en-US" sz="1400" dirty="0"/>
              <a:t>Activate the Responsive Gateway Questionnaire.</a:t>
            </a:r>
          </a:p>
          <a:p>
            <a:pPr marL="342900" indent="-342900">
              <a:spcBef>
                <a:spcPts val="0"/>
              </a:spcBef>
              <a:buFont typeface="+mj-lt"/>
              <a:buAutoNum type="arabicPeriod"/>
            </a:pPr>
            <a:r>
              <a:rPr lang="en-US" sz="1400" dirty="0"/>
              <a:t>Select your existing Classic Gateway Questionnaire &gt; Click “Update Gateway Questionnaire associations” &gt; Select your new Responsive Gateway Questionnaire &gt; Inactivate the old/classic GQ.</a:t>
            </a:r>
          </a:p>
        </p:txBody>
      </p:sp>
    </p:spTree>
    <p:extLst>
      <p:ext uri="{BB962C8B-B14F-4D97-AF65-F5344CB8AC3E}">
        <p14:creationId xmlns:p14="http://schemas.microsoft.com/office/powerpoint/2010/main" val="14487617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Talent Gateways</a:t>
            </a:r>
          </a:p>
        </p:txBody>
      </p:sp>
      <p:sp>
        <p:nvSpPr>
          <p:cNvPr id="9" name="Text Placeholder 4"/>
          <p:cNvSpPr>
            <a:spLocks noGrp="1"/>
          </p:cNvSpPr>
          <p:nvPr>
            <p:ph type="body" sz="quarter" idx="12"/>
          </p:nvPr>
        </p:nvSpPr>
        <p:spPr>
          <a:xfrm>
            <a:off x="163961" y="983816"/>
            <a:ext cx="8828690" cy="573817"/>
          </a:xfrm>
        </p:spPr>
        <p:txBody>
          <a:bodyPr/>
          <a:lstStyle/>
          <a:p>
            <a:r>
              <a:rPr lang="en-US" sz="1400" dirty="0"/>
              <a:t>Responsive job search and apply can be enabled in Workbench for Full and Global Talent Gateways that are WCAG compliant. Basic Talent Gateways cannot be converted to responsive.</a:t>
            </a:r>
          </a:p>
        </p:txBody>
      </p:sp>
      <p:sp>
        <p:nvSpPr>
          <p:cNvPr id="4" name="Text Placeholder 4">
            <a:extLst>
              <a:ext uri="{FF2B5EF4-FFF2-40B4-BE49-F238E27FC236}">
                <a16:creationId xmlns:a16="http://schemas.microsoft.com/office/drawing/2014/main" id="{32D64DE2-7537-4394-A761-7A1DE7F6B814}"/>
              </a:ext>
            </a:extLst>
          </p:cNvPr>
          <p:cNvSpPr txBox="1">
            <a:spLocks/>
          </p:cNvSpPr>
          <p:nvPr/>
        </p:nvSpPr>
        <p:spPr>
          <a:xfrm>
            <a:off x="5329795" y="1623896"/>
            <a:ext cx="3543037" cy="57381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solidFill>
                  <a:schemeClr val="bg2"/>
                </a:solidFill>
              </a:rPr>
              <a:t>Visual Branding Tool: </a:t>
            </a:r>
          </a:p>
          <a:p>
            <a:pPr lvl="1"/>
            <a:r>
              <a:rPr lang="en-US" sz="1200" dirty="0">
                <a:solidFill>
                  <a:schemeClr val="bg2"/>
                </a:solidFill>
              </a:rPr>
              <a:t>Screen fonts, colors, images, and Advanced CSS are controlled via the Visual Branding Tool launched from within Workbench. The Visual Branding Tool will be covered in a subsequent webinar.</a:t>
            </a:r>
          </a:p>
          <a:p>
            <a:r>
              <a:rPr lang="en-US" sz="1400" dirty="0">
                <a:solidFill>
                  <a:schemeClr val="bg2"/>
                </a:solidFill>
              </a:rPr>
              <a:t>“Responsive Layout”:</a:t>
            </a:r>
          </a:p>
          <a:p>
            <a:pPr lvl="1"/>
            <a:r>
              <a:rPr lang="en-US" sz="1200" dirty="0">
                <a:solidFill>
                  <a:schemeClr val="bg2"/>
                </a:solidFill>
              </a:rPr>
              <a:t>Configured per Talent Gateway with sections that allow you to edit the header, footer, links, verbiage of the site, filters, and fields.</a:t>
            </a:r>
          </a:p>
        </p:txBody>
      </p:sp>
      <p:pic>
        <p:nvPicPr>
          <p:cNvPr id="8" name="Picture 1">
            <a:extLst>
              <a:ext uri="{FF2B5EF4-FFF2-40B4-BE49-F238E27FC236}">
                <a16:creationId xmlns:a16="http://schemas.microsoft.com/office/drawing/2014/main" id="{A9F25388-D7F4-4F3D-920E-4221429C5E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88620" y="1521995"/>
            <a:ext cx="2049744" cy="316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4A141145-2DEC-4299-B132-3A6B8592CF22}"/>
              </a:ext>
            </a:extLst>
          </p:cNvPr>
          <p:cNvCxnSpPr>
            <a:cxnSpLocks/>
          </p:cNvCxnSpPr>
          <p:nvPr/>
        </p:nvCxnSpPr>
        <p:spPr>
          <a:xfrm flipH="1">
            <a:off x="2642301" y="1690255"/>
            <a:ext cx="2552151" cy="205563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7" name="Straight Arrow Connector 6">
            <a:extLst>
              <a:ext uri="{FF2B5EF4-FFF2-40B4-BE49-F238E27FC236}">
                <a16:creationId xmlns:a16="http://schemas.microsoft.com/office/drawing/2014/main" id="{46076E62-5064-454B-BEAC-1875B073885A}"/>
              </a:ext>
            </a:extLst>
          </p:cNvPr>
          <p:cNvCxnSpPr>
            <a:cxnSpLocks/>
          </p:cNvCxnSpPr>
          <p:nvPr/>
        </p:nvCxnSpPr>
        <p:spPr>
          <a:xfrm flipH="1">
            <a:off x="3418805" y="3173350"/>
            <a:ext cx="1910990" cy="64821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241023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With the Visual Branding Tool (VBT), you can change and save branding elements for responsive Talent Gateways and Gateway Questionnaires: colors, fonts, and stored images. Gateways must be:</a:t>
            </a:r>
          </a:p>
          <a:p>
            <a:pPr marL="285750" indent="-285750">
              <a:spcBef>
                <a:spcPts val="0"/>
              </a:spcBef>
              <a:buFont typeface="Arial" panose="020B0604020202020204" pitchFamily="34" charset="0"/>
              <a:buChar char="•"/>
            </a:pPr>
            <a:r>
              <a:rPr lang="en-US" sz="1400" dirty="0"/>
              <a:t>Full or Global WCAG-enabled Talent Gateways</a:t>
            </a:r>
          </a:p>
          <a:p>
            <a:pPr marL="285750" indent="-285750">
              <a:spcBef>
                <a:spcPts val="0"/>
              </a:spcBef>
              <a:buFont typeface="Arial" panose="020B0604020202020204" pitchFamily="34" charset="0"/>
              <a:buChar char="•"/>
            </a:pPr>
            <a:r>
              <a:rPr lang="en-US" sz="1400" dirty="0"/>
              <a:t>Have saved responsive layout (indicated by pencil or checkmark icons) </a:t>
            </a:r>
          </a:p>
          <a:p>
            <a:pPr marL="285750" indent="-285750">
              <a:spcBef>
                <a:spcPts val="0"/>
              </a:spcBef>
              <a:buFont typeface="Arial" panose="020B0604020202020204" pitchFamily="34" charset="0"/>
              <a:buChar char="•"/>
            </a:pPr>
            <a:r>
              <a:rPr lang="en-US" sz="1400" dirty="0"/>
              <a:t>Be synchronized if new or if responsive layout was recently configured.</a:t>
            </a:r>
          </a:p>
          <a:p>
            <a:pPr>
              <a:spcBef>
                <a:spcPts val="0"/>
              </a:spcBef>
            </a:pPr>
            <a:endParaRPr lang="en-US" sz="1400" dirty="0"/>
          </a:p>
          <a:p>
            <a:pPr>
              <a:spcBef>
                <a:spcPts val="0"/>
              </a:spcBef>
            </a:pPr>
            <a:r>
              <a:rPr lang="en-US" sz="1400" dirty="0"/>
              <a:t>To Access the VBT you can select Tools &gt; Talent Gateways &gt; </a:t>
            </a:r>
          </a:p>
          <a:p>
            <a:pPr>
              <a:spcBef>
                <a:spcPts val="0"/>
              </a:spcBef>
            </a:pPr>
            <a:endParaRPr lang="en-US" sz="1400" dirty="0"/>
          </a:p>
          <a:p>
            <a:pPr>
              <a:spcBef>
                <a:spcPts val="0"/>
              </a:spcBef>
            </a:pPr>
            <a:endParaRPr lang="en-US" sz="1400" dirty="0"/>
          </a:p>
        </p:txBody>
      </p:sp>
      <p:pic>
        <p:nvPicPr>
          <p:cNvPr id="4" name="Picture 3" descr="picture icon in Responsive layout column" title="picture icon in Responsive layout column">
            <a:extLst>
              <a:ext uri="{FF2B5EF4-FFF2-40B4-BE49-F238E27FC236}">
                <a16:creationId xmlns:a16="http://schemas.microsoft.com/office/drawing/2014/main" id="{BCF8634B-459D-457D-8DF3-CE8608AF9F4A}"/>
              </a:ext>
            </a:extLst>
          </p:cNvPr>
          <p:cNvPicPr/>
          <p:nvPr/>
        </p:nvPicPr>
        <p:blipFill>
          <a:blip r:embed="rId2"/>
          <a:srcRect/>
          <a:stretch>
            <a:fillRect/>
          </a:stretch>
        </p:blipFill>
        <p:spPr bwMode="auto">
          <a:xfrm>
            <a:off x="4982368" y="2266397"/>
            <a:ext cx="312677" cy="237896"/>
          </a:xfrm>
          <a:prstGeom prst="rect">
            <a:avLst/>
          </a:prstGeom>
          <a:noFill/>
          <a:ln>
            <a:solidFill>
              <a:schemeClr val="tx2"/>
            </a:solidFill>
          </a:ln>
        </p:spPr>
      </p:pic>
    </p:spTree>
    <p:extLst>
      <p:ext uri="{BB962C8B-B14F-4D97-AF65-F5344CB8AC3E}">
        <p14:creationId xmlns:p14="http://schemas.microsoft.com/office/powerpoint/2010/main" val="3282451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r>
              <a:rPr lang="en-US" sz="1400" dirty="0"/>
              <a:t>VBT opens in configuration mode, where you can right-click to change the different elements. </a:t>
            </a:r>
          </a:p>
        </p:txBody>
      </p:sp>
      <p:sp>
        <p:nvSpPr>
          <p:cNvPr id="5" name="Text Placeholder 4">
            <a:extLst>
              <a:ext uri="{FF2B5EF4-FFF2-40B4-BE49-F238E27FC236}">
                <a16:creationId xmlns:a16="http://schemas.microsoft.com/office/drawing/2014/main" id="{7FBD515B-5C41-4FF9-B307-637C619D6B4E}"/>
              </a:ext>
            </a:extLst>
          </p:cNvPr>
          <p:cNvSpPr txBox="1">
            <a:spLocks/>
          </p:cNvSpPr>
          <p:nvPr/>
        </p:nvSpPr>
        <p:spPr>
          <a:xfrm>
            <a:off x="4843168" y="1336917"/>
            <a:ext cx="3972910" cy="3563006"/>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1200" dirty="0">
                <a:solidFill>
                  <a:schemeClr val="bg2"/>
                </a:solidFill>
              </a:rPr>
              <a:t>1: Logo – Will appear in the header. Must be a URL and HTTPS hosted. Height 50px, Width 130px, Size 50kb</a:t>
            </a:r>
          </a:p>
          <a:p>
            <a:pPr>
              <a:spcBef>
                <a:spcPts val="0"/>
              </a:spcBef>
            </a:pPr>
            <a:endParaRPr lang="en-US" sz="1200" dirty="0">
              <a:solidFill>
                <a:schemeClr val="bg2"/>
              </a:solidFill>
            </a:endParaRPr>
          </a:p>
          <a:p>
            <a:pPr>
              <a:spcBef>
                <a:spcPts val="0"/>
              </a:spcBef>
            </a:pPr>
            <a:r>
              <a:rPr lang="en-US" sz="1200" dirty="0">
                <a:solidFill>
                  <a:schemeClr val="bg2"/>
                </a:solidFill>
              </a:rPr>
              <a:t>2: Branded Image – Must be a URL and HTTPS hosted. Height 400px, Width 1100px, Size 600kb</a:t>
            </a:r>
          </a:p>
          <a:p>
            <a:pPr>
              <a:spcBef>
                <a:spcPts val="0"/>
              </a:spcBef>
            </a:pPr>
            <a:endParaRPr lang="en-US" sz="1200" dirty="0">
              <a:solidFill>
                <a:schemeClr val="bg2"/>
              </a:solidFill>
            </a:endParaRPr>
          </a:p>
          <a:p>
            <a:pPr>
              <a:spcBef>
                <a:spcPts val="300"/>
              </a:spcBef>
            </a:pPr>
            <a:r>
              <a:rPr lang="en-US" sz="1200" dirty="0">
                <a:solidFill>
                  <a:schemeClr val="bg2"/>
                </a:solidFill>
              </a:rPr>
              <a:t>3: Header Link Color</a:t>
            </a:r>
          </a:p>
          <a:p>
            <a:pPr>
              <a:spcBef>
                <a:spcPts val="300"/>
              </a:spcBef>
            </a:pPr>
            <a:r>
              <a:rPr lang="en-US" sz="1200" dirty="0">
                <a:solidFill>
                  <a:schemeClr val="bg2"/>
                </a:solidFill>
              </a:rPr>
              <a:t>4: Foreground Color</a:t>
            </a:r>
          </a:p>
          <a:p>
            <a:pPr>
              <a:spcBef>
                <a:spcPts val="300"/>
              </a:spcBef>
            </a:pPr>
            <a:r>
              <a:rPr lang="en-US" sz="1200" dirty="0">
                <a:solidFill>
                  <a:schemeClr val="bg2"/>
                </a:solidFill>
              </a:rPr>
              <a:t>5: Background Color</a:t>
            </a:r>
          </a:p>
          <a:p>
            <a:pPr>
              <a:spcBef>
                <a:spcPts val="300"/>
              </a:spcBef>
            </a:pPr>
            <a:r>
              <a:rPr lang="en-US" sz="1200" dirty="0">
                <a:solidFill>
                  <a:schemeClr val="bg2"/>
                </a:solidFill>
              </a:rPr>
              <a:t>6: Base Font Size – 16px default</a:t>
            </a:r>
          </a:p>
          <a:p>
            <a:pPr>
              <a:spcBef>
                <a:spcPts val="300"/>
              </a:spcBef>
            </a:pPr>
            <a:r>
              <a:rPr lang="en-US" sz="1200" dirty="0">
                <a:solidFill>
                  <a:schemeClr val="bg2"/>
                </a:solidFill>
              </a:rPr>
              <a:t>7: Base Font Color</a:t>
            </a:r>
          </a:p>
          <a:p>
            <a:pPr>
              <a:spcBef>
                <a:spcPts val="300"/>
              </a:spcBef>
            </a:pPr>
            <a:r>
              <a:rPr lang="en-US" sz="1200" dirty="0">
                <a:solidFill>
                  <a:schemeClr val="bg2"/>
                </a:solidFill>
              </a:rPr>
              <a:t>8: Base Font Style: Helvetica Neue/Arial, Verdana, Times New Roman, Tahoma</a:t>
            </a:r>
          </a:p>
          <a:p>
            <a:pPr>
              <a:spcBef>
                <a:spcPts val="300"/>
              </a:spcBef>
            </a:pPr>
            <a:r>
              <a:rPr lang="en-US" sz="1200" dirty="0">
                <a:solidFill>
                  <a:schemeClr val="bg2"/>
                </a:solidFill>
              </a:rPr>
              <a:t>9: Page Link Color</a:t>
            </a:r>
          </a:p>
          <a:p>
            <a:pPr>
              <a:spcBef>
                <a:spcPts val="300"/>
              </a:spcBef>
            </a:pPr>
            <a:r>
              <a:rPr lang="en-US" sz="1200" dirty="0">
                <a:solidFill>
                  <a:schemeClr val="bg2"/>
                </a:solidFill>
              </a:rPr>
              <a:t>10: Button Background Color</a:t>
            </a:r>
          </a:p>
          <a:p>
            <a:pPr>
              <a:spcBef>
                <a:spcPts val="300"/>
              </a:spcBef>
            </a:pPr>
            <a:r>
              <a:rPr lang="en-US" sz="1200" dirty="0">
                <a:solidFill>
                  <a:schemeClr val="bg2"/>
                </a:solidFill>
              </a:rPr>
              <a:t>11: Footer Font Color</a:t>
            </a:r>
          </a:p>
          <a:p>
            <a:pPr>
              <a:spcBef>
                <a:spcPts val="300"/>
              </a:spcBef>
            </a:pPr>
            <a:r>
              <a:rPr lang="en-US" sz="1200" dirty="0">
                <a:solidFill>
                  <a:schemeClr val="bg2"/>
                </a:solidFill>
              </a:rPr>
              <a:t>12: Footer Background Color</a:t>
            </a:r>
          </a:p>
        </p:txBody>
      </p:sp>
      <p:pic>
        <p:nvPicPr>
          <p:cNvPr id="6" name="Picture 1">
            <a:extLst>
              <a:ext uri="{FF2B5EF4-FFF2-40B4-BE49-F238E27FC236}">
                <a16:creationId xmlns:a16="http://schemas.microsoft.com/office/drawing/2014/main" id="{F216E3FE-4AF6-4526-BCA9-732A21944D3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563" y="1280233"/>
            <a:ext cx="3876231" cy="2247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CE5E71CF-A4D1-4510-9DE6-6D6102A183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8563" y="3527465"/>
            <a:ext cx="3876231" cy="79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313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pPr>
              <a:spcBef>
                <a:spcPts val="0"/>
              </a:spcBef>
            </a:pPr>
            <a:r>
              <a:rPr lang="en-US" sz="1400" dirty="0"/>
              <a:t>At a very high level, CSS (Cascading Style Sheets) replaces the formatting of certain HTML tags in page content; you could make a special icon appear for any use of the &lt;li&gt; bullet tag, or you can control the colors of certain elements universally.  CSS normally can be used in-page or as a separate HTML document called for each page.  To learn more about CSS, you can access this </a:t>
            </a:r>
            <a:r>
              <a:rPr lang="en-US" sz="1400" dirty="0">
                <a:hlinkClick r:id="rId2"/>
              </a:rPr>
              <a:t>online source</a:t>
            </a:r>
            <a:r>
              <a:rPr lang="en-US" sz="1400" dirty="0"/>
              <a:t>.  </a:t>
            </a:r>
          </a:p>
          <a:p>
            <a:pPr>
              <a:spcBef>
                <a:spcPts val="0"/>
              </a:spcBef>
            </a:pPr>
            <a:endParaRPr lang="en-US" sz="1400" dirty="0"/>
          </a:p>
          <a:p>
            <a:pPr>
              <a:spcBef>
                <a:spcPts val="0"/>
              </a:spcBef>
            </a:pPr>
            <a:r>
              <a:rPr lang="en-US" sz="1400" dirty="0"/>
              <a:t>The Advanced / CSS feature in the visual branding tool was created to allow clients granular control over branding through the direct input of CSS code. Advanced CSS allows you to add CSS scripts to change the look and feel of the responsively designed pages.</a:t>
            </a:r>
          </a:p>
        </p:txBody>
      </p:sp>
      <p:pic>
        <p:nvPicPr>
          <p:cNvPr id="8" name="Picture 2">
            <a:extLst>
              <a:ext uri="{FF2B5EF4-FFF2-40B4-BE49-F238E27FC236}">
                <a16:creationId xmlns:a16="http://schemas.microsoft.com/office/drawing/2014/main" id="{696221C7-C062-483C-9495-37C83F2492E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7201" y="2703968"/>
            <a:ext cx="4229597" cy="2028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3589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pPr>
              <a:spcBef>
                <a:spcPts val="0"/>
              </a:spcBef>
            </a:pPr>
            <a:r>
              <a:rPr lang="en-US" dirty="0"/>
              <a:t>The Advanced CSS feature is very powerful, and as you manipulate the CSS on a page, you may negatively affect the responsiveness or the accessibility of the application pages, so please make sure the CSS script entered is done by someone with deep expertise in CSS.  The candidate experience has been coded to adhere to numerous global standards and to accommodate virtually all devices through responsive design.  In addition to solid knowledge of CSS, the Advanced CSS option of the visual branding tool requires great care to avoid adversely affecting all of the following:</a:t>
            </a:r>
          </a:p>
          <a:p>
            <a:pPr>
              <a:spcBef>
                <a:spcPts val="0"/>
              </a:spcBef>
            </a:pPr>
            <a:endParaRPr lang="en-US" dirty="0"/>
          </a:p>
          <a:p>
            <a:pPr marL="458788" lvl="1" indent="-285750">
              <a:spcBef>
                <a:spcPts val="0"/>
              </a:spcBef>
              <a:buFont typeface="Arial" panose="020B0604020202020204" pitchFamily="34" charset="0"/>
              <a:buChar char="•"/>
            </a:pPr>
            <a:r>
              <a:rPr lang="en-US" sz="1600" dirty="0"/>
              <a:t>Responsive breakpoints</a:t>
            </a:r>
          </a:p>
          <a:p>
            <a:pPr marL="458788" lvl="1" indent="-285750">
              <a:spcBef>
                <a:spcPts val="0"/>
              </a:spcBef>
              <a:buFont typeface="Arial" panose="020B0604020202020204" pitchFamily="34" charset="0"/>
              <a:buChar char="•"/>
            </a:pPr>
            <a:r>
              <a:rPr lang="en-US" sz="1600" dirty="0"/>
              <a:t>General usability</a:t>
            </a:r>
          </a:p>
          <a:p>
            <a:pPr marL="458788" lvl="1" indent="-285750">
              <a:spcBef>
                <a:spcPts val="0"/>
              </a:spcBef>
              <a:buFont typeface="Arial" panose="020B0604020202020204" pitchFamily="34" charset="0"/>
              <a:buChar char="•"/>
            </a:pPr>
            <a:r>
              <a:rPr lang="en-US" sz="1600" dirty="0"/>
              <a:t>Accessibility</a:t>
            </a:r>
          </a:p>
          <a:p>
            <a:pPr>
              <a:spcBef>
                <a:spcPts val="0"/>
              </a:spcBef>
            </a:pPr>
            <a:endParaRPr lang="en-US" dirty="0"/>
          </a:p>
          <a:p>
            <a:pPr>
              <a:spcBef>
                <a:spcPts val="0"/>
              </a:spcBef>
            </a:pPr>
            <a:r>
              <a:rPr lang="en-US" dirty="0"/>
              <a:t>The tool is not intended to re-write the entire CSS, its intended use is for specific changes that need to be made. </a:t>
            </a:r>
          </a:p>
        </p:txBody>
      </p:sp>
    </p:spTree>
    <p:extLst>
      <p:ext uri="{BB962C8B-B14F-4D97-AF65-F5344CB8AC3E}">
        <p14:creationId xmlns:p14="http://schemas.microsoft.com/office/powerpoint/2010/main" val="28743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pPr>
              <a:spcBef>
                <a:spcPts val="0"/>
              </a:spcBef>
            </a:pPr>
            <a:r>
              <a:rPr lang="en-US" sz="1200" b="1" dirty="0"/>
              <a:t>What It Can Do</a:t>
            </a:r>
            <a:r>
              <a:rPr lang="en-US" sz="1200" dirty="0"/>
              <a:t>: The Advanced CSS option can control the presentation of every element in the user interface: header, footer, and main body.  Such as:</a:t>
            </a:r>
          </a:p>
          <a:p>
            <a:pPr marL="285750" indent="-285750">
              <a:spcBef>
                <a:spcPts val="0"/>
              </a:spcBef>
              <a:buFont typeface="Arial" panose="020B0604020202020204" pitchFamily="34" charset="0"/>
              <a:buChar char="•"/>
            </a:pPr>
            <a:r>
              <a:rPr lang="en-US" sz="1200" dirty="0"/>
              <a:t>Control colors and fonts</a:t>
            </a:r>
          </a:p>
          <a:p>
            <a:pPr marL="285750" indent="-285750">
              <a:spcBef>
                <a:spcPts val="0"/>
              </a:spcBef>
              <a:buFont typeface="Arial" panose="020B0604020202020204" pitchFamily="34" charset="0"/>
              <a:buChar char="•"/>
            </a:pPr>
            <a:r>
              <a:rPr lang="en-US" sz="1200" dirty="0"/>
              <a:t>Hide content</a:t>
            </a:r>
          </a:p>
          <a:p>
            <a:pPr marL="285750" indent="-285750">
              <a:spcBef>
                <a:spcPts val="0"/>
              </a:spcBef>
              <a:buFont typeface="Arial" panose="020B0604020202020204" pitchFamily="34" charset="0"/>
              <a:buChar char="•"/>
            </a:pPr>
            <a:r>
              <a:rPr lang="en-US" sz="1200" dirty="0"/>
              <a:t>Resize content</a:t>
            </a:r>
          </a:p>
          <a:p>
            <a:pPr marL="285750" indent="-285750">
              <a:spcBef>
                <a:spcPts val="0"/>
              </a:spcBef>
              <a:buFont typeface="Arial" panose="020B0604020202020204" pitchFamily="34" charset="0"/>
              <a:buChar char="•"/>
            </a:pPr>
            <a:r>
              <a:rPr lang="en-US" sz="1200" dirty="0"/>
              <a:t>Reposition content</a:t>
            </a:r>
          </a:p>
          <a:p>
            <a:pPr marL="285750" indent="-285750">
              <a:spcBef>
                <a:spcPts val="0"/>
              </a:spcBef>
              <a:buFont typeface="Arial" panose="020B0604020202020204" pitchFamily="34" charset="0"/>
              <a:buChar char="•"/>
            </a:pPr>
            <a:r>
              <a:rPr lang="en-US" sz="1200" dirty="0"/>
              <a:t>Add background images</a:t>
            </a:r>
          </a:p>
          <a:p>
            <a:pPr marL="285750" indent="-285750">
              <a:spcBef>
                <a:spcPts val="0"/>
              </a:spcBef>
              <a:buFont typeface="Arial" panose="020B0604020202020204" pitchFamily="34" charset="0"/>
              <a:buChar char="•"/>
            </a:pPr>
            <a:r>
              <a:rPr lang="en-US" sz="1200" dirty="0"/>
              <a:t>Add and remove scroll bars</a:t>
            </a:r>
          </a:p>
          <a:p>
            <a:pPr marL="285750" indent="-285750">
              <a:spcBef>
                <a:spcPts val="0"/>
              </a:spcBef>
              <a:buFont typeface="Arial" panose="020B0604020202020204" pitchFamily="34" charset="0"/>
              <a:buChar char="•"/>
            </a:pPr>
            <a:r>
              <a:rPr lang="en-US" sz="1200" dirty="0"/>
              <a:t>Add some content (text, icons, images, etc.) within limitations</a:t>
            </a:r>
          </a:p>
          <a:p>
            <a:pPr marL="285750" indent="-285750">
              <a:spcBef>
                <a:spcPts val="0"/>
              </a:spcBef>
              <a:buFont typeface="Arial" panose="020B0604020202020204" pitchFamily="34" charset="0"/>
              <a:buChar char="•"/>
            </a:pPr>
            <a:r>
              <a:rPr lang="en-US" sz="1200" dirty="0"/>
              <a:t>Show content that was otherwise hidden</a:t>
            </a:r>
          </a:p>
          <a:p>
            <a:pPr marL="285750" indent="-285750">
              <a:spcBef>
                <a:spcPts val="0"/>
              </a:spcBef>
              <a:buFont typeface="Arial" panose="020B0604020202020204" pitchFamily="34" charset="0"/>
              <a:buChar char="•"/>
            </a:pPr>
            <a:r>
              <a:rPr lang="en-US" sz="1200" dirty="0"/>
              <a:t>Change the number of columns displayed (within some limitations, excluding IE &lt; 10 and Opera Mini)</a:t>
            </a:r>
          </a:p>
          <a:p>
            <a:pPr>
              <a:spcBef>
                <a:spcPts val="0"/>
              </a:spcBef>
            </a:pPr>
            <a:endParaRPr lang="en-US" sz="1200" dirty="0"/>
          </a:p>
          <a:p>
            <a:pPr>
              <a:spcBef>
                <a:spcPts val="0"/>
              </a:spcBef>
            </a:pPr>
            <a:r>
              <a:rPr lang="en-US" sz="1200" b="1" dirty="0"/>
              <a:t>What It Cannot Do</a:t>
            </a:r>
          </a:p>
          <a:p>
            <a:pPr marL="285750" indent="-285750">
              <a:spcBef>
                <a:spcPts val="0"/>
              </a:spcBef>
              <a:buFont typeface="Arial" panose="020B0604020202020204" pitchFamily="34" charset="0"/>
              <a:buChar char="•"/>
            </a:pPr>
            <a:r>
              <a:rPr lang="en-US" sz="1200" dirty="0"/>
              <a:t>It cannot always single out a single element in the user interface to restyle without affecting similar elements</a:t>
            </a:r>
          </a:p>
          <a:p>
            <a:pPr marL="285750" indent="-285750">
              <a:spcBef>
                <a:spcPts val="0"/>
              </a:spcBef>
              <a:buFont typeface="Arial" panose="020B0604020202020204" pitchFamily="34" charset="0"/>
              <a:buChar char="•"/>
            </a:pPr>
            <a:r>
              <a:rPr lang="en-US" sz="1200" dirty="0"/>
              <a:t>It generally cannot divide content or make any changes that require changes to markup</a:t>
            </a:r>
          </a:p>
          <a:p>
            <a:pPr marL="285750" indent="-285750">
              <a:spcBef>
                <a:spcPts val="0"/>
              </a:spcBef>
              <a:buFont typeface="Arial" panose="020B0604020202020204" pitchFamily="34" charset="0"/>
              <a:buChar char="•"/>
            </a:pPr>
            <a:r>
              <a:rPr lang="en-US" sz="1200" dirty="0"/>
              <a:t>It generally cannot control user interaction or make any changes that require changes to script.</a:t>
            </a:r>
          </a:p>
          <a:p>
            <a:pPr>
              <a:spcBef>
                <a:spcPts val="0"/>
              </a:spcBef>
            </a:pPr>
            <a:endParaRPr lang="en-US" sz="1200" dirty="0"/>
          </a:p>
          <a:p>
            <a:pPr>
              <a:spcBef>
                <a:spcPts val="0"/>
              </a:spcBef>
            </a:pPr>
            <a:r>
              <a:rPr lang="en-US" sz="1200" dirty="0"/>
              <a:t>Note: IBM does not support questions about CSS. CSS should be developed by your internal marketing/branding teams if you would like to use it on your Responsive Talent Gateways. However, we do have some common CSS examples that can be found on the </a:t>
            </a:r>
            <a:r>
              <a:rPr lang="en-US" sz="1200" dirty="0">
                <a:hlinkClick r:id="rId2"/>
              </a:rPr>
              <a:t>IBM Knowledge Center</a:t>
            </a:r>
            <a:r>
              <a:rPr lang="en-US" sz="1200" dirty="0"/>
              <a:t>.</a:t>
            </a:r>
          </a:p>
        </p:txBody>
      </p:sp>
    </p:spTree>
    <p:extLst>
      <p:ext uri="{BB962C8B-B14F-4D97-AF65-F5344CB8AC3E}">
        <p14:creationId xmlns:p14="http://schemas.microsoft.com/office/powerpoint/2010/main" val="17711211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FAQs and Things to Know</a:t>
            </a:r>
          </a:p>
        </p:txBody>
      </p:sp>
      <p:sp>
        <p:nvSpPr>
          <p:cNvPr id="6" name="Text Placeholder 5"/>
          <p:cNvSpPr>
            <a:spLocks noGrp="1"/>
          </p:cNvSpPr>
          <p:nvPr>
            <p:ph type="body" sz="quarter" idx="13"/>
          </p:nvPr>
        </p:nvSpPr>
        <p:spPr/>
        <p:txBody>
          <a:bodyPr/>
          <a:lstStyle/>
          <a:p>
            <a:r>
              <a:rPr lang="en-US" sz="1000" dirty="0">
                <a:solidFill>
                  <a:schemeClr val="accent2"/>
                </a:solidFill>
              </a:rPr>
              <a:t>Responsive Talent Gateways</a:t>
            </a:r>
          </a:p>
        </p:txBody>
      </p:sp>
      <p:sp>
        <p:nvSpPr>
          <p:cNvPr id="7" name="Text Placeholder 6"/>
          <p:cNvSpPr>
            <a:spLocks noGrp="1"/>
          </p:cNvSpPr>
          <p:nvPr>
            <p:ph type="body" sz="quarter" idx="14"/>
          </p:nvPr>
        </p:nvSpPr>
        <p:spPr>
          <a:xfrm>
            <a:off x="114300" y="843998"/>
            <a:ext cx="1828800" cy="1978715"/>
          </a:xfrm>
          <a:solidFill>
            <a:schemeClr val="accent1"/>
          </a:solidFill>
        </p:spPr>
        <p:txBody>
          <a:bodyPr/>
          <a:lstStyle/>
          <a:p>
            <a:r>
              <a:rPr lang="en-US" sz="1100" b="1" dirty="0"/>
              <a:t>Why do my users have to select a Gateway Questionnaire now when posting a req?</a:t>
            </a:r>
            <a:br>
              <a:rPr lang="en-US" sz="1100" dirty="0"/>
            </a:br>
            <a:r>
              <a:rPr lang="en-US" sz="1100" dirty="0">
                <a:solidFill>
                  <a:schemeClr val="accent2"/>
                </a:solidFill>
              </a:rPr>
              <a:t>–</a:t>
            </a:r>
          </a:p>
          <a:p>
            <a:pPr lvl="1">
              <a:spcBef>
                <a:spcPts val="0"/>
              </a:spcBef>
            </a:pPr>
            <a:r>
              <a:rPr lang="en-US" dirty="0"/>
              <a:t>With Release 19.02.11 all reqs that a BrassRing user attempts to post (or update a posting) to a Responsive Talent Gateway will require a GQ to be included/selected.</a:t>
            </a:r>
          </a:p>
        </p:txBody>
      </p:sp>
      <p:sp>
        <p:nvSpPr>
          <p:cNvPr id="12" name="Text Placeholder 6"/>
          <p:cNvSpPr>
            <a:spLocks noGrp="1"/>
          </p:cNvSpPr>
          <p:nvPr>
            <p:ph type="body" sz="quarter" idx="14"/>
          </p:nvPr>
        </p:nvSpPr>
        <p:spPr>
          <a:xfrm>
            <a:off x="2057400" y="840188"/>
            <a:ext cx="2407920" cy="1982525"/>
          </a:xfrm>
          <a:solidFill>
            <a:schemeClr val="accent1"/>
          </a:solidFill>
        </p:spPr>
        <p:txBody>
          <a:bodyPr/>
          <a:lstStyle/>
          <a:p>
            <a:r>
              <a:rPr lang="en-US" sz="1100" b="1" dirty="0"/>
              <a:t>How can I tell what reqs do not have a Gateway Questionnaire selected on the posting options page? </a:t>
            </a:r>
            <a:br>
              <a:rPr lang="en-US" sz="1100" dirty="0"/>
            </a:br>
            <a:r>
              <a:rPr lang="en-US" sz="1100" dirty="0">
                <a:solidFill>
                  <a:schemeClr val="accent2"/>
                </a:solidFill>
              </a:rPr>
              <a:t>–</a:t>
            </a:r>
          </a:p>
          <a:p>
            <a:pPr lvl="1">
              <a:spcBef>
                <a:spcPts val="0"/>
              </a:spcBef>
            </a:pPr>
            <a:r>
              <a:rPr lang="en-US" dirty="0"/>
              <a:t>We recommend utilizing the BrassRing Metrics Dashboard to build a visualization to pull this information. An example visualization would be:</a:t>
            </a:r>
          </a:p>
          <a:p>
            <a:pPr lvl="1">
              <a:spcBef>
                <a:spcPts val="0"/>
              </a:spcBef>
            </a:pPr>
            <a:r>
              <a:rPr lang="en-US" dirty="0"/>
              <a:t>Table Chart type </a:t>
            </a:r>
          </a:p>
          <a:p>
            <a:pPr lvl="1">
              <a:spcBef>
                <a:spcPts val="0"/>
              </a:spcBef>
            </a:pPr>
            <a:r>
              <a:rPr lang="en-US" dirty="0"/>
              <a:t>Columns: Auto Req ID, Gateway Questionnaire, Posting Options </a:t>
            </a:r>
          </a:p>
          <a:p>
            <a:pPr lvl="1">
              <a:spcBef>
                <a:spcPts val="0"/>
              </a:spcBef>
            </a:pPr>
            <a:r>
              <a:rPr lang="en-US" dirty="0"/>
              <a:t>Optional Filter: Req Status</a:t>
            </a:r>
          </a:p>
        </p:txBody>
      </p:sp>
      <p:sp>
        <p:nvSpPr>
          <p:cNvPr id="13" name="Text Placeholder 6"/>
          <p:cNvSpPr>
            <a:spLocks noGrp="1"/>
          </p:cNvSpPr>
          <p:nvPr>
            <p:ph type="body" sz="quarter" idx="14"/>
          </p:nvPr>
        </p:nvSpPr>
        <p:spPr>
          <a:xfrm>
            <a:off x="4579620" y="840188"/>
            <a:ext cx="1828800" cy="1982525"/>
          </a:xfrm>
          <a:solidFill>
            <a:schemeClr val="accent1"/>
          </a:solidFill>
        </p:spPr>
        <p:txBody>
          <a:bodyPr/>
          <a:lstStyle/>
          <a:p>
            <a:r>
              <a:rPr lang="en-US" sz="1100" b="1" dirty="0"/>
              <a:t>Do you have to select a Responsive Gateway Questionnaire when posting to a Responsive Talent Gateway?</a:t>
            </a:r>
            <a:br>
              <a:rPr lang="en-US" sz="1100" dirty="0"/>
            </a:br>
            <a:r>
              <a:rPr lang="en-US" sz="1100" dirty="0">
                <a:solidFill>
                  <a:schemeClr val="accent2"/>
                </a:solidFill>
              </a:rPr>
              <a:t>–</a:t>
            </a:r>
          </a:p>
          <a:p>
            <a:pPr lvl="1">
              <a:spcBef>
                <a:spcPts val="0"/>
              </a:spcBef>
            </a:pPr>
            <a:r>
              <a:rPr lang="en-US" dirty="0"/>
              <a:t>Yes.</a:t>
            </a:r>
          </a:p>
        </p:txBody>
      </p:sp>
      <p:sp>
        <p:nvSpPr>
          <p:cNvPr id="14" name="Text Placeholder 6"/>
          <p:cNvSpPr>
            <a:spLocks noGrp="1"/>
          </p:cNvSpPr>
          <p:nvPr>
            <p:ph type="body" sz="quarter" idx="14"/>
          </p:nvPr>
        </p:nvSpPr>
        <p:spPr>
          <a:xfrm>
            <a:off x="6515100" y="836378"/>
            <a:ext cx="2514600" cy="1986335"/>
          </a:xfrm>
          <a:solidFill>
            <a:schemeClr val="accent1"/>
          </a:solidFill>
        </p:spPr>
        <p:txBody>
          <a:bodyPr/>
          <a:lstStyle/>
          <a:p>
            <a:r>
              <a:rPr lang="en-US" sz="1100" b="1" dirty="0"/>
              <a:t>What should I test when migrating my Talent Gateways to Responsive?</a:t>
            </a:r>
            <a:br>
              <a:rPr lang="en-US" sz="1100" dirty="0"/>
            </a:br>
            <a:r>
              <a:rPr lang="en-US" sz="1100" dirty="0">
                <a:solidFill>
                  <a:schemeClr val="accent2"/>
                </a:solidFill>
              </a:rPr>
              <a:t>–</a:t>
            </a:r>
          </a:p>
          <a:p>
            <a:pPr lvl="1">
              <a:spcBef>
                <a:spcPts val="0"/>
              </a:spcBef>
            </a:pPr>
            <a:r>
              <a:rPr lang="en-US" dirty="0"/>
              <a:t>Testing should include (at a minimum): Header and footer links, advanced search fields, job description layout, field branching within the application, WOTC/Assessments/APIs (where applicable), Social Media functionality (Google Drive, Drop box, LinkedIn, Facebook, Twitter), Candidate Zone pages.</a:t>
            </a:r>
          </a:p>
          <a:p>
            <a:pPr lvl="1">
              <a:spcBef>
                <a:spcPts val="0"/>
              </a:spcBef>
            </a:pPr>
            <a:endParaRPr lang="en-US" dirty="0"/>
          </a:p>
        </p:txBody>
      </p:sp>
      <p:sp>
        <p:nvSpPr>
          <p:cNvPr id="8" name="Text Placeholder 6">
            <a:extLst>
              <a:ext uri="{FF2B5EF4-FFF2-40B4-BE49-F238E27FC236}">
                <a16:creationId xmlns:a16="http://schemas.microsoft.com/office/drawing/2014/main" id="{C355D564-F26E-40A8-BA3B-6FA08E421D99}"/>
              </a:ext>
            </a:extLst>
          </p:cNvPr>
          <p:cNvSpPr txBox="1">
            <a:spLocks/>
          </p:cNvSpPr>
          <p:nvPr/>
        </p:nvSpPr>
        <p:spPr>
          <a:xfrm>
            <a:off x="114300" y="2895600"/>
            <a:ext cx="4709160" cy="1836420"/>
          </a:xfrm>
          <a:prstGeom prst="rect">
            <a:avLst/>
          </a:prstGeom>
          <a:solidFill>
            <a:schemeClr val="accent1"/>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0" indent="0" algn="l" defTabSz="457200" rtl="0" eaLnBrk="1" latinLnBrk="0" hangingPunct="1">
              <a:lnSpc>
                <a:spcPct val="100000"/>
              </a:lnSpc>
              <a:spcBef>
                <a:spcPts val="1100"/>
              </a:spcBef>
              <a:spcAft>
                <a:spcPts val="0"/>
              </a:spcAft>
              <a:buFontTx/>
              <a:buNone/>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b="1" dirty="0"/>
              <a:t>Our organization has an Employee Referral TG for our internal employees. This TG houses all reqs that are eligible for referral. This is a TG solely for searching for jobs and referring someone to them. The TG is not used for internal applicants to apply to jobs. What should we do?</a:t>
            </a:r>
            <a:br>
              <a:rPr lang="en-US" sz="1100" dirty="0"/>
            </a:br>
            <a:r>
              <a:rPr lang="en-US" sz="1100" dirty="0">
                <a:solidFill>
                  <a:schemeClr val="accent2"/>
                </a:solidFill>
              </a:rPr>
              <a:t>–</a:t>
            </a:r>
          </a:p>
          <a:p>
            <a:pPr lvl="1">
              <a:spcBef>
                <a:spcPts val="0"/>
              </a:spcBef>
            </a:pPr>
            <a:r>
              <a:rPr lang="en-US" dirty="0"/>
              <a:t>The old/classic Employee Referral functionality is not supported on the Responsive TGs. You will need to implement our Social Referral functionality; which is supported on the Responsive TGs. If you do not want internals to apply to jobs on the TG you can use CSS to hide the Apply button. Example CSS for this can be found on our Advanced CSS document.</a:t>
            </a:r>
          </a:p>
        </p:txBody>
      </p:sp>
      <p:sp>
        <p:nvSpPr>
          <p:cNvPr id="9" name="Text Placeholder 6">
            <a:extLst>
              <a:ext uri="{FF2B5EF4-FFF2-40B4-BE49-F238E27FC236}">
                <a16:creationId xmlns:a16="http://schemas.microsoft.com/office/drawing/2014/main" id="{C3590ACD-2964-4CE3-9405-210FFE919FD6}"/>
              </a:ext>
            </a:extLst>
          </p:cNvPr>
          <p:cNvSpPr txBox="1">
            <a:spLocks/>
          </p:cNvSpPr>
          <p:nvPr/>
        </p:nvSpPr>
        <p:spPr>
          <a:xfrm>
            <a:off x="4930140" y="2895600"/>
            <a:ext cx="2011680" cy="1836420"/>
          </a:xfrm>
          <a:prstGeom prst="rect">
            <a:avLst/>
          </a:prstGeom>
          <a:solidFill>
            <a:schemeClr val="accent1"/>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0" indent="0" algn="l" defTabSz="457200" rtl="0" eaLnBrk="1" latinLnBrk="0" hangingPunct="1">
              <a:lnSpc>
                <a:spcPct val="100000"/>
              </a:lnSpc>
              <a:spcBef>
                <a:spcPts val="1100"/>
              </a:spcBef>
              <a:spcAft>
                <a:spcPts val="0"/>
              </a:spcAft>
              <a:buFontTx/>
              <a:buNone/>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b="1" dirty="0"/>
              <a:t>TIP</a:t>
            </a:r>
            <a:r>
              <a:rPr lang="en-US" sz="1100" dirty="0"/>
              <a:t>: It is recommended that you place the education and experience widgets on the same page as the contact fields. The resume/CV widget should follow on the next page. The Import Profile button is what is used to prefill/parse the candidate’s information into the contact fields and education/experience widgets.</a:t>
            </a:r>
          </a:p>
        </p:txBody>
      </p:sp>
      <p:sp>
        <p:nvSpPr>
          <p:cNvPr id="10" name="Text Placeholder 6">
            <a:extLst>
              <a:ext uri="{FF2B5EF4-FFF2-40B4-BE49-F238E27FC236}">
                <a16:creationId xmlns:a16="http://schemas.microsoft.com/office/drawing/2014/main" id="{C186F65C-5EB1-4E9B-8FCF-6CF6F0807C6F}"/>
              </a:ext>
            </a:extLst>
          </p:cNvPr>
          <p:cNvSpPr txBox="1">
            <a:spLocks/>
          </p:cNvSpPr>
          <p:nvPr/>
        </p:nvSpPr>
        <p:spPr>
          <a:xfrm>
            <a:off x="7048500" y="2895600"/>
            <a:ext cx="1981200" cy="1836420"/>
          </a:xfrm>
          <a:prstGeom prst="rect">
            <a:avLst/>
          </a:prstGeom>
          <a:solidFill>
            <a:schemeClr val="accent1"/>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0" indent="0" algn="l" defTabSz="457200" rtl="0" eaLnBrk="1" latinLnBrk="0" hangingPunct="1">
              <a:lnSpc>
                <a:spcPct val="100000"/>
              </a:lnSpc>
              <a:spcBef>
                <a:spcPts val="1100"/>
              </a:spcBef>
              <a:spcAft>
                <a:spcPts val="0"/>
              </a:spcAft>
              <a:buFontTx/>
              <a:buNone/>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b="1" dirty="0"/>
              <a:t>TIP</a:t>
            </a:r>
            <a:r>
              <a:rPr lang="en-US" sz="1100" dirty="0"/>
              <a:t>: If testing the Saved Search functionality in Staging, please note that emails are not sent.</a:t>
            </a:r>
          </a:p>
        </p:txBody>
      </p:sp>
    </p:spTree>
    <p:extLst>
      <p:ext uri="{BB962C8B-B14F-4D97-AF65-F5344CB8AC3E}">
        <p14:creationId xmlns:p14="http://schemas.microsoft.com/office/powerpoint/2010/main" val="374961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FAQs and Things to Know</a:t>
            </a:r>
          </a:p>
        </p:txBody>
      </p:sp>
      <p:sp>
        <p:nvSpPr>
          <p:cNvPr id="6" name="Text Placeholder 5"/>
          <p:cNvSpPr>
            <a:spLocks noGrp="1"/>
          </p:cNvSpPr>
          <p:nvPr>
            <p:ph type="body" sz="quarter" idx="13"/>
          </p:nvPr>
        </p:nvSpPr>
        <p:spPr/>
        <p:txBody>
          <a:bodyPr/>
          <a:lstStyle/>
          <a:p>
            <a:r>
              <a:rPr lang="en-US" sz="1000" dirty="0">
                <a:solidFill>
                  <a:schemeClr val="accent2"/>
                </a:solidFill>
              </a:rPr>
              <a:t>Responsive Talent Gateways</a:t>
            </a:r>
          </a:p>
        </p:txBody>
      </p:sp>
      <p:sp>
        <p:nvSpPr>
          <p:cNvPr id="7" name="Text Placeholder 6"/>
          <p:cNvSpPr>
            <a:spLocks noGrp="1"/>
          </p:cNvSpPr>
          <p:nvPr>
            <p:ph type="body" sz="quarter" idx="14"/>
          </p:nvPr>
        </p:nvSpPr>
        <p:spPr>
          <a:xfrm>
            <a:off x="228600" y="864870"/>
            <a:ext cx="1828800" cy="1706880"/>
          </a:xfrm>
          <a:solidFill>
            <a:schemeClr val="accent1"/>
          </a:solidFill>
        </p:spPr>
        <p:txBody>
          <a:bodyPr/>
          <a:lstStyle/>
          <a:p>
            <a:r>
              <a:rPr lang="en-US" sz="1100" dirty="0"/>
              <a:t>TIP: Job Cards will drop off of a candidate’s submitted applications page if the Req Status = Closed (Cancelled or Deleted) and the candidate’s HR Status hasn’t been updated in 90 days.</a:t>
            </a:r>
          </a:p>
          <a:p>
            <a:endParaRPr lang="en-US" dirty="0"/>
          </a:p>
        </p:txBody>
      </p:sp>
      <p:sp>
        <p:nvSpPr>
          <p:cNvPr id="12" name="Text Placeholder 6"/>
          <p:cNvSpPr>
            <a:spLocks noGrp="1"/>
          </p:cNvSpPr>
          <p:nvPr>
            <p:ph type="body" sz="quarter" idx="14"/>
          </p:nvPr>
        </p:nvSpPr>
        <p:spPr>
          <a:xfrm>
            <a:off x="2179320" y="864870"/>
            <a:ext cx="2552700" cy="1706880"/>
          </a:xfrm>
          <a:solidFill>
            <a:schemeClr val="accent1"/>
          </a:solidFill>
        </p:spPr>
        <p:txBody>
          <a:bodyPr/>
          <a:lstStyle/>
          <a:p>
            <a:r>
              <a:rPr lang="en-US" sz="1100" dirty="0"/>
              <a:t>CSS is very powerful. As you manipulate the CSS on the page, you may negatively affect the responsiveness or the accessibility of the application pages. Please make sure the CSS entered is done by someone with expertise in CSS. The candidate experience has been coded to adhere to numerous global standards and to accommodate virtually all devices through responsive design.</a:t>
            </a:r>
          </a:p>
        </p:txBody>
      </p:sp>
      <p:sp>
        <p:nvSpPr>
          <p:cNvPr id="13" name="Text Placeholder 6"/>
          <p:cNvSpPr>
            <a:spLocks noGrp="1"/>
          </p:cNvSpPr>
          <p:nvPr>
            <p:ph type="body" sz="quarter" idx="14"/>
          </p:nvPr>
        </p:nvSpPr>
        <p:spPr>
          <a:xfrm>
            <a:off x="4861560" y="864870"/>
            <a:ext cx="1828800" cy="1706880"/>
          </a:xfrm>
          <a:solidFill>
            <a:schemeClr val="accent1"/>
          </a:solidFill>
        </p:spPr>
        <p:txBody>
          <a:bodyPr/>
          <a:lstStyle/>
          <a:p>
            <a:r>
              <a:rPr lang="en-US" sz="1100" dirty="0"/>
              <a:t>If you are interested in tracking traffic on your Talent Gateways, please reach out to your IBM representative and they can provide information about our Digital Analytics tool.</a:t>
            </a:r>
          </a:p>
        </p:txBody>
      </p:sp>
      <p:sp>
        <p:nvSpPr>
          <p:cNvPr id="14" name="Text Placeholder 6"/>
          <p:cNvSpPr>
            <a:spLocks noGrp="1"/>
          </p:cNvSpPr>
          <p:nvPr>
            <p:ph type="body" sz="quarter" idx="14"/>
          </p:nvPr>
        </p:nvSpPr>
        <p:spPr>
          <a:xfrm>
            <a:off x="6819900" y="864870"/>
            <a:ext cx="1828800" cy="1706880"/>
          </a:xfrm>
          <a:solidFill>
            <a:schemeClr val="accent1"/>
          </a:solidFill>
        </p:spPr>
        <p:txBody>
          <a:bodyPr/>
          <a:lstStyle/>
          <a:p>
            <a:r>
              <a:rPr lang="en-US" sz="1100" dirty="0"/>
              <a:t>Welcome text color is limited to ensure that it contrasts with the color of the foreground color.</a:t>
            </a:r>
          </a:p>
        </p:txBody>
      </p:sp>
      <p:sp>
        <p:nvSpPr>
          <p:cNvPr id="8" name="Text Placeholder 6">
            <a:extLst>
              <a:ext uri="{FF2B5EF4-FFF2-40B4-BE49-F238E27FC236}">
                <a16:creationId xmlns:a16="http://schemas.microsoft.com/office/drawing/2014/main" id="{9104B8D6-7216-4F53-A41B-C6BC7C113B9E}"/>
              </a:ext>
            </a:extLst>
          </p:cNvPr>
          <p:cNvSpPr txBox="1">
            <a:spLocks/>
          </p:cNvSpPr>
          <p:nvPr/>
        </p:nvSpPr>
        <p:spPr>
          <a:xfrm>
            <a:off x="228600" y="2712720"/>
            <a:ext cx="1828800" cy="1833244"/>
          </a:xfrm>
          <a:prstGeom prst="rect">
            <a:avLst/>
          </a:prstGeom>
          <a:solidFill>
            <a:schemeClr val="accent1"/>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0" indent="0" algn="l" defTabSz="457200" rtl="0" eaLnBrk="1" latinLnBrk="0" hangingPunct="1">
              <a:lnSpc>
                <a:spcPct val="100000"/>
              </a:lnSpc>
              <a:spcBef>
                <a:spcPts val="1100"/>
              </a:spcBef>
              <a:spcAft>
                <a:spcPts val="0"/>
              </a:spcAft>
              <a:buFontTx/>
              <a:buNone/>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a:t>TIP: If your Attachments widget page does not have an upload option, this is most likely because you do not have attachment categories selected on your GQ.</a:t>
            </a:r>
            <a:endParaRPr lang="en-US" sz="1100" dirty="0"/>
          </a:p>
        </p:txBody>
      </p:sp>
      <p:sp>
        <p:nvSpPr>
          <p:cNvPr id="9" name="Text Placeholder 6">
            <a:extLst>
              <a:ext uri="{FF2B5EF4-FFF2-40B4-BE49-F238E27FC236}">
                <a16:creationId xmlns:a16="http://schemas.microsoft.com/office/drawing/2014/main" id="{BBE1F43D-DC35-43D7-86FD-DB06A5C9D1DD}"/>
              </a:ext>
            </a:extLst>
          </p:cNvPr>
          <p:cNvSpPr txBox="1">
            <a:spLocks/>
          </p:cNvSpPr>
          <p:nvPr/>
        </p:nvSpPr>
        <p:spPr>
          <a:xfrm>
            <a:off x="2179320" y="2712720"/>
            <a:ext cx="2552700" cy="1833244"/>
          </a:xfrm>
          <a:prstGeom prst="rect">
            <a:avLst/>
          </a:prstGeom>
          <a:solidFill>
            <a:schemeClr val="accent1"/>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0" indent="0" algn="l" defTabSz="457200" rtl="0" eaLnBrk="1" latinLnBrk="0" hangingPunct="1">
              <a:lnSpc>
                <a:spcPct val="100000"/>
              </a:lnSpc>
              <a:spcBef>
                <a:spcPts val="1100"/>
              </a:spcBef>
              <a:spcAft>
                <a:spcPts val="0"/>
              </a:spcAft>
              <a:buFontTx/>
              <a:buNone/>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a:t>The signature widget that was available in Classic GQs is not supported in the responsive GQs. Electronic signatures have not changed with Responsive Apply. Most clients are using a combination of a checkbox and text box for the candidate to type their name. The drawn signature that was available in Classic is not supported in Responsive.</a:t>
            </a:r>
            <a:endParaRPr lang="en-US" sz="1100" dirty="0"/>
          </a:p>
        </p:txBody>
      </p:sp>
      <p:sp>
        <p:nvSpPr>
          <p:cNvPr id="10" name="Text Placeholder 6">
            <a:extLst>
              <a:ext uri="{FF2B5EF4-FFF2-40B4-BE49-F238E27FC236}">
                <a16:creationId xmlns:a16="http://schemas.microsoft.com/office/drawing/2014/main" id="{6026B1C4-D478-47AC-BDAB-2C82402CAA18}"/>
              </a:ext>
            </a:extLst>
          </p:cNvPr>
          <p:cNvSpPr txBox="1">
            <a:spLocks/>
          </p:cNvSpPr>
          <p:nvPr/>
        </p:nvSpPr>
        <p:spPr>
          <a:xfrm>
            <a:off x="4861560" y="2712720"/>
            <a:ext cx="1828800" cy="1833244"/>
          </a:xfrm>
          <a:prstGeom prst="rect">
            <a:avLst/>
          </a:prstGeom>
          <a:solidFill>
            <a:schemeClr val="accent1"/>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0" indent="0" algn="l" defTabSz="457200" rtl="0" eaLnBrk="1" latinLnBrk="0" hangingPunct="1">
              <a:lnSpc>
                <a:spcPct val="100000"/>
              </a:lnSpc>
              <a:spcBef>
                <a:spcPts val="1100"/>
              </a:spcBef>
              <a:spcAft>
                <a:spcPts val="0"/>
              </a:spcAft>
              <a:buFontTx/>
              <a:buNone/>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a:t>Videos can be added, by using HTML, to the Candidate Zone via the HR Status Category descriptions. </a:t>
            </a:r>
          </a:p>
        </p:txBody>
      </p:sp>
      <p:sp>
        <p:nvSpPr>
          <p:cNvPr id="11" name="Text Placeholder 6">
            <a:extLst>
              <a:ext uri="{FF2B5EF4-FFF2-40B4-BE49-F238E27FC236}">
                <a16:creationId xmlns:a16="http://schemas.microsoft.com/office/drawing/2014/main" id="{FC34B6DB-D166-4CF9-B730-F766B5EB7245}"/>
              </a:ext>
            </a:extLst>
          </p:cNvPr>
          <p:cNvSpPr txBox="1">
            <a:spLocks/>
          </p:cNvSpPr>
          <p:nvPr/>
        </p:nvSpPr>
        <p:spPr>
          <a:xfrm>
            <a:off x="6819900" y="2712720"/>
            <a:ext cx="1828800" cy="1833244"/>
          </a:xfrm>
          <a:prstGeom prst="rect">
            <a:avLst/>
          </a:prstGeom>
          <a:solidFill>
            <a:schemeClr val="accent1"/>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0" indent="0" algn="l" defTabSz="457200" rtl="0" eaLnBrk="1" latinLnBrk="0" hangingPunct="1">
              <a:lnSpc>
                <a:spcPct val="100000"/>
              </a:lnSpc>
              <a:spcBef>
                <a:spcPts val="1100"/>
              </a:spcBef>
              <a:spcAft>
                <a:spcPts val="0"/>
              </a:spcAft>
              <a:buFontTx/>
              <a:buNone/>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dirty="0"/>
              <a:t>HR Status Categories are displayed to candidates within the Candidate Zone. These HR Status Categories can be customized per Responsive Talent Gateway.</a:t>
            </a:r>
          </a:p>
        </p:txBody>
      </p:sp>
    </p:spTree>
    <p:extLst>
      <p:ext uri="{BB962C8B-B14F-4D97-AF65-F5344CB8AC3E}">
        <p14:creationId xmlns:p14="http://schemas.microsoft.com/office/powerpoint/2010/main" val="3235807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FAQs and Things to Know</a:t>
            </a:r>
          </a:p>
        </p:txBody>
      </p:sp>
      <p:sp>
        <p:nvSpPr>
          <p:cNvPr id="6" name="Text Placeholder 5"/>
          <p:cNvSpPr>
            <a:spLocks noGrp="1"/>
          </p:cNvSpPr>
          <p:nvPr>
            <p:ph type="body" sz="quarter" idx="13"/>
          </p:nvPr>
        </p:nvSpPr>
        <p:spPr/>
        <p:txBody>
          <a:bodyPr/>
          <a:lstStyle/>
          <a:p>
            <a:r>
              <a:rPr lang="en-US" sz="1000" dirty="0">
                <a:solidFill>
                  <a:schemeClr val="accent2"/>
                </a:solidFill>
              </a:rPr>
              <a:t>Responsive Talent Gateways</a:t>
            </a:r>
          </a:p>
        </p:txBody>
      </p:sp>
      <p:sp>
        <p:nvSpPr>
          <p:cNvPr id="7" name="Text Placeholder 6"/>
          <p:cNvSpPr>
            <a:spLocks noGrp="1"/>
          </p:cNvSpPr>
          <p:nvPr>
            <p:ph type="body" sz="quarter" idx="14"/>
          </p:nvPr>
        </p:nvSpPr>
        <p:spPr>
          <a:xfrm>
            <a:off x="228600" y="1162050"/>
            <a:ext cx="3848100" cy="1512570"/>
          </a:xfrm>
          <a:solidFill>
            <a:schemeClr val="accent1"/>
          </a:solidFill>
        </p:spPr>
        <p:txBody>
          <a:bodyPr/>
          <a:lstStyle/>
          <a:p>
            <a:r>
              <a:rPr lang="en-US" sz="1100" dirty="0"/>
              <a:t>If your organization currently uses </a:t>
            </a:r>
            <a:r>
              <a:rPr lang="en-US" sz="1100" dirty="0" err="1"/>
              <a:t>iFrames</a:t>
            </a:r>
            <a:r>
              <a:rPr lang="en-US" sz="1100" dirty="0"/>
              <a:t>, please be aware that </a:t>
            </a:r>
            <a:r>
              <a:rPr lang="en-US" sz="1100" dirty="0" err="1"/>
              <a:t>iFrames</a:t>
            </a:r>
            <a:r>
              <a:rPr lang="en-US" sz="1100" dirty="0"/>
              <a:t> are not technically supported on Responsive Talent Gateways. Adding custom CSS and coding does not guarantee that the Responsive Talent Gateway will render properly on mobile devices. Also, an attempt to implement an </a:t>
            </a:r>
            <a:r>
              <a:rPr lang="en-US" sz="1100" dirty="0" err="1"/>
              <a:t>iFrame</a:t>
            </a:r>
            <a:r>
              <a:rPr lang="en-US" sz="1100" dirty="0"/>
              <a:t> may result in the </a:t>
            </a:r>
            <a:r>
              <a:rPr lang="en-US" sz="1100" dirty="0" err="1"/>
              <a:t>iFrame</a:t>
            </a:r>
            <a:r>
              <a:rPr lang="en-US" sz="1100" dirty="0"/>
              <a:t> taking up too much screen space when candidates are on smaller devices. This then leads to a less than optimal candidate experience.</a:t>
            </a:r>
          </a:p>
        </p:txBody>
      </p:sp>
      <p:sp>
        <p:nvSpPr>
          <p:cNvPr id="12" name="Text Placeholder 6"/>
          <p:cNvSpPr>
            <a:spLocks noGrp="1"/>
          </p:cNvSpPr>
          <p:nvPr>
            <p:ph type="body" sz="quarter" idx="14"/>
          </p:nvPr>
        </p:nvSpPr>
        <p:spPr>
          <a:xfrm>
            <a:off x="6271260" y="1163638"/>
            <a:ext cx="1828800" cy="1510982"/>
          </a:xfrm>
          <a:solidFill>
            <a:schemeClr val="accent1"/>
          </a:solidFill>
        </p:spPr>
        <p:txBody>
          <a:bodyPr/>
          <a:lstStyle/>
          <a:p>
            <a:r>
              <a:rPr lang="en-US" sz="1100" dirty="0"/>
              <a:t>If your organization currently uses a Vanity URL, these should not be negatively affected by the conversion to Responsive. </a:t>
            </a:r>
          </a:p>
        </p:txBody>
      </p:sp>
      <p:sp>
        <p:nvSpPr>
          <p:cNvPr id="13" name="Text Placeholder 6"/>
          <p:cNvSpPr>
            <a:spLocks noGrp="1"/>
          </p:cNvSpPr>
          <p:nvPr>
            <p:ph type="body" sz="quarter" idx="14"/>
          </p:nvPr>
        </p:nvSpPr>
        <p:spPr>
          <a:xfrm>
            <a:off x="228600" y="2865120"/>
            <a:ext cx="1828800" cy="1688464"/>
          </a:xfrm>
          <a:solidFill>
            <a:schemeClr val="accent1"/>
          </a:solidFill>
        </p:spPr>
        <p:txBody>
          <a:bodyPr/>
          <a:lstStyle/>
          <a:p>
            <a:r>
              <a:rPr lang="en-US" sz="1100" dirty="0"/>
              <a:t>If you would like to remove certain options from a field on the Advanced Search page, edit the Talent Gateway and select the “Choose field options” field. </a:t>
            </a:r>
          </a:p>
          <a:p>
            <a:endParaRPr lang="en-US" sz="1100" dirty="0"/>
          </a:p>
        </p:txBody>
      </p:sp>
      <p:sp>
        <p:nvSpPr>
          <p:cNvPr id="14" name="Text Placeholder 6"/>
          <p:cNvSpPr>
            <a:spLocks noGrp="1"/>
          </p:cNvSpPr>
          <p:nvPr>
            <p:ph type="body" sz="quarter" idx="14"/>
          </p:nvPr>
        </p:nvSpPr>
        <p:spPr>
          <a:xfrm>
            <a:off x="2247900" y="2865120"/>
            <a:ext cx="1828800" cy="1688464"/>
          </a:xfrm>
          <a:solidFill>
            <a:schemeClr val="accent1"/>
          </a:solidFill>
        </p:spPr>
        <p:txBody>
          <a:bodyPr/>
          <a:lstStyle/>
          <a:p>
            <a:r>
              <a:rPr lang="en-US" sz="1100" dirty="0"/>
              <a:t>The “more” option on the job search results page will not render HTML from the formatted descriptions</a:t>
            </a:r>
          </a:p>
        </p:txBody>
      </p:sp>
      <p:sp>
        <p:nvSpPr>
          <p:cNvPr id="8" name="Text Placeholder 6">
            <a:extLst>
              <a:ext uri="{FF2B5EF4-FFF2-40B4-BE49-F238E27FC236}">
                <a16:creationId xmlns:a16="http://schemas.microsoft.com/office/drawing/2014/main" id="{4D8AABD4-C9DC-421F-B3B4-599DF09A5744}"/>
              </a:ext>
            </a:extLst>
          </p:cNvPr>
          <p:cNvSpPr txBox="1">
            <a:spLocks/>
          </p:cNvSpPr>
          <p:nvPr/>
        </p:nvSpPr>
        <p:spPr>
          <a:xfrm>
            <a:off x="4259580" y="1162050"/>
            <a:ext cx="1828800" cy="1512570"/>
          </a:xfrm>
          <a:prstGeom prst="rect">
            <a:avLst/>
          </a:prstGeom>
          <a:solidFill>
            <a:schemeClr val="accent1"/>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0" indent="0" algn="l" defTabSz="457200" rtl="0" eaLnBrk="1" latinLnBrk="0" hangingPunct="1">
              <a:lnSpc>
                <a:spcPct val="100000"/>
              </a:lnSpc>
              <a:spcBef>
                <a:spcPts val="1100"/>
              </a:spcBef>
              <a:spcAft>
                <a:spcPts val="0"/>
              </a:spcAft>
              <a:buFontTx/>
              <a:buNone/>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a:t>Jobs pushed to a third party, through a Job Board Aggregator or through the IBM Jobs API, should not be impacted. </a:t>
            </a:r>
            <a:endParaRPr lang="en-US" sz="1100" dirty="0"/>
          </a:p>
        </p:txBody>
      </p:sp>
    </p:spTree>
    <p:extLst>
      <p:ext uri="{BB962C8B-B14F-4D97-AF65-F5344CB8AC3E}">
        <p14:creationId xmlns:p14="http://schemas.microsoft.com/office/powerpoint/2010/main" val="2116121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8915400" cy="612333"/>
          </a:xfrm>
        </p:spPr>
        <p:txBody>
          <a:bodyPr/>
          <a:lstStyle/>
          <a:p>
            <a:r>
              <a:rPr lang="en-US" b="1" dirty="0"/>
              <a:t>Resources</a:t>
            </a:r>
            <a:endParaRPr lang="en-US" sz="1600" b="1" i="1" dirty="0"/>
          </a:p>
        </p:txBody>
      </p:sp>
      <p:sp>
        <p:nvSpPr>
          <p:cNvPr id="3" name="Title 1">
            <a:extLst>
              <a:ext uri="{FF2B5EF4-FFF2-40B4-BE49-F238E27FC236}">
                <a16:creationId xmlns:a16="http://schemas.microsoft.com/office/drawing/2014/main" id="{8BD212FE-755B-445D-9836-1DF6E99CE941}"/>
              </a:ext>
            </a:extLst>
          </p:cNvPr>
          <p:cNvSpPr txBox="1">
            <a:spLocks/>
          </p:cNvSpPr>
          <p:nvPr/>
        </p:nvSpPr>
        <p:spPr>
          <a:xfrm>
            <a:off x="228600" y="643234"/>
            <a:ext cx="8686800" cy="3935540"/>
          </a:xfrm>
          <a:prstGeom prst="rect">
            <a:avLst/>
          </a:prstGeom>
        </p:spPr>
        <p:txBody>
          <a:bodyPr vert="horz" lIns="0" tIns="0" rIns="0" bIns="0" rtlCol="0" anchor="t" anchorCtr="0">
            <a:noAutofit/>
          </a:bodyPr>
          <a:lstStyle>
            <a:lvl1pPr marL="117475" indent="-117475" algn="l" defTabSz="457200" rtl="0" eaLnBrk="1" latinLnBrk="0" hangingPunct="1">
              <a:lnSpc>
                <a:spcPct val="90000"/>
              </a:lnSpc>
              <a:spcBef>
                <a:spcPct val="0"/>
              </a:spcBef>
              <a:buNone/>
              <a:tabLst/>
              <a:defRPr sz="2400" kern="1200">
                <a:solidFill>
                  <a:schemeClr val="bg2"/>
                </a:solidFill>
                <a:latin typeface="+mj-lt"/>
                <a:ea typeface="Arial" charset="0"/>
                <a:cs typeface="Arial" charset="0"/>
              </a:defRPr>
            </a:lvl1pPr>
          </a:lstStyle>
          <a:p>
            <a:r>
              <a:rPr lang="en-US" sz="1600" dirty="0">
                <a:hlinkClick r:id="rId2">
                  <a:extLst>
                    <a:ext uri="{A12FA001-AC4F-418D-AE19-62706E023703}">
                      <ahyp:hlinkClr xmlns:ahyp="http://schemas.microsoft.com/office/drawing/2018/hyperlinkcolor" val="tx"/>
                    </a:ext>
                  </a:extLst>
                </a:hlinkClick>
              </a:rPr>
              <a:t>Configuring the TGs/GQs</a:t>
            </a:r>
            <a:endParaRPr lang="en-US" sz="1600" dirty="0"/>
          </a:p>
          <a:p>
            <a:endParaRPr lang="en-US" sz="1600" dirty="0"/>
          </a:p>
          <a:p>
            <a:r>
              <a:rPr lang="en-US" sz="1600" dirty="0"/>
              <a:t>The </a:t>
            </a:r>
            <a:r>
              <a:rPr lang="en-US" sz="1600" dirty="0">
                <a:hlinkClick r:id="rId3">
                  <a:extLst>
                    <a:ext uri="{A12FA001-AC4F-418D-AE19-62706E023703}">
                      <ahyp:hlinkClr xmlns:ahyp="http://schemas.microsoft.com/office/drawing/2018/hyperlinkcolor" val="tx"/>
                    </a:ext>
                  </a:extLst>
                </a:hlinkClick>
              </a:rPr>
              <a:t>Overview, Configuration and Documentation page</a:t>
            </a:r>
            <a:r>
              <a:rPr lang="en-US" sz="1600" dirty="0"/>
              <a:t> on the Knowledge Center contains a ton of information! Including:</a:t>
            </a:r>
          </a:p>
          <a:p>
            <a:pPr marL="511175" lvl="1" indent="-285750">
              <a:buFont typeface="Arial" panose="020B0604020202020204" pitchFamily="34" charset="0"/>
              <a:buChar char="•"/>
            </a:pPr>
            <a:r>
              <a:rPr lang="en-US" sz="1600" dirty="0">
                <a:solidFill>
                  <a:schemeClr val="bg2"/>
                </a:solidFill>
              </a:rPr>
              <a:t>Project overview</a:t>
            </a:r>
          </a:p>
          <a:p>
            <a:pPr marL="511175" lvl="1" indent="-285750">
              <a:buFont typeface="Arial" panose="020B0604020202020204" pitchFamily="34" charset="0"/>
              <a:buChar char="•"/>
            </a:pPr>
            <a:r>
              <a:rPr lang="en-US" sz="1600" dirty="0">
                <a:solidFill>
                  <a:schemeClr val="bg2"/>
                </a:solidFill>
              </a:rPr>
              <a:t>Configuration overview</a:t>
            </a:r>
          </a:p>
          <a:p>
            <a:pPr marL="511175" lvl="1" indent="-285750">
              <a:buFont typeface="Arial" panose="020B0604020202020204" pitchFamily="34" charset="0"/>
              <a:buChar char="•"/>
            </a:pPr>
            <a:r>
              <a:rPr lang="en-US" sz="1600" dirty="0">
                <a:solidFill>
                  <a:schemeClr val="bg2"/>
                </a:solidFill>
              </a:rPr>
              <a:t>Responsive Apply Design Sheet: This document is referenced in the Project Process Overview and Visual Branding Tool Overview webinars. It is recommended to use this document to collect pertinent information from your Marketing or Corporate Communications team.</a:t>
            </a:r>
          </a:p>
          <a:p>
            <a:pPr marL="511175" lvl="1" indent="-285750">
              <a:buFont typeface="Arial" panose="020B0604020202020204" pitchFamily="34" charset="0"/>
              <a:buChar char="•"/>
            </a:pPr>
            <a:r>
              <a:rPr lang="en-US" sz="1600" dirty="0">
                <a:solidFill>
                  <a:schemeClr val="bg2"/>
                </a:solidFill>
              </a:rPr>
              <a:t>Responsive Upgrade LOE Assessment: This spreadsheet helps you estimate the number of hours that are needed by your Workbench Administrator to make the move to Responsive Apply.</a:t>
            </a:r>
          </a:p>
          <a:p>
            <a:pPr marL="511175" lvl="1" indent="-285750">
              <a:buFont typeface="Arial" panose="020B0604020202020204" pitchFamily="34" charset="0"/>
              <a:buChar char="•"/>
            </a:pPr>
            <a:r>
              <a:rPr lang="en-US" sz="1600" dirty="0">
                <a:solidFill>
                  <a:schemeClr val="bg2"/>
                </a:solidFill>
              </a:rPr>
              <a:t>Advanced CSS Snippets</a:t>
            </a:r>
          </a:p>
          <a:p>
            <a:pPr marL="511175" lvl="1" indent="-285750">
              <a:buFont typeface="Arial" panose="020B0604020202020204" pitchFamily="34" charset="0"/>
              <a:buChar char="•"/>
            </a:pPr>
            <a:r>
              <a:rPr lang="en-US" sz="1600" dirty="0">
                <a:solidFill>
                  <a:schemeClr val="bg2"/>
                </a:solidFill>
              </a:rPr>
              <a:t>Responsive Apply Tracking Codes for Apply Process </a:t>
            </a:r>
          </a:p>
          <a:p>
            <a:pPr marL="511175" lvl="1" indent="-285750">
              <a:buFont typeface="Arial" panose="020B0604020202020204" pitchFamily="34" charset="0"/>
              <a:buChar char="•"/>
            </a:pPr>
            <a:endParaRPr lang="en-US" sz="1600" dirty="0">
              <a:solidFill>
                <a:schemeClr val="bg2"/>
              </a:solidFill>
            </a:endParaRPr>
          </a:p>
          <a:p>
            <a:pPr marL="0"/>
            <a:r>
              <a:rPr lang="en-US" sz="1600" dirty="0">
                <a:hlinkClick r:id="rId4">
                  <a:extLst>
                    <a:ext uri="{A12FA001-AC4F-418D-AE19-62706E023703}">
                      <ahyp:hlinkClr xmlns:ahyp="http://schemas.microsoft.com/office/drawing/2018/hyperlinkcolor" val="tx"/>
                    </a:ext>
                  </a:extLst>
                </a:hlinkClick>
              </a:rPr>
              <a:t>Configuring the Add Candidate Standalone GQ </a:t>
            </a:r>
            <a:r>
              <a:rPr lang="en-US" sz="1600" dirty="0"/>
              <a:t>(to replace the Basic Add Candidate TG).</a:t>
            </a:r>
            <a:endParaRPr lang="en-US" sz="1600" dirty="0">
              <a:solidFill>
                <a:schemeClr val="bg2"/>
              </a:solidFill>
            </a:endParaRPr>
          </a:p>
          <a:p>
            <a:endParaRPr lang="en-US" sz="1600" dirty="0"/>
          </a:p>
        </p:txBody>
      </p:sp>
    </p:spTree>
    <p:extLst>
      <p:ext uri="{BB962C8B-B14F-4D97-AF65-F5344CB8AC3E}">
        <p14:creationId xmlns:p14="http://schemas.microsoft.com/office/powerpoint/2010/main" val="9776686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May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587141904"/>
              </p:ext>
            </p:extLst>
          </p:nvPr>
        </p:nvGraphicFramePr>
        <p:xfrm>
          <a:off x="107950" y="755864"/>
          <a:ext cx="8726214" cy="4183856"/>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68964">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11050">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endParaRPr>
                    </a:p>
                  </a:txBody>
                  <a:tcPr/>
                </a:tc>
                <a:tc>
                  <a:txBody>
                    <a:bodyPr/>
                    <a:lstStyle/>
                    <a:p>
                      <a:endParaRPr lang="en-US" sz="900" dirty="0"/>
                    </a:p>
                  </a:txBody>
                  <a:tcPr/>
                </a:tc>
                <a:tc>
                  <a:txBody>
                    <a:bodyPr/>
                    <a:lstStyle/>
                    <a:p>
                      <a:endParaRPr lang="en-US" sz="900" b="1" dirty="0"/>
                    </a:p>
                    <a:p>
                      <a:endParaRPr lang="en-US" sz="900" b="1" dirty="0"/>
                    </a:p>
                    <a:p>
                      <a:endParaRPr lang="en-US" sz="900" b="1" dirty="0"/>
                    </a:p>
                    <a:p>
                      <a:endParaRPr lang="en-US" sz="900" b="1" dirty="0"/>
                    </a:p>
                  </a:txBody>
                  <a:tcPr/>
                </a:tc>
                <a:tc>
                  <a:txBody>
                    <a:bodyPr/>
                    <a:lstStyle/>
                    <a:p>
                      <a:r>
                        <a:rPr lang="en-US" sz="900" dirty="0"/>
                        <a:t>1</a:t>
                      </a:r>
                    </a:p>
                  </a:txBody>
                  <a:tcPr/>
                </a:tc>
                <a:tc>
                  <a:txBody>
                    <a:bodyPr/>
                    <a:lstStyle/>
                    <a:p>
                      <a:r>
                        <a:rPr lang="en-US" sz="900" dirty="0"/>
                        <a:t>2</a:t>
                      </a:r>
                    </a:p>
                  </a:txBody>
                  <a:tcPr/>
                </a:tc>
                <a:extLst>
                  <a:ext uri="{0D108BD9-81ED-4DB2-BD59-A6C34878D82A}">
                    <a16:rowId xmlns:a16="http://schemas.microsoft.com/office/drawing/2014/main" val="1628256478"/>
                  </a:ext>
                </a:extLst>
              </a:tr>
              <a:tr h="907963">
                <a:tc>
                  <a:txBody>
                    <a:bodyPr/>
                    <a:lstStyle/>
                    <a:p>
                      <a:r>
                        <a:rPr lang="en-US" sz="900" dirty="0"/>
                        <a:t>3</a:t>
                      </a:r>
                    </a:p>
                  </a:txBody>
                  <a:tcPr/>
                </a:tc>
                <a:tc>
                  <a:txBody>
                    <a:bodyPr/>
                    <a:lstStyle/>
                    <a:p>
                      <a:r>
                        <a:rPr lang="en-US" sz="900" dirty="0"/>
                        <a:t>4</a:t>
                      </a:r>
                    </a:p>
                  </a:txBody>
                  <a:tcPr/>
                </a:tc>
                <a:tc>
                  <a:txBody>
                    <a:bodyPr/>
                    <a:lstStyle/>
                    <a:p>
                      <a:r>
                        <a:rPr lang="en-US" sz="900" dirty="0"/>
                        <a:t>5</a:t>
                      </a:r>
                    </a:p>
                  </a:txBody>
                  <a:tcPr/>
                </a:tc>
                <a:tc>
                  <a:txBody>
                    <a:bodyPr/>
                    <a:lstStyle/>
                    <a:p>
                      <a:r>
                        <a:rPr lang="en-US" sz="900" dirty="0"/>
                        <a:t>6</a:t>
                      </a:r>
                    </a:p>
                  </a:txBody>
                  <a:tcPr/>
                </a:tc>
                <a:tc>
                  <a:txBody>
                    <a:bodyPr/>
                    <a:lstStyle/>
                    <a:p>
                      <a:r>
                        <a:rPr lang="en-US" sz="900" dirty="0"/>
                        <a:t>7</a:t>
                      </a:r>
                    </a:p>
                    <a:p>
                      <a:r>
                        <a:rPr lang="en-US" sz="900" b="1" dirty="0"/>
                        <a:t>Client:</a:t>
                      </a:r>
                      <a:r>
                        <a:rPr lang="en-US" sz="900" b="0" dirty="0"/>
                        <a:t> </a:t>
                      </a:r>
                      <a:r>
                        <a:rPr lang="en-US" sz="900" b="0" dirty="0">
                          <a:hlinkClick r:id="rId2"/>
                        </a:rPr>
                        <a:t>BR 20.05.04 and Onboard Release (11:00 AM EST)</a:t>
                      </a:r>
                      <a:endParaRPr lang="en-US" sz="900" b="1" dirty="0"/>
                    </a:p>
                  </a:txBody>
                  <a:tcPr/>
                </a:tc>
                <a:tc>
                  <a:txBody>
                    <a:bodyPr/>
                    <a:lstStyle/>
                    <a:p>
                      <a:r>
                        <a:rPr lang="en-US" sz="900" dirty="0"/>
                        <a:t>8</a:t>
                      </a:r>
                    </a:p>
                  </a:txBody>
                  <a:tcPr/>
                </a:tc>
                <a:tc>
                  <a:txBody>
                    <a:bodyPr/>
                    <a:lstStyle/>
                    <a:p>
                      <a:r>
                        <a:rPr lang="en-US" sz="900" dirty="0"/>
                        <a:t>9</a:t>
                      </a:r>
                    </a:p>
                  </a:txBody>
                  <a:tcPr/>
                </a:tc>
                <a:extLst>
                  <a:ext uri="{0D108BD9-81ED-4DB2-BD59-A6C34878D82A}">
                    <a16:rowId xmlns:a16="http://schemas.microsoft.com/office/drawing/2014/main" val="634571686"/>
                  </a:ext>
                </a:extLst>
              </a:tr>
              <a:tr h="731535">
                <a:tc>
                  <a:txBody>
                    <a:bodyPr/>
                    <a:lstStyle/>
                    <a:p>
                      <a:r>
                        <a:rPr lang="en-US" sz="900" dirty="0"/>
                        <a:t>10</a:t>
                      </a:r>
                    </a:p>
                  </a:txBody>
                  <a:tcPr/>
                </a:tc>
                <a:tc>
                  <a:txBody>
                    <a:bodyPr/>
                    <a:lstStyle/>
                    <a:p>
                      <a:r>
                        <a:rPr lang="en-US" sz="900" dirty="0"/>
                        <a:t>11</a:t>
                      </a:r>
                    </a:p>
                    <a:p>
                      <a:endParaRPr lang="en-US" sz="900" b="1" dirty="0"/>
                    </a:p>
                  </a:txBody>
                  <a:tcPr/>
                </a:tc>
                <a:tc>
                  <a:txBody>
                    <a:bodyPr/>
                    <a:lstStyle/>
                    <a:p>
                      <a:r>
                        <a:rPr lang="en-US" sz="900" dirty="0"/>
                        <a:t>12</a:t>
                      </a:r>
                      <a:endParaRPr lang="en-US" sz="900" b="1" dirty="0"/>
                    </a:p>
                  </a:txBody>
                  <a:tcPr/>
                </a:tc>
                <a:tc>
                  <a:txBody>
                    <a:bodyPr/>
                    <a:lstStyle/>
                    <a:p>
                      <a:r>
                        <a:rPr lang="en-US" sz="900" dirty="0"/>
                        <a:t>13</a:t>
                      </a:r>
                    </a:p>
                  </a:txBody>
                  <a:tcPr/>
                </a:tc>
                <a:tc>
                  <a:txBody>
                    <a:bodyPr/>
                    <a:lstStyle/>
                    <a:p>
                      <a:r>
                        <a:rPr lang="en-US" sz="900" dirty="0"/>
                        <a:t>14</a:t>
                      </a:r>
                    </a:p>
                    <a:p>
                      <a:r>
                        <a:rPr lang="en-US" sz="900" dirty="0"/>
                        <a:t>Slack Me Anything!</a:t>
                      </a:r>
                    </a:p>
                  </a:txBody>
                  <a:tcPr/>
                </a:tc>
                <a:tc>
                  <a:txBody>
                    <a:bodyPr/>
                    <a:lstStyle/>
                    <a:p>
                      <a:r>
                        <a:rPr lang="en-US" sz="900" dirty="0"/>
                        <a:t>15</a:t>
                      </a:r>
                    </a:p>
                  </a:txBody>
                  <a:tcPr/>
                </a:tc>
                <a:tc>
                  <a:txBody>
                    <a:bodyPr/>
                    <a:lstStyle/>
                    <a:p>
                      <a:r>
                        <a:rPr lang="en-US" sz="900" dirty="0"/>
                        <a:t>16</a:t>
                      </a:r>
                    </a:p>
                  </a:txBody>
                  <a:tcPr/>
                </a:tc>
                <a:extLst>
                  <a:ext uri="{0D108BD9-81ED-4DB2-BD59-A6C34878D82A}">
                    <a16:rowId xmlns:a16="http://schemas.microsoft.com/office/drawing/2014/main" val="1980404736"/>
                  </a:ext>
                </a:extLst>
              </a:tr>
              <a:tr h="731535">
                <a:tc>
                  <a:txBody>
                    <a:bodyPr/>
                    <a:lstStyle/>
                    <a:p>
                      <a:r>
                        <a:rPr lang="en-US" sz="900" dirty="0"/>
                        <a:t>17</a:t>
                      </a:r>
                    </a:p>
                  </a:txBody>
                  <a:tcPr/>
                </a:tc>
                <a:tc>
                  <a:txBody>
                    <a:bodyPr/>
                    <a:lstStyle/>
                    <a:p>
                      <a:r>
                        <a:rPr lang="en-US" sz="900" dirty="0"/>
                        <a:t>18</a:t>
                      </a:r>
                    </a:p>
                    <a:p>
                      <a:r>
                        <a:rPr lang="en-US" sz="900" b="1" dirty="0"/>
                        <a:t>Client:</a:t>
                      </a:r>
                      <a:r>
                        <a:rPr lang="en-US" sz="900" b="0" dirty="0"/>
                        <a:t> </a:t>
                      </a:r>
                      <a:r>
                        <a:rPr lang="en-US" sz="900" b="0" dirty="0">
                          <a:hlinkClick r:id="rId3"/>
                        </a:rPr>
                        <a:t>Assess May Release (11:00 AM EST)</a:t>
                      </a:r>
                      <a:endParaRPr lang="en-US" sz="900" dirty="0"/>
                    </a:p>
                  </a:txBody>
                  <a:tcPr/>
                </a:tc>
                <a:tc>
                  <a:txBody>
                    <a:bodyPr/>
                    <a:lstStyle/>
                    <a:p>
                      <a:r>
                        <a:rPr lang="en-US" sz="900" dirty="0"/>
                        <a:t>19</a:t>
                      </a:r>
                    </a:p>
                    <a:p>
                      <a:r>
                        <a:rPr lang="en-US" sz="900" b="1" dirty="0"/>
                        <a:t>Client:</a:t>
                      </a:r>
                      <a:r>
                        <a:rPr lang="en-US" sz="900" b="0" dirty="0"/>
                        <a:t> </a:t>
                      </a:r>
                      <a:r>
                        <a:rPr lang="en-US" sz="900" b="0" dirty="0">
                          <a:hlinkClick r:id="rId4"/>
                        </a:rPr>
                        <a:t>BrassRing Metrics Dashboard (11:00 AM EST)</a:t>
                      </a:r>
                      <a:endParaRPr lang="en-US" sz="900" b="1" dirty="0"/>
                    </a:p>
                  </a:txBody>
                  <a:tcPr/>
                </a:tc>
                <a:tc>
                  <a:txBody>
                    <a:bodyPr/>
                    <a:lstStyle/>
                    <a:p>
                      <a:r>
                        <a:rPr lang="en-US" sz="900" dirty="0"/>
                        <a:t>20</a:t>
                      </a:r>
                    </a:p>
                    <a:p>
                      <a:endParaRPr lang="en-US" sz="900" dirty="0"/>
                    </a:p>
                  </a:txBody>
                  <a:tcPr/>
                </a:tc>
                <a:tc>
                  <a:txBody>
                    <a:bodyPr/>
                    <a:lstStyle/>
                    <a:p>
                      <a:r>
                        <a:rPr lang="en-US" sz="900" dirty="0"/>
                        <a:t>21</a:t>
                      </a:r>
                    </a:p>
                  </a:txBody>
                  <a:tcPr/>
                </a:tc>
                <a:tc>
                  <a:txBody>
                    <a:bodyPr/>
                    <a:lstStyle/>
                    <a:p>
                      <a:r>
                        <a:rPr lang="en-US" sz="900" dirty="0"/>
                        <a:t>22</a:t>
                      </a:r>
                    </a:p>
                  </a:txBody>
                  <a:tcPr/>
                </a:tc>
                <a:tc>
                  <a:txBody>
                    <a:bodyPr/>
                    <a:lstStyle/>
                    <a:p>
                      <a:r>
                        <a:rPr lang="en-US" sz="900" dirty="0"/>
                        <a:t>23</a:t>
                      </a:r>
                    </a:p>
                  </a:txBody>
                  <a:tcPr/>
                </a:tc>
                <a:extLst>
                  <a:ext uri="{0D108BD9-81ED-4DB2-BD59-A6C34878D82A}">
                    <a16:rowId xmlns:a16="http://schemas.microsoft.com/office/drawing/2014/main" val="1218527354"/>
                  </a:ext>
                </a:extLst>
              </a:tr>
              <a:tr h="732809">
                <a:tc>
                  <a:txBody>
                    <a:bodyPr/>
                    <a:lstStyle/>
                    <a:p>
                      <a:r>
                        <a:rPr lang="en-US" sz="900" dirty="0"/>
                        <a:t>24</a:t>
                      </a:r>
                    </a:p>
                  </a:txBody>
                  <a:tcPr/>
                </a:tc>
                <a:tc>
                  <a:txBody>
                    <a:bodyPr/>
                    <a:lstStyle/>
                    <a:p>
                      <a:r>
                        <a:rPr lang="en-US" sz="900" dirty="0"/>
                        <a:t>25</a:t>
                      </a:r>
                    </a:p>
                  </a:txBody>
                  <a:tcPr/>
                </a:tc>
                <a:tc>
                  <a:txBody>
                    <a:bodyPr/>
                    <a:lstStyle/>
                    <a:p>
                      <a:r>
                        <a:rPr lang="en-US" sz="900" dirty="0"/>
                        <a:t>26</a:t>
                      </a:r>
                    </a:p>
                  </a:txBody>
                  <a:tcPr/>
                </a:tc>
                <a:tc>
                  <a:txBody>
                    <a:bodyPr/>
                    <a:lstStyle/>
                    <a:p>
                      <a:r>
                        <a:rPr lang="en-US" sz="900" dirty="0"/>
                        <a:t>27</a:t>
                      </a:r>
                    </a:p>
                  </a:txBody>
                  <a:tcPr/>
                </a:tc>
                <a:tc>
                  <a:txBody>
                    <a:bodyPr/>
                    <a:lstStyle/>
                    <a:p>
                      <a:r>
                        <a:rPr lang="en-US" sz="900" dirty="0"/>
                        <a:t>28</a:t>
                      </a:r>
                    </a:p>
                  </a:txBody>
                  <a:tcPr/>
                </a:tc>
                <a:tc>
                  <a:txBody>
                    <a:bodyPr/>
                    <a:lstStyle/>
                    <a:p>
                      <a:r>
                        <a:rPr lang="en-US" sz="900" dirty="0"/>
                        <a:t>29</a:t>
                      </a:r>
                    </a:p>
                  </a:txBody>
                  <a:tcPr/>
                </a:tc>
                <a:tc>
                  <a:txBody>
                    <a:bodyPr/>
                    <a:lstStyle/>
                    <a:p>
                      <a:r>
                        <a:rPr lang="en-US" sz="900" dirty="0"/>
                        <a:t>30</a:t>
                      </a:r>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5"/>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7144188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377691"/>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2136</TotalTime>
  <Words>3441</Words>
  <Application>Microsoft Office PowerPoint</Application>
  <PresentationFormat>On-screen Show (16:9)</PresentationFormat>
  <Paragraphs>324</Paragraphs>
  <Slides>33</Slides>
  <Notes>1</Notes>
  <HiddenSlides>20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33</vt:i4>
      </vt:variant>
    </vt:vector>
  </HeadingPairs>
  <TitlesOfParts>
    <vt:vector size="44" baseType="lpstr">
      <vt:lpstr>Arial</vt:lpstr>
      <vt:lpstr>Calibri</vt:lpstr>
      <vt:lpstr>Courier New</vt:lpstr>
      <vt:lpstr>IBM Plex Sans</vt:lpstr>
      <vt:lpstr>IBM Plex Sans Light</vt:lpstr>
      <vt:lpstr>IBM Plex Sans Medium</vt:lpstr>
      <vt:lpstr>IBM Plex Sans SemiBold</vt:lpstr>
      <vt:lpstr>Wingdings</vt:lpstr>
      <vt:lpstr>blk_background_2017</vt:lpstr>
      <vt:lpstr>gry_background_2017</vt:lpstr>
      <vt:lpstr>wht_background_2017</vt:lpstr>
      <vt:lpstr>Migrating to the Responsive Talent Gateways IBM Kenexa BrassRing on Cloud  — Client Training and Enablement Session IBM Watson Talent April 30th, 2020</vt:lpstr>
      <vt:lpstr>PowerPoint Presentation</vt:lpstr>
      <vt:lpstr>Important Dates:</vt:lpstr>
      <vt:lpstr>Demo of Full Responsive Talent Gateway –</vt:lpstr>
      <vt:lpstr>Example Project Path and Preparation</vt:lpstr>
      <vt:lpstr>Example Steps to Implement</vt:lpstr>
      <vt:lpstr>Roles and Responsibilities</vt:lpstr>
      <vt:lpstr>Configuration Steps Full Talent Gateways – 1. Configure Responsive Gateway Questionnaires 2. Configure Responsive Layout for Talent Gateway   Synchronize your Talent Gateways! 3. Enable Responsive setting on Talent Gateway 4. Configure Branding for the Talent Gateway   Synchronize your Talent Gateways! 5. Update GQ associations or repost requisitions.</vt:lpstr>
      <vt:lpstr>Demo of Configuration Steps –</vt:lpstr>
      <vt:lpstr>Configuration Steps Basic Talent Gateways – 1. Configure Standalone Responsive Gateway Questionnaire 2. Create a new Full Talent Gateway   Synchronize your Talent Gateways! 3. Configure Branding for the Talent Gateway   Synchronize your Talent Gateways! 4. Select Standalone Gateway Questionnaire on Responsive TG Settings 5. Inactivate old Basic Talent Gateways</vt:lpstr>
      <vt:lpstr>Configuration Steps Social Referral Talent Gateways – 1. Configure new Responsive Gateway Questionnaire for Referral 2. Create a NEW Full Talent Gateway (Employee-facing Gateway) or enable Social Referral on your current Internal Talent Gateway.   Synchronize your Talent Gateways! 3. Configure Social Media, Branding, and Comms for the Talent Gateway   Synchronize your Talent Gateways! 4. Configure RAMs that will be needed for your process 5. Remove postings from existing Employee Referral TG and post reqs to new TG.</vt:lpstr>
      <vt:lpstr>Configuration Steps –</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Talent Gateways</vt:lpstr>
      <vt:lpstr>Visual Branding Tool</vt:lpstr>
      <vt:lpstr>Visual Branding Tool</vt:lpstr>
      <vt:lpstr>Visual Branding Tool</vt:lpstr>
      <vt:lpstr>Visual Branding Tool</vt:lpstr>
      <vt:lpstr>Visual Branding Tool</vt:lpstr>
      <vt:lpstr>FAQs and Things to Know</vt:lpstr>
      <vt:lpstr>FAQs and Things to Know</vt:lpstr>
      <vt:lpstr>FAQs and Things to Know</vt:lpstr>
      <vt:lpstr>Resources</vt:lpstr>
      <vt:lpstr>Questions?</vt:lpstr>
      <vt:lpstr>May VIRTUAL TRAINING SESSIONS</vt:lpstr>
      <vt:lpstr>PowerPoint Presentation</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Niki Trumble</cp:lastModifiedBy>
  <cp:revision>118</cp:revision>
  <dcterms:created xsi:type="dcterms:W3CDTF">2018-03-01T22:47:15Z</dcterms:created>
  <dcterms:modified xsi:type="dcterms:W3CDTF">2020-04-30T16:22:49Z</dcterms:modified>
</cp:coreProperties>
</file>