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  <p:sldMasterId id="2147483745" r:id="rId2"/>
    <p:sldMasterId id="2147483781" r:id="rId3"/>
  </p:sldMasterIdLst>
  <p:notesMasterIdLst>
    <p:notesMasterId r:id="rId23"/>
  </p:notesMasterIdLst>
  <p:handoutMasterIdLst>
    <p:handoutMasterId r:id="rId24"/>
  </p:handoutMasterIdLst>
  <p:sldIdLst>
    <p:sldId id="338" r:id="rId4"/>
    <p:sldId id="343" r:id="rId5"/>
    <p:sldId id="284" r:id="rId6"/>
    <p:sldId id="691" r:id="rId7"/>
    <p:sldId id="692" r:id="rId8"/>
    <p:sldId id="334" r:id="rId9"/>
    <p:sldId id="714" r:id="rId10"/>
    <p:sldId id="728" r:id="rId11"/>
    <p:sldId id="767" r:id="rId12"/>
    <p:sldId id="773" r:id="rId13"/>
    <p:sldId id="768" r:id="rId14"/>
    <p:sldId id="707" r:id="rId15"/>
    <p:sldId id="536" r:id="rId16"/>
    <p:sldId id="719" r:id="rId17"/>
    <p:sldId id="706" r:id="rId18"/>
    <p:sldId id="716" r:id="rId19"/>
    <p:sldId id="772" r:id="rId20"/>
    <p:sldId id="500" r:id="rId21"/>
    <p:sldId id="288" r:id="rId22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8C8C"/>
    <a:srgbClr val="3D3D3D"/>
    <a:srgbClr val="051B75"/>
    <a:srgbClr val="DCDCDC"/>
    <a:srgbClr val="F3F3F3"/>
    <a:srgbClr val="F7F3F1"/>
    <a:srgbClr val="6EA6FF"/>
    <a:srgbClr val="BB8EFF"/>
    <a:srgbClr val="20D5D2"/>
    <a:srgbClr val="053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01" autoAdjust="0"/>
    <p:restoredTop sz="94659"/>
  </p:normalViewPr>
  <p:slideViewPr>
    <p:cSldViewPr snapToGrid="0" snapToObjects="1" showGuides="1">
      <p:cViewPr varScale="1">
        <p:scale>
          <a:sx n="84" d="100"/>
          <a:sy n="84" d="100"/>
        </p:scale>
        <p:origin x="620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90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811876-243E-CE4F-BE13-763CA6DCA1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2A1DE-898A-AE45-912C-AA03C3E3AF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F3ABF-AEBA-AC44-AEBE-FB25EEA7F44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B91E4-0073-9443-82F8-F1363C78AC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D1623-1E55-3F4A-BA9C-FDCECA242A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BDE4E-C6A5-2944-967B-245D298FD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44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E012A-D992-5D42-B86E-AA2BC0764EE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02FFD-07D4-5C4F-BD77-921008177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C78C63C-DBBC-4874-A3C5-0D60C4FFD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77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08C2744-6DAE-4F37-929A-BD619E577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2020 IBM Corporation</a:t>
            </a:r>
          </a:p>
        </p:txBody>
      </p:sp>
      <p:pic>
        <p:nvPicPr>
          <p:cNvPr id="10" name="Picture 9" descr="IBM Talent Management Solutions_White.png">
            <a:extLst>
              <a:ext uri="{FF2B5EF4-FFF2-40B4-BE49-F238E27FC236}">
                <a16:creationId xmlns:a16="http://schemas.microsoft.com/office/drawing/2014/main" id="{7522D8E8-2E10-49A7-8CD2-31969A1B61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CDD928E-2D50-432C-B544-EF7ED67C3B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AA352F13-5C80-4DF7-B43A-EB04DFA56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1C68D-1E34-4EE9-B853-ABE581AD7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3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E0C8642-9F84-4332-A485-122129AB7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6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68860C3-A0C0-44FC-87AC-0E5ADC7B9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30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B4A5F2F-4AAD-4D31-B3CE-23C13EE11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5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F81BB47-EE99-4F69-A278-FE97C93E5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1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8632F80-087E-4C10-8D94-8EA55E083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0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EE4A0DD-AC3B-42E0-B38C-212CBEA6A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75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FA7D7-F850-45F5-8744-B5CE34B2D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52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01AB3EB-20E7-4292-9F68-C63B3CBEB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85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BBB6316-172F-487B-9067-D6B02D81E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82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F3E26753-182A-428B-A668-00B5F6ABA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5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3B02E6E-755A-467D-83D1-78F8E684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53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B491512-0248-4ABB-B497-67EDA0A0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1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A9E1BF3-B45A-4C50-98BC-B2A3E0C8E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46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B948E4A-0BCC-4E54-AB85-FB8288A59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835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17114C9-A8DD-48A9-A7F3-7BB48F01D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931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68F8FE6-730B-4CEC-ACBA-F3B902EFB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372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1D1C3A05-5283-4D6A-B17A-61BB08328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236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BBAE8F1-3BD9-4FBE-BB35-E5F667CB7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81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1998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C406039-24D7-43FA-8025-4881EE970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92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4572000" y="25590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6857998" y="25463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22B4F6BD-6177-4B7E-9F67-335824747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11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366DF607-EB53-4282-A159-74B2EE2BB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7E6729A-9008-4238-8F94-C92F69DEC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69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DA42845-AD5E-4121-B7E2-0F7ECDA091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5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7015E-AEBF-46E5-8DA7-0F3E03BC7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65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0D44EC3-856A-4782-8992-AD1C15B61A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6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129E68C-C99F-4566-9E38-6F32AF6A1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9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F8C8E88-E8FF-46A9-B9A5-67CE4DC40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464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526A5A42-45CE-423D-B378-5F5875C8B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37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818B667-6ED0-46B1-9C2D-A9BDA63A5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48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F2D3753-A7C1-426B-A2DB-09B027A69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0569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0CE05120-4778-47D5-B89B-8ED0E1408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094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9C7D1-BB35-4679-91D6-460FBB0B6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85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38893EB-3A53-42E5-B8D6-AE3145DFD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0882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1292A8C-430E-4959-A811-F586EA582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99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2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54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0810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8293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949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98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36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3762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3917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8584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9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05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018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726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44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5983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36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823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871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82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487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8053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927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75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498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29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120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405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03830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475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67672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85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710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6584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74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811" y="4705350"/>
            <a:ext cx="521589" cy="211455"/>
          </a:xfrm>
          <a:prstGeom prst="rect">
            <a:avLst/>
          </a:prstGeom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8067EDD2-686F-479F-918B-996A1B7BE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81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84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5988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05068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569089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4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03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1382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5575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87889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29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758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749764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5255754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972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288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606412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266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816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92024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08120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075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4917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86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593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416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3251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24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25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399817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430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084811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535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293C6D57-CED3-413A-AC43-E462E2DD10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42796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57987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8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2020 IBM Corporation</a:t>
            </a:r>
          </a:p>
        </p:txBody>
      </p:sp>
      <p:pic>
        <p:nvPicPr>
          <p:cNvPr id="8" name="Picture 7" descr="IBM Talent Management Solutions_White.png">
            <a:extLst>
              <a:ext uri="{FF2B5EF4-FFF2-40B4-BE49-F238E27FC236}">
                <a16:creationId xmlns:a16="http://schemas.microsoft.com/office/drawing/2014/main" id="{84C9555D-561D-4E23-AE4C-DEF5E4652409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3BE5053-B4A1-45D8-8BA3-E8C278607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26" r:id="rId2"/>
    <p:sldLayoutId id="2147483828" r:id="rId3"/>
    <p:sldLayoutId id="2147483827" r:id="rId4"/>
    <p:sldLayoutId id="2147483674" r:id="rId5"/>
    <p:sldLayoutId id="2147483819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822" r:id="rId37"/>
    <p:sldLayoutId id="2147483707" r:id="rId38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2020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328C194F-0C3E-4730-B080-A023B28B04FE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829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824" r:id="rId35"/>
    <p:sldLayoutId id="2147483780" r:id="rId36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4A8DE0E-4643-AB48-8185-8191FC0DAAB5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2020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4D8059F2-CDC4-4946-8AB4-4BF06486FCAF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817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  <p:sldLayoutId id="2147483810" r:id="rId29"/>
    <p:sldLayoutId id="2147483811" r:id="rId30"/>
    <p:sldLayoutId id="2147483812" r:id="rId31"/>
    <p:sldLayoutId id="2147483813" r:id="rId32"/>
    <p:sldLayoutId id="2147483814" r:id="rId33"/>
    <p:sldLayoutId id="2147483825" r:id="rId34"/>
    <p:sldLayoutId id="2147483816" r:id="rId35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59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2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59.xml"/><Relationship Id="rId1" Type="http://schemas.openxmlformats.org/officeDocument/2006/relationships/themeOverride" Target="../theme/themeOverrid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donotreply@brassring.com" TargetMode="External"/><Relationship Id="rId2" Type="http://schemas.openxmlformats.org/officeDocument/2006/relationships/slideLayout" Target="../slideLayouts/slideLayout59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umentation.infinite.com/docs/interview-management-configuring-interview-manager" TargetMode="External"/><Relationship Id="rId2" Type="http://schemas.openxmlformats.org/officeDocument/2006/relationships/hyperlink" Target="https://documentation.infinite.com/docs/interview-management" TargetMode="External"/><Relationship Id="rId1" Type="http://schemas.openxmlformats.org/officeDocument/2006/relationships/slideLayout" Target="../slideLayouts/slideLayout6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599" y="203781"/>
            <a:ext cx="8146775" cy="4479344"/>
          </a:xfrm>
        </p:spPr>
        <p:txBody>
          <a:bodyPr/>
          <a:lstStyle/>
          <a:p>
            <a:r>
              <a:rPr lang="en-US" dirty="0"/>
              <a:t>Interview Manager Automation</a:t>
            </a:r>
            <a:br>
              <a:rPr lang="en-US" dirty="0"/>
            </a:br>
            <a:r>
              <a:rPr lang="en-US" dirty="0"/>
              <a:t>BrassRing on Cloud</a:t>
            </a:r>
            <a:br>
              <a:rPr lang="en-US" dirty="0"/>
            </a:br>
            <a:br>
              <a:rPr lang="en-US" dirty="0"/>
            </a:br>
            <a:r>
              <a:rPr lang="en-US" sz="1600" b="0" dirty="0"/>
              <a:t>—</a:t>
            </a:r>
            <a:br>
              <a:rPr lang="en-US" b="0" dirty="0"/>
            </a:br>
            <a:r>
              <a:rPr lang="en-US" sz="1800" b="1" dirty="0"/>
              <a:t>Client Training and Enablement Session</a:t>
            </a:r>
            <a:br>
              <a:rPr lang="en-US" b="0" dirty="0"/>
            </a:br>
            <a:r>
              <a:rPr lang="en-US" sz="1600" b="1" dirty="0">
                <a:latin typeface="IBM Plex Sans SemiBold" panose="020B0503050000000000" pitchFamily="34" charset="77"/>
              </a:rPr>
              <a:t>Talent Management Solutions</a:t>
            </a:r>
            <a:br>
              <a:rPr lang="en-US" sz="1600" b="0" dirty="0"/>
            </a:br>
            <a:r>
              <a:rPr lang="en-US" sz="1600" dirty="0">
                <a:latin typeface="IBM Plex Sans" charset="0"/>
              </a:rPr>
              <a:t>October 29</a:t>
            </a:r>
            <a:r>
              <a:rPr lang="en-US" sz="1600" baseline="30000" dirty="0">
                <a:latin typeface="IBM Plex Sans" charset="0"/>
              </a:rPr>
              <a:t>th</a:t>
            </a:r>
            <a:r>
              <a:rPr lang="en-US" sz="1600" dirty="0">
                <a:latin typeface="IBM Plex Sans" charset="0"/>
              </a:rPr>
              <a:t>, 2020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028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E11BF4-DB4B-4B73-A290-BC1B3A869D0F}"/>
              </a:ext>
            </a:extLst>
          </p:cNvPr>
          <p:cNvSpPr txBox="1">
            <a:spLocks/>
          </p:cNvSpPr>
          <p:nvPr/>
        </p:nvSpPr>
        <p:spPr>
          <a:xfrm>
            <a:off x="3916154" y="1197787"/>
            <a:ext cx="5000822" cy="3460352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Overview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Interview Reminder RAM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Invitation Reminder RAM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Demo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Configuring Communication Templates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Recent Enhancements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Resources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Q n 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BC559B-08CF-497E-A9D2-8CE57F382CDD}"/>
              </a:ext>
            </a:extLst>
          </p:cNvPr>
          <p:cNvSpPr/>
          <p:nvPr/>
        </p:nvSpPr>
        <p:spPr>
          <a:xfrm>
            <a:off x="147096" y="135015"/>
            <a:ext cx="33906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Agenda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531545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-1" y="1384852"/>
            <a:ext cx="9143999" cy="3758648"/>
          </a:xfrm>
        </p:spPr>
        <p:txBody>
          <a:bodyPr/>
          <a:lstStyle/>
          <a:p>
            <a:pPr>
              <a:spcBef>
                <a:spcPts val="1000"/>
              </a:spcBef>
            </a:pPr>
            <a:r>
              <a:rPr lang="en-US" sz="1200" b="1" dirty="0"/>
              <a:t>Interview Manager: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Automation allows administrators to configure RAM(s).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RAM would automatically send a reminder to candidate &amp; Interviewer(s).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There are 2 types of “Reminder” triggers available to be configured.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It would make sure the intended parties are aware of the upcoming interview.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This also helps the interview coordinators to ensure that the rescheduling or cancellation can be done in a timely manner if required.</a:t>
            </a:r>
          </a:p>
          <a:p>
            <a:pPr>
              <a:spcBef>
                <a:spcPts val="1000"/>
              </a:spcBef>
            </a:pPr>
            <a:endParaRPr lang="en-US" sz="1200" dirty="0"/>
          </a:p>
          <a:p>
            <a:pPr>
              <a:spcBef>
                <a:spcPts val="1000"/>
              </a:spcBef>
            </a:pPr>
            <a:endParaRPr lang="en-US" sz="1200" dirty="0"/>
          </a:p>
          <a:p>
            <a:pPr>
              <a:spcBef>
                <a:spcPts val="1000"/>
              </a:spcBef>
            </a:pPr>
            <a:endParaRPr lang="en-US" sz="1200" dirty="0"/>
          </a:p>
          <a:p>
            <a:pPr>
              <a:spcBef>
                <a:spcPts val="1000"/>
              </a:spcBef>
            </a:pPr>
            <a:endParaRPr lang="en-US" sz="1200" dirty="0"/>
          </a:p>
          <a:p>
            <a:pPr>
              <a:spcBef>
                <a:spcPts val="1000"/>
              </a:spcBef>
            </a:pPr>
            <a:endParaRPr lang="en-US" sz="12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384853"/>
          </a:xfrm>
          <a:solidFill>
            <a:schemeClr val="bg2"/>
          </a:solidFill>
        </p:spPr>
        <p:txBody>
          <a:bodyPr/>
          <a:lstStyle/>
          <a:p>
            <a:r>
              <a:rPr lang="en-US" sz="8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Overview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0A3278-3A64-4200-AC59-A83694BCCF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/>
          <a:lstStyle/>
          <a:p>
            <a:fld id="{3FD999D4-B456-9943-89B7-30D56181CE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68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9825" y="722569"/>
            <a:ext cx="8121652" cy="1480882"/>
          </a:xfrm>
        </p:spPr>
        <p:txBody>
          <a:bodyPr/>
          <a:lstStyle/>
          <a:p>
            <a:r>
              <a:rPr lang="en-US" dirty="0"/>
              <a:t>A RAM trigger is available to be used with Interview Manager. </a:t>
            </a:r>
          </a:p>
          <a:p>
            <a:r>
              <a:rPr lang="en-US" dirty="0"/>
              <a:t>This trigger can be used to </a:t>
            </a:r>
            <a:r>
              <a:rPr lang="en-US" b="1" dirty="0"/>
              <a:t>send reminders </a:t>
            </a:r>
            <a:r>
              <a:rPr lang="en-US" dirty="0"/>
              <a:t>to </a:t>
            </a:r>
            <a:r>
              <a:rPr lang="en-US" b="1" dirty="0"/>
              <a:t>candidates and interviewers</a:t>
            </a:r>
            <a:r>
              <a:rPr lang="en-US" dirty="0"/>
              <a:t> before the </a:t>
            </a:r>
            <a:r>
              <a:rPr lang="en-US" b="1" dirty="0"/>
              <a:t>scheduled interviews</a:t>
            </a:r>
            <a:r>
              <a:rPr lang="en-US" dirty="0"/>
              <a:t>.</a:t>
            </a:r>
          </a:p>
          <a:p>
            <a:r>
              <a:rPr lang="en-US" dirty="0"/>
              <a:t>Trigger will automatically filter interviews based on Interview Status - </a:t>
            </a:r>
            <a:r>
              <a:rPr lang="en-US" b="1" dirty="0"/>
              <a:t>Scheduled</a:t>
            </a:r>
            <a:r>
              <a:rPr lang="en-US" dirty="0"/>
              <a:t>.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8598" y="157439"/>
            <a:ext cx="8235952" cy="5651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Rules Automation Manager - Interview Reminder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0C51F2-D527-496A-9E39-D6C9B1309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1169" y="2054485"/>
            <a:ext cx="5081661" cy="253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561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6B28-095C-4707-BDE1-06479CD1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751841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RAM - Interview Reminder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E3D87E5-7DC5-4C50-8449-7C70671CF5BD}"/>
              </a:ext>
            </a:extLst>
          </p:cNvPr>
          <p:cNvSpPr txBox="1">
            <a:spLocks/>
          </p:cNvSpPr>
          <p:nvPr/>
        </p:nvSpPr>
        <p:spPr>
          <a:xfrm>
            <a:off x="99905" y="773824"/>
            <a:ext cx="8725747" cy="3886229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100" b="1" dirty="0"/>
              <a:t>The following attributes for the new trigger:</a:t>
            </a:r>
          </a:p>
          <a:p>
            <a:r>
              <a:rPr lang="en-US" b="1" dirty="0"/>
              <a:t>Trigger Type </a:t>
            </a:r>
            <a:r>
              <a:rPr lang="en-US" dirty="0"/>
              <a:t>- RAM Trigger</a:t>
            </a:r>
            <a:endParaRPr lang="en-IN" dirty="0"/>
          </a:p>
          <a:p>
            <a:r>
              <a:rPr lang="en-US" b="1" dirty="0"/>
              <a:t>Triggering Mechanism </a:t>
            </a:r>
            <a:r>
              <a:rPr lang="en-US" dirty="0"/>
              <a:t>- IM: Upcoming Interviews</a:t>
            </a:r>
            <a:endParaRPr lang="en-IN" dirty="0"/>
          </a:p>
          <a:p>
            <a:r>
              <a:rPr lang="en-US" b="1" dirty="0"/>
              <a:t>Select Trigger Event </a:t>
            </a:r>
            <a:r>
              <a:rPr lang="en-US" dirty="0"/>
              <a:t>- [Disabled]</a:t>
            </a:r>
            <a:endParaRPr lang="en-IN" dirty="0"/>
          </a:p>
          <a:p>
            <a:r>
              <a:rPr lang="en-US" b="1" dirty="0"/>
              <a:t>Timing Mechanism </a:t>
            </a:r>
            <a:r>
              <a:rPr lang="en-US" dirty="0"/>
              <a:t>- Before Interview Start [Default value, cannot be customized]</a:t>
            </a:r>
            <a:endParaRPr lang="en-IN" dirty="0"/>
          </a:p>
          <a:p>
            <a:r>
              <a:rPr lang="en-US" b="1" dirty="0"/>
              <a:t>Trigger Timing (</a:t>
            </a:r>
            <a:r>
              <a:rPr lang="en-US" b="1" dirty="0" err="1"/>
              <a:t>hrs</a:t>
            </a:r>
            <a:r>
              <a:rPr lang="en-US" b="1" dirty="0"/>
              <a:t>) </a:t>
            </a:r>
            <a:r>
              <a:rPr lang="en-US" dirty="0"/>
              <a:t>- 48 </a:t>
            </a:r>
            <a:r>
              <a:rPr lang="en-US" dirty="0" err="1"/>
              <a:t>hrs</a:t>
            </a:r>
            <a:r>
              <a:rPr lang="en-US" dirty="0"/>
              <a:t> [2 days in advance, default value, can be customized]</a:t>
            </a:r>
          </a:p>
          <a:p>
            <a:r>
              <a:rPr lang="en-US" b="1" dirty="0"/>
              <a:t>Action – Send Communication </a:t>
            </a:r>
            <a:r>
              <a:rPr lang="en-US" dirty="0"/>
              <a:t>-</a:t>
            </a:r>
            <a:endParaRPr lang="en-IN" dirty="0"/>
          </a:p>
          <a:p>
            <a:pPr>
              <a:spcBef>
                <a:spcPts val="600"/>
              </a:spcBef>
            </a:pPr>
            <a:r>
              <a:rPr lang="en-US" sz="1000" b="1" dirty="0"/>
              <a:t>Select notification template </a:t>
            </a:r>
            <a:r>
              <a:rPr lang="en-US" sz="1000" dirty="0"/>
              <a:t>will allow for normal communication templates as well as Interview Manager templates (which have 1 or more interview tokens).</a:t>
            </a:r>
            <a:br>
              <a:rPr lang="en-US" sz="1000" dirty="0"/>
            </a:br>
            <a:r>
              <a:rPr lang="en-US" sz="1000" b="1" dirty="0"/>
              <a:t>Select recipients</a:t>
            </a:r>
            <a:r>
              <a:rPr lang="en-US" sz="1000" dirty="0"/>
              <a:t> includes normal recipient options (such as candidate: "[Talent Record] email") as well as 3 </a:t>
            </a:r>
            <a:r>
              <a:rPr lang="en-US" sz="1000" b="1" dirty="0"/>
              <a:t>NEW</a:t>
            </a:r>
            <a:r>
              <a:rPr lang="en-US" sz="1000" dirty="0"/>
              <a:t> interview options: </a:t>
            </a:r>
            <a:r>
              <a:rPr lang="en-US" sz="1000" b="1" dirty="0"/>
              <a:t>[Interview Fields] Interviewer</a:t>
            </a:r>
            <a:r>
              <a:rPr lang="en-US" sz="1000" dirty="0"/>
              <a:t>, </a:t>
            </a:r>
            <a:r>
              <a:rPr lang="en-US" sz="1000" b="1" dirty="0"/>
              <a:t>[Interview Fields] Lead Coordinator and [Interview Fields] Coordination Team</a:t>
            </a:r>
            <a:r>
              <a:rPr lang="en-US" sz="1000" dirty="0"/>
              <a:t>.</a:t>
            </a:r>
          </a:p>
          <a:p>
            <a:pPr>
              <a:spcBef>
                <a:spcPts val="600"/>
              </a:spcBef>
            </a:pPr>
            <a:endParaRPr lang="en-US" sz="1000" dirty="0"/>
          </a:p>
          <a:p>
            <a:pPr>
              <a:spcBef>
                <a:spcPts val="600"/>
              </a:spcBef>
            </a:pPr>
            <a:r>
              <a:rPr lang="en-US" sz="1100" b="1" dirty="0"/>
              <a:t>Note</a:t>
            </a:r>
            <a:r>
              <a:rPr lang="en-US" sz="1100" dirty="0"/>
              <a:t>: Trigger Timing (</a:t>
            </a:r>
            <a:r>
              <a:rPr lang="en-US" sz="1100" dirty="0" err="1"/>
              <a:t>hrs</a:t>
            </a:r>
            <a:r>
              <a:rPr lang="en-US" sz="1100" dirty="0"/>
              <a:t>) would only accept positive integers (and no max limit). </a:t>
            </a:r>
            <a:r>
              <a:rPr lang="en-US" sz="1100" i="1" dirty="0"/>
              <a:t>0 is not allowed.</a:t>
            </a:r>
          </a:p>
          <a:p>
            <a:pPr>
              <a:spcBef>
                <a:spcPts val="600"/>
              </a:spcBef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9780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00" y="98124"/>
            <a:ext cx="8686800" cy="4473575"/>
          </a:xfrm>
        </p:spPr>
        <p:txBody>
          <a:bodyPr/>
          <a:lstStyle/>
          <a:p>
            <a:pPr>
              <a:lnSpc>
                <a:spcPts val="10200"/>
              </a:lnSpc>
            </a:pPr>
            <a:r>
              <a:rPr lang="en-US" b="0" dirty="0">
                <a:latin typeface="IBM Plex Sans Light" charset="0"/>
                <a:ea typeface="IBM Plex Sans Light" charset="0"/>
                <a:cs typeface="IBM Plex Sans Light" charset="0"/>
              </a:rPr>
              <a:t>Demo</a:t>
            </a:r>
            <a:br>
              <a:rPr lang="en-US" b="0" dirty="0">
                <a:latin typeface="IBM Plex Sans Light" charset="0"/>
                <a:ea typeface="IBM Plex Sans Light" charset="0"/>
                <a:cs typeface="IBM Plex Sans Light" charset="0"/>
              </a:rPr>
            </a:br>
            <a:r>
              <a:rPr lang="en-US" b="0" dirty="0">
                <a:solidFill>
                  <a:schemeClr val="accent2"/>
                </a:solidFill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42AAC1-E98D-4358-A796-75887F2DB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384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8597" y="550890"/>
            <a:ext cx="8826503" cy="3055910"/>
          </a:xfrm>
        </p:spPr>
        <p:txBody>
          <a:bodyPr/>
          <a:lstStyle/>
          <a:p>
            <a:r>
              <a:rPr lang="en-US" sz="1500" dirty="0"/>
              <a:t>This trigger can be used to </a:t>
            </a:r>
            <a:r>
              <a:rPr lang="en-US" sz="1500" b="1" dirty="0"/>
              <a:t>send reminders </a:t>
            </a:r>
            <a:r>
              <a:rPr lang="en-US" sz="1500" dirty="0"/>
              <a:t>to candidates and interviewers that did </a:t>
            </a:r>
            <a:r>
              <a:rPr lang="en-US" sz="1500" b="1" dirty="0"/>
              <a:t>not respond </a:t>
            </a:r>
            <a:r>
              <a:rPr lang="en-US" sz="1500" dirty="0"/>
              <a:t>to the interview requests.</a:t>
            </a:r>
          </a:p>
          <a:p>
            <a:r>
              <a:rPr lang="en-US" sz="1500" dirty="0"/>
              <a:t>This trigger helps the interview coordinator to ensure that the rescheduling or cancellation can be done in a timely manner if required.</a:t>
            </a:r>
          </a:p>
          <a:p>
            <a:r>
              <a:rPr lang="en-US" sz="1500" dirty="0"/>
              <a:t>The RAM is designed to run for interviews with below statuses: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/>
              <a:t>Candidate Availability Requested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/>
              <a:t>Invitation Sent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/>
              <a:t>Invitation Accepted -Candidate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/>
              <a:t>Invitation Declined -Interviewer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8597" y="90302"/>
            <a:ext cx="7829550" cy="5597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Rules Automation Manager -Invitation Reminder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48BEEC-514E-46B9-BE1A-7D5FFB241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6315" y="2258066"/>
            <a:ext cx="5024574" cy="269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637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6B28-095C-4707-BDE1-06479CD1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811925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RAM - Invitation Reminder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E3D87E5-7DC5-4C50-8449-7C70671CF5BD}"/>
              </a:ext>
            </a:extLst>
          </p:cNvPr>
          <p:cNvSpPr txBox="1">
            <a:spLocks/>
          </p:cNvSpPr>
          <p:nvPr/>
        </p:nvSpPr>
        <p:spPr>
          <a:xfrm>
            <a:off x="228599" y="1418896"/>
            <a:ext cx="8688377" cy="331312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D66FD6F-E67F-4EE3-8EFE-38EC3B9218FE}"/>
              </a:ext>
            </a:extLst>
          </p:cNvPr>
          <p:cNvSpPr txBox="1">
            <a:spLocks/>
          </p:cNvSpPr>
          <p:nvPr/>
        </p:nvSpPr>
        <p:spPr>
          <a:xfrm>
            <a:off x="104313" y="811924"/>
            <a:ext cx="8935370" cy="3885456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IBM Plex Sans" panose="020B0503050000000000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F6B859-625D-4EBE-8F7E-2E319871569A}"/>
              </a:ext>
            </a:extLst>
          </p:cNvPr>
          <p:cNvSpPr/>
          <p:nvPr/>
        </p:nvSpPr>
        <p:spPr>
          <a:xfrm>
            <a:off x="228599" y="863590"/>
            <a:ext cx="8811084" cy="3993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following are the attributes for the new trigger.</a:t>
            </a:r>
          </a:p>
          <a:p>
            <a:endParaRPr lang="en-US" dirty="0"/>
          </a:p>
          <a:p>
            <a:r>
              <a:rPr lang="en-US" sz="1200" b="1" dirty="0"/>
              <a:t>Trigger Name: </a:t>
            </a:r>
            <a:r>
              <a:rPr lang="en-US" sz="1200" dirty="0"/>
              <a:t>Send reminders to candidates or interviewers for aging interview requests.</a:t>
            </a:r>
          </a:p>
          <a:p>
            <a:r>
              <a:rPr lang="en-US" sz="1200" b="1" dirty="0"/>
              <a:t>Trigger Type: </a:t>
            </a:r>
            <a:r>
              <a:rPr lang="en-US" sz="1200" dirty="0"/>
              <a:t>RAM Trigger</a:t>
            </a:r>
          </a:p>
          <a:p>
            <a:r>
              <a:rPr lang="en-US" sz="1200" b="1" dirty="0"/>
              <a:t>Triggering Mechanism: </a:t>
            </a:r>
            <a:r>
              <a:rPr lang="en-US" sz="1200" dirty="0"/>
              <a:t>Interview Manager: No response from participants</a:t>
            </a:r>
          </a:p>
          <a:p>
            <a:r>
              <a:rPr lang="en-US" sz="1200" b="1" dirty="0"/>
              <a:t>Select Trigger Event: </a:t>
            </a:r>
            <a:r>
              <a:rPr lang="en-US" sz="1200" dirty="0"/>
              <a:t>[Disabled]</a:t>
            </a:r>
          </a:p>
          <a:p>
            <a:r>
              <a:rPr lang="en-US" sz="1200" b="1" dirty="0"/>
              <a:t>Timing Mechanism: </a:t>
            </a:r>
            <a:r>
              <a:rPr lang="en-US" sz="1200" dirty="0"/>
              <a:t>2 options:</a:t>
            </a:r>
          </a:p>
          <a:p>
            <a:pPr lvl="1"/>
            <a:r>
              <a:rPr lang="en-US" sz="1200" dirty="0"/>
              <a:t>– After interview request received</a:t>
            </a:r>
          </a:p>
          <a:p>
            <a:pPr lvl="1"/>
            <a:r>
              <a:rPr lang="en-US" sz="1200" dirty="0"/>
              <a:t>– Before interview start </a:t>
            </a:r>
          </a:p>
          <a:p>
            <a:r>
              <a:rPr lang="en-US" sz="1200" b="1" dirty="0"/>
              <a:t>Trigger Timing (</a:t>
            </a:r>
            <a:r>
              <a:rPr lang="en-US" sz="1200" b="1" dirty="0" err="1"/>
              <a:t>hrs</a:t>
            </a:r>
            <a:r>
              <a:rPr lang="en-US" sz="1200" b="1" dirty="0"/>
              <a:t>): </a:t>
            </a:r>
            <a:r>
              <a:rPr lang="en-US" sz="1200" dirty="0"/>
              <a:t>48 </a:t>
            </a:r>
            <a:r>
              <a:rPr lang="en-US" sz="1200" dirty="0" err="1"/>
              <a:t>hrs</a:t>
            </a:r>
            <a:r>
              <a:rPr lang="en-US" sz="1200" dirty="0"/>
              <a:t> [two days in advance, default value can be changed to integer value (no max limit)].</a:t>
            </a:r>
          </a:p>
          <a:p>
            <a:r>
              <a:rPr lang="en-US" sz="1200" b="1" dirty="0"/>
              <a:t>Triggering Context</a:t>
            </a:r>
            <a:r>
              <a:rPr lang="en-US" sz="1200" dirty="0"/>
              <a:t>: Two options, as following:</a:t>
            </a:r>
          </a:p>
          <a:p>
            <a:pPr lvl="1"/>
            <a:r>
              <a:rPr lang="en-US" sz="1200" i="1" dirty="0"/>
              <a:t>– Run across candidates only (with interview availability request or invitation).</a:t>
            </a:r>
          </a:p>
          <a:p>
            <a:pPr lvl="1"/>
            <a:r>
              <a:rPr lang="en-US" sz="1200" i="1" dirty="0"/>
              <a:t>– Run across interviewers only (with interview invitation).</a:t>
            </a:r>
          </a:p>
          <a:p>
            <a:endParaRPr lang="en-US" b="1" dirty="0"/>
          </a:p>
          <a:p>
            <a:r>
              <a:rPr lang="en-US" b="1" dirty="0"/>
              <a:t>Select recipients </a:t>
            </a:r>
            <a:r>
              <a:rPr lang="en-US" dirty="0"/>
              <a:t>-Includes normal recipient options (Example "[Talent Record] email") as well as two new interview options: [Interview Fields] Interviewer, [Interview Fields] Lead Coordinator.</a:t>
            </a:r>
          </a:p>
          <a:p>
            <a:endParaRPr lang="en-US" dirty="0"/>
          </a:p>
          <a:p>
            <a:r>
              <a:rPr lang="en-US" dirty="0"/>
              <a:t>Recipients list is filtered based on the triggering context:</a:t>
            </a:r>
          </a:p>
          <a:p>
            <a:pPr lvl="1"/>
            <a:r>
              <a:rPr lang="en-US" dirty="0"/>
              <a:t>– If candidates only is selected, then interviewer is unavailable.</a:t>
            </a:r>
          </a:p>
          <a:p>
            <a:pPr lvl="1"/>
            <a:r>
              <a:rPr lang="en-US" dirty="0"/>
              <a:t>– If interviewers only is selected, then, candidate ("[Talent Record] email") is unavailable.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54495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00" y="98124"/>
            <a:ext cx="8686800" cy="4473575"/>
          </a:xfrm>
        </p:spPr>
        <p:txBody>
          <a:bodyPr/>
          <a:lstStyle/>
          <a:p>
            <a:pPr>
              <a:lnSpc>
                <a:spcPts val="10200"/>
              </a:lnSpc>
            </a:pPr>
            <a:r>
              <a:rPr lang="en-US" b="0" dirty="0">
                <a:latin typeface="IBM Plex Sans Light" charset="0"/>
                <a:ea typeface="IBM Plex Sans Light" charset="0"/>
                <a:cs typeface="IBM Plex Sans Light" charset="0"/>
              </a:rPr>
              <a:t>Demo</a:t>
            </a:r>
            <a:br>
              <a:rPr lang="en-US" b="0" dirty="0">
                <a:latin typeface="IBM Plex Sans Light" charset="0"/>
                <a:ea typeface="IBM Plex Sans Light" charset="0"/>
                <a:cs typeface="IBM Plex Sans Light" charset="0"/>
              </a:rPr>
            </a:br>
            <a:r>
              <a:rPr lang="en-US" b="0" dirty="0">
                <a:solidFill>
                  <a:schemeClr val="accent2"/>
                </a:solidFill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42AAC1-E98D-4358-A796-75887F2DB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7528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597" y="550890"/>
            <a:ext cx="8826503" cy="1722410"/>
          </a:xfrm>
        </p:spPr>
        <p:txBody>
          <a:bodyPr/>
          <a:lstStyle/>
          <a:p>
            <a:r>
              <a:rPr lang="en-US" sz="1500" dirty="0"/>
              <a:t>Separate communication templates can be configured for each RAM.</a:t>
            </a:r>
          </a:p>
          <a:p>
            <a:r>
              <a:rPr lang="en-US" sz="1500" dirty="0"/>
              <a:t>The comms can be used inside RAM –&gt; Actions to notify the individuals.</a:t>
            </a:r>
          </a:p>
          <a:p>
            <a:r>
              <a:rPr lang="en-US" sz="1500" dirty="0"/>
              <a:t>It is advised to configure separate communications for candidate and interviewers.</a:t>
            </a:r>
          </a:p>
          <a:p>
            <a:r>
              <a:rPr lang="en-US" sz="1500" dirty="0"/>
              <a:t>The communication template may contain any regular merge tokens along with Standard Interview Manager tokens to appear in the action list.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8597" y="90302"/>
            <a:ext cx="7829550" cy="5597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Configuring Communication Templates for RAM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65CAE1-BE7C-494F-9B6D-9608436A07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129" y="2302110"/>
            <a:ext cx="3654022" cy="22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0235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00" y="98124"/>
            <a:ext cx="8686800" cy="4473575"/>
          </a:xfrm>
        </p:spPr>
        <p:txBody>
          <a:bodyPr/>
          <a:lstStyle/>
          <a:p>
            <a:pPr>
              <a:lnSpc>
                <a:spcPts val="10200"/>
              </a:lnSpc>
            </a:pPr>
            <a:r>
              <a:rPr lang="en-US" b="0" dirty="0">
                <a:latin typeface="IBM Plex Sans Light" charset="0"/>
                <a:ea typeface="IBM Plex Sans Light" charset="0"/>
                <a:cs typeface="IBM Plex Sans Light" charset="0"/>
              </a:rPr>
              <a:t>Recent Enhancements</a:t>
            </a:r>
            <a:br>
              <a:rPr lang="en-US" b="0" dirty="0">
                <a:latin typeface="IBM Plex Sans Light" charset="0"/>
                <a:ea typeface="IBM Plex Sans Light" charset="0"/>
                <a:cs typeface="IBM Plex Sans Light" charset="0"/>
              </a:rPr>
            </a:br>
            <a:r>
              <a:rPr lang="en-US" b="0" dirty="0">
                <a:solidFill>
                  <a:schemeClr val="accent2"/>
                </a:solidFill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42AAC1-E98D-4358-A796-75887F2DB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9240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8600" y="921070"/>
            <a:ext cx="8585200" cy="1013203"/>
          </a:xfrm>
        </p:spPr>
        <p:txBody>
          <a:bodyPr/>
          <a:lstStyle/>
          <a:p>
            <a:r>
              <a:rPr lang="en-US" dirty="0"/>
              <a:t>Previously, the automated conﬁrmation emails received by the interview coordinators from a candidate or an interviewer have a 'From' email display name of the respective person.</a:t>
            </a:r>
          </a:p>
          <a:p>
            <a:r>
              <a:rPr lang="en-US" dirty="0"/>
              <a:t>This is now changed to </a:t>
            </a:r>
            <a:r>
              <a:rPr lang="en-US" sz="1200" b="1" dirty="0">
                <a:hlinkClick r:id="rId3"/>
              </a:rPr>
              <a:t>donotreply@brassring.com</a:t>
            </a:r>
            <a:r>
              <a:rPr lang="en-US" sz="1200" b="1" dirty="0"/>
              <a:t> </a:t>
            </a:r>
            <a:r>
              <a:rPr lang="en-US" dirty="0"/>
              <a:t>to ensure consistent user experience.</a:t>
            </a:r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8600" y="213030"/>
            <a:ext cx="8813800" cy="5397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2"/>
                </a:solidFill>
              </a:rPr>
              <a:t>Interview Manager - From Email Address on Automated Email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0A85137-9E21-40A4-BF9D-91958AC6E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2453577"/>
            <a:ext cx="4572000" cy="608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8E5B21C-BD97-4931-BFF5-0550B5974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572" y="3742627"/>
            <a:ext cx="4534228" cy="65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337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2240" y="675117"/>
            <a:ext cx="9001760" cy="539791"/>
          </a:xfrm>
        </p:spPr>
        <p:txBody>
          <a:bodyPr/>
          <a:lstStyle/>
          <a:p>
            <a:r>
              <a:rPr lang="en-US" sz="1400" dirty="0"/>
              <a:t>The subject line of the automated responses is enhanced to ensure they are consistent and provide meaningful information to the coordinator. 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142241" y="135326"/>
            <a:ext cx="8415865" cy="5397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Interview Manager -Response email Subject Enhancement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5AFBCD8-526E-4287-9CE4-86EA85720B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441165"/>
              </p:ext>
            </p:extLst>
          </p:nvPr>
        </p:nvGraphicFramePr>
        <p:xfrm>
          <a:off x="142241" y="1438553"/>
          <a:ext cx="8773160" cy="2817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6580">
                  <a:extLst>
                    <a:ext uri="{9D8B030D-6E8A-4147-A177-3AD203B41FA5}">
                      <a16:colId xmlns:a16="http://schemas.microsoft.com/office/drawing/2014/main" val="1710897615"/>
                    </a:ext>
                  </a:extLst>
                </a:gridCol>
                <a:gridCol w="4386580">
                  <a:extLst>
                    <a:ext uri="{9D8B030D-6E8A-4147-A177-3AD203B41FA5}">
                      <a16:colId xmlns:a16="http://schemas.microsoft.com/office/drawing/2014/main" val="2927109036"/>
                    </a:ext>
                  </a:extLst>
                </a:gridCol>
              </a:tblGrid>
              <a:tr h="348858">
                <a:tc>
                  <a:txBody>
                    <a:bodyPr/>
                    <a:lstStyle/>
                    <a:p>
                      <a:r>
                        <a:rPr lang="en-US" sz="1400" dirty="0"/>
                        <a:t>Response Email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New Subject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680304"/>
                  </a:ext>
                </a:extLst>
              </a:tr>
              <a:tr h="387089">
                <a:tc>
                  <a:txBody>
                    <a:bodyPr/>
                    <a:lstStyle/>
                    <a:p>
                      <a:r>
                        <a:rPr lang="en-US" sz="1050" b="1" dirty="0"/>
                        <a:t>Candidate responds confirming availability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Availability received from candidate [candidate name] for Interview Request[Req Number-Title]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743822"/>
                  </a:ext>
                </a:extLst>
              </a:tr>
              <a:tr h="387089">
                <a:tc>
                  <a:txBody>
                    <a:bodyPr/>
                    <a:lstStyle/>
                    <a:p>
                      <a:r>
                        <a:rPr lang="en-US" sz="1050" b="1" dirty="0"/>
                        <a:t>Candidate responds stating "None of these times work for me"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Availability request declined by candidate [candidate name] for Interview Request[Req Number-Title]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029540"/>
                  </a:ext>
                </a:extLst>
              </a:tr>
              <a:tr h="387089">
                <a:tc>
                  <a:txBody>
                    <a:bodyPr/>
                    <a:lstStyle/>
                    <a:p>
                      <a:r>
                        <a:rPr lang="en-US" sz="1050" b="1" dirty="0"/>
                        <a:t>Candidate accepts interview invitation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Interview invitation accepted by candidate [candidate name] for[Req Number-Title]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638317"/>
                  </a:ext>
                </a:extLst>
              </a:tr>
              <a:tr h="387089">
                <a:tc>
                  <a:txBody>
                    <a:bodyPr/>
                    <a:lstStyle/>
                    <a:p>
                      <a:r>
                        <a:rPr lang="en-US" sz="1050" b="1" dirty="0"/>
                        <a:t>Candidate declines interview invitation 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Interview invitation declined by candidate [candidate name] for[Req Number-Title]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360026"/>
                  </a:ext>
                </a:extLst>
              </a:tr>
              <a:tr h="387089">
                <a:tc>
                  <a:txBody>
                    <a:bodyPr/>
                    <a:lstStyle/>
                    <a:p>
                      <a:r>
                        <a:rPr lang="en-US" sz="1050" b="1" dirty="0"/>
                        <a:t>Interviewer accepts interview invitation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Interview invitation accepted by interviewer [interviewer name] for[Req Number-Title]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842213"/>
                  </a:ext>
                </a:extLst>
              </a:tr>
              <a:tr h="387089">
                <a:tc>
                  <a:txBody>
                    <a:bodyPr/>
                    <a:lstStyle/>
                    <a:p>
                      <a:r>
                        <a:rPr lang="en-US" sz="1050" b="1" dirty="0"/>
                        <a:t>Interviewer declines interview invitation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Interview invitation declined by interviewer [interviewer name] for[Req Number-Title]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573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7487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6B28-095C-4707-BDE1-06479CD1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811925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Response email Subject Enhancement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E3D87E5-7DC5-4C50-8449-7C70671CF5BD}"/>
              </a:ext>
            </a:extLst>
          </p:cNvPr>
          <p:cNvSpPr txBox="1">
            <a:spLocks/>
          </p:cNvSpPr>
          <p:nvPr/>
        </p:nvSpPr>
        <p:spPr>
          <a:xfrm>
            <a:off x="228599" y="1418896"/>
            <a:ext cx="8688377" cy="331312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170F3F-3DFB-4D9E-AC74-BB8D1840D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41" y="2087347"/>
            <a:ext cx="8039797" cy="7696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625D78-958F-4BAB-8793-397B68D13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41" y="2935862"/>
            <a:ext cx="8090672" cy="7849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2673DF-3DBA-4D71-84D0-49778F88F4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741" y="3849198"/>
            <a:ext cx="7186283" cy="8154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544F609-EDD9-4758-95BA-5DCEC134A8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475" y="1010452"/>
            <a:ext cx="7818798" cy="7925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17CD1B-6A07-42A0-A797-E18CC8BA2285}"/>
              </a:ext>
            </a:extLst>
          </p:cNvPr>
          <p:cNvSpPr txBox="1"/>
          <p:nvPr/>
        </p:nvSpPr>
        <p:spPr>
          <a:xfrm>
            <a:off x="3087332" y="740711"/>
            <a:ext cx="8445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Before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B3437F-C454-46EF-9E30-071ED5C1C898}"/>
              </a:ext>
            </a:extLst>
          </p:cNvPr>
          <p:cNvSpPr txBox="1"/>
          <p:nvPr/>
        </p:nvSpPr>
        <p:spPr>
          <a:xfrm>
            <a:off x="3087332" y="1803001"/>
            <a:ext cx="8445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3803275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8600" y="1032307"/>
            <a:ext cx="8841930" cy="2853893"/>
          </a:xfrm>
        </p:spPr>
        <p:txBody>
          <a:bodyPr/>
          <a:lstStyle/>
          <a:p>
            <a:r>
              <a:rPr lang="en-US" b="1" dirty="0"/>
              <a:t>	Completed</a:t>
            </a:r>
            <a:r>
              <a:rPr lang="en-US" dirty="0"/>
              <a:t> interviews now have the following enhancements based on the client feedback.</a:t>
            </a:r>
          </a:p>
          <a:p>
            <a:pPr marL="458788" lvl="1" indent="-285750">
              <a:buFont typeface="Arial" panose="020B0604020202020204" pitchFamily="34" charset="0"/>
              <a:buChar char="•"/>
            </a:pPr>
            <a:r>
              <a:rPr lang="en-US" dirty="0"/>
              <a:t>The interview status is updated to "</a:t>
            </a:r>
            <a:r>
              <a:rPr lang="en-US" b="1" dirty="0"/>
              <a:t>Complete</a:t>
            </a:r>
            <a:r>
              <a:rPr lang="en-US" dirty="0"/>
              <a:t>" after the </a:t>
            </a:r>
            <a:r>
              <a:rPr lang="en-US" b="1" dirty="0"/>
              <a:t>end time </a:t>
            </a:r>
            <a:r>
              <a:rPr lang="en-US" dirty="0"/>
              <a:t>of the interview instead of the start time. This change allows room to reschedule the interview if it is a </a:t>
            </a:r>
            <a:r>
              <a:rPr lang="en-US" b="1" dirty="0"/>
              <a:t>no-show</a:t>
            </a:r>
            <a:r>
              <a:rPr lang="en-US" dirty="0"/>
              <a:t> after the start time of the interview.</a:t>
            </a:r>
          </a:p>
          <a:p>
            <a:pPr marL="458788" lvl="1" indent="-285750">
              <a:buFont typeface="Arial" panose="020B0604020202020204" pitchFamily="34" charset="0"/>
              <a:buChar char="•"/>
            </a:pPr>
            <a:r>
              <a:rPr lang="en-US" dirty="0"/>
              <a:t>A new </a:t>
            </a:r>
            <a:r>
              <a:rPr lang="en-US" b="1" dirty="0"/>
              <a:t>Cancel</a:t>
            </a:r>
            <a:r>
              <a:rPr lang="en-US" dirty="0"/>
              <a:t> action has been added to completed interviews. This addition allows coordinators to cancel the no-show interviews if required.</a:t>
            </a:r>
          </a:p>
          <a:p>
            <a:pPr marL="458788" lvl="1" indent="-28575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Cancel</a:t>
            </a:r>
            <a:r>
              <a:rPr lang="en-US" dirty="0"/>
              <a:t> option is allowed up to </a:t>
            </a:r>
            <a:r>
              <a:rPr lang="en-US" b="1" dirty="0"/>
              <a:t>48 hours </a:t>
            </a:r>
            <a:r>
              <a:rPr lang="en-US" dirty="0"/>
              <a:t>after the end of interview end time.</a:t>
            </a:r>
          </a:p>
          <a:p>
            <a:pPr marL="458788" lvl="1" indent="-28575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48-hour</a:t>
            </a:r>
            <a:r>
              <a:rPr lang="en-US" dirty="0"/>
              <a:t> window provides time for communication between the interviewer and the interview coordinator.</a:t>
            </a:r>
            <a:endParaRPr lang="en-IN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8600" y="199109"/>
            <a:ext cx="8362950" cy="5397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Interview Manager -Completed Interview Enhancements</a:t>
            </a:r>
          </a:p>
        </p:txBody>
      </p:sp>
    </p:spTree>
    <p:extLst>
      <p:ext uri="{BB962C8B-B14F-4D97-AF65-F5344CB8AC3E}">
        <p14:creationId xmlns:p14="http://schemas.microsoft.com/office/powerpoint/2010/main" val="1140201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595" y="557280"/>
            <a:ext cx="8770809" cy="2175927"/>
          </a:xfrm>
        </p:spPr>
        <p:txBody>
          <a:bodyPr/>
          <a:lstStyle/>
          <a:p>
            <a:r>
              <a:rPr lang="en-US" sz="1500" dirty="0"/>
              <a:t>While creating an interview using interview manager, the users used to see a Confirmation message with  the focus on the </a:t>
            </a:r>
            <a:r>
              <a:rPr lang="en-US" sz="1500" b="1" dirty="0"/>
              <a:t>Done</a:t>
            </a:r>
            <a:r>
              <a:rPr lang="en-US" sz="1500" dirty="0"/>
              <a:t> button, which created  confusion because of the next available user actions. </a:t>
            </a:r>
          </a:p>
          <a:p>
            <a:r>
              <a:rPr lang="en-US" sz="1500" dirty="0"/>
              <a:t>To provide better user experience, the button positions have been swapped.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Now, the focus will be on the next available action (Ex: Send Invitations, Request Candidate Availability).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The color coding and tab navigation on the page are updated so that the focus is shifted to the next action before moving to Done.</a:t>
            </a:r>
            <a:endParaRPr lang="en-IN" sz="140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0791" y="85469"/>
            <a:ext cx="5481510" cy="4262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Interview Manager -Button Changes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81F5CB-7B7A-4E37-BF6C-3B0A58088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890" y="2860445"/>
            <a:ext cx="4151109" cy="13047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A13A73-505D-416B-B659-604662D4F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438" y="2854940"/>
            <a:ext cx="4151109" cy="131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244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8600" y="517957"/>
            <a:ext cx="8643076" cy="2320493"/>
          </a:xfrm>
        </p:spPr>
        <p:txBody>
          <a:bodyPr/>
          <a:lstStyle/>
          <a:p>
            <a:r>
              <a:rPr lang="en-US" dirty="0"/>
              <a:t>Now, the system will validate to find if </a:t>
            </a:r>
            <a:r>
              <a:rPr lang="en-US" b="1" dirty="0"/>
              <a:t>interview format details </a:t>
            </a:r>
            <a:r>
              <a:rPr lang="en-US" dirty="0"/>
              <a:t>are available on the Send invitation page. </a:t>
            </a:r>
          </a:p>
          <a:p>
            <a:r>
              <a:rPr lang="en-US" dirty="0"/>
              <a:t>If the format details are unavailable, then a pop up will appear and user must input the details.</a:t>
            </a:r>
          </a:p>
          <a:p>
            <a:r>
              <a:rPr lang="en-US" dirty="0"/>
              <a:t>It is to ensure invitation page is not missing the format details. (Ex: Phone Number, Video details, etc.)</a:t>
            </a:r>
          </a:p>
          <a:p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8600" y="112093"/>
            <a:ext cx="7181850" cy="5397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2"/>
                </a:solidFill>
              </a:rPr>
              <a:t>Interview Manager -Validation for Format Details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F08417-CEEC-47D6-83E1-EB3242AF3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765" y="2355368"/>
            <a:ext cx="3028949" cy="21185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2B6F93-0018-468E-9ED1-BD5F28892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4865" y="2355368"/>
            <a:ext cx="4468905" cy="211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461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1D97EE-BB14-439C-BF79-CB4DDE3FE9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8826FC-4AFB-492A-81A3-BECEA4381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Resources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BD1FACE-CC90-4302-B1C0-F2DD34959422}"/>
              </a:ext>
            </a:extLst>
          </p:cNvPr>
          <p:cNvSpPr/>
          <p:nvPr/>
        </p:nvSpPr>
        <p:spPr>
          <a:xfrm>
            <a:off x="365760" y="1397275"/>
            <a:ext cx="8456875" cy="93427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Interview Manager: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https://documentation.infinite.com/docs/interview-management</a:t>
            </a:r>
            <a:endParaRPr lang="en-US" sz="12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ctr"/>
            <a:endParaRPr 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169A47B-6203-4A6C-B191-AF907243DC34}"/>
              </a:ext>
            </a:extLst>
          </p:cNvPr>
          <p:cNvSpPr/>
          <p:nvPr/>
        </p:nvSpPr>
        <p:spPr>
          <a:xfrm>
            <a:off x="455540" y="2651464"/>
            <a:ext cx="8232915" cy="93427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Interview Manager Configuration: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https://documentation.infinite.com/docs/interview-management-configuring-interview-manager</a:t>
            </a:r>
            <a:endParaRPr lang="en-US" sz="12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ctr"/>
            <a:endParaRPr 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3062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4"/>
            <a:ext cx="7214432" cy="1562775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 &amp; Answers?</a:t>
            </a:r>
            <a:endParaRPr lang="en-US" sz="5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430FAF-4417-4D98-B482-89CACF2DCD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</p:spPr>
        <p:txBody>
          <a:bodyPr/>
          <a:lstStyle/>
          <a:p>
            <a:fld id="{D0BE6F14-FF48-0F4F-A8AA-2E3F25371E4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34727"/>
      </p:ext>
    </p:extLst>
  </p:cSld>
  <p:clrMapOvr>
    <a:masterClrMapping/>
  </p:clrMapOvr>
</p:sld>
</file>

<file path=ppt/theme/theme1.xml><?xml version="1.0" encoding="utf-8"?>
<a:theme xmlns:a="http://schemas.openxmlformats.org/drawingml/2006/main" name="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2.xml><?xml version="1.0" encoding="utf-8"?>
<a:theme xmlns:a="http://schemas.openxmlformats.org/drawingml/2006/main" name="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3.xml><?xml version="1.0" encoding="utf-8"?>
<a:theme xmlns:a="http://schemas.openxmlformats.org/drawingml/2006/main" name="wht_background_2017">
  <a:themeElements>
    <a:clrScheme name="Custom 5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79B1078-1045-354B-9F07-06E0784FD1C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ppt/theme/themeOverride2.xml><?xml version="1.0" encoding="utf-8"?>
<a:themeOverride xmlns:a="http://schemas.openxmlformats.org/drawingml/2006/main">
  <a:clrScheme name="Custom 4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ppt/theme/themeOverride3.xml><?xml version="1.0" encoding="utf-8"?>
<a:themeOverride xmlns:a="http://schemas.openxmlformats.org/drawingml/2006/main">
  <a:clrScheme name="Custom 2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ppt/theme/themeOverride4.xml><?xml version="1.0" encoding="utf-8"?>
<a:themeOverride xmlns:a="http://schemas.openxmlformats.org/drawingml/2006/main">
  <a:clrScheme name="Custom 2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ppt/theme/themeOverride5.xml><?xml version="1.0" encoding="utf-8"?>
<a:themeOverride xmlns:a="http://schemas.openxmlformats.org/drawingml/2006/main">
  <a:clrScheme name="Custom 4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ppt/theme/themeOverride6.xml><?xml version="1.0" encoding="utf-8"?>
<a:themeOverride xmlns:a="http://schemas.openxmlformats.org/drawingml/2006/main">
  <a:clrScheme name="Custom 2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ppt/theme/themeOverride7.xml><?xml version="1.0" encoding="utf-8"?>
<a:themeOverride xmlns:a="http://schemas.openxmlformats.org/drawingml/2006/main">
  <a:clrScheme name="Custom 4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Watson_presentation_template</Template>
  <TotalTime>2294</TotalTime>
  <Words>1222</Words>
  <Application>Microsoft Office PowerPoint</Application>
  <PresentationFormat>On-screen Show (16:9)</PresentationFormat>
  <Paragraphs>124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IBM Plex Sans</vt:lpstr>
      <vt:lpstr>IBM Plex Sans Light</vt:lpstr>
      <vt:lpstr>IBM Plex Sans SemiBold</vt:lpstr>
      <vt:lpstr>blk_background_2017</vt:lpstr>
      <vt:lpstr>gry_background_2017</vt:lpstr>
      <vt:lpstr>wht_background_2017</vt:lpstr>
      <vt:lpstr>Interview Manager Automation BrassRing on Cloud  — Client Training and Enablement Session Talent Management Solutions October 29th, 2020</vt:lpstr>
      <vt:lpstr>PowerPoint Presentation</vt:lpstr>
      <vt:lpstr>Overview</vt:lpstr>
      <vt:lpstr>PowerPoint Presentation</vt:lpstr>
      <vt:lpstr>RAM - Interview Reminder</vt:lpstr>
      <vt:lpstr>Demo –</vt:lpstr>
      <vt:lpstr>PowerPoint Presentation</vt:lpstr>
      <vt:lpstr>RAM - Invitation Reminder</vt:lpstr>
      <vt:lpstr>Demo –</vt:lpstr>
      <vt:lpstr>PowerPoint Presentation</vt:lpstr>
      <vt:lpstr>Recent Enhancements –</vt:lpstr>
      <vt:lpstr>PowerPoint Presentation</vt:lpstr>
      <vt:lpstr>PowerPoint Presentation</vt:lpstr>
      <vt:lpstr>Response email Subject Enhancement</vt:lpstr>
      <vt:lpstr>PowerPoint Presentation</vt:lpstr>
      <vt:lpstr>PowerPoint Presentation</vt:lpstr>
      <vt:lpstr>PowerPoint Presentation</vt:lpstr>
      <vt:lpstr>Resources</vt:lpstr>
      <vt:lpstr>Questions &amp; Answers?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this template</dc:title>
  <dc:creator>Becky Hui Chan</dc:creator>
  <cp:lastModifiedBy>Madhabattula Vinusha</cp:lastModifiedBy>
  <cp:revision>154</cp:revision>
  <dcterms:created xsi:type="dcterms:W3CDTF">2018-03-01T22:47:15Z</dcterms:created>
  <dcterms:modified xsi:type="dcterms:W3CDTF">2026-09-07T18:35:15Z</dcterms:modified>
</cp:coreProperties>
</file>