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45" r:id="rId2"/>
    <p:sldMasterId id="2147483781" r:id="rId3"/>
  </p:sldMasterIdLst>
  <p:notesMasterIdLst>
    <p:notesMasterId r:id="rId25"/>
  </p:notesMasterIdLst>
  <p:handoutMasterIdLst>
    <p:handoutMasterId r:id="rId26"/>
  </p:handoutMasterIdLst>
  <p:sldIdLst>
    <p:sldId id="338" r:id="rId4"/>
    <p:sldId id="499" r:id="rId5"/>
    <p:sldId id="343" r:id="rId6"/>
    <p:sldId id="284" r:id="rId7"/>
    <p:sldId id="341" r:id="rId8"/>
    <p:sldId id="265" r:id="rId9"/>
    <p:sldId id="508" r:id="rId10"/>
    <p:sldId id="506" r:id="rId11"/>
    <p:sldId id="505" r:id="rId12"/>
    <p:sldId id="503" r:id="rId13"/>
    <p:sldId id="502" r:id="rId14"/>
    <p:sldId id="504" r:id="rId15"/>
    <p:sldId id="386" r:id="rId16"/>
    <p:sldId id="500" r:id="rId17"/>
    <p:sldId id="501" r:id="rId18"/>
    <p:sldId id="507" r:id="rId19"/>
    <p:sldId id="271" r:id="rId20"/>
    <p:sldId id="288" r:id="rId21"/>
    <p:sldId id="454" r:id="rId22"/>
    <p:sldId id="455" r:id="rId23"/>
    <p:sldId id="289" r:id="rId24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D5D2"/>
    <a:srgbClr val="8C8C8C"/>
    <a:srgbClr val="3D3D3D"/>
    <a:srgbClr val="051B75"/>
    <a:srgbClr val="DCDCDC"/>
    <a:srgbClr val="F3F3F3"/>
    <a:srgbClr val="F7F3F1"/>
    <a:srgbClr val="6EA6FF"/>
    <a:srgbClr val="BB8EFF"/>
    <a:srgbClr val="05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B927A7-D3BF-4230-B4F2-D8FC25985B0B}" v="11" dt="2026-09-08T13:03:26.1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59"/>
  </p:normalViewPr>
  <p:slideViewPr>
    <p:cSldViewPr snapToGrid="0" snapToObjects="1" showGuides="1">
      <p:cViewPr varScale="1">
        <p:scale>
          <a:sx n="84" d="100"/>
          <a:sy n="84" d="100"/>
        </p:scale>
        <p:origin x="612" y="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praveen Aratikatla" userId="7cbd96c3-eaaf-4109-8341-8b6b787e6477" providerId="ADAL" clId="{56E4A0E2-5718-42BC-8AF0-53586295FCD2}"/>
    <pc:docChg chg="undo custSel modSld modMainMaster">
      <pc:chgData name="Saipraveen Aratikatla" userId="7cbd96c3-eaaf-4109-8341-8b6b787e6477" providerId="ADAL" clId="{56E4A0E2-5718-42BC-8AF0-53586295FCD2}" dt="2026-09-08T13:03:38.230" v="33" actId="20577"/>
      <pc:docMkLst>
        <pc:docMk/>
      </pc:docMkLst>
      <pc:sldChg chg="setBg">
        <pc:chgData name="Saipraveen Aratikatla" userId="7cbd96c3-eaaf-4109-8341-8b6b787e6477" providerId="ADAL" clId="{56E4A0E2-5718-42BC-8AF0-53586295FCD2}" dt="2026-09-08T12:48:12.707" v="14"/>
        <pc:sldMkLst>
          <pc:docMk/>
          <pc:sldMk cId="977668696" sldId="271"/>
        </pc:sldMkLst>
      </pc:sldChg>
      <pc:sldChg chg="modSp mod">
        <pc:chgData name="Saipraveen Aratikatla" userId="7cbd96c3-eaaf-4109-8341-8b6b787e6477" providerId="ADAL" clId="{56E4A0E2-5718-42BC-8AF0-53586295FCD2}" dt="2026-09-08T13:03:38.230" v="33" actId="20577"/>
        <pc:sldMkLst>
          <pc:docMk/>
          <pc:sldMk cId="42968703" sldId="284"/>
        </pc:sldMkLst>
        <pc:spChg chg="mod">
          <ac:chgData name="Saipraveen Aratikatla" userId="7cbd96c3-eaaf-4109-8341-8b6b787e6477" providerId="ADAL" clId="{56E4A0E2-5718-42BC-8AF0-53586295FCD2}" dt="2026-09-08T13:03:38.230" v="33" actId="20577"/>
          <ac:spMkLst>
            <pc:docMk/>
            <pc:sldMk cId="42968703" sldId="284"/>
            <ac:spMk id="6" creationId="{00000000-0000-0000-0000-000000000000}"/>
          </ac:spMkLst>
        </pc:spChg>
      </pc:sldChg>
      <pc:sldChg chg="modSp mod">
        <pc:chgData name="Saipraveen Aratikatla" userId="7cbd96c3-eaaf-4109-8341-8b6b787e6477" providerId="ADAL" clId="{56E4A0E2-5718-42BC-8AF0-53586295FCD2}" dt="2026-09-08T12:47:58.161" v="13" actId="20577"/>
        <pc:sldMkLst>
          <pc:docMk/>
          <pc:sldMk cId="1961028589" sldId="338"/>
        </pc:sldMkLst>
        <pc:spChg chg="mod">
          <ac:chgData name="Saipraveen Aratikatla" userId="7cbd96c3-eaaf-4109-8341-8b6b787e6477" providerId="ADAL" clId="{56E4A0E2-5718-42BC-8AF0-53586295FCD2}" dt="2026-09-08T12:47:58.161" v="13" actId="20577"/>
          <ac:spMkLst>
            <pc:docMk/>
            <pc:sldMk cId="1961028589" sldId="338"/>
            <ac:spMk id="4" creationId="{00000000-0000-0000-0000-000000000000}"/>
          </ac:spMkLst>
        </pc:spChg>
      </pc:sldChg>
      <pc:sldChg chg="setBg">
        <pc:chgData name="Saipraveen Aratikatla" userId="7cbd96c3-eaaf-4109-8341-8b6b787e6477" providerId="ADAL" clId="{56E4A0E2-5718-42BC-8AF0-53586295FCD2}" dt="2026-09-08T12:48:12.707" v="14"/>
        <pc:sldMkLst>
          <pc:docMk/>
          <pc:sldMk cId="3472898083" sldId="507"/>
        </pc:sldMkLst>
      </pc:sldChg>
      <pc:sldMasterChg chg="modSldLayout">
        <pc:chgData name="Saipraveen Aratikatla" userId="7cbd96c3-eaaf-4109-8341-8b6b787e6477" providerId="ADAL" clId="{56E4A0E2-5718-42BC-8AF0-53586295FCD2}" dt="2026-09-08T12:48:12.707" v="14"/>
        <pc:sldMasterMkLst>
          <pc:docMk/>
          <pc:sldMasterMk cId="117404520" sldId="2147483672"/>
        </pc:sldMasterMkLst>
        <pc:sldLayoutChg chg="setBg">
          <pc:chgData name="Saipraveen Aratikatla" userId="7cbd96c3-eaaf-4109-8341-8b6b787e6477" providerId="ADAL" clId="{56E4A0E2-5718-42BC-8AF0-53586295FCD2}" dt="2026-09-08T12:48:12.707" v="14"/>
          <pc:sldLayoutMkLst>
            <pc:docMk/>
            <pc:sldMasterMk cId="117404520" sldId="2147483672"/>
            <pc:sldLayoutMk cId="165285895" sldId="2147483822"/>
          </pc:sldLayoutMkLst>
        </pc:sldLayoutChg>
        <pc:sldLayoutChg chg="setBg">
          <pc:chgData name="Saipraveen Aratikatla" userId="7cbd96c3-eaaf-4109-8341-8b6b787e6477" providerId="ADAL" clId="{56E4A0E2-5718-42BC-8AF0-53586295FCD2}" dt="2026-09-08T12:48:12.707" v="14"/>
          <pc:sldLayoutMkLst>
            <pc:docMk/>
            <pc:sldMasterMk cId="117404520" sldId="2147483672"/>
            <pc:sldLayoutMk cId="0" sldId="2147483827"/>
          </pc:sldLayoutMkLst>
        </pc:sldLayoutChg>
        <pc:sldLayoutChg chg="setBg">
          <pc:chgData name="Saipraveen Aratikatla" userId="7cbd96c3-eaaf-4109-8341-8b6b787e6477" providerId="ADAL" clId="{56E4A0E2-5718-42BC-8AF0-53586295FCD2}" dt="2026-09-08T12:48:12.707" v="14"/>
          <pc:sldLayoutMkLst>
            <pc:docMk/>
            <pc:sldMasterMk cId="117404520" sldId="2147483672"/>
            <pc:sldLayoutMk cId="0" sldId="214748382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ED143-1506-434C-B47D-CBF33F177B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3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ED143-1506-434C-B47D-CBF33F177B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32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AED143-1506-434C-B47D-CBF33F177BE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151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4619"/>
            <a:ext cx="685799" cy="63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5" t="24616" r="33365" b="22735"/>
          <a:stretch/>
        </p:blipFill>
        <p:spPr>
          <a:xfrm>
            <a:off x="8247185" y="4270238"/>
            <a:ext cx="826477" cy="7357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1" y="4314619"/>
            <a:ext cx="685799" cy="6393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4E0C07-3BD5-6E4C-B02C-C4B734B673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8872" y="4552569"/>
            <a:ext cx="1854877" cy="570380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4619"/>
            <a:ext cx="685799" cy="6393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7786" cy="15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6521"/>
            <a:ext cx="685800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6521"/>
            <a:ext cx="685800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4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4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B9C487-8FC3-3D4E-BB54-543ECB6C6D45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-8872" y="4552569"/>
            <a:ext cx="1854877" cy="570380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90A53A-9C76-AE49-A5AC-E96C6C91AD14}"/>
              </a:ext>
            </a:extLst>
          </p:cNvPr>
          <p:cNvPicPr>
            <a:picLocks noChangeAspect="1"/>
          </p:cNvPicPr>
          <p:nvPr userDrawn="1"/>
        </p:nvPicPr>
        <p:blipFill>
          <a:blip r:embed="rId38"/>
          <a:stretch>
            <a:fillRect/>
          </a:stretch>
        </p:blipFill>
        <p:spPr>
          <a:xfrm>
            <a:off x="-8872" y="4552306"/>
            <a:ext cx="1854877" cy="570907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BFD3BC-3F09-2648-8A4C-0B1BB9C5C1D6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-8872" y="4552306"/>
            <a:ext cx="1854877" cy="570907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ibm.webex.com/ibm/j.php?RGID=r2549bfe0f47f87b778ca5eae0da82b86" TargetMode="External"/><Relationship Id="rId13" Type="http://schemas.openxmlformats.org/officeDocument/2006/relationships/hyperlink" Target="https://ibm.webex.com/ibm/j.php?RGID=r04ec9921b863adcaaf7c1f1b0c994fb7" TargetMode="External"/><Relationship Id="rId3" Type="http://schemas.openxmlformats.org/officeDocument/2006/relationships/hyperlink" Target="https://ibm.webex.com/ibm/j.php?RGID=re48adf6e2d0998d32dac59813d399159" TargetMode="External"/><Relationship Id="rId7" Type="http://schemas.openxmlformats.org/officeDocument/2006/relationships/hyperlink" Target="https://ibm.webex.com/ibm/j.php?RGID=r0526eb4e5115502128623d48309aaa41" TargetMode="External"/><Relationship Id="rId12" Type="http://schemas.openxmlformats.org/officeDocument/2006/relationships/hyperlink" Target="https://ibm.webex.com/ibm/j.php?RGID=rf621e9baf497013e01830e17c62f3d1f" TargetMode="External"/><Relationship Id="rId2" Type="http://schemas.openxmlformats.org/officeDocument/2006/relationships/hyperlink" Target="https://ibm.webex.com/ibm/j.php?RGID=r79e0587c331dcdab49a872726ab27de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bm.webex.com/ibm/j.php?RGID=r827119dd509dc5112ea058b33c73188c" TargetMode="External"/><Relationship Id="rId11" Type="http://schemas.openxmlformats.org/officeDocument/2006/relationships/hyperlink" Target="https://ibm.webex.com/ibm/j.php?RGID=rddf0a29f3486e621cd38308d1e4f9ec0" TargetMode="External"/><Relationship Id="rId5" Type="http://schemas.openxmlformats.org/officeDocument/2006/relationships/hyperlink" Target="https://ibm.webex.com/ibm/j.php?RGID=r972ad2cee858309d790158e8033c097b" TargetMode="External"/><Relationship Id="rId15" Type="http://schemas.openxmlformats.org/officeDocument/2006/relationships/hyperlink" Target="https://ec.yourlearning.ibm.com/w3/series/10029273?other=All&amp;track=All%20Tracks&amp;layout=grid" TargetMode="External"/><Relationship Id="rId10" Type="http://schemas.openxmlformats.org/officeDocument/2006/relationships/hyperlink" Target="https://ibm.webex.com/ibm/j.php?RGID=r18673a784546dd208f4eac27abe9a444" TargetMode="External"/><Relationship Id="rId4" Type="http://schemas.openxmlformats.org/officeDocument/2006/relationships/hyperlink" Target="https://ibm.webex.com/ibm/j.php?RGID=r7d3b72014d05e46fd27ba344960a315a" TargetMode="External"/><Relationship Id="rId9" Type="http://schemas.openxmlformats.org/officeDocument/2006/relationships/hyperlink" Target="https://ibm.webex.com/ibm/j.php?RGID=r85b691dfb384462a3375a2f4a266b7c6" TargetMode="External"/><Relationship Id="rId14" Type="http://schemas.openxmlformats.org/officeDocument/2006/relationships/hyperlink" Target="http://www.ibm.com/support/docview.wss?uid=swg27050653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ibm.webex.com/ibm/j.php?RGID=ree0f0e9a0ecace4f6734a80e681f291b" TargetMode="External"/><Relationship Id="rId3" Type="http://schemas.openxmlformats.org/officeDocument/2006/relationships/hyperlink" Target="https://ibm.webex.com/ibm/j.php?RGID=r4f90a2719e00e18ca3ab451a3b41a4ba" TargetMode="External"/><Relationship Id="rId7" Type="http://schemas.openxmlformats.org/officeDocument/2006/relationships/hyperlink" Target="https://ibm.webex.com/ibm/j.php?RGID=rb2e93ac6dc722f2019c4d6e49cbda8d7" TargetMode="External"/><Relationship Id="rId2" Type="http://schemas.openxmlformats.org/officeDocument/2006/relationships/hyperlink" Target="https://ibm.webex.com/ibm/j.php?RGID=ra619b9e6441b2cd6661fad1155cd768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bm.webex.com/ibm/j.php?RGID=r5342db0406ccebb27963b95c35c45ab1" TargetMode="External"/><Relationship Id="rId11" Type="http://schemas.openxmlformats.org/officeDocument/2006/relationships/hyperlink" Target="https://ec.yourlearning.ibm.com/w3/series/10029273?other=All&amp;track=All%20Tracks&amp;layout=grid" TargetMode="External"/><Relationship Id="rId5" Type="http://schemas.openxmlformats.org/officeDocument/2006/relationships/hyperlink" Target="https://ibm.webex.com/ibm/j.php?RGID=rc2d4786d80ac9f7e0a099e9f12ec72f3" TargetMode="External"/><Relationship Id="rId10" Type="http://schemas.openxmlformats.org/officeDocument/2006/relationships/hyperlink" Target="http://www.ibm.com/support/docview.wss?uid=swg27050653" TargetMode="External"/><Relationship Id="rId4" Type="http://schemas.openxmlformats.org/officeDocument/2006/relationships/hyperlink" Target="https://ibm.webex.com/ibm/j.php?RGID=r660cef0e7f4d19bee5aab8cc3f5969a4" TargetMode="External"/><Relationship Id="rId9" Type="http://schemas.openxmlformats.org/officeDocument/2006/relationships/hyperlink" Target="https://ibm.webex.com/ibm/j.php?RGID=r411545ba2f8de82f64c009964b187111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6412231" cy="4479344"/>
          </a:xfrm>
        </p:spPr>
        <p:txBody>
          <a:bodyPr/>
          <a:lstStyle/>
          <a:p>
            <a:r>
              <a:rPr lang="en-US" dirty="0"/>
              <a:t>Metrics Dashboard – Advanced User Session</a:t>
            </a:r>
            <a:br>
              <a:rPr lang="en-US" dirty="0"/>
            </a:br>
            <a:r>
              <a:rPr lang="en-US" dirty="0"/>
              <a:t>BrassRing on Cloud</a:t>
            </a:r>
            <a:br>
              <a:rPr lang="en-US" dirty="0"/>
            </a:br>
            <a:br>
              <a:rPr lang="en-US" dirty="0"/>
            </a:br>
            <a:r>
              <a:rPr lang="en-US" sz="1600" b="0" dirty="0"/>
              <a:t>—</a:t>
            </a:r>
            <a:br>
              <a:rPr lang="en-US" b="0" dirty="0"/>
            </a:br>
            <a:r>
              <a:rPr lang="en-US" sz="1800" b="1" dirty="0"/>
              <a:t>Client Training and Enablement Session</a:t>
            </a:r>
            <a:br>
              <a:rPr lang="en-US" b="0" dirty="0"/>
            </a:br>
            <a:br>
              <a:rPr lang="en-US" sz="1600" b="0" dirty="0"/>
            </a:br>
            <a:r>
              <a:rPr lang="en-US" sz="1600" dirty="0">
                <a:latin typeface="IBM Plex Sans" charset="0"/>
              </a:rPr>
              <a:t>October 15</a:t>
            </a:r>
            <a:r>
              <a:rPr lang="en-US" sz="1600" baseline="30000" dirty="0">
                <a:latin typeface="IBM Plex Sans" charset="0"/>
              </a:rPr>
              <a:t>th</a:t>
            </a:r>
            <a:r>
              <a:rPr lang="en-US" sz="1600" dirty="0">
                <a:latin typeface="IBM Plex Sans" charset="0"/>
              </a:rPr>
              <a:t>, 2019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45DCD-FC17-4C5C-BF25-1559CC3DEC9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0" y="1689652"/>
            <a:ext cx="9143998" cy="3453848"/>
          </a:xfrm>
        </p:spPr>
        <p:txBody>
          <a:bodyPr/>
          <a:lstStyle/>
          <a:p>
            <a:r>
              <a:rPr lang="en-US" b="1" dirty="0"/>
              <a:t>Enablement Session Information Now On The Knowledge Center!</a:t>
            </a:r>
          </a:p>
          <a:p>
            <a:r>
              <a:rPr lang="en-US" dirty="0"/>
              <a:t>We are moving the enablement sessions from the old Training and Enablement page to the Knowledge Center! The old site’s recordings/content has been removed as of </a:t>
            </a:r>
            <a:r>
              <a:rPr lang="en-US" b="1" dirty="0"/>
              <a:t>October 14</a:t>
            </a:r>
            <a:r>
              <a:rPr lang="en-US" b="1" baseline="30000" dirty="0"/>
              <a:t>th</a:t>
            </a:r>
            <a:r>
              <a:rPr lang="en-US" dirty="0"/>
              <a:t>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AA8B22E-3C3D-4577-B0AA-3F04E1409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689653"/>
          </a:xfrm>
        </p:spPr>
        <p:txBody>
          <a:bodyPr/>
          <a:lstStyle/>
          <a:p>
            <a:r>
              <a:rPr lang="en-US" dirty="0"/>
              <a:t>Client Reminders &amp; </a:t>
            </a:r>
            <a:br>
              <a:rPr lang="en-US" dirty="0"/>
            </a:br>
            <a:r>
              <a:rPr lang="en-US" dirty="0"/>
              <a:t>Updates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C3A2B-B715-440B-9D4E-069EE8F8A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391" y="2704236"/>
            <a:ext cx="5763304" cy="22719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D0D8D0-1104-4B76-8722-CBBAD09BF58F}"/>
              </a:ext>
            </a:extLst>
          </p:cNvPr>
          <p:cNvSpPr txBox="1"/>
          <p:nvPr/>
        </p:nvSpPr>
        <p:spPr>
          <a:xfrm>
            <a:off x="233304" y="2842591"/>
            <a:ext cx="2680783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Each product will have a new section for the enablement sessions.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Each session’s recording/content will be included into the content on the Knowledge Center.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2"/>
                </a:solidFill>
              </a:rPr>
              <a:t>ACTION</a:t>
            </a:r>
            <a:r>
              <a:rPr lang="en-US" dirty="0">
                <a:solidFill>
                  <a:schemeClr val="bg2"/>
                </a:solidFill>
              </a:rPr>
              <a:t>: Update your bookmark!</a:t>
            </a:r>
          </a:p>
        </p:txBody>
      </p:sp>
    </p:spTree>
    <p:extLst>
      <p:ext uri="{BB962C8B-B14F-4D97-AF65-F5344CB8AC3E}">
        <p14:creationId xmlns:p14="http://schemas.microsoft.com/office/powerpoint/2010/main" val="2687864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E11BF4-DB4B-4B73-A290-BC1B3A869D0F}"/>
              </a:ext>
            </a:extLst>
          </p:cNvPr>
          <p:cNvSpPr txBox="1">
            <a:spLocks/>
          </p:cNvSpPr>
          <p:nvPr/>
        </p:nvSpPr>
        <p:spPr>
          <a:xfrm>
            <a:off x="3916154" y="853230"/>
            <a:ext cx="5000822" cy="387879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Recap of where you can find documentation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Example Visualizations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Calculations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Display Settings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C559B-08CF-497E-A9D2-8CE57F382CDD}"/>
              </a:ext>
            </a:extLst>
          </p:cNvPr>
          <p:cNvSpPr/>
          <p:nvPr/>
        </p:nvSpPr>
        <p:spPr>
          <a:xfrm>
            <a:off x="147096" y="135015"/>
            <a:ext cx="33906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Agenda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531545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-1" y="2571750"/>
            <a:ext cx="9143999" cy="2571750"/>
          </a:xfrm>
        </p:spPr>
        <p:txBody>
          <a:bodyPr/>
          <a:lstStyle/>
          <a:p>
            <a:pPr marL="171450" indent="-1714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Overview, Working with Visualizations, Admin Functions, Example Visualizations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sz="1200" dirty="0">
                <a:solidFill>
                  <a:schemeClr val="accent6"/>
                </a:solidFill>
              </a:rPr>
              <a:t>https://documentation.infinite.com/docs/the-metrics-dashboard-overview | https://documentation.infinite.com/docs/working-with-visualizations | https://documentation.infinite.com/docs/administrator-functions | https://documentation.infinite.com/docs/example-visualizations </a:t>
            </a:r>
          </a:p>
          <a:p>
            <a:pPr marL="171450" indent="-1714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Configuring the Metrics Dashboard</a:t>
            </a:r>
          </a:p>
          <a:p>
            <a:pPr>
              <a:spcBef>
                <a:spcPts val="1000"/>
              </a:spcBef>
            </a:pPr>
            <a:r>
              <a:rPr lang="en-US" sz="1200" dirty="0">
                <a:solidFill>
                  <a:schemeClr val="accent6"/>
                </a:solidFill>
              </a:rPr>
              <a:t>https://documentation.infinite.com/docs/configuring-the-metrics-dashboard </a:t>
            </a:r>
          </a:p>
          <a:p>
            <a:pPr marL="171450" indent="-1714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Frequently Asked </a:t>
            </a:r>
            <a:r>
              <a:rPr lang="en-US" sz="1200"/>
              <a:t>Questions: </a:t>
            </a:r>
            <a:r>
              <a:rPr lang="en-US" sz="1200">
                <a:solidFill>
                  <a:srgbClr val="20D5D2"/>
                </a:solidFill>
              </a:rPr>
              <a:t>https</a:t>
            </a:r>
            <a:r>
              <a:rPr lang="en-US" sz="1200" dirty="0">
                <a:solidFill>
                  <a:srgbClr val="20D5D2"/>
                </a:solidFill>
              </a:rPr>
              <a:t>://documentation.infinite.com/docs/the-metrics-dashboard-faqs | https://documentation.infinite.com/docs/the-metrics-dashboard-advanced-features-faqs 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sz="8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Documentation Available</a:t>
            </a:r>
          </a:p>
        </p:txBody>
      </p:sp>
    </p:spTree>
    <p:extLst>
      <p:ext uri="{BB962C8B-B14F-4D97-AF65-F5344CB8AC3E}">
        <p14:creationId xmlns:p14="http://schemas.microsoft.com/office/powerpoint/2010/main" val="42968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3662330" cy="1432621"/>
          </a:xfrm>
        </p:spPr>
        <p:txBody>
          <a:bodyPr/>
          <a:lstStyle/>
          <a:p>
            <a:r>
              <a:rPr lang="en-US" sz="6000" dirty="0">
                <a:latin typeface="IBM Plex Sans Light" charset="0"/>
                <a:ea typeface="IBM Plex Sans Light" charset="0"/>
                <a:cs typeface="IBM Plex Sans Light" charset="0"/>
              </a:rPr>
              <a:t>Demo</a:t>
            </a:r>
            <a:br>
              <a:rPr lang="en-US" sz="600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sz="600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8292AC-7062-43AF-B601-AE4EB6AD87AA}"/>
              </a:ext>
            </a:extLst>
          </p:cNvPr>
          <p:cNvSpPr/>
          <p:nvPr/>
        </p:nvSpPr>
        <p:spPr>
          <a:xfrm>
            <a:off x="228600" y="1783830"/>
            <a:ext cx="860679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  <a:lumOff val="50000"/>
                  </a:schemeClr>
                </a:solidFill>
              </a:rPr>
              <a:t>Example Visualizations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662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6853270" cy="650170"/>
          </a:xfrm>
        </p:spPr>
        <p:txBody>
          <a:bodyPr/>
          <a:lstStyle/>
          <a:p>
            <a:r>
              <a:rPr lang="en-US" dirty="0"/>
              <a:t>Gateway Questionnaires used in Req Postings</a:t>
            </a:r>
            <a:br>
              <a:rPr lang="en-US" dirty="0"/>
            </a:br>
            <a:r>
              <a:rPr lang="en-US" dirty="0"/>
              <a:t>—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84AE0D8-915C-4467-A7EE-362DBE7AD515}"/>
              </a:ext>
            </a:extLst>
          </p:cNvPr>
          <p:cNvSpPr txBox="1">
            <a:spLocks/>
          </p:cNvSpPr>
          <p:nvPr/>
        </p:nvSpPr>
        <p:spPr>
          <a:xfrm>
            <a:off x="228600" y="982822"/>
            <a:ext cx="3946109" cy="11861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1400" dirty="0"/>
              <a:t>Visualization Type: Table</a:t>
            </a:r>
          </a:p>
          <a:p>
            <a:endParaRPr lang="en-US" sz="1400" dirty="0"/>
          </a:p>
          <a:p>
            <a:r>
              <a:rPr lang="en-US" sz="1400" dirty="0"/>
              <a:t>Visualization Pane: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Columns</a:t>
            </a:r>
            <a:r>
              <a:rPr lang="en-US" sz="1200" dirty="0">
                <a:solidFill>
                  <a:schemeClr val="bg2"/>
                </a:solidFill>
              </a:rPr>
              <a:t>: Gateway Questionnaire, Auto Req ID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Filters</a:t>
            </a:r>
            <a:r>
              <a:rPr lang="en-US" sz="1200" dirty="0">
                <a:solidFill>
                  <a:schemeClr val="bg2"/>
                </a:solidFill>
              </a:rPr>
              <a:t>: Gateway Questionnaire</a:t>
            </a:r>
          </a:p>
        </p:txBody>
      </p:sp>
      <p:pic>
        <p:nvPicPr>
          <p:cNvPr id="4098" name="Picture 2" descr="The Gateway Questionnaires that are used in req posting reports.">
            <a:extLst>
              <a:ext uri="{FF2B5EF4-FFF2-40B4-BE49-F238E27FC236}">
                <a16:creationId xmlns:a16="http://schemas.microsoft.com/office/drawing/2014/main" id="{4CDF1E5D-4958-4742-BC90-50E4AAC9C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709" y="1269026"/>
            <a:ext cx="47625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10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6853270" cy="650170"/>
          </a:xfrm>
        </p:spPr>
        <p:txBody>
          <a:bodyPr/>
          <a:lstStyle/>
          <a:p>
            <a:r>
              <a:rPr lang="en-US" dirty="0"/>
              <a:t>Number of Hired per City/Region</a:t>
            </a:r>
            <a:br>
              <a:rPr lang="en-US" dirty="0"/>
            </a:br>
            <a:r>
              <a:rPr lang="en-US" dirty="0"/>
              <a:t>—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84AE0D8-915C-4467-A7EE-362DBE7AD515}"/>
              </a:ext>
            </a:extLst>
          </p:cNvPr>
          <p:cNvSpPr txBox="1">
            <a:spLocks/>
          </p:cNvSpPr>
          <p:nvPr/>
        </p:nvSpPr>
        <p:spPr>
          <a:xfrm>
            <a:off x="228600" y="982822"/>
            <a:ext cx="3216763" cy="11861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1400" dirty="0"/>
              <a:t>Visualization Type: Clustered Bar Chart</a:t>
            </a:r>
          </a:p>
          <a:p>
            <a:endParaRPr lang="en-US" sz="1400" dirty="0"/>
          </a:p>
          <a:p>
            <a:r>
              <a:rPr lang="en-US" sz="1400" dirty="0"/>
              <a:t>Visualization Pane: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Rows: </a:t>
            </a:r>
            <a:r>
              <a:rPr lang="en-US" sz="1200" dirty="0">
                <a:solidFill>
                  <a:schemeClr val="bg2"/>
                </a:solidFill>
              </a:rPr>
              <a:t>City/Region</a:t>
            </a:r>
            <a:endParaRPr lang="en-US" sz="1200" b="1" dirty="0">
              <a:solidFill>
                <a:schemeClr val="bg2"/>
              </a:solidFill>
            </a:endParaRP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Columns</a:t>
            </a:r>
            <a:r>
              <a:rPr lang="en-US" sz="1200" dirty="0">
                <a:solidFill>
                  <a:schemeClr val="bg2"/>
                </a:solidFill>
              </a:rPr>
              <a:t>: Hired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Filters: </a:t>
            </a:r>
            <a:r>
              <a:rPr lang="en-US" sz="1200" dirty="0">
                <a:solidFill>
                  <a:schemeClr val="bg2"/>
                </a:solidFill>
              </a:rPr>
              <a:t>Hired Date (select date range)</a:t>
            </a:r>
            <a:endParaRPr lang="en-US" sz="1200" b="1" dirty="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29A538-91C2-482C-B585-BC8201A5B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251" y="1227400"/>
            <a:ext cx="5531199" cy="269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282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8392886" cy="650170"/>
          </a:xfrm>
        </p:spPr>
        <p:txBody>
          <a:bodyPr/>
          <a:lstStyle/>
          <a:p>
            <a:r>
              <a:rPr lang="en-US" dirty="0"/>
              <a:t>Number of Days to Move from Applied to Offer Accepted</a:t>
            </a:r>
            <a:br>
              <a:rPr lang="en-US" dirty="0"/>
            </a:br>
            <a:r>
              <a:rPr lang="en-US" dirty="0"/>
              <a:t>—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84AE0D8-915C-4467-A7EE-362DBE7AD515}"/>
              </a:ext>
            </a:extLst>
          </p:cNvPr>
          <p:cNvSpPr txBox="1">
            <a:spLocks/>
          </p:cNvSpPr>
          <p:nvPr/>
        </p:nvSpPr>
        <p:spPr>
          <a:xfrm>
            <a:off x="228600" y="982822"/>
            <a:ext cx="3946109" cy="11861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1400" dirty="0"/>
              <a:t>Visualization Type: Clustered Column Chart</a:t>
            </a:r>
          </a:p>
          <a:p>
            <a:endParaRPr lang="en-US" sz="1400" dirty="0"/>
          </a:p>
          <a:p>
            <a:r>
              <a:rPr lang="en-US" sz="1400" dirty="0"/>
              <a:t>Visualization Pane: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Rows</a:t>
            </a:r>
            <a:r>
              <a:rPr lang="en-US" sz="1200" dirty="0">
                <a:solidFill>
                  <a:schemeClr val="bg2"/>
                </a:solidFill>
              </a:rPr>
              <a:t>: Auto Req ID, Candidate Name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Columns</a:t>
            </a:r>
            <a:r>
              <a:rPr lang="en-US" sz="1200" dirty="0">
                <a:solidFill>
                  <a:schemeClr val="bg2"/>
                </a:solidFill>
              </a:rPr>
              <a:t>: Calculation of the Number of days between Date Applied and Offer Accepted (Date Applied and Offer Accepted Date)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43F95E-696D-4A78-B5F2-D31A85F70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043" y="1208057"/>
            <a:ext cx="4405113" cy="21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015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6853270" cy="650170"/>
          </a:xfrm>
        </p:spPr>
        <p:txBody>
          <a:bodyPr/>
          <a:lstStyle/>
          <a:p>
            <a:r>
              <a:rPr lang="en-US" dirty="0"/>
              <a:t>Offers in Flight</a:t>
            </a:r>
            <a:br>
              <a:rPr lang="en-US" dirty="0"/>
            </a:br>
            <a:r>
              <a:rPr lang="en-US" dirty="0"/>
              <a:t>—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84AE0D8-915C-4467-A7EE-362DBE7AD515}"/>
              </a:ext>
            </a:extLst>
          </p:cNvPr>
          <p:cNvSpPr txBox="1">
            <a:spLocks/>
          </p:cNvSpPr>
          <p:nvPr/>
        </p:nvSpPr>
        <p:spPr>
          <a:xfrm>
            <a:off x="228600" y="982822"/>
            <a:ext cx="3946109" cy="27960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1400" dirty="0"/>
              <a:t>Visualization Type: Table</a:t>
            </a:r>
          </a:p>
          <a:p>
            <a:endParaRPr lang="en-US" sz="1400" dirty="0"/>
          </a:p>
          <a:p>
            <a:r>
              <a:rPr lang="en-US" sz="1400" dirty="0"/>
              <a:t>Visualization Pane: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Columns</a:t>
            </a:r>
            <a:r>
              <a:rPr lang="en-US" sz="1200" dirty="0">
                <a:solidFill>
                  <a:schemeClr val="bg2"/>
                </a:solidFill>
              </a:rPr>
              <a:t>: Candidate Name, Auto Req ID, Recruiter, HR Status, HR Status date, Days in Status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Filters</a:t>
            </a:r>
            <a:r>
              <a:rPr lang="en-US" sz="1200" dirty="0">
                <a:solidFill>
                  <a:schemeClr val="bg2"/>
                </a:solidFill>
              </a:rPr>
              <a:t>: HR Status History (Include current statuses only), Offer Extended (Include candidates in this status)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821496-D181-4F97-A050-F507AC3EE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989" y="1287278"/>
            <a:ext cx="4477192" cy="138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25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6853270" cy="650170"/>
          </a:xfrm>
        </p:spPr>
        <p:txBody>
          <a:bodyPr/>
          <a:lstStyle/>
          <a:p>
            <a:r>
              <a:rPr lang="en-US" dirty="0"/>
              <a:t>Postings per Country</a:t>
            </a:r>
            <a:br>
              <a:rPr lang="en-US" dirty="0"/>
            </a:br>
            <a:r>
              <a:rPr lang="en-US" dirty="0"/>
              <a:t>—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84AE0D8-915C-4467-A7EE-362DBE7AD515}"/>
              </a:ext>
            </a:extLst>
          </p:cNvPr>
          <p:cNvSpPr txBox="1">
            <a:spLocks/>
          </p:cNvSpPr>
          <p:nvPr/>
        </p:nvSpPr>
        <p:spPr>
          <a:xfrm>
            <a:off x="228601" y="982822"/>
            <a:ext cx="3037858" cy="11861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1400" dirty="0"/>
              <a:t>Visualization Type: Clustered Chart</a:t>
            </a:r>
          </a:p>
          <a:p>
            <a:endParaRPr lang="en-US" sz="1400" dirty="0"/>
          </a:p>
          <a:p>
            <a:r>
              <a:rPr lang="en-US" sz="1400" dirty="0"/>
              <a:t>Visualization Pane: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Rows: </a:t>
            </a:r>
            <a:r>
              <a:rPr lang="en-US" sz="1200" dirty="0">
                <a:solidFill>
                  <a:schemeClr val="bg2"/>
                </a:solidFill>
              </a:rPr>
              <a:t>Req</a:t>
            </a:r>
            <a:r>
              <a:rPr lang="en-US" sz="1200" b="1" dirty="0">
                <a:solidFill>
                  <a:schemeClr val="bg2"/>
                </a:solidFill>
              </a:rPr>
              <a:t> </a:t>
            </a:r>
            <a:r>
              <a:rPr lang="en-US" sz="1200" dirty="0">
                <a:solidFill>
                  <a:schemeClr val="bg2"/>
                </a:solidFill>
              </a:rPr>
              <a:t>Country</a:t>
            </a:r>
            <a:endParaRPr lang="en-US" sz="1200" b="1" dirty="0">
              <a:solidFill>
                <a:schemeClr val="bg2"/>
              </a:solidFill>
            </a:endParaRP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Columns</a:t>
            </a:r>
            <a:r>
              <a:rPr lang="en-US" sz="1200" dirty="0">
                <a:solidFill>
                  <a:schemeClr val="bg2"/>
                </a:solidFill>
              </a:rPr>
              <a:t>: Posting Options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F771CB-F38F-4DC1-B951-2BA680DC2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458" y="1410136"/>
            <a:ext cx="5572741" cy="232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20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6853270" cy="650170"/>
          </a:xfrm>
        </p:spPr>
        <p:txBody>
          <a:bodyPr/>
          <a:lstStyle/>
          <a:p>
            <a:r>
              <a:rPr lang="en-US" dirty="0"/>
              <a:t>Source for Hired Candidates</a:t>
            </a:r>
            <a:br>
              <a:rPr lang="en-US" dirty="0"/>
            </a:br>
            <a:r>
              <a:rPr lang="en-US" dirty="0"/>
              <a:t>—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84AE0D8-915C-4467-A7EE-362DBE7AD515}"/>
              </a:ext>
            </a:extLst>
          </p:cNvPr>
          <p:cNvSpPr txBox="1">
            <a:spLocks/>
          </p:cNvSpPr>
          <p:nvPr/>
        </p:nvSpPr>
        <p:spPr>
          <a:xfrm>
            <a:off x="228601" y="982822"/>
            <a:ext cx="3137452" cy="11861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1400" dirty="0"/>
              <a:t>Visualization Type: Pie</a:t>
            </a:r>
          </a:p>
          <a:p>
            <a:endParaRPr lang="en-US" sz="1400" dirty="0"/>
          </a:p>
          <a:p>
            <a:r>
              <a:rPr lang="en-US" sz="1400" dirty="0"/>
              <a:t>Visualization Pane: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Slices</a:t>
            </a:r>
            <a:r>
              <a:rPr lang="en-US" sz="1200" dirty="0">
                <a:solidFill>
                  <a:schemeClr val="bg2"/>
                </a:solidFill>
              </a:rPr>
              <a:t>: Source Code (or Source Field from a candidate form)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Show slices by</a:t>
            </a:r>
            <a:r>
              <a:rPr lang="en-US" sz="1200" dirty="0">
                <a:solidFill>
                  <a:schemeClr val="bg2"/>
                </a:solidFill>
              </a:rPr>
              <a:t>: Total Candidates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Filter(s)</a:t>
            </a:r>
            <a:r>
              <a:rPr lang="en-US" sz="1200" dirty="0">
                <a:solidFill>
                  <a:schemeClr val="bg2"/>
                </a:solidFill>
              </a:rPr>
              <a:t>: Candidates moved to a Hired Status in the last 90 days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60BBEA-DC7E-4B0D-BB2D-8F66F5C08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734" y="1549247"/>
            <a:ext cx="5151319" cy="253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106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6853270" cy="650170"/>
          </a:xfrm>
        </p:spPr>
        <p:txBody>
          <a:bodyPr/>
          <a:lstStyle/>
          <a:p>
            <a:r>
              <a:rPr lang="en-US" dirty="0"/>
              <a:t>Number of Hires per Recruiter</a:t>
            </a:r>
            <a:br>
              <a:rPr lang="en-US" dirty="0"/>
            </a:br>
            <a:r>
              <a:rPr lang="en-US" dirty="0"/>
              <a:t>—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84AE0D8-915C-4467-A7EE-362DBE7AD515}"/>
              </a:ext>
            </a:extLst>
          </p:cNvPr>
          <p:cNvSpPr txBox="1">
            <a:spLocks/>
          </p:cNvSpPr>
          <p:nvPr/>
        </p:nvSpPr>
        <p:spPr>
          <a:xfrm>
            <a:off x="228601" y="982822"/>
            <a:ext cx="3037114" cy="11861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sz="1400" dirty="0"/>
              <a:t>Visualization Type: Pie</a:t>
            </a:r>
          </a:p>
          <a:p>
            <a:endParaRPr lang="en-US" sz="1400" dirty="0"/>
          </a:p>
          <a:p>
            <a:r>
              <a:rPr lang="en-US" sz="1400" dirty="0"/>
              <a:t>Visualization Pane: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Slices</a:t>
            </a:r>
            <a:r>
              <a:rPr lang="en-US" sz="1200" dirty="0">
                <a:solidFill>
                  <a:schemeClr val="bg2"/>
                </a:solidFill>
              </a:rPr>
              <a:t>: Recruiter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Show slices by</a:t>
            </a:r>
            <a:r>
              <a:rPr lang="en-US" sz="1200" dirty="0">
                <a:solidFill>
                  <a:schemeClr val="bg2"/>
                </a:solidFill>
              </a:rPr>
              <a:t>: Hired (HR Status)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2"/>
                </a:solidFill>
              </a:rPr>
              <a:t>Filters: </a:t>
            </a:r>
            <a:r>
              <a:rPr lang="en-US" sz="1200" dirty="0">
                <a:solidFill>
                  <a:schemeClr val="bg2"/>
                </a:solidFill>
              </a:rPr>
              <a:t> Hired Date (selected date range)</a:t>
            </a:r>
            <a:endParaRPr lang="en-US" sz="1200" b="1" dirty="0">
              <a:solidFill>
                <a:schemeClr val="bg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2A9ED8-F2B7-4EE1-84A0-1A4E9F861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998" y="1191435"/>
            <a:ext cx="5546402" cy="276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47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27246"/>
          </a:xfrm>
        </p:spPr>
        <p:txBody>
          <a:bodyPr/>
          <a:lstStyle/>
          <a:p>
            <a:r>
              <a:rPr lang="en-US" dirty="0"/>
              <a:t>Calculations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28599" y="853230"/>
            <a:ext cx="3700168" cy="3878790"/>
          </a:xfrm>
        </p:spPr>
        <p:txBody>
          <a:bodyPr/>
          <a:lstStyle/>
          <a:p>
            <a:pPr fontAlgn="base"/>
            <a:r>
              <a:rPr lang="en-US" dirty="0"/>
              <a:t>Calculations can be beneficial to see the difference between two dates or to find the average between two HR Statuses. For example, a calculation can be used to build a visualization to show time to hire, time to review, or days open by position filled.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Calculations can be: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200" dirty="0"/>
              <a:t>Built with numeric or date fields.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200" dirty="0"/>
              <a:t>Added to the chart types of Stacked Bar Chart, Stacked Column Chart, Clustered Bar Chart, Clustered Column Chart, Pie, and Donut.</a:t>
            </a:r>
          </a:p>
          <a:p>
            <a:pPr fontAlgn="base"/>
            <a:r>
              <a:rPr lang="en-US" dirty="0"/>
              <a:t>Calculations are built by using Groupings and a visualization can have multiple Groupings.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000" dirty="0">
                <a:solidFill>
                  <a:schemeClr val="accent2"/>
                </a:solidFill>
              </a:rPr>
              <a:t>BrassRing Metrics Dashboard</a:t>
            </a:r>
          </a:p>
        </p:txBody>
      </p:sp>
      <p:pic>
        <p:nvPicPr>
          <p:cNvPr id="1026" name="Picture 2" descr="A bar chart with calculations">
            <a:extLst>
              <a:ext uri="{FF2B5EF4-FFF2-40B4-BE49-F238E27FC236}">
                <a16:creationId xmlns:a16="http://schemas.microsoft.com/office/drawing/2014/main" id="{0DCF9BE4-49F9-47F3-BF41-05B5BDE67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054" y="965003"/>
            <a:ext cx="4572000" cy="209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989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27246"/>
          </a:xfrm>
        </p:spPr>
        <p:txBody>
          <a:bodyPr/>
          <a:lstStyle/>
          <a:p>
            <a:r>
              <a:rPr lang="en-US" dirty="0"/>
              <a:t>Calculations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28599" y="853230"/>
            <a:ext cx="2892973" cy="3819669"/>
          </a:xfrm>
        </p:spPr>
        <p:txBody>
          <a:bodyPr/>
          <a:lstStyle/>
          <a:p>
            <a:pPr marL="342900" indent="-342900" fontAlgn="base">
              <a:buFont typeface="+mj-lt"/>
              <a:buAutoNum type="arabicPeriod"/>
            </a:pPr>
            <a:r>
              <a:rPr lang="en-US" dirty="0"/>
              <a:t>In the Visualization tab, </a:t>
            </a:r>
            <a:r>
              <a:rPr lang="en-US" b="1" dirty="0"/>
              <a:t>Add date or numeric fields</a:t>
            </a:r>
            <a:r>
              <a:rPr lang="en-US" dirty="0"/>
              <a:t> to the columns section.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dirty="0"/>
              <a:t>Select the </a:t>
            </a:r>
            <a:r>
              <a:rPr lang="en-US" b="1" dirty="0"/>
              <a:t>Columns gear icon</a:t>
            </a:r>
            <a:r>
              <a:rPr lang="en-US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dirty="0"/>
              <a:t>Create a Group by selecting </a:t>
            </a:r>
            <a:r>
              <a:rPr lang="en-US" b="1" dirty="0"/>
              <a:t>+Create Group</a:t>
            </a:r>
            <a:r>
              <a:rPr lang="en-US" dirty="0"/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b="1" dirty="0"/>
              <a:t>Insert a name</a:t>
            </a:r>
            <a:r>
              <a:rPr lang="en-US" dirty="0"/>
              <a:t> for the group.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dirty="0"/>
              <a:t>Add the fields as needed by using </a:t>
            </a:r>
            <a:r>
              <a:rPr lang="en-US" b="1" dirty="0"/>
              <a:t>the pull-down menu</a:t>
            </a:r>
            <a:r>
              <a:rPr lang="en-US" dirty="0"/>
              <a:t>, and </a:t>
            </a:r>
            <a:r>
              <a:rPr lang="en-US" b="1" dirty="0"/>
              <a:t>selecting the fields</a:t>
            </a:r>
            <a:r>
              <a:rPr lang="en-US" dirty="0"/>
              <a:t> for the group.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b="1" dirty="0"/>
              <a:t>Insert the calculation</a:t>
            </a:r>
            <a:r>
              <a:rPr lang="en-US" dirty="0"/>
              <a:t> into the Calculation field.</a:t>
            </a:r>
          </a:p>
          <a:p>
            <a:pPr fontAlgn="base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000" dirty="0">
                <a:solidFill>
                  <a:schemeClr val="accent2"/>
                </a:solidFill>
              </a:rPr>
              <a:t>BrassRing Metrics Dashboard</a:t>
            </a:r>
          </a:p>
        </p:txBody>
      </p:sp>
      <p:pic>
        <p:nvPicPr>
          <p:cNvPr id="2050" name="Picture 2" descr="The columns gear icon">
            <a:extLst>
              <a:ext uri="{FF2B5EF4-FFF2-40B4-BE49-F238E27FC236}">
                <a16:creationId xmlns:a16="http://schemas.microsoft.com/office/drawing/2014/main" id="{F361F6CF-FA72-4619-8704-3DDEDF2E4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959" y="618008"/>
            <a:ext cx="1247041" cy="355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+Create Group option">
            <a:extLst>
              <a:ext uri="{FF2B5EF4-FFF2-40B4-BE49-F238E27FC236}">
                <a16:creationId xmlns:a16="http://schemas.microsoft.com/office/drawing/2014/main" id="{A7F407E7-4170-4C9F-8E41-0DB0A6950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474" y="899720"/>
            <a:ext cx="3912703" cy="149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he Create Group window">
            <a:extLst>
              <a:ext uri="{FF2B5EF4-FFF2-40B4-BE49-F238E27FC236}">
                <a16:creationId xmlns:a16="http://schemas.microsoft.com/office/drawing/2014/main" id="{02724763-F38E-4143-BC80-D6B8CC7BC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474" y="2747141"/>
            <a:ext cx="3912703" cy="216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ar: 10 Points 2">
            <a:extLst>
              <a:ext uri="{FF2B5EF4-FFF2-40B4-BE49-F238E27FC236}">
                <a16:creationId xmlns:a16="http://schemas.microsoft.com/office/drawing/2014/main" id="{51379A2D-1177-4A30-819A-6D17C854A604}"/>
              </a:ext>
            </a:extLst>
          </p:cNvPr>
          <p:cNvSpPr/>
          <p:nvPr/>
        </p:nvSpPr>
        <p:spPr>
          <a:xfrm>
            <a:off x="3197247" y="411480"/>
            <a:ext cx="258554" cy="295648"/>
          </a:xfrm>
          <a:prstGeom prst="star10">
            <a:avLst/>
          </a:prstGeom>
          <a:solidFill>
            <a:schemeClr val="accent5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0" name="Star: 10 Points 9">
            <a:extLst>
              <a:ext uri="{FF2B5EF4-FFF2-40B4-BE49-F238E27FC236}">
                <a16:creationId xmlns:a16="http://schemas.microsoft.com/office/drawing/2014/main" id="{B4665A44-4EFC-4E06-AFA4-DBEEB685E208}"/>
              </a:ext>
            </a:extLst>
          </p:cNvPr>
          <p:cNvSpPr/>
          <p:nvPr/>
        </p:nvSpPr>
        <p:spPr>
          <a:xfrm>
            <a:off x="4785197" y="751896"/>
            <a:ext cx="258554" cy="295648"/>
          </a:xfrm>
          <a:prstGeom prst="star10">
            <a:avLst/>
          </a:prstGeom>
          <a:solidFill>
            <a:schemeClr val="accent5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1" name="Star: 10 Points 10">
            <a:extLst>
              <a:ext uri="{FF2B5EF4-FFF2-40B4-BE49-F238E27FC236}">
                <a16:creationId xmlns:a16="http://schemas.microsoft.com/office/drawing/2014/main" id="{1E19983F-BF4F-4E4D-86A1-B1AC970480AE}"/>
              </a:ext>
            </a:extLst>
          </p:cNvPr>
          <p:cNvSpPr/>
          <p:nvPr/>
        </p:nvSpPr>
        <p:spPr>
          <a:xfrm>
            <a:off x="4795626" y="2599317"/>
            <a:ext cx="258554" cy="295648"/>
          </a:xfrm>
          <a:prstGeom prst="star10">
            <a:avLst/>
          </a:prstGeom>
          <a:solidFill>
            <a:schemeClr val="accent5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5704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27246"/>
          </a:xfrm>
        </p:spPr>
        <p:txBody>
          <a:bodyPr/>
          <a:lstStyle/>
          <a:p>
            <a:r>
              <a:rPr lang="en-US" dirty="0"/>
              <a:t>Calculations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28599" y="853230"/>
            <a:ext cx="4343401" cy="3819669"/>
          </a:xfrm>
        </p:spPr>
        <p:txBody>
          <a:bodyPr/>
          <a:lstStyle/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/>
              <a:t>Fields in calculations are described by the term </a:t>
            </a:r>
            <a:r>
              <a:rPr lang="en-US" b="1" dirty="0"/>
              <a:t>#FX#</a:t>
            </a:r>
            <a:r>
              <a:rPr lang="en-US" dirty="0"/>
              <a:t> where X is the field number displayed above the calculation. For example, the calculation </a:t>
            </a:r>
            <a:r>
              <a:rPr lang="en-US" b="1" dirty="0"/>
              <a:t>#F1# + #F2#</a:t>
            </a:r>
            <a:r>
              <a:rPr lang="en-US" dirty="0"/>
              <a:t> adds field 1 and field 2 together.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/>
              <a:t>Calculations can include parenthesis to isolate functions in the calculation.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dirty="0"/>
              <a:t>Calculations are available to select by using </a:t>
            </a:r>
            <a:r>
              <a:rPr lang="en-US" b="1" dirty="0"/>
              <a:t>the plus icon</a:t>
            </a:r>
            <a:r>
              <a:rPr lang="en-US" dirty="0"/>
              <a:t>, selecting </a:t>
            </a:r>
            <a:r>
              <a:rPr lang="en-US" b="1" dirty="0"/>
              <a:t>the calculation</a:t>
            </a:r>
            <a:r>
              <a:rPr lang="en-US" dirty="0"/>
              <a:t>, and selecting </a:t>
            </a:r>
            <a:r>
              <a:rPr lang="en-US" b="1" dirty="0"/>
              <a:t>Add</a:t>
            </a:r>
            <a:r>
              <a:rPr lang="en-US" dirty="0"/>
              <a:t>. The insert function provides a description of each calculation, the syntax used and an example for the calculation and result.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000" dirty="0">
                <a:solidFill>
                  <a:schemeClr val="accent2"/>
                </a:solidFill>
              </a:rPr>
              <a:t>BrassRing Metrics Dashboard</a:t>
            </a:r>
          </a:p>
        </p:txBody>
      </p:sp>
      <p:pic>
        <p:nvPicPr>
          <p:cNvPr id="3074" name="Picture 2" descr="The Insert Function window">
            <a:extLst>
              <a:ext uri="{FF2B5EF4-FFF2-40B4-BE49-F238E27FC236}">
                <a16:creationId xmlns:a16="http://schemas.microsoft.com/office/drawing/2014/main" id="{90020D54-8869-400F-A453-9803741F3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134" y="853229"/>
            <a:ext cx="2925585" cy="345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777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8915400" cy="612333"/>
          </a:xfrm>
        </p:spPr>
        <p:txBody>
          <a:bodyPr/>
          <a:lstStyle/>
          <a:p>
            <a:r>
              <a:rPr lang="en-US" dirty="0"/>
              <a:t>Things to Know: Scale Y Axis</a:t>
            </a:r>
            <a:endParaRPr lang="en-US" sz="16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999B2B-2C07-4C95-A694-6122B7271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51167"/>
            <a:ext cx="4440006" cy="19264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33F0F0-C74F-4E43-88CD-D5F167469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188" y="507334"/>
            <a:ext cx="1986976" cy="2200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CCD354-81AD-4357-A2E5-7ADF6011D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1188" y="3058010"/>
            <a:ext cx="4396749" cy="188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98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8915400" cy="612333"/>
          </a:xfrm>
        </p:spPr>
        <p:txBody>
          <a:bodyPr/>
          <a:lstStyle/>
          <a:p>
            <a:r>
              <a:rPr lang="en-US" dirty="0"/>
              <a:t>Things to Know / Best Practices / Tips and Tricks</a:t>
            </a:r>
            <a:endParaRPr lang="en-US" sz="1600" i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BD212FE-755B-445D-9836-1DF6E99CE941}"/>
              </a:ext>
            </a:extLst>
          </p:cNvPr>
          <p:cNvSpPr txBox="1">
            <a:spLocks/>
          </p:cNvSpPr>
          <p:nvPr/>
        </p:nvSpPr>
        <p:spPr>
          <a:xfrm>
            <a:off x="228600" y="731940"/>
            <a:ext cx="8686800" cy="38731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17475" indent="-117475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If you get the message “There is no data to display for this visualization.”, re-review your report criteria to ensure correct fields are selected. If you feel like the visualization is correct please put a case in with the Global Support Center and it will be reviewed.</a:t>
            </a:r>
          </a:p>
          <a:p>
            <a:pPr marL="0" indent="0"/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Comparing the Metrics Dashboard data to the Data Insight Tool can sometimes lead to confusion. Note that the DIT refreshes every 8 hours and the Metrics Dashboard refreshes every 1 hour. Filters you’ve selected may differ between the tools and data tables may pull differently. </a:t>
            </a:r>
          </a:p>
        </p:txBody>
      </p:sp>
    </p:spTree>
    <p:extLst>
      <p:ext uri="{BB962C8B-B14F-4D97-AF65-F5344CB8AC3E}">
        <p14:creationId xmlns:p14="http://schemas.microsoft.com/office/powerpoint/2010/main" val="977668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643234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8726215" cy="357471"/>
          </a:xfrm>
        </p:spPr>
        <p:txBody>
          <a:bodyPr/>
          <a:lstStyle/>
          <a:p>
            <a:pPr algn="ctr"/>
            <a:r>
              <a:rPr lang="en-US" dirty="0"/>
              <a:t>OCTOBER VIRTUAL TRAINING SESSIONS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67B89-1E38-4EF7-9127-C289B5579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390197"/>
              </p:ext>
            </p:extLst>
          </p:nvPr>
        </p:nvGraphicFramePr>
        <p:xfrm>
          <a:off x="228600" y="808589"/>
          <a:ext cx="8726214" cy="338109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46602">
                  <a:extLst>
                    <a:ext uri="{9D8B030D-6E8A-4147-A177-3AD203B41FA5}">
                      <a16:colId xmlns:a16="http://schemas.microsoft.com/office/drawing/2014/main" val="1350891789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325881092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573733701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15021033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806861775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4008877000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54407507"/>
                    </a:ext>
                  </a:extLst>
                </a:gridCol>
              </a:tblGrid>
              <a:tr h="294997">
                <a:tc>
                  <a:txBody>
                    <a:bodyPr/>
                    <a:lstStyle/>
                    <a:p>
                      <a:r>
                        <a:rPr lang="en-US" sz="1050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81760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3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2"/>
                        </a:rPr>
                        <a:t>Assess – Managing Users in TS (9am EDT)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36183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7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3"/>
                        </a:rPr>
                        <a:t>Assess New UI Demo (9am EDT)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8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Client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hlinkClick r:id="rId4"/>
                        </a:rPr>
                        <a:t>BrassRing Responsive TGs and Advanced CSS (11am EDT)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56478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14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5"/>
                        </a:rPr>
                        <a:t>How to Use Assess (New UI) (11am EDT)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15</a:t>
                      </a:r>
                    </a:p>
                    <a:p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Client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hlinkClick r:id="rId6"/>
                        </a:rPr>
                        <a:t>BrassRing Advanced Metrics Dashboard (11am EDT)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17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Client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Onboard Release (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  <a:hlinkClick r:id="rId7"/>
                        </a:rPr>
                        <a:t>4am EDT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 &amp; </a:t>
                      </a:r>
                      <a:r>
                        <a:rPr lang="en-US" sz="800" b="0" dirty="0">
                          <a:solidFill>
                            <a:schemeClr val="bg1">
                              <a:lumMod val="50000"/>
                              <a:lumOff val="50000"/>
                            </a:schemeClr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11am EDT</a:t>
                      </a:r>
                      <a:r>
                        <a:rPr lang="en-US" sz="8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71686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22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9"/>
                        </a:rPr>
                        <a:t>Assess New UI Q&amp;A (11am EDT)</a:t>
                      </a:r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24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10"/>
                        </a:rPr>
                        <a:t>Assess New UI Q&amp;A (9am EDT)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04736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28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11"/>
                        </a:rPr>
                        <a:t>Assess New Features and Updates (11am EDT)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29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12"/>
                        </a:rPr>
                        <a:t>BrassRing Interview Manager Playback</a:t>
                      </a:r>
                      <a:r>
                        <a:rPr lang="en-US" sz="800" dirty="0"/>
                        <a:t> (11am EDT)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30</a:t>
                      </a:r>
                    </a:p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31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13"/>
                        </a:rPr>
                        <a:t>Assess Managing Users in TS (11am EDT)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73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D1E3DE1-D347-4861-8099-60E3B68F226A}"/>
              </a:ext>
            </a:extLst>
          </p:cNvPr>
          <p:cNvSpPr txBox="1"/>
          <p:nvPr/>
        </p:nvSpPr>
        <p:spPr>
          <a:xfrm>
            <a:off x="58332" y="467930"/>
            <a:ext cx="267225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14"/>
              </a:rPr>
              <a:t>Client-facing training schedule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B230D2-CE28-4DF1-A4E7-381CD1A13EC7}"/>
              </a:ext>
            </a:extLst>
          </p:cNvPr>
          <p:cNvSpPr txBox="1"/>
          <p:nvPr/>
        </p:nvSpPr>
        <p:spPr>
          <a:xfrm>
            <a:off x="4572000" y="491013"/>
            <a:ext cx="4380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If you haven't already, register for the internal sessions now!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89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8726215" cy="357471"/>
          </a:xfrm>
        </p:spPr>
        <p:txBody>
          <a:bodyPr/>
          <a:lstStyle/>
          <a:p>
            <a:pPr algn="ctr"/>
            <a:r>
              <a:rPr lang="en-US" dirty="0"/>
              <a:t>NOVEMBER VIRTUAL TRAINING SESSIONS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67B89-1E38-4EF7-9127-C289B5579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955203"/>
              </p:ext>
            </p:extLst>
          </p:nvPr>
        </p:nvGraphicFramePr>
        <p:xfrm>
          <a:off x="228600" y="808589"/>
          <a:ext cx="8726214" cy="386557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46602">
                  <a:extLst>
                    <a:ext uri="{9D8B030D-6E8A-4147-A177-3AD203B41FA5}">
                      <a16:colId xmlns:a16="http://schemas.microsoft.com/office/drawing/2014/main" val="1350891789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325881092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573733701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15021033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806861775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4008877000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54407507"/>
                    </a:ext>
                  </a:extLst>
                </a:gridCol>
              </a:tblGrid>
              <a:tr h="294997">
                <a:tc>
                  <a:txBody>
                    <a:bodyPr/>
                    <a:lstStyle/>
                    <a:p>
                      <a:r>
                        <a:rPr lang="en-US" sz="1050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81760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36183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4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6</a:t>
                      </a:r>
                    </a:p>
                    <a:p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7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2"/>
                        </a:rPr>
                        <a:t>Transitioning to the New UI (Phase 4) (11am ET)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56478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11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3"/>
                        </a:rPr>
                        <a:t>Assess New User Training (11am ET)</a:t>
                      </a:r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12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14</a:t>
                      </a:r>
                    </a:p>
                    <a:p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Client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: BrassRing (19.11.11) and Onboard Release (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hlinkClick r:id="rId4"/>
                        </a:rPr>
                        <a:t>4am ET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&amp; 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hlinkClick r:id="rId5"/>
                        </a:rPr>
                        <a:t>11am ET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5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71686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19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6"/>
                        </a:rPr>
                        <a:t>Transitioning to the New UI (Phase 4) (9am ET)</a:t>
                      </a:r>
                      <a:endParaRPr lang="en-US" sz="800" dirty="0"/>
                    </a:p>
                    <a:p>
                      <a:endParaRPr lang="en-US" sz="800" dirty="0"/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7"/>
                        </a:rPr>
                        <a:t>Talent Acquisition Roadmap (11am ET) </a:t>
                      </a:r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21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8"/>
                        </a:rPr>
                        <a:t>Assess Managing Users in TS (11am ET)</a:t>
                      </a:r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04736"/>
                  </a:ext>
                </a:extLst>
              </a:tr>
              <a:tr h="492098">
                <a:tc>
                  <a:txBody>
                    <a:bodyPr/>
                    <a:lstStyle/>
                    <a:p>
                      <a:r>
                        <a:rPr lang="en-US" sz="105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25</a:t>
                      </a:r>
                    </a:p>
                    <a:p>
                      <a:r>
                        <a:rPr lang="en-US" sz="800" b="1" dirty="0"/>
                        <a:t>Client</a:t>
                      </a:r>
                      <a:r>
                        <a:rPr lang="en-US" sz="800" dirty="0"/>
                        <a:t>: </a:t>
                      </a:r>
                      <a:r>
                        <a:rPr lang="en-US" sz="800" dirty="0">
                          <a:hlinkClick r:id="rId9"/>
                        </a:rPr>
                        <a:t>Assess New Features and Updates (11am ET)</a:t>
                      </a:r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26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27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28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73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D1E3DE1-D347-4861-8099-60E3B68F226A}"/>
              </a:ext>
            </a:extLst>
          </p:cNvPr>
          <p:cNvSpPr txBox="1"/>
          <p:nvPr/>
        </p:nvSpPr>
        <p:spPr>
          <a:xfrm>
            <a:off x="58332" y="467930"/>
            <a:ext cx="267225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10"/>
              </a:rPr>
              <a:t>Client-facing training schedule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B230D2-CE28-4DF1-A4E7-381CD1A13EC7}"/>
              </a:ext>
            </a:extLst>
          </p:cNvPr>
          <p:cNvSpPr txBox="1"/>
          <p:nvPr/>
        </p:nvSpPr>
        <p:spPr>
          <a:xfrm>
            <a:off x="4572000" y="491013"/>
            <a:ext cx="4380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If you haven't already, register for the internal sessions now!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917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377691"/>
      </p:ext>
    </p:extLst>
  </p:cSld>
  <p:clrMapOvr>
    <a:masterClrMapping/>
  </p:clrMapOvr>
</p:sld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Watson_presentation_template</Template>
  <TotalTime>11662</TotalTime>
  <Words>1219</Words>
  <Application>Microsoft Office PowerPoint</Application>
  <PresentationFormat>On-screen Show (16:9)</PresentationFormat>
  <Paragraphs>202</Paragraphs>
  <Slides>21</Slides>
  <Notes>3</Notes>
  <HiddenSlides>7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IBM Plex Sans</vt:lpstr>
      <vt:lpstr>IBM Plex Sans Light</vt:lpstr>
      <vt:lpstr>blk_background_2017</vt:lpstr>
      <vt:lpstr>gry_background_2017</vt:lpstr>
      <vt:lpstr>wht_background_2017</vt:lpstr>
      <vt:lpstr>Metrics Dashboard – Advanced User Session BrassRing on Cloud  — Client Training and Enablement Session  October 15th, 2019</vt:lpstr>
      <vt:lpstr>Client Reminders &amp;  Updates</vt:lpstr>
      <vt:lpstr>PowerPoint Presentation</vt:lpstr>
      <vt:lpstr>Documentation Available</vt:lpstr>
      <vt:lpstr>Demo –</vt:lpstr>
      <vt:lpstr>Gateway Questionnaires used in Req Postings —</vt:lpstr>
      <vt:lpstr>Number of Hired per City/Region —</vt:lpstr>
      <vt:lpstr>Number of Days to Move from Applied to Offer Accepted —</vt:lpstr>
      <vt:lpstr>Offers in Flight —</vt:lpstr>
      <vt:lpstr>Postings per Country —</vt:lpstr>
      <vt:lpstr>Source for Hired Candidates —</vt:lpstr>
      <vt:lpstr>Number of Hires per Recruiter —</vt:lpstr>
      <vt:lpstr>Calculations</vt:lpstr>
      <vt:lpstr>Calculations</vt:lpstr>
      <vt:lpstr>Calculations</vt:lpstr>
      <vt:lpstr>Things to Know: Scale Y Axis</vt:lpstr>
      <vt:lpstr>Things to Know / Best Practices / Tips and Tricks</vt:lpstr>
      <vt:lpstr>Questions?</vt:lpstr>
      <vt:lpstr>OCTOBER VIRTUAL TRAINING SESSIONS</vt:lpstr>
      <vt:lpstr>NOVEMBER VIRTUAL TRAINING SESSIONS</vt:lpstr>
      <vt:lpstr>PowerPoint Presentation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creator>Becky Hui Chan</dc:creator>
  <cp:lastModifiedBy>Saipraveen Aratikatla</cp:lastModifiedBy>
  <cp:revision>112</cp:revision>
  <dcterms:created xsi:type="dcterms:W3CDTF">2018-03-01T22:47:15Z</dcterms:created>
  <dcterms:modified xsi:type="dcterms:W3CDTF">2026-09-08T13:03:45Z</dcterms:modified>
</cp:coreProperties>
</file>