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  <p:sldMasterId id="2147483745" r:id="rId2"/>
    <p:sldMasterId id="2147483781" r:id="rId3"/>
  </p:sldMasterIdLst>
  <p:notesMasterIdLst>
    <p:notesMasterId r:id="rId10"/>
  </p:notesMasterIdLst>
  <p:handoutMasterIdLst>
    <p:handoutMasterId r:id="rId11"/>
  </p:handoutMasterIdLst>
  <p:sldIdLst>
    <p:sldId id="338" r:id="rId4"/>
    <p:sldId id="474" r:id="rId5"/>
    <p:sldId id="475" r:id="rId6"/>
    <p:sldId id="476" r:id="rId7"/>
    <p:sldId id="477" r:id="rId8"/>
    <p:sldId id="478" r:id="rId9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747"/>
    <a:srgbClr val="8C8C8C"/>
    <a:srgbClr val="3D3D3D"/>
    <a:srgbClr val="051B75"/>
    <a:srgbClr val="DCDCDC"/>
    <a:srgbClr val="F3F3F3"/>
    <a:srgbClr val="F7F3F1"/>
    <a:srgbClr val="6EA6FF"/>
    <a:srgbClr val="BB8EFF"/>
    <a:srgbClr val="20D5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659"/>
  </p:normalViewPr>
  <p:slideViewPr>
    <p:cSldViewPr snapToGrid="0" snapToObjects="1" showGuides="1">
      <p:cViewPr varScale="1">
        <p:scale>
          <a:sx n="134" d="100"/>
          <a:sy n="134" d="100"/>
        </p:scale>
        <p:origin x="126" y="30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90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811876-243E-CE4F-BE13-763CA6DCA1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E2A1DE-898A-AE45-912C-AA03C3E3AF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F3ABF-AEBA-AC44-AEBE-FB25EEA7F44D}" type="datetimeFigureOut">
              <a:rPr lang="en-US" smtClean="0"/>
              <a:t>2/9/2021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6B91E4-0073-9443-82F8-F1363C78AC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D1623-1E55-3F4A-BA9C-FDCECA242A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EBDE4E-C6A5-2944-967B-245D298FD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44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E012A-D992-5D42-B86E-AA2BC0764EE1}" type="datetimeFigureOut">
              <a:rPr lang="en-US" smtClean="0"/>
              <a:t>2/9/2021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02FFD-07D4-5C4F-BD77-921008177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153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EC78C63C-DBBC-4874-A3C5-0D60C4FFD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77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08C2744-6DAE-4F37-929A-BD619E5775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ver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10800000">
            <a:off x="7079162" y="0"/>
            <a:ext cx="2064836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7437" y="0"/>
            <a:ext cx="7086600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1162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6DA36F3-6450-D24F-9340-43FD32086944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2020 IBM Corporation</a:t>
            </a:r>
          </a:p>
        </p:txBody>
      </p:sp>
      <p:pic>
        <p:nvPicPr>
          <p:cNvPr id="10" name="Picture 9" descr="IBM Talent Management Solutions_White.png">
            <a:extLst>
              <a:ext uri="{FF2B5EF4-FFF2-40B4-BE49-F238E27FC236}">
                <a16:creationId xmlns:a16="http://schemas.microsoft.com/office/drawing/2014/main" id="{7522D8E8-2E10-49A7-8CD2-31969A1B61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CDD928E-2D50-432C-B544-EF7ED67C3B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ver Slide">
    <p:bg>
      <p:bgPr>
        <a:gradFill>
          <a:gsLst>
            <a:gs pos="0">
              <a:schemeClr val="accent2"/>
            </a:gs>
            <a:gs pos="100000">
              <a:srgbClr val="7D80FF"/>
            </a:gs>
            <a:gs pos="100000">
              <a:schemeClr val="accent4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AA352F13-5C80-4DF7-B43A-EB04DFA56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1C68D-1E34-4EE9-B853-ABE581AD7F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23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FE0C8642-9F84-4332-A485-122129AB7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16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568860C3-A0C0-44FC-87AC-0E5ADC7B90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30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6B4A5F2F-4AAD-4D31-B3CE-23C13EE11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25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F81BB47-EE99-4F69-A278-FE97C93E5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17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8632F80-087E-4C10-8D94-8EA55E083E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80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EE4A0DD-AC3B-42E0-B38C-212CBEA6AE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475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FA7D7-F850-45F5-8744-B5CE34B2D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521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01AB3EB-20E7-4292-9F68-C63B3CBEBC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985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DBBB6316-172F-487B-9067-D6B02D81E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582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F3E26753-182A-428B-A668-00B5F6ABA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55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3B02E6E-755A-467D-83D1-78F8E6845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953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5B491512-0248-4ABB-B497-67EDA0A02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01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A9E1BF3-B45A-4C50-98BC-B2A3E0C8E8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46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B948E4A-0BCC-4E54-AB85-FB8288A59D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8357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717114C9-A8DD-48A9-A7F3-7BB48F01D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931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68F8FE6-730B-4CEC-ACBA-F3B902EFBB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372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1D1C3A05-5283-4D6A-B17A-61BB08328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2364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BBAE8F1-3BD9-4FBE-BB35-E5F667CB7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81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1998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111375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C406039-24D7-43FA-8025-4881EE970D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492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4572000" y="25590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6857998" y="25463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22B4F6BD-6177-4B7E-9F67-3358247475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5115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366DF607-EB53-4282-A159-74B2EE2BB6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22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7E6729A-9008-4238-8F94-C92F69DECD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694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DA42845-AD5E-4121-B7E2-0F7ECDA091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50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7015E-AEBF-46E5-8DA7-0F3E03BC71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8656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0D44EC3-856A-4782-8992-AD1C15B61A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7693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3129E68C-C99F-4566-9E38-6F32AF6A1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096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F8C8E88-E8FF-46A9-B9A5-67CE4DC40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464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16013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51560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526A5A42-45CE-423D-B378-5F5875C8B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337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37559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818B667-6ED0-46B1-9C2D-A9BDA63A52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487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FF2D3753-A7C1-426B-A2DB-09B027A696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0569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0CE05120-4778-47D5-B89B-8ED0E14088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0941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9C7D1-BB35-4679-91D6-460FBB0B6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858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38893EB-3A53-42E5-B8D6-AE3145DFD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0882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1292A8C-430E-4959-A811-F586EA582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99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4203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547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0810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68293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9490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982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36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37624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39176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85845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092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2052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1018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8726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044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11286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65983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360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823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871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8000" y="4832418"/>
            <a:ext cx="2057400" cy="1371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5825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487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8053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6927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75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498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3297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11202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2405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038301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475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0367672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85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710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46584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742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3811" y="4705350"/>
            <a:ext cx="521589" cy="211455"/>
          </a:xfrm>
          <a:prstGeom prst="rect">
            <a:avLst/>
          </a:prstGeom>
        </p:spPr>
      </p:pic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8067EDD2-686F-479F-918B-996A1B7BE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381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2845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5988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05068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569089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24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803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71382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955759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87889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29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758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4749764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52557547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9721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3288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26064124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2660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8163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92024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081206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6075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14917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866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0593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416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73251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924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256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3998171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9430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90848113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535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293C6D57-CED3-413A-AC43-E462E2DD10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42796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579875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88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72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1.xml"/><Relationship Id="rId38" Type="http://schemas.openxmlformats.org/officeDocument/2006/relationships/image" Target="../media/image2.png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67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slideLayout" Target="../slideLayouts/slideLayout70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slideLayout" Target="../slideLayouts/slideLayout73.xml"/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95.xml"/><Relationship Id="rId34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29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37" Type="http://schemas.openxmlformats.org/officeDocument/2006/relationships/image" Target="../media/image2.png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AFCBDC9-B974-824E-8D59-79650130831B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2020 IBM Corporation</a:t>
            </a:r>
          </a:p>
        </p:txBody>
      </p:sp>
      <p:pic>
        <p:nvPicPr>
          <p:cNvPr id="8" name="Picture 7" descr="IBM Talent Management Solutions_White.png">
            <a:extLst>
              <a:ext uri="{FF2B5EF4-FFF2-40B4-BE49-F238E27FC236}">
                <a16:creationId xmlns:a16="http://schemas.microsoft.com/office/drawing/2014/main" id="{84C9555D-561D-4E23-AE4C-DEF5E4652409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3BE5053-B4A1-45D8-8BA3-E8C278607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0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826" r:id="rId2"/>
    <p:sldLayoutId id="2147483828" r:id="rId3"/>
    <p:sldLayoutId id="2147483827" r:id="rId4"/>
    <p:sldLayoutId id="2147483674" r:id="rId5"/>
    <p:sldLayoutId id="2147483819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697" r:id="rId28"/>
    <p:sldLayoutId id="2147483698" r:id="rId29"/>
    <p:sldLayoutId id="2147483699" r:id="rId30"/>
    <p:sldLayoutId id="2147483700" r:id="rId31"/>
    <p:sldLayoutId id="2147483701" r:id="rId32"/>
    <p:sldLayoutId id="2147483702" r:id="rId33"/>
    <p:sldLayoutId id="2147483703" r:id="rId34"/>
    <p:sldLayoutId id="2147483704" r:id="rId35"/>
    <p:sldLayoutId id="2147483705" r:id="rId36"/>
    <p:sldLayoutId id="2147483822" r:id="rId37"/>
    <p:sldLayoutId id="2147483707" r:id="rId38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38E5AAC-B6E5-CE43-B95E-C10DD5F3FC1A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2020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328C194F-0C3E-4730-B080-A023B28B04FE}"/>
              </a:ext>
            </a:extLst>
          </p:cNvPr>
          <p:cNvPicPr>
            <a:picLocks noChangeAspect="1"/>
          </p:cNvPicPr>
          <p:nvPr userDrawn="1"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3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829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64" r:id="rId20"/>
    <p:sldLayoutId id="2147483765" r:id="rId21"/>
    <p:sldLayoutId id="2147483766" r:id="rId22"/>
    <p:sldLayoutId id="2147483767" r:id="rId23"/>
    <p:sldLayoutId id="2147483768" r:id="rId24"/>
    <p:sldLayoutId id="2147483769" r:id="rId25"/>
    <p:sldLayoutId id="2147483770" r:id="rId26"/>
    <p:sldLayoutId id="2147483771" r:id="rId27"/>
    <p:sldLayoutId id="2147483772" r:id="rId28"/>
    <p:sldLayoutId id="2147483773" r:id="rId29"/>
    <p:sldLayoutId id="2147483774" r:id="rId30"/>
    <p:sldLayoutId id="2147483775" r:id="rId31"/>
    <p:sldLayoutId id="2147483776" r:id="rId32"/>
    <p:sldLayoutId id="2147483777" r:id="rId33"/>
    <p:sldLayoutId id="2147483778" r:id="rId34"/>
    <p:sldLayoutId id="2147483824" r:id="rId35"/>
    <p:sldLayoutId id="2147483780" r:id="rId36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74A8DE0E-4643-AB48-8185-8191FC0DAAB5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2020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4D8059F2-CDC4-4946-8AB4-4BF06486FCAF}"/>
              </a:ext>
            </a:extLst>
          </p:cNvPr>
          <p:cNvPicPr>
            <a:picLocks noChangeAspect="1"/>
          </p:cNvPicPr>
          <p:nvPr userDrawn="1"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3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817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  <p:sldLayoutId id="2147483810" r:id="rId29"/>
    <p:sldLayoutId id="2147483811" r:id="rId30"/>
    <p:sldLayoutId id="2147483812" r:id="rId31"/>
    <p:sldLayoutId id="2147483813" r:id="rId32"/>
    <p:sldLayoutId id="2147483814" r:id="rId33"/>
    <p:sldLayoutId id="2147483825" r:id="rId34"/>
    <p:sldLayoutId id="2147483816" r:id="rId35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599" y="203781"/>
            <a:ext cx="7557053" cy="4479344"/>
          </a:xfrm>
        </p:spPr>
        <p:txBody>
          <a:bodyPr/>
          <a:lstStyle/>
          <a:p>
            <a:r>
              <a:rPr lang="en-US" dirty="0"/>
              <a:t>Customer Virtual Roundtable</a:t>
            </a:r>
            <a:br>
              <a:rPr lang="en-US" dirty="0"/>
            </a:br>
            <a:r>
              <a:rPr lang="en-US" b="1" dirty="0"/>
              <a:t>Topic</a:t>
            </a:r>
            <a:r>
              <a:rPr lang="en-US" dirty="0"/>
              <a:t>: BrassRing Talent Gateways – Skip Sign-In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sz="1600" b="0" dirty="0"/>
              <a:t>—</a:t>
            </a:r>
            <a:br>
              <a:rPr lang="en-US" b="0" dirty="0"/>
            </a:br>
            <a:r>
              <a:rPr lang="en-US" sz="1600" b="1" dirty="0">
                <a:latin typeface="IBM Plex Sans SemiBold" panose="020B0503050000000000" pitchFamily="34" charset="77"/>
              </a:rPr>
              <a:t>IBM Talent Management Solutions</a:t>
            </a:r>
            <a:br>
              <a:rPr lang="en-US" sz="1600" b="0" dirty="0"/>
            </a:br>
            <a:r>
              <a:rPr lang="en-US" sz="1600" dirty="0">
                <a:latin typeface="IBM Plex Sans" charset="0"/>
              </a:rPr>
              <a:t>February 9</a:t>
            </a:r>
            <a:r>
              <a:rPr lang="en-US" sz="1600" baseline="30000" dirty="0">
                <a:latin typeface="IBM Plex Sans" charset="0"/>
              </a:rPr>
              <a:t>th</a:t>
            </a:r>
            <a:r>
              <a:rPr lang="en-US" sz="1600" dirty="0">
                <a:latin typeface="IBM Plex Sans" charset="0"/>
              </a:rPr>
              <a:t>, 2021</a:t>
            </a: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028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3030B-582B-4D93-A18D-C3C445DFD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7ADB20-A339-4E4D-9E75-B3A1D3BAE0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580322" cy="3454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Short demo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Polling questions and discussion!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3E2612-6DAF-4476-8ACF-826CF30C3B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030" name="Picture 6" descr="Feedback, Confirming, Businessmen, Group, Team">
            <a:extLst>
              <a:ext uri="{FF2B5EF4-FFF2-40B4-BE49-F238E27FC236}">
                <a16:creationId xmlns:a16="http://schemas.microsoft.com/office/drawing/2014/main" id="{919E4FDC-4B93-4750-BC32-1FD70F143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575" y="549275"/>
            <a:ext cx="6067425" cy="404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F4E8CDC-1CCB-4589-B27A-B8F8B0FA339C}"/>
              </a:ext>
            </a:extLst>
          </p:cNvPr>
          <p:cNvSpPr/>
          <p:nvPr/>
        </p:nvSpPr>
        <p:spPr>
          <a:xfrm>
            <a:off x="3160395" y="608657"/>
            <a:ext cx="598360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50000"/>
                    <a:lumOff val="50000"/>
                  </a:schemeClr>
                </a:solidFill>
              </a:rPr>
              <a:t>It’s up to you to make this session valuable! </a:t>
            </a:r>
          </a:p>
          <a:p>
            <a:pPr algn="ctr"/>
            <a:r>
              <a:rPr lang="en-US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Please speak up, ask questions and network with your fellow customers!</a:t>
            </a:r>
          </a:p>
        </p:txBody>
      </p:sp>
    </p:spTree>
    <p:extLst>
      <p:ext uri="{BB962C8B-B14F-4D97-AF65-F5344CB8AC3E}">
        <p14:creationId xmlns:p14="http://schemas.microsoft.com/office/powerpoint/2010/main" val="314864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DD801-FC78-4E80-B11E-27A43C4D1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51294"/>
          </a:xfrm>
        </p:spPr>
        <p:txBody>
          <a:bodyPr/>
          <a:lstStyle/>
          <a:p>
            <a:r>
              <a:rPr lang="en-US" dirty="0"/>
              <a:t>Demo (3:26-23:38)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5FB906-5F9F-4F6A-8863-A2B80153899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8600" y="666750"/>
            <a:ext cx="8686800" cy="3824288"/>
          </a:xfrm>
        </p:spPr>
        <p:txBody>
          <a:bodyPr/>
          <a:lstStyle/>
          <a:p>
            <a:r>
              <a:rPr lang="en-US" sz="1800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Chat Q&amp;A</a:t>
            </a:r>
          </a:p>
          <a:p>
            <a:endParaRPr lang="en-US" dirty="0">
              <a:solidFill>
                <a:schemeClr val="bg1">
                  <a:lumMod val="25000"/>
                  <a:lumOff val="7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25000"/>
                    <a:lumOff val="75000"/>
                  </a:schemeClr>
                </a:solidFill>
              </a:rPr>
              <a:t>How long is the create an account link valid for in the email?</a:t>
            </a:r>
          </a:p>
          <a:p>
            <a:pPr marL="458788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25000"/>
                    <a:lumOff val="75000"/>
                  </a:schemeClr>
                </a:solidFill>
              </a:rPr>
              <a:t> </a:t>
            </a:r>
            <a:r>
              <a:rPr lang="en-US" dirty="0"/>
              <a:t>This link does not expire.  They can use this to access and create a profile at any time. </a:t>
            </a:r>
          </a:p>
          <a:p>
            <a:r>
              <a:rPr lang="en-US" dirty="0">
                <a:solidFill>
                  <a:schemeClr val="bg1">
                    <a:lumMod val="25000"/>
                    <a:lumOff val="75000"/>
                  </a:schemeClr>
                </a:solidFill>
              </a:rPr>
              <a:t>For custom email confirmations is there a link that can be inserted? </a:t>
            </a:r>
          </a:p>
          <a:p>
            <a:pPr marL="458788" lvl="1" indent="-285750">
              <a:buFont typeface="Arial" panose="020B0604020202020204" pitchFamily="34" charset="0"/>
              <a:buChar char="•"/>
            </a:pPr>
            <a:r>
              <a:rPr lang="en-US" dirty="0"/>
              <a:t>No, at this moment no such token available to be used inside comm templates. It's a standard candidate ref email.</a:t>
            </a:r>
          </a:p>
          <a:p>
            <a:r>
              <a:rPr lang="en-US" dirty="0">
                <a:solidFill>
                  <a:schemeClr val="bg1">
                    <a:lumMod val="25000"/>
                    <a:lumOff val="75000"/>
                  </a:schemeClr>
                </a:solidFill>
              </a:rPr>
              <a:t>Can you report on “date of last login” ? </a:t>
            </a:r>
          </a:p>
          <a:p>
            <a:pPr marL="458788" lvl="1" indent="-285750">
              <a:buFont typeface="Arial" panose="020B0604020202020204" pitchFamily="34" charset="0"/>
              <a:buChar char="•"/>
            </a:pPr>
            <a:r>
              <a:rPr lang="en-US" dirty="0"/>
              <a:t>At present, it cannot be reported in DIT.</a:t>
            </a:r>
          </a:p>
          <a:p>
            <a:r>
              <a:rPr lang="en-US" dirty="0"/>
              <a:t> </a:t>
            </a:r>
            <a:r>
              <a:rPr lang="en-US" dirty="0">
                <a:solidFill>
                  <a:schemeClr val="bg1">
                    <a:lumMod val="25000"/>
                    <a:lumOff val="75000"/>
                  </a:schemeClr>
                </a:solidFill>
              </a:rPr>
              <a:t>Is there any roadmap to allow for the subject line to be updated? </a:t>
            </a:r>
          </a:p>
          <a:p>
            <a:pPr marL="458788" lvl="1" indent="-285750">
              <a:buFont typeface="Arial" panose="020B0604020202020204" pitchFamily="34" charset="0"/>
              <a:buChar char="•"/>
            </a:pPr>
            <a:r>
              <a:rPr lang="en-US" dirty="0"/>
              <a:t>Not at this time</a:t>
            </a:r>
          </a:p>
          <a:p>
            <a:endParaRPr lang="en-US" dirty="0"/>
          </a:p>
          <a:p>
            <a:endParaRPr lang="en-US" dirty="0">
              <a:solidFill>
                <a:schemeClr val="bg1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15A4D0-C974-4C5B-96F7-A6437CF69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058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615D4-896E-487F-9D96-AFC168250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97" y="201168"/>
            <a:ext cx="4282439" cy="869986"/>
          </a:xfrm>
        </p:spPr>
        <p:txBody>
          <a:bodyPr anchor="t">
            <a:normAutofit/>
          </a:bodyPr>
          <a:lstStyle/>
          <a:p>
            <a:r>
              <a:rPr lang="en-US" dirty="0"/>
              <a:t>Have you enabled Skip Sign-In on your Talent Gateway? 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F0AD92B-18BC-447D-A0EA-E0E1015899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2620442"/>
            <a:ext cx="8686800" cy="195044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792566-6772-467B-B448-619FD7B90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71154"/>
            <a:ext cx="4689060" cy="1451905"/>
          </a:xfrm>
          <a:prstGeom prst="rect">
            <a:avLst/>
          </a:pr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0F55E9-7A9B-43AE-B88E-21085E947A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0BE6F14-FF48-0F4F-A8AA-2E3F25371E4A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685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C3001-8ED8-45A1-9EC4-A24DE6DDF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01168"/>
            <a:ext cx="6712131" cy="895024"/>
          </a:xfrm>
        </p:spPr>
        <p:txBody>
          <a:bodyPr/>
          <a:lstStyle/>
          <a:p>
            <a:r>
              <a:rPr lang="en-US" dirty="0"/>
              <a:t>Has your organization seen an uptick in applications due to enabling this feature (29:30).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352160-744E-4878-9BB8-D6F71C9D7D8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006" y="900113"/>
            <a:ext cx="8743474" cy="3855719"/>
          </a:xfrm>
        </p:spPr>
        <p:txBody>
          <a:bodyPr/>
          <a:lstStyle/>
          <a:p>
            <a:endParaRPr lang="en-US" dirty="0"/>
          </a:p>
          <a:p>
            <a:r>
              <a:rPr lang="en-US" b="1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Clients with high volume and hard to fill roles have found that the Skip Sign-on feature beneficial in filling the role because the reduction in steps creates an increase in candidate flow! </a:t>
            </a:r>
          </a:p>
          <a:p>
            <a:r>
              <a:rPr lang="en-US" dirty="0"/>
              <a:t>Q&amp;A: </a:t>
            </a:r>
          </a:p>
          <a:p>
            <a:r>
              <a:rPr lang="en-US" dirty="0">
                <a:solidFill>
                  <a:schemeClr val="accent1"/>
                </a:solidFill>
              </a:rPr>
              <a:t>Would it benefit roles that may not require a Resume.  </a:t>
            </a:r>
            <a:r>
              <a:rPr lang="en-US" dirty="0"/>
              <a:t>The idea of Skip Sign-on is to reduce the amount of work to apply so if you don’t require resume for a role the skip sign-on would increase the ease even more. </a:t>
            </a:r>
          </a:p>
          <a:p>
            <a:r>
              <a:rPr lang="en-US" dirty="0">
                <a:solidFill>
                  <a:schemeClr val="accent1"/>
                </a:solidFill>
              </a:rPr>
              <a:t>(38:00) Is there any significant time savings for the applicant by enabling skip? </a:t>
            </a:r>
            <a:r>
              <a:rPr lang="en-US" dirty="0"/>
              <a:t>Yes absolutely this will reduce the amount of information and clicks required by the clients. </a:t>
            </a:r>
          </a:p>
          <a:p>
            <a:r>
              <a:rPr lang="en-US" dirty="0">
                <a:solidFill>
                  <a:schemeClr val="accent1"/>
                </a:solidFill>
              </a:rPr>
              <a:t>(39:00) If you have someone that has applied in the past and they utilize skip sign-on later what is the experience?  </a:t>
            </a:r>
            <a:r>
              <a:rPr lang="en-US" dirty="0"/>
              <a:t>If they try to create with the same email as before they would receive a message.  If they create with a different email but same profile information stack logic would come into play. </a:t>
            </a:r>
          </a:p>
          <a:p>
            <a:r>
              <a:rPr lang="en-US" dirty="0">
                <a:solidFill>
                  <a:schemeClr val="accent1"/>
                </a:solidFill>
              </a:rPr>
              <a:t>(41:30) Is the email invitation to create a profile manual or can it be automated? </a:t>
            </a:r>
            <a:r>
              <a:rPr lang="en-US" dirty="0"/>
              <a:t>Candidate  reference email is automated. If you choose not to enable the candidate reference email RAM could be used but you’d want to be aware of sequence. </a:t>
            </a:r>
          </a:p>
          <a:p>
            <a:endParaRPr lang="en-US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948E67-BD2D-4987-AA24-BD367C307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275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5707B-B783-449F-8F79-5A90DF3A8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Agency Manager and Agency Candidates(45:00)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83EFC5-3165-440E-B741-42E9C0B7900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0019" y="902494"/>
            <a:ext cx="8672512" cy="3824288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We have been Looking for a solution to provide agency candidates with forms …Could you use this process to invite agency candidates to create a profile and then apply our forms to the candidate zone?</a:t>
            </a:r>
          </a:p>
          <a:p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Yes,  this would be a great way to overcome the challenge with the renderings issues you’re referring to. </a:t>
            </a:r>
          </a:p>
          <a:p>
            <a:r>
              <a:rPr lang="en-US" dirty="0">
                <a:solidFill>
                  <a:schemeClr val="accent1"/>
                </a:solidFill>
              </a:rPr>
              <a:t>(48:45)- Client shares how they manage candidates and forms coming through Agency manger by using RAM triggered by candidate type and HR status.  </a:t>
            </a:r>
          </a:p>
          <a:p>
            <a:r>
              <a:rPr lang="en-US" dirty="0">
                <a:solidFill>
                  <a:schemeClr val="accent1"/>
                </a:solidFill>
              </a:rPr>
              <a:t>(53:45) Is it the forms themselves going to the candidates or the formatting?  </a:t>
            </a:r>
            <a:r>
              <a:rPr lang="en-US" dirty="0"/>
              <a:t>When we send links and they access them outside the Talent Gateway they render improperly.  So we’re looking for a way to get them to access the forms via the TG.  </a:t>
            </a:r>
            <a:endParaRPr lang="en-US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E7D39B-26DA-4909-8017-943B3AC15D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696289"/>
      </p:ext>
    </p:extLst>
  </p:cSld>
  <p:clrMapOvr>
    <a:masterClrMapping/>
  </p:clrMapOvr>
</p:sld>
</file>

<file path=ppt/theme/theme1.xml><?xml version="1.0" encoding="utf-8"?>
<a:theme xmlns:a="http://schemas.openxmlformats.org/drawingml/2006/main" name="blk_background_2017">
  <a:themeElements>
    <a:clrScheme name="Custom 2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CB59F96B-D893-E545-AC82-604AA9AE6CB9}"/>
    </a:ext>
  </a:extLst>
</a:theme>
</file>

<file path=ppt/theme/theme2.xml><?xml version="1.0" encoding="utf-8"?>
<a:theme xmlns:a="http://schemas.openxmlformats.org/drawingml/2006/main" name="gry_background_2017">
  <a:themeElements>
    <a:clrScheme name="Custom 4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>
        <a:ln w="6350">
          <a:solidFill>
            <a:schemeClr val="tx2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953F3BD-CE26-1C45-A1F7-4E573E5A752B}"/>
    </a:ext>
  </a:extLst>
</a:theme>
</file>

<file path=ppt/theme/theme3.xml><?xml version="1.0" encoding="utf-8"?>
<a:theme xmlns:a="http://schemas.openxmlformats.org/drawingml/2006/main" name="wht_background_2017">
  <a:themeElements>
    <a:clrScheme name="Custom 5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79B1078-1045-354B-9F07-06E0784FD1C7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1744</TotalTime>
  <Words>567</Words>
  <Application>Microsoft Office PowerPoint</Application>
  <PresentationFormat>On-screen Show (16:9)</PresentationFormat>
  <Paragraphs>40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IBM Plex Sans</vt:lpstr>
      <vt:lpstr>IBM Plex Sans SemiBold</vt:lpstr>
      <vt:lpstr>blk_background_2017</vt:lpstr>
      <vt:lpstr>gry_background_2017</vt:lpstr>
      <vt:lpstr>wht_background_2017</vt:lpstr>
      <vt:lpstr>Customer Virtual Roundtable Topic: BrassRing Talent Gateways – Skip Sign-In   — IBM Talent Management Solutions February 9th, 2021</vt:lpstr>
      <vt:lpstr>Agenda</vt:lpstr>
      <vt:lpstr>Demo (3:26-23:38)</vt:lpstr>
      <vt:lpstr>Have you enabled Skip Sign-In on your Talent Gateway? </vt:lpstr>
      <vt:lpstr>Has your organization seen an uptick in applications due to enabling this feature (29:30). </vt:lpstr>
      <vt:lpstr>Agency Manager and Agency Candidates(45:00)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Customer Virtual Roundtable Topic: BrassRing Talent Gateways – Skip Sign-In   — IBM Talent Management Solutions February 9th, 2021</dc:title>
  <dc:creator>Cassi Fye</dc:creator>
  <cp:lastModifiedBy>Cassi Fye</cp:lastModifiedBy>
  <cp:revision>13</cp:revision>
  <dcterms:created xsi:type="dcterms:W3CDTF">2021-02-09T16:28:13Z</dcterms:created>
  <dcterms:modified xsi:type="dcterms:W3CDTF">2021-02-10T21:32:46Z</dcterms:modified>
</cp:coreProperties>
</file>