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5.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6.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 id="2147483868" r:id="rId5"/>
    <p:sldMasterId id="2147483907" r:id="rId6"/>
    <p:sldMasterId id="2147483946" r:id="rId7"/>
  </p:sldMasterIdLst>
  <p:notesMasterIdLst>
    <p:notesMasterId r:id="rId37"/>
  </p:notesMasterIdLst>
  <p:handoutMasterIdLst>
    <p:handoutMasterId r:id="rId38"/>
  </p:handoutMasterIdLst>
  <p:sldIdLst>
    <p:sldId id="338" r:id="rId8"/>
    <p:sldId id="495" r:id="rId9"/>
    <p:sldId id="386" r:id="rId10"/>
    <p:sldId id="496" r:id="rId11"/>
    <p:sldId id="497" r:id="rId12"/>
    <p:sldId id="498" r:id="rId13"/>
    <p:sldId id="499" r:id="rId14"/>
    <p:sldId id="500" r:id="rId15"/>
    <p:sldId id="501" r:id="rId16"/>
    <p:sldId id="502" r:id="rId17"/>
    <p:sldId id="340" r:id="rId18"/>
    <p:sldId id="517" r:id="rId19"/>
    <p:sldId id="518" r:id="rId20"/>
    <p:sldId id="515" r:id="rId21"/>
    <p:sldId id="516" r:id="rId22"/>
    <p:sldId id="519" r:id="rId23"/>
    <p:sldId id="510" r:id="rId24"/>
    <p:sldId id="513" r:id="rId25"/>
    <p:sldId id="512" r:id="rId26"/>
    <p:sldId id="511" r:id="rId27"/>
    <p:sldId id="506" r:id="rId28"/>
    <p:sldId id="509" r:id="rId29"/>
    <p:sldId id="508" r:id="rId30"/>
    <p:sldId id="507" r:id="rId31"/>
    <p:sldId id="504" r:id="rId32"/>
    <p:sldId id="505" r:id="rId33"/>
    <p:sldId id="483" r:id="rId34"/>
    <p:sldId id="493" r:id="rId35"/>
    <p:sldId id="503" r:id="rId36"/>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7F3F1"/>
    <a:srgbClr val="6EA6FF"/>
    <a:srgbClr val="F3F3F3"/>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E824BD-0E7D-4652-A220-286302E8ABBC}" v="19" dt="2020-05-18T12:09:15.8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85" autoAdjust="0"/>
    <p:restoredTop sz="93817" autoAdjust="0"/>
  </p:normalViewPr>
  <p:slideViewPr>
    <p:cSldViewPr snapToGrid="0" snapToObjects="1" showGuides="1">
      <p:cViewPr varScale="1">
        <p:scale>
          <a:sx n="89" d="100"/>
          <a:sy n="89" d="100"/>
        </p:scale>
        <p:origin x="564" y="4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presProps" Target="presProps.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microsoft.com/office/2015/10/relationships/revisionInfo" Target="revisionInfo.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5/19/2020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5/19/2020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1843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2191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9472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550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2783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962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9135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0599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9031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5104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626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1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55875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85201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6937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9963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5335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7029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9751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74299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4990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701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682801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95382340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ext uri="{BB962C8B-B14F-4D97-AF65-F5344CB8AC3E}">
        <p14:creationId xmlns:p14="http://schemas.microsoft.com/office/powerpoint/2010/main" val="193495853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00810166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36656550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77431225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245413109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0999526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06957304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4570799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55975022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8868304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933385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41414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765771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602114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694320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590323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233535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1241072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71082327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78523692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11365145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1186060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66677827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09382183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572164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28901675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90314419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139368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20361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555656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4041050031"/>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929447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163334955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7164029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65297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323308423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00770382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8839360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9950762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72022577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59921140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5287065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6049017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14203634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7928218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32186984"/>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9967401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7669862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2456795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38413477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65071206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643291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28185717"/>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3633413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7427244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0312118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71704683"/>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1864476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4020409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85751079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56603192"/>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95140228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0960378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27391063"/>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9931978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7956092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57470949"/>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2887217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377682655"/>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2224347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3204811"/>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90476441"/>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99300362"/>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178434519"/>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90848784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8303093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37215824"/>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64601296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217547"/>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05419248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71050262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65031272"/>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801606246"/>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73396287"/>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57036501"/>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66074040"/>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8513776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7577633"/>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9989425"/>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1353743"/>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54508245"/>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40218160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976466570"/>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394858515"/>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4005014"/>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278589268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537041616"/>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70087643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64208075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60443428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59800683"/>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50100360"/>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6992664"/>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7569867"/>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3811380864"/>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27256259"/>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636529942"/>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78196782"/>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875860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3847526"/>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23005399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4.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4.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26" Type="http://schemas.openxmlformats.org/officeDocument/2006/relationships/slideLayout" Target="../slideLayouts/slideLayout135.xml"/><Relationship Id="rId21" Type="http://schemas.openxmlformats.org/officeDocument/2006/relationships/slideLayout" Target="../slideLayouts/slideLayout130.xml"/><Relationship Id="rId34" Type="http://schemas.openxmlformats.org/officeDocument/2006/relationships/slideLayout" Target="../slideLayouts/slideLayout143.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33" Type="http://schemas.openxmlformats.org/officeDocument/2006/relationships/slideLayout" Target="../slideLayouts/slideLayout142.xml"/><Relationship Id="rId38" Type="http://schemas.openxmlformats.org/officeDocument/2006/relationships/image" Target="../media/image4.png"/><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0" Type="http://schemas.openxmlformats.org/officeDocument/2006/relationships/slideLayout" Target="../slideLayouts/slideLayout129.xml"/><Relationship Id="rId29" Type="http://schemas.openxmlformats.org/officeDocument/2006/relationships/slideLayout" Target="../slideLayouts/slideLayout138.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24" Type="http://schemas.openxmlformats.org/officeDocument/2006/relationships/slideLayout" Target="../slideLayouts/slideLayout133.xml"/><Relationship Id="rId32" Type="http://schemas.openxmlformats.org/officeDocument/2006/relationships/slideLayout" Target="../slideLayouts/slideLayout141.xml"/><Relationship Id="rId37" Type="http://schemas.openxmlformats.org/officeDocument/2006/relationships/theme" Target="../theme/theme4.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slideLayout" Target="../slideLayouts/slideLayout137.xml"/><Relationship Id="rId36" Type="http://schemas.openxmlformats.org/officeDocument/2006/relationships/slideLayout" Target="../slideLayouts/slideLayout145.xml"/><Relationship Id="rId10" Type="http://schemas.openxmlformats.org/officeDocument/2006/relationships/slideLayout" Target="../slideLayouts/slideLayout119.xml"/><Relationship Id="rId19" Type="http://schemas.openxmlformats.org/officeDocument/2006/relationships/slideLayout" Target="../slideLayouts/slideLayout128.xml"/><Relationship Id="rId31" Type="http://schemas.openxmlformats.org/officeDocument/2006/relationships/slideLayout" Target="../slideLayouts/slideLayout140.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slideLayout" Target="../slideLayouts/slideLayout136.xml"/><Relationship Id="rId30" Type="http://schemas.openxmlformats.org/officeDocument/2006/relationships/slideLayout" Target="../slideLayouts/slideLayout139.xml"/><Relationship Id="rId35" Type="http://schemas.openxmlformats.org/officeDocument/2006/relationships/slideLayout" Target="../slideLayouts/slideLayout144.xml"/><Relationship Id="rId8" Type="http://schemas.openxmlformats.org/officeDocument/2006/relationships/slideLayout" Target="../slideLayouts/slideLayout117.xml"/><Relationship Id="rId3" Type="http://schemas.openxmlformats.org/officeDocument/2006/relationships/slideLayout" Target="../slideLayouts/slideLayout112.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8.xml"/><Relationship Id="rId18" Type="http://schemas.openxmlformats.org/officeDocument/2006/relationships/slideLayout" Target="../slideLayouts/slideLayout163.xml"/><Relationship Id="rId26" Type="http://schemas.openxmlformats.org/officeDocument/2006/relationships/slideLayout" Target="../slideLayouts/slideLayout171.xml"/><Relationship Id="rId39" Type="http://schemas.openxmlformats.org/officeDocument/2006/relationships/theme" Target="../theme/theme5.xml"/><Relationship Id="rId21" Type="http://schemas.openxmlformats.org/officeDocument/2006/relationships/slideLayout" Target="../slideLayouts/slideLayout166.xml"/><Relationship Id="rId34" Type="http://schemas.openxmlformats.org/officeDocument/2006/relationships/slideLayout" Target="../slideLayouts/slideLayout179.xml"/><Relationship Id="rId7" Type="http://schemas.openxmlformats.org/officeDocument/2006/relationships/slideLayout" Target="../slideLayouts/slideLayout152.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5" Type="http://schemas.openxmlformats.org/officeDocument/2006/relationships/slideLayout" Target="../slideLayouts/slideLayout170.xml"/><Relationship Id="rId33" Type="http://schemas.openxmlformats.org/officeDocument/2006/relationships/slideLayout" Target="../slideLayouts/slideLayout178.xml"/><Relationship Id="rId38" Type="http://schemas.openxmlformats.org/officeDocument/2006/relationships/slideLayout" Target="../slideLayouts/slideLayout183.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20" Type="http://schemas.openxmlformats.org/officeDocument/2006/relationships/slideLayout" Target="../slideLayouts/slideLayout165.xml"/><Relationship Id="rId29" Type="http://schemas.openxmlformats.org/officeDocument/2006/relationships/slideLayout" Target="../slideLayouts/slideLayout174.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24" Type="http://schemas.openxmlformats.org/officeDocument/2006/relationships/slideLayout" Target="../slideLayouts/slideLayout169.xml"/><Relationship Id="rId32" Type="http://schemas.openxmlformats.org/officeDocument/2006/relationships/slideLayout" Target="../slideLayouts/slideLayout177.xml"/><Relationship Id="rId37" Type="http://schemas.openxmlformats.org/officeDocument/2006/relationships/slideLayout" Target="../slideLayouts/slideLayout182.xml"/><Relationship Id="rId40" Type="http://schemas.openxmlformats.org/officeDocument/2006/relationships/image" Target="../media/image1.png"/><Relationship Id="rId5" Type="http://schemas.openxmlformats.org/officeDocument/2006/relationships/slideLayout" Target="../slideLayouts/slideLayout150.xml"/><Relationship Id="rId15" Type="http://schemas.openxmlformats.org/officeDocument/2006/relationships/slideLayout" Target="../slideLayouts/slideLayout160.xml"/><Relationship Id="rId23" Type="http://schemas.openxmlformats.org/officeDocument/2006/relationships/slideLayout" Target="../slideLayouts/slideLayout168.xml"/><Relationship Id="rId28" Type="http://schemas.openxmlformats.org/officeDocument/2006/relationships/slideLayout" Target="../slideLayouts/slideLayout173.xml"/><Relationship Id="rId36" Type="http://schemas.openxmlformats.org/officeDocument/2006/relationships/slideLayout" Target="../slideLayouts/slideLayout181.xml"/><Relationship Id="rId10" Type="http://schemas.openxmlformats.org/officeDocument/2006/relationships/slideLayout" Target="../slideLayouts/slideLayout155.xml"/><Relationship Id="rId19" Type="http://schemas.openxmlformats.org/officeDocument/2006/relationships/slideLayout" Target="../slideLayouts/slideLayout164.xml"/><Relationship Id="rId31" Type="http://schemas.openxmlformats.org/officeDocument/2006/relationships/slideLayout" Target="../slideLayouts/slideLayout176.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 Id="rId22" Type="http://schemas.openxmlformats.org/officeDocument/2006/relationships/slideLayout" Target="../slideLayouts/slideLayout167.xml"/><Relationship Id="rId27" Type="http://schemas.openxmlformats.org/officeDocument/2006/relationships/slideLayout" Target="../slideLayouts/slideLayout172.xml"/><Relationship Id="rId30" Type="http://schemas.openxmlformats.org/officeDocument/2006/relationships/slideLayout" Target="../slideLayouts/slideLayout175.xml"/><Relationship Id="rId35" Type="http://schemas.openxmlformats.org/officeDocument/2006/relationships/slideLayout" Target="../slideLayouts/slideLayout180.xml"/><Relationship Id="rId8" Type="http://schemas.openxmlformats.org/officeDocument/2006/relationships/slideLayout" Target="../slideLayouts/slideLayout153.xml"/><Relationship Id="rId3" Type="http://schemas.openxmlformats.org/officeDocument/2006/relationships/slideLayout" Target="../slideLayouts/slideLayout148.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96.xml"/><Relationship Id="rId18" Type="http://schemas.openxmlformats.org/officeDocument/2006/relationships/slideLayout" Target="../slideLayouts/slideLayout201.xml"/><Relationship Id="rId26" Type="http://schemas.openxmlformats.org/officeDocument/2006/relationships/slideLayout" Target="../slideLayouts/slideLayout209.xml"/><Relationship Id="rId39" Type="http://schemas.openxmlformats.org/officeDocument/2006/relationships/theme" Target="../theme/theme6.xml"/><Relationship Id="rId21" Type="http://schemas.openxmlformats.org/officeDocument/2006/relationships/slideLayout" Target="../slideLayouts/slideLayout204.xml"/><Relationship Id="rId34" Type="http://schemas.openxmlformats.org/officeDocument/2006/relationships/slideLayout" Target="../slideLayouts/slideLayout217.xml"/><Relationship Id="rId7" Type="http://schemas.openxmlformats.org/officeDocument/2006/relationships/slideLayout" Target="../slideLayouts/slideLayout190.xml"/><Relationship Id="rId12" Type="http://schemas.openxmlformats.org/officeDocument/2006/relationships/slideLayout" Target="../slideLayouts/slideLayout195.xml"/><Relationship Id="rId17" Type="http://schemas.openxmlformats.org/officeDocument/2006/relationships/slideLayout" Target="../slideLayouts/slideLayout200.xml"/><Relationship Id="rId25" Type="http://schemas.openxmlformats.org/officeDocument/2006/relationships/slideLayout" Target="../slideLayouts/slideLayout208.xml"/><Relationship Id="rId33" Type="http://schemas.openxmlformats.org/officeDocument/2006/relationships/slideLayout" Target="../slideLayouts/slideLayout216.xml"/><Relationship Id="rId38" Type="http://schemas.openxmlformats.org/officeDocument/2006/relationships/slideLayout" Target="../slideLayouts/slideLayout221.xml"/><Relationship Id="rId2" Type="http://schemas.openxmlformats.org/officeDocument/2006/relationships/slideLayout" Target="../slideLayouts/slideLayout185.xml"/><Relationship Id="rId16" Type="http://schemas.openxmlformats.org/officeDocument/2006/relationships/slideLayout" Target="../slideLayouts/slideLayout199.xml"/><Relationship Id="rId20" Type="http://schemas.openxmlformats.org/officeDocument/2006/relationships/slideLayout" Target="../slideLayouts/slideLayout203.xml"/><Relationship Id="rId29" Type="http://schemas.openxmlformats.org/officeDocument/2006/relationships/slideLayout" Target="../slideLayouts/slideLayout212.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24" Type="http://schemas.openxmlformats.org/officeDocument/2006/relationships/slideLayout" Target="../slideLayouts/slideLayout207.xml"/><Relationship Id="rId32" Type="http://schemas.openxmlformats.org/officeDocument/2006/relationships/slideLayout" Target="../slideLayouts/slideLayout215.xml"/><Relationship Id="rId37" Type="http://schemas.openxmlformats.org/officeDocument/2006/relationships/slideLayout" Target="../slideLayouts/slideLayout220.xml"/><Relationship Id="rId40" Type="http://schemas.openxmlformats.org/officeDocument/2006/relationships/image" Target="../media/image7.png"/><Relationship Id="rId5" Type="http://schemas.openxmlformats.org/officeDocument/2006/relationships/slideLayout" Target="../slideLayouts/slideLayout188.xml"/><Relationship Id="rId15" Type="http://schemas.openxmlformats.org/officeDocument/2006/relationships/slideLayout" Target="../slideLayouts/slideLayout198.xml"/><Relationship Id="rId23" Type="http://schemas.openxmlformats.org/officeDocument/2006/relationships/slideLayout" Target="../slideLayouts/slideLayout206.xml"/><Relationship Id="rId28" Type="http://schemas.openxmlformats.org/officeDocument/2006/relationships/slideLayout" Target="../slideLayouts/slideLayout211.xml"/><Relationship Id="rId36" Type="http://schemas.openxmlformats.org/officeDocument/2006/relationships/slideLayout" Target="../slideLayouts/slideLayout219.xml"/><Relationship Id="rId10" Type="http://schemas.openxmlformats.org/officeDocument/2006/relationships/slideLayout" Target="../slideLayouts/slideLayout193.xml"/><Relationship Id="rId19" Type="http://schemas.openxmlformats.org/officeDocument/2006/relationships/slideLayout" Target="../slideLayouts/slideLayout202.xml"/><Relationship Id="rId31" Type="http://schemas.openxmlformats.org/officeDocument/2006/relationships/slideLayout" Target="../slideLayouts/slideLayout214.xml"/><Relationship Id="rId4" Type="http://schemas.openxmlformats.org/officeDocument/2006/relationships/slideLayout" Target="../slideLayouts/slideLayout187.xml"/><Relationship Id="rId9" Type="http://schemas.openxmlformats.org/officeDocument/2006/relationships/slideLayout" Target="../slideLayouts/slideLayout192.xml"/><Relationship Id="rId14" Type="http://schemas.openxmlformats.org/officeDocument/2006/relationships/slideLayout" Target="../slideLayouts/slideLayout197.xml"/><Relationship Id="rId22" Type="http://schemas.openxmlformats.org/officeDocument/2006/relationships/slideLayout" Target="../slideLayouts/slideLayout205.xml"/><Relationship Id="rId27" Type="http://schemas.openxmlformats.org/officeDocument/2006/relationships/slideLayout" Target="../slideLayouts/slideLayout210.xml"/><Relationship Id="rId30" Type="http://schemas.openxmlformats.org/officeDocument/2006/relationships/slideLayout" Target="../slideLayouts/slideLayout213.xml"/><Relationship Id="rId35" Type="http://schemas.openxmlformats.org/officeDocument/2006/relationships/slideLayout" Target="../slideLayouts/slideLayout218.xml"/><Relationship Id="rId8" Type="http://schemas.openxmlformats.org/officeDocument/2006/relationships/slideLayout" Target="../slideLayouts/slideLayout191.xml"/><Relationship Id="rId3" Type="http://schemas.openxmlformats.org/officeDocument/2006/relationships/slideLayout" Target="../slideLayouts/slideLayout186.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234.xml"/><Relationship Id="rId18" Type="http://schemas.openxmlformats.org/officeDocument/2006/relationships/slideLayout" Target="../slideLayouts/slideLayout239.xml"/><Relationship Id="rId26" Type="http://schemas.openxmlformats.org/officeDocument/2006/relationships/slideLayout" Target="../slideLayouts/slideLayout247.xml"/><Relationship Id="rId21" Type="http://schemas.openxmlformats.org/officeDocument/2006/relationships/slideLayout" Target="../slideLayouts/slideLayout242.xml"/><Relationship Id="rId34" Type="http://schemas.openxmlformats.org/officeDocument/2006/relationships/slideLayout" Target="../slideLayouts/slideLayout255.xml"/><Relationship Id="rId7" Type="http://schemas.openxmlformats.org/officeDocument/2006/relationships/slideLayout" Target="../slideLayouts/slideLayout228.xml"/><Relationship Id="rId12" Type="http://schemas.openxmlformats.org/officeDocument/2006/relationships/slideLayout" Target="../slideLayouts/slideLayout233.xml"/><Relationship Id="rId17" Type="http://schemas.openxmlformats.org/officeDocument/2006/relationships/slideLayout" Target="../slideLayouts/slideLayout238.xml"/><Relationship Id="rId25" Type="http://schemas.openxmlformats.org/officeDocument/2006/relationships/slideLayout" Target="../slideLayouts/slideLayout246.xml"/><Relationship Id="rId33" Type="http://schemas.openxmlformats.org/officeDocument/2006/relationships/slideLayout" Target="../slideLayouts/slideLayout254.xml"/><Relationship Id="rId38" Type="http://schemas.openxmlformats.org/officeDocument/2006/relationships/image" Target="../media/image8.png"/><Relationship Id="rId2" Type="http://schemas.openxmlformats.org/officeDocument/2006/relationships/slideLayout" Target="../slideLayouts/slideLayout223.xml"/><Relationship Id="rId16" Type="http://schemas.openxmlformats.org/officeDocument/2006/relationships/slideLayout" Target="../slideLayouts/slideLayout237.xml"/><Relationship Id="rId20" Type="http://schemas.openxmlformats.org/officeDocument/2006/relationships/slideLayout" Target="../slideLayouts/slideLayout241.xml"/><Relationship Id="rId29" Type="http://schemas.openxmlformats.org/officeDocument/2006/relationships/slideLayout" Target="../slideLayouts/slideLayout250.xml"/><Relationship Id="rId1" Type="http://schemas.openxmlformats.org/officeDocument/2006/relationships/slideLayout" Target="../slideLayouts/slideLayout222.xml"/><Relationship Id="rId6" Type="http://schemas.openxmlformats.org/officeDocument/2006/relationships/slideLayout" Target="../slideLayouts/slideLayout227.xml"/><Relationship Id="rId11" Type="http://schemas.openxmlformats.org/officeDocument/2006/relationships/slideLayout" Target="../slideLayouts/slideLayout232.xml"/><Relationship Id="rId24" Type="http://schemas.openxmlformats.org/officeDocument/2006/relationships/slideLayout" Target="../slideLayouts/slideLayout245.xml"/><Relationship Id="rId32" Type="http://schemas.openxmlformats.org/officeDocument/2006/relationships/slideLayout" Target="../slideLayouts/slideLayout253.xml"/><Relationship Id="rId37" Type="http://schemas.openxmlformats.org/officeDocument/2006/relationships/theme" Target="../theme/theme7.xml"/><Relationship Id="rId5" Type="http://schemas.openxmlformats.org/officeDocument/2006/relationships/slideLayout" Target="../slideLayouts/slideLayout226.xml"/><Relationship Id="rId15" Type="http://schemas.openxmlformats.org/officeDocument/2006/relationships/slideLayout" Target="../slideLayouts/slideLayout236.xml"/><Relationship Id="rId23" Type="http://schemas.openxmlformats.org/officeDocument/2006/relationships/slideLayout" Target="../slideLayouts/slideLayout244.xml"/><Relationship Id="rId28" Type="http://schemas.openxmlformats.org/officeDocument/2006/relationships/slideLayout" Target="../slideLayouts/slideLayout249.xml"/><Relationship Id="rId36" Type="http://schemas.openxmlformats.org/officeDocument/2006/relationships/slideLayout" Target="../slideLayouts/slideLayout257.xml"/><Relationship Id="rId10" Type="http://schemas.openxmlformats.org/officeDocument/2006/relationships/slideLayout" Target="../slideLayouts/slideLayout231.xml"/><Relationship Id="rId19" Type="http://schemas.openxmlformats.org/officeDocument/2006/relationships/slideLayout" Target="../slideLayouts/slideLayout240.xml"/><Relationship Id="rId31" Type="http://schemas.openxmlformats.org/officeDocument/2006/relationships/slideLayout" Target="../slideLayouts/slideLayout252.xml"/><Relationship Id="rId4" Type="http://schemas.openxmlformats.org/officeDocument/2006/relationships/slideLayout" Target="../slideLayouts/slideLayout225.xml"/><Relationship Id="rId9" Type="http://schemas.openxmlformats.org/officeDocument/2006/relationships/slideLayout" Target="../slideLayouts/slideLayout230.xml"/><Relationship Id="rId14" Type="http://schemas.openxmlformats.org/officeDocument/2006/relationships/slideLayout" Target="../slideLayouts/slideLayout235.xml"/><Relationship Id="rId22" Type="http://schemas.openxmlformats.org/officeDocument/2006/relationships/slideLayout" Target="../slideLayouts/slideLayout243.xml"/><Relationship Id="rId27" Type="http://schemas.openxmlformats.org/officeDocument/2006/relationships/slideLayout" Target="../slideLayouts/slideLayout248.xml"/><Relationship Id="rId30" Type="http://schemas.openxmlformats.org/officeDocument/2006/relationships/slideLayout" Target="../slideLayouts/slideLayout251.xml"/><Relationship Id="rId35" Type="http://schemas.openxmlformats.org/officeDocument/2006/relationships/slideLayout" Target="../slideLayouts/slideLayout256.xml"/><Relationship Id="rId8" Type="http://schemas.openxmlformats.org/officeDocument/2006/relationships/slideLayout" Target="../slideLayouts/slideLayout229.xml"/><Relationship Id="rId3" Type="http://schemas.openxmlformats.org/officeDocument/2006/relationships/slideLayout" Target="../slideLayouts/slideLayout2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2710331960"/>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 id="2147483898" r:id="rId30"/>
    <p:sldLayoutId id="2147483899" r:id="rId31"/>
    <p:sldLayoutId id="2147483900" r:id="rId32"/>
    <p:sldLayoutId id="2147483901" r:id="rId33"/>
    <p:sldLayoutId id="2147483902" r:id="rId34"/>
    <p:sldLayoutId id="2147483903" r:id="rId35"/>
    <p:sldLayoutId id="2147483904" r:id="rId36"/>
    <p:sldLayoutId id="2147483905" r:id="rId37"/>
    <p:sldLayoutId id="2147483906"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82556653"/>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 id="2147483933" r:id="rId26"/>
    <p:sldLayoutId id="2147483934" r:id="rId27"/>
    <p:sldLayoutId id="2147483935" r:id="rId28"/>
    <p:sldLayoutId id="2147483936" r:id="rId29"/>
    <p:sldLayoutId id="2147483937" r:id="rId30"/>
    <p:sldLayoutId id="2147483938" r:id="rId31"/>
    <p:sldLayoutId id="2147483939" r:id="rId32"/>
    <p:sldLayoutId id="2147483940" r:id="rId33"/>
    <p:sldLayoutId id="2147483941" r:id="rId34"/>
    <p:sldLayoutId id="2147483942" r:id="rId35"/>
    <p:sldLayoutId id="2147483943" r:id="rId36"/>
    <p:sldLayoutId id="2147483944" r:id="rId37"/>
    <p:sldLayoutId id="2147483945"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467854043"/>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 id="2147483967" r:id="rId21"/>
    <p:sldLayoutId id="2147483968" r:id="rId22"/>
    <p:sldLayoutId id="2147483969" r:id="rId23"/>
    <p:sldLayoutId id="2147483970" r:id="rId24"/>
    <p:sldLayoutId id="2147483971" r:id="rId25"/>
    <p:sldLayoutId id="2147483972" r:id="rId26"/>
    <p:sldLayoutId id="2147483973" r:id="rId27"/>
    <p:sldLayoutId id="2147483974" r:id="rId28"/>
    <p:sldLayoutId id="2147483975" r:id="rId29"/>
    <p:sldLayoutId id="2147483976" r:id="rId30"/>
    <p:sldLayoutId id="2147483977" r:id="rId31"/>
    <p:sldLayoutId id="2147483978" r:id="rId32"/>
    <p:sldLayoutId id="2147483979" r:id="rId33"/>
    <p:sldLayoutId id="2147483980" r:id="rId34"/>
    <p:sldLayoutId id="2147483981" r:id="rId35"/>
    <p:sldLayoutId id="2147483982"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30.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0.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3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3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0.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30.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30.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8.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30.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30.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30.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30.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30.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30.xml"/><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30.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30.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30.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0.xml"/></Relationships>
</file>

<file path=ppt/slides/_rels/slide25.xml.rels><?xml version="1.0" encoding="UTF-8" standalone="yes"?>
<Relationships xmlns="http://schemas.openxmlformats.org/package/2006/relationships"><Relationship Id="rId3" Type="http://schemas.openxmlformats.org/officeDocument/2006/relationships/hyperlink" Target="https://www.ibm.com/support/knowledgecenter/SSEUFV/7_Reporting/2_TheMetricsDashboard/1_Overview.html" TargetMode="External"/><Relationship Id="rId7" Type="http://schemas.openxmlformats.org/officeDocument/2006/relationships/hyperlink" Target="https://www.ibm.com/support/knowledgecenter/SSEUFV/7_Reporting/2_TheMetricsDashboard/3_AdminFns.html" TargetMode="External"/><Relationship Id="rId2" Type="http://schemas.openxmlformats.org/officeDocument/2006/relationships/notesSlide" Target="../notesSlides/notesSlide22.xml"/><Relationship Id="rId1" Type="http://schemas.openxmlformats.org/officeDocument/2006/relationships/slideLayout" Target="../slideLayouts/slideLayout230.xml"/><Relationship Id="rId6" Type="http://schemas.openxmlformats.org/officeDocument/2006/relationships/hyperlink" Target="https://www.ibm.com/support/knowledgecenter/SSEUFV/7_Reporting/2_TheMetricsDashboard/2a_Calculcations.html" TargetMode="External"/><Relationship Id="rId5" Type="http://schemas.openxmlformats.org/officeDocument/2006/relationships/hyperlink" Target="https://www.ibm.com/support/knowledgecenter/SSEUFV/7_Reporting/2_TheMetricsDashboard/4_ExampleVisualizations.html" TargetMode="External"/><Relationship Id="rId4" Type="http://schemas.openxmlformats.org/officeDocument/2006/relationships/hyperlink" Target="https://www.ibm.com/support/knowledgecenter/SSEUFV/7_Reporting/2_TheMetricsDashboard/2_WorkingWithVisualizations.html"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ibm.com/support/knowledgecenter/SSEUFV/12_ReleaseNotes/3_PDFReleaseNotes.html" TargetMode="External"/><Relationship Id="rId2" Type="http://schemas.openxmlformats.org/officeDocument/2006/relationships/notesSlide" Target="../notesSlides/notesSlide23.xml"/><Relationship Id="rId1" Type="http://schemas.openxmlformats.org/officeDocument/2006/relationships/slideLayout" Target="../slideLayouts/slideLayout230.xml"/><Relationship Id="rId4" Type="http://schemas.openxmlformats.org/officeDocument/2006/relationships/hyperlink" Target="https://www.ibm.com/support/knowledgecenter/SSQUQ4/Onboard_Downloadable_PDF_Release_Notes/top.html"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learn.ibm.com/course/view.php?id=4984" TargetMode="External"/><Relationship Id="rId3" Type="http://schemas.openxmlformats.org/officeDocument/2006/relationships/hyperlink" Target="https://www.ibm.com/support/knowledgecenter/SSDLQA/2_Assess_Training/1UpcomingEnablements.html?cp=SSEUFV" TargetMode="External"/><Relationship Id="rId7" Type="http://schemas.openxmlformats.org/officeDocument/2006/relationships/hyperlink" Target="https://ec.yourlearning.ibm.com/w3/series/10069166" TargetMode="External"/><Relationship Id="rId2" Type="http://schemas.openxmlformats.org/officeDocument/2006/relationships/hyperlink" Target="https://ibm.webex.com/ibm/j.php?RGID=r3446ad18da59e5939feb92617edb498d" TargetMode="External"/><Relationship Id="rId1" Type="http://schemas.openxmlformats.org/officeDocument/2006/relationships/slideLayout" Target="../slideLayouts/slideLayout147.xml"/><Relationship Id="rId6" Type="http://schemas.openxmlformats.org/officeDocument/2006/relationships/hyperlink" Target="https://www.ibm.com/support/knowledgecenter/SSDLQA/2_Assess_Training/1UpcomingEnablements.html" TargetMode="External"/><Relationship Id="rId5" Type="http://schemas.openxmlformats.org/officeDocument/2006/relationships/hyperlink" Target="https://ibm.webex.com/ibm/j.php?RGID=r4202b0214c1cf6669d064f3575c7c134" TargetMode="External"/><Relationship Id="rId4" Type="http://schemas.openxmlformats.org/officeDocument/2006/relationships/hyperlink" Target="https://ibm.webex.com/ibm/j.php?RGID=r3d50f13fac2e67f841c31dbb4a2e5ab5"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ibm.webex.com/ibm/j.php?RGID=r833f0c03b0f9545d54aa792960cdf764" TargetMode="External"/><Relationship Id="rId2" Type="http://schemas.openxmlformats.org/officeDocument/2006/relationships/hyperlink" Target="https://ibm.webex.com/ibm/j.php?RGID=r39e9b7d0084cee3ebe31557c8ba8fbbb" TargetMode="External"/><Relationship Id="rId1" Type="http://schemas.openxmlformats.org/officeDocument/2006/relationships/slideLayout" Target="../slideLayouts/slideLayout147.xml"/><Relationship Id="rId6" Type="http://schemas.openxmlformats.org/officeDocument/2006/relationships/hyperlink" Target="https://www.ibm.com/support/knowledgecenter/SSDLQA/2_Assess_Training/1UpcomingEnablements.html" TargetMode="External"/><Relationship Id="rId5" Type="http://schemas.openxmlformats.org/officeDocument/2006/relationships/hyperlink" Target="https://ibm.webex.com/ibm/j.php?RGID=r422ec3d06f6c402ad2c33ba91c72acf9" TargetMode="External"/><Relationship Id="rId4" Type="http://schemas.openxmlformats.org/officeDocument/2006/relationships/hyperlink" Target="https://ibm.webex.com/ibm/j.php?RGID=r4ed0d209ade880aeadfadf0af26e4114"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412231" cy="4479344"/>
          </a:xfrm>
        </p:spPr>
        <p:txBody>
          <a:bodyPr/>
          <a:lstStyle/>
          <a:p>
            <a:r>
              <a:rPr lang="en-US" dirty="0"/>
              <a:t>Metrics Dashboard</a:t>
            </a:r>
            <a:br>
              <a:rPr lang="en-US" dirty="0"/>
            </a:br>
            <a:r>
              <a:rPr lang="en-US" dirty="0"/>
              <a:t>IBM Kenexa BrassRing</a:t>
            </a:r>
            <a:br>
              <a:rPr lang="en-US" dirty="0"/>
            </a:br>
            <a:br>
              <a:rPr lang="en-US" dirty="0"/>
            </a:br>
            <a:r>
              <a:rPr lang="en-US" sz="1600" b="0" dirty="0"/>
              <a:t>—</a:t>
            </a:r>
            <a:br>
              <a:rPr lang="en-US" b="0" dirty="0"/>
            </a:br>
            <a:r>
              <a:rPr lang="en-US" sz="1800" b="1" dirty="0"/>
              <a:t>Client Training and Enablement Session</a:t>
            </a:r>
            <a:br>
              <a:rPr lang="en-US" b="0" dirty="0"/>
            </a:br>
            <a:r>
              <a:rPr lang="en-US" sz="1600" b="1" dirty="0">
                <a:latin typeface="IBM Plex Sans SemiBold" panose="020B0503050000000000" pitchFamily="34" charset="77"/>
              </a:rPr>
              <a:t>IBM Talent Management Solutions</a:t>
            </a:r>
            <a:br>
              <a:rPr lang="en-US" sz="1600" b="0" dirty="0"/>
            </a:br>
            <a:r>
              <a:rPr lang="en-US" sz="1600" dirty="0">
                <a:latin typeface="IBM Plex Sans" charset="0"/>
              </a:rPr>
              <a:t>May 19, 2020</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916154" y="853230"/>
            <a:ext cx="5000822"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marR="0" lvl="0" indent="-285750" algn="l" defTabSz="457200" rtl="0" eaLnBrk="1" fontAlgn="auto" latinLnBrk="0" hangingPunct="1">
              <a:lnSpc>
                <a:spcPct val="100000"/>
              </a:lnSpc>
              <a:spcBef>
                <a:spcPts val="1100"/>
              </a:spcBef>
              <a:spcAft>
                <a:spcPts val="0"/>
              </a:spcAft>
              <a:buClrTx/>
              <a:buSzTx/>
              <a:buFont typeface="IBM Plex Sans" panose="020B0503050203000203" pitchFamily="34" charset="0"/>
              <a:buChar char="-"/>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How to use Metrics Dashboard?</a:t>
            </a:r>
          </a:p>
          <a:p>
            <a:pPr marL="285750" marR="0" lvl="0" indent="-285750" algn="l" defTabSz="457200" rtl="0" eaLnBrk="1" fontAlgn="auto" latinLnBrk="0" hangingPunct="1">
              <a:lnSpc>
                <a:spcPct val="100000"/>
              </a:lnSpc>
              <a:spcBef>
                <a:spcPts val="1100"/>
              </a:spcBef>
              <a:spcAft>
                <a:spcPts val="0"/>
              </a:spcAft>
              <a:buClrTx/>
              <a:buSzTx/>
              <a:buFont typeface="IBM Plex Sans" panose="020B0503050203000203" pitchFamily="34" charset="0"/>
              <a:buChar char="-"/>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Demo Examples of Visualizations</a:t>
            </a:r>
          </a:p>
          <a:p>
            <a:pPr marL="682625" lvl="2" indent="-285750">
              <a:buFont typeface="Courier New" panose="02070309020205020404" pitchFamily="49" charset="0"/>
              <a:buChar char="o"/>
            </a:pPr>
            <a:r>
              <a:rPr kumimoji="0" lang="en-US" b="0" i="0" u="none" strike="noStrike" kern="1200" cap="none" spc="0" normalizeH="0" baseline="0" noProof="0" dirty="0">
                <a:ln>
                  <a:noFill/>
                </a:ln>
                <a:solidFill>
                  <a:srgbClr val="FFFFFF"/>
                </a:solidFill>
                <a:effectLst/>
                <a:uLnTx/>
                <a:uFillTx/>
                <a:latin typeface="IBM Plex Sans"/>
                <a:cs typeface="Arial" charset="0"/>
              </a:rPr>
              <a:t>Export Visualizations</a:t>
            </a:r>
          </a:p>
          <a:p>
            <a:pPr marL="682625" lvl="2" indent="-285750">
              <a:buFont typeface="Courier New" panose="02070309020205020404" pitchFamily="49" charset="0"/>
              <a:buChar char="o"/>
            </a:pPr>
            <a:r>
              <a:rPr kumimoji="0" lang="en-US" b="0" i="0" u="none" strike="noStrike" kern="1200" cap="none" spc="0" normalizeH="0" baseline="0" noProof="0" dirty="0">
                <a:ln>
                  <a:noFill/>
                </a:ln>
                <a:solidFill>
                  <a:srgbClr val="FFFFFF"/>
                </a:solidFill>
                <a:effectLst/>
                <a:uLnTx/>
                <a:uFillTx/>
                <a:latin typeface="IBM Plex Sans"/>
                <a:cs typeface="Arial" charset="0"/>
              </a:rPr>
              <a:t>Sharing Visualizations</a:t>
            </a:r>
          </a:p>
          <a:p>
            <a:pPr marL="285750" indent="-285750">
              <a:buFont typeface="IBM Plex Sans" panose="020B0503050203000203" pitchFamily="34" charset="0"/>
              <a:buChar char="-"/>
            </a:pPr>
            <a:r>
              <a:rPr lang="en-US" dirty="0">
                <a:solidFill>
                  <a:srgbClr val="FFFFFF"/>
                </a:solidFill>
              </a:rPr>
              <a:t>Tips &amp; Tricks – Best Practice</a:t>
            </a:r>
          </a:p>
          <a:p>
            <a:pPr marL="285750" marR="0" lvl="0" indent="-285750" algn="l" defTabSz="457200" rtl="0" eaLnBrk="1" fontAlgn="auto" latinLnBrk="0" hangingPunct="1">
              <a:lnSpc>
                <a:spcPct val="100000"/>
              </a:lnSpc>
              <a:spcBef>
                <a:spcPts val="1100"/>
              </a:spcBef>
              <a:spcAft>
                <a:spcPts val="0"/>
              </a:spcAft>
              <a:buClrTx/>
              <a:buSzTx/>
              <a:buFont typeface="IBM Plex Sans" panose="020B0503050203000203" pitchFamily="34" charset="0"/>
              <a:buChar char="-"/>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FAQs</a:t>
            </a:r>
          </a:p>
          <a:p>
            <a:pPr marL="285750" lvl="0" indent="-285750">
              <a:buFont typeface="IBM Plex Sans" panose="020B0503050203000203" pitchFamily="34" charset="0"/>
              <a:buChar char="-"/>
              <a:defRPr/>
            </a:pPr>
            <a:r>
              <a:rPr lang="en-US" dirty="0">
                <a:solidFill>
                  <a:srgbClr val="FFFFFF"/>
                </a:solidFill>
              </a:rPr>
              <a:t>Resources</a:t>
            </a:r>
          </a:p>
          <a:p>
            <a:pPr marL="285750" marR="0" lvl="0" indent="-285750" algn="l" defTabSz="457200" rtl="0" eaLnBrk="1" fontAlgn="auto" latinLnBrk="0" hangingPunct="1">
              <a:lnSpc>
                <a:spcPct val="100000"/>
              </a:lnSpc>
              <a:spcBef>
                <a:spcPts val="1100"/>
              </a:spcBef>
              <a:spcAft>
                <a:spcPts val="0"/>
              </a:spcAft>
              <a:buClrTx/>
              <a:buSzTx/>
              <a:buFont typeface="IBM Plex Sans" panose="020B0503050203000203" pitchFamily="34" charset="0"/>
              <a:buChar char="-"/>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Other Important Information</a:t>
            </a:r>
          </a:p>
          <a:p>
            <a:pPr marL="285750" marR="0" lvl="0" indent="-285750" algn="l" defTabSz="457200" rtl="0" eaLnBrk="1" fontAlgn="auto" latinLnBrk="0" hangingPunct="1">
              <a:lnSpc>
                <a:spcPct val="100000"/>
              </a:lnSpc>
              <a:spcBef>
                <a:spcPts val="1100"/>
              </a:spcBef>
              <a:spcAft>
                <a:spcPts val="0"/>
              </a:spcAft>
              <a:buClrTx/>
              <a:buSzTx/>
              <a:buFont typeface="IBM Plex Sans" panose="020B0503050203000203" pitchFamily="34" charset="0"/>
              <a:buChar char="-"/>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Resources</a:t>
            </a:r>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01566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gradFill>
                  <a:gsLst>
                    <a:gs pos="57000">
                      <a:srgbClr val="5F79FF"/>
                    </a:gs>
                    <a:gs pos="91000">
                      <a:srgbClr val="9D87FF"/>
                    </a:gs>
                    <a:gs pos="0">
                      <a:srgbClr val="0064FF"/>
                    </a:gs>
                    <a:gs pos="100000">
                      <a:srgbClr val="BB8EFF"/>
                    </a:gs>
                  </a:gsLst>
                  <a:lin ang="0" scaled="0"/>
                </a:gradFill>
                <a:effectLst/>
                <a:uLnTx/>
                <a:uFillTx/>
                <a:latin typeface="IBM Plex Sans"/>
                <a:ea typeface="+mn-ea"/>
                <a:cs typeface="+mn-cs"/>
              </a:rPr>
              <a:t>Agenda</a:t>
            </a:r>
            <a:endParaRPr kumimoji="0" lang="en-US" sz="540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709295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pPr>
            <a:r>
              <a:rPr lang="en-US" b="1" dirty="0"/>
              <a:t>Overview</a:t>
            </a:r>
          </a:p>
          <a:p>
            <a:pPr marL="285750" indent="-285750">
              <a:spcBef>
                <a:spcPts val="0"/>
              </a:spcBef>
              <a:spcAft>
                <a:spcPts val="600"/>
              </a:spcAft>
              <a:buFont typeface="Arial" panose="020B0604020202020204" pitchFamily="34" charset="0"/>
              <a:buChar char="•"/>
            </a:pPr>
            <a:r>
              <a:rPr lang="en-US" sz="1300" dirty="0">
                <a:latin typeface="IBM Plex Sans" panose="020B0503050000000000" pitchFamily="34" charset="0"/>
              </a:rPr>
              <a:t>Allows users to create visualizations for different data points that are of interest to the user and the organization.</a:t>
            </a:r>
          </a:p>
          <a:p>
            <a:pPr marL="285750" indent="-285750">
              <a:spcBef>
                <a:spcPts val="0"/>
              </a:spcBef>
              <a:spcAft>
                <a:spcPts val="600"/>
              </a:spcAft>
              <a:buFont typeface="Arial" panose="020B0604020202020204" pitchFamily="34" charset="0"/>
              <a:buChar char="•"/>
            </a:pPr>
            <a:r>
              <a:rPr lang="en-US" sz="1300" dirty="0">
                <a:latin typeface="IBM Plex Sans" panose="020B0503050000000000" pitchFamily="34" charset="0"/>
              </a:rPr>
              <a:t>Goes beyond standard reporting to provide the user with a visual presentation of data within BrassRing and Lead Manager.</a:t>
            </a:r>
          </a:p>
          <a:p>
            <a:pPr marL="285750" indent="-285750">
              <a:spcBef>
                <a:spcPts val="0"/>
              </a:spcBef>
              <a:spcAft>
                <a:spcPts val="300"/>
              </a:spcAft>
              <a:buFont typeface="Arial" panose="020B0604020202020204" pitchFamily="34" charset="0"/>
              <a:buChar char="•"/>
            </a:pPr>
            <a:r>
              <a:rPr lang="en-US" sz="1300" dirty="0">
                <a:latin typeface="IBM Plex Sans" panose="020B0503050000000000" pitchFamily="34" charset="0"/>
              </a:rPr>
              <a:t>Allows users to create charts and graphs to easily analyze data.</a:t>
            </a:r>
          </a:p>
          <a:p>
            <a:pPr>
              <a:spcBef>
                <a:spcPts val="0"/>
              </a:spcBef>
            </a:pPr>
            <a:r>
              <a:rPr lang="en-US" sz="1300" dirty="0">
                <a:latin typeface="IBM Plex Sans" panose="020B0503050000000000" pitchFamily="34" charset="0"/>
              </a:rPr>
              <a:t>             </a:t>
            </a:r>
            <a:r>
              <a:rPr lang="en-US" sz="1300" i="1" dirty="0">
                <a:latin typeface="IBM Plex Sans" panose="020B0503050000000000" pitchFamily="34" charset="0"/>
              </a:rPr>
              <a:t>Example:</a:t>
            </a:r>
            <a:r>
              <a:rPr lang="en-US" sz="1300" dirty="0">
                <a:latin typeface="IBM Plex Sans" panose="020B0503050000000000" pitchFamily="34" charset="0"/>
              </a:rPr>
              <a:t>   -  How many total </a:t>
            </a:r>
            <a:r>
              <a:rPr lang="en-US" sz="1300" dirty="0" err="1">
                <a:latin typeface="IBM Plex Sans" panose="020B0503050000000000" pitchFamily="34" charset="0"/>
              </a:rPr>
              <a:t>reqs</a:t>
            </a:r>
            <a:r>
              <a:rPr lang="en-US" sz="1300" dirty="0">
                <a:latin typeface="IBM Plex Sans" panose="020B0503050000000000" pitchFamily="34" charset="0"/>
              </a:rPr>
              <a:t> are in a specific req status?</a:t>
            </a:r>
          </a:p>
          <a:p>
            <a:pPr>
              <a:spcBef>
                <a:spcPts val="0"/>
              </a:spcBef>
              <a:spcAft>
                <a:spcPts val="600"/>
              </a:spcAft>
            </a:pPr>
            <a:r>
              <a:rPr lang="en-US" sz="1300" dirty="0">
                <a:latin typeface="IBM Plex Sans" panose="020B0503050000000000" pitchFamily="34" charset="0"/>
              </a:rPr>
              <a:t>		          -  How many candidates are in a specific HR status?				</a:t>
            </a:r>
          </a:p>
          <a:p>
            <a:pPr marL="285750" indent="-285750">
              <a:spcBef>
                <a:spcPts val="0"/>
              </a:spcBef>
              <a:spcAft>
                <a:spcPts val="600"/>
              </a:spcAft>
              <a:buFont typeface="Arial" panose="020B0604020202020204" pitchFamily="34" charset="0"/>
              <a:buChar char="•"/>
            </a:pPr>
            <a:r>
              <a:rPr lang="en-US" sz="1300" dirty="0">
                <a:latin typeface="IBM Plex Sans" panose="020B0503050000000000" pitchFamily="34" charset="0"/>
              </a:rPr>
              <a:t>Available in Production ONLY.</a:t>
            </a:r>
          </a:p>
          <a:p>
            <a:pPr marL="285750" indent="-285750">
              <a:spcBef>
                <a:spcPts val="0"/>
              </a:spcBef>
              <a:spcAft>
                <a:spcPts val="600"/>
              </a:spcAft>
              <a:buFont typeface="Arial" panose="020B0604020202020204" pitchFamily="34" charset="0"/>
              <a:buChar char="•"/>
            </a:pPr>
            <a:r>
              <a:rPr lang="en-US" sz="1300" dirty="0">
                <a:latin typeface="IBM Plex Sans" panose="020B0503050000000000" pitchFamily="34" charset="0"/>
              </a:rPr>
              <a:t>Refreshed hourly</a:t>
            </a:r>
          </a:p>
          <a:p>
            <a:pPr marL="285750" indent="-285750">
              <a:spcBef>
                <a:spcPts val="0"/>
              </a:spcBef>
              <a:spcAft>
                <a:spcPts val="600"/>
              </a:spcAft>
              <a:buFont typeface="Arial" panose="020B0604020202020204" pitchFamily="34" charset="0"/>
              <a:buChar char="•"/>
            </a:pPr>
            <a:r>
              <a:rPr lang="en-US" sz="1300" dirty="0">
                <a:latin typeface="IBM Plex Sans" panose="020B0503050000000000" pitchFamily="34" charset="0"/>
              </a:rPr>
              <a:t>Rolling year of data is available in Metrics Dashboard.</a:t>
            </a:r>
          </a:p>
          <a:p>
            <a:pPr marL="285750" indent="-285750">
              <a:spcBef>
                <a:spcPts val="0"/>
              </a:spcBef>
              <a:spcAft>
                <a:spcPts val="600"/>
              </a:spcAft>
              <a:buFont typeface="Arial" panose="020B0604020202020204" pitchFamily="34" charset="0"/>
              <a:buChar char="•"/>
            </a:pPr>
            <a:r>
              <a:rPr lang="en-US" sz="1300" dirty="0">
                <a:latin typeface="IBM Plex Sans" panose="020B0503050000000000" pitchFamily="34" charset="0"/>
              </a:rPr>
              <a:t>Access to Metrics Dashboard is defined by user type privileges</a:t>
            </a:r>
          </a:p>
          <a:p>
            <a:pPr marL="285750" indent="-285750">
              <a:spcBef>
                <a:spcPts val="0"/>
              </a:spcBef>
              <a:spcAft>
                <a:spcPts val="600"/>
              </a:spcAft>
              <a:buFont typeface="Arial" panose="020B0604020202020204" pitchFamily="34" charset="0"/>
              <a:buChar char="•"/>
            </a:pPr>
            <a:r>
              <a:rPr lang="en-US" sz="1300" dirty="0">
                <a:latin typeface="IBM Plex Sans" panose="020B0503050000000000" pitchFamily="34" charset="0"/>
              </a:rPr>
              <a:t>Visualization the user sees is based on their Persona group.</a:t>
            </a:r>
          </a:p>
          <a:p>
            <a:pPr marL="285750" indent="-285750">
              <a:spcBef>
                <a:spcPts val="0"/>
              </a:spcBef>
              <a:buFont typeface="Arial" panose="020B0604020202020204" pitchFamily="34" charset="0"/>
              <a:buChar char="•"/>
            </a:pPr>
            <a:r>
              <a:rPr lang="en-US" sz="1300" dirty="0">
                <a:latin typeface="IBM Plex Sans" panose="020B0503050000000000" pitchFamily="34" charset="0"/>
              </a:rPr>
              <a:t>Four standard visualizations are automatically to each user’s My Metrics Dashboard view:</a:t>
            </a:r>
          </a:p>
          <a:p>
            <a:pPr marL="682625" lvl="2" indent="-285750">
              <a:spcBef>
                <a:spcPts val="0"/>
              </a:spcBef>
              <a:spcAft>
                <a:spcPts val="300"/>
              </a:spcAft>
              <a:buFont typeface="Courier New" panose="02070309020205020404" pitchFamily="49" charset="0"/>
              <a:buChar char="o"/>
            </a:pPr>
            <a:r>
              <a:rPr lang="en-US" sz="1300" dirty="0">
                <a:latin typeface="IBM Plex Sans" panose="020B0503050000000000" pitchFamily="34" charset="0"/>
              </a:rPr>
              <a:t>Total </a:t>
            </a:r>
            <a:r>
              <a:rPr lang="en-US" sz="1300" dirty="0" err="1">
                <a:latin typeface="IBM Plex Sans" panose="020B0503050000000000" pitchFamily="34" charset="0"/>
              </a:rPr>
              <a:t>Reqs</a:t>
            </a:r>
            <a:r>
              <a:rPr lang="en-US" sz="1300" dirty="0">
                <a:latin typeface="IBM Plex Sans" panose="020B0503050000000000" pitchFamily="34" charset="0"/>
              </a:rPr>
              <a:t> by Status</a:t>
            </a:r>
          </a:p>
          <a:p>
            <a:pPr marL="682625" lvl="2" indent="-285750">
              <a:spcBef>
                <a:spcPts val="0"/>
              </a:spcBef>
              <a:spcAft>
                <a:spcPts val="300"/>
              </a:spcAft>
              <a:buFont typeface="Courier New" panose="02070309020205020404" pitchFamily="49" charset="0"/>
              <a:buChar char="o"/>
            </a:pPr>
            <a:r>
              <a:rPr lang="en-US" sz="1300" dirty="0">
                <a:latin typeface="IBM Plex Sans" panose="020B0503050000000000" pitchFamily="34" charset="0"/>
              </a:rPr>
              <a:t>Total Candidates by HR Status</a:t>
            </a:r>
          </a:p>
          <a:p>
            <a:pPr marL="682625" lvl="2" indent="-285750">
              <a:spcBef>
                <a:spcPts val="0"/>
              </a:spcBef>
              <a:spcAft>
                <a:spcPts val="300"/>
              </a:spcAft>
              <a:buFont typeface="Courier New" panose="02070309020205020404" pitchFamily="49" charset="0"/>
              <a:buChar char="o"/>
            </a:pPr>
            <a:r>
              <a:rPr lang="en-US" sz="1300" dirty="0">
                <a:latin typeface="IBM Plex Sans" panose="020B0503050000000000" pitchFamily="34" charset="0"/>
              </a:rPr>
              <a:t>Total Submissions by Date Applied</a:t>
            </a:r>
          </a:p>
          <a:p>
            <a:pPr marL="682625" lvl="2" indent="-285750">
              <a:spcBef>
                <a:spcPts val="0"/>
              </a:spcBef>
              <a:buFont typeface="Courier New" panose="02070309020205020404" pitchFamily="49" charset="0"/>
              <a:buChar char="o"/>
            </a:pPr>
            <a:r>
              <a:rPr lang="en-US" sz="1300" dirty="0">
                <a:latin typeface="IBM Plex Sans" panose="020B0503050000000000" pitchFamily="34" charset="0"/>
              </a:rPr>
              <a:t>Total Leads by Lead Source (if using Lead Manager)</a:t>
            </a: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3833989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17169" y="854822"/>
            <a:ext cx="8709661" cy="4233120"/>
          </a:xfrm>
        </p:spPr>
        <p:txBody>
          <a:bodyPr/>
          <a:lstStyle/>
          <a:p>
            <a:pPr>
              <a:lnSpc>
                <a:spcPct val="90000"/>
              </a:lnSpc>
              <a:buClr>
                <a:srgbClr val="264A60"/>
              </a:buClr>
            </a:pPr>
            <a:r>
              <a:rPr lang="en-US" dirty="0"/>
              <a:t>BrassRing Home Page &gt; Metrics Dashboard</a:t>
            </a: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pic>
        <p:nvPicPr>
          <p:cNvPr id="6" name="Picture 5">
            <a:extLst>
              <a:ext uri="{FF2B5EF4-FFF2-40B4-BE49-F238E27FC236}">
                <a16:creationId xmlns:a16="http://schemas.microsoft.com/office/drawing/2014/main" id="{EC3298F3-5BFA-4222-AD85-B0D69708CAF5}"/>
              </a:ext>
            </a:extLst>
          </p:cNvPr>
          <p:cNvPicPr>
            <a:picLocks noChangeAspect="1"/>
          </p:cNvPicPr>
          <p:nvPr/>
        </p:nvPicPr>
        <p:blipFill>
          <a:blip r:embed="rId3"/>
          <a:stretch>
            <a:fillRect/>
          </a:stretch>
        </p:blipFill>
        <p:spPr>
          <a:xfrm>
            <a:off x="528977" y="1466463"/>
            <a:ext cx="2959252" cy="2476627"/>
          </a:xfrm>
          <a:prstGeom prst="rect">
            <a:avLst/>
          </a:prstGeom>
          <a:noFill/>
          <a:ln>
            <a:solidFill>
              <a:schemeClr val="bg1">
                <a:lumMod val="50000"/>
                <a:lumOff val="50000"/>
              </a:schemeClr>
            </a:solidFill>
          </a:ln>
        </p:spPr>
      </p:pic>
      <p:pic>
        <p:nvPicPr>
          <p:cNvPr id="7" name="Picture 6">
            <a:extLst>
              <a:ext uri="{FF2B5EF4-FFF2-40B4-BE49-F238E27FC236}">
                <a16:creationId xmlns:a16="http://schemas.microsoft.com/office/drawing/2014/main" id="{4A6E4CBE-A830-4C3A-8A96-E93567C2E7F4}"/>
              </a:ext>
            </a:extLst>
          </p:cNvPr>
          <p:cNvPicPr>
            <a:picLocks noChangeAspect="1"/>
          </p:cNvPicPr>
          <p:nvPr/>
        </p:nvPicPr>
        <p:blipFill>
          <a:blip r:embed="rId4"/>
          <a:stretch>
            <a:fillRect/>
          </a:stretch>
        </p:blipFill>
        <p:spPr>
          <a:xfrm>
            <a:off x="4572000" y="1466463"/>
            <a:ext cx="2844946" cy="1289116"/>
          </a:xfrm>
          <a:prstGeom prst="rect">
            <a:avLst/>
          </a:prstGeom>
          <a:solidFill>
            <a:schemeClr val="tx2"/>
          </a:solidFill>
          <a:ln>
            <a:solidFill>
              <a:schemeClr val="bg1">
                <a:lumMod val="50000"/>
                <a:lumOff val="50000"/>
              </a:schemeClr>
            </a:solidFill>
          </a:ln>
        </p:spPr>
      </p:pic>
      <p:sp>
        <p:nvSpPr>
          <p:cNvPr id="8" name="Rectangle 7">
            <a:extLst>
              <a:ext uri="{FF2B5EF4-FFF2-40B4-BE49-F238E27FC236}">
                <a16:creationId xmlns:a16="http://schemas.microsoft.com/office/drawing/2014/main" id="{DD595125-E3B5-4A70-B29F-7D25AEB0B3D6}"/>
              </a:ext>
            </a:extLst>
          </p:cNvPr>
          <p:cNvSpPr/>
          <p:nvPr/>
        </p:nvSpPr>
        <p:spPr>
          <a:xfrm>
            <a:off x="7152468" y="1907582"/>
            <a:ext cx="325463" cy="193729"/>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9" name="Straight Arrow Connector 8">
            <a:extLst>
              <a:ext uri="{FF2B5EF4-FFF2-40B4-BE49-F238E27FC236}">
                <a16:creationId xmlns:a16="http://schemas.microsoft.com/office/drawing/2014/main" id="{74019607-5BB2-4305-9B16-51BE1F971E05}"/>
              </a:ext>
            </a:extLst>
          </p:cNvPr>
          <p:cNvCxnSpPr>
            <a:cxnSpLocks/>
          </p:cNvCxnSpPr>
          <p:nvPr/>
        </p:nvCxnSpPr>
        <p:spPr>
          <a:xfrm>
            <a:off x="3599213" y="2164058"/>
            <a:ext cx="793524" cy="0"/>
          </a:xfrm>
          <a:prstGeom prst="straightConnector1">
            <a:avLst/>
          </a:prstGeom>
          <a:ln w="444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8D70BDB-1E39-476B-A1E4-C0E5612E6BFB}"/>
              </a:ext>
            </a:extLst>
          </p:cNvPr>
          <p:cNvSpPr/>
          <p:nvPr/>
        </p:nvSpPr>
        <p:spPr>
          <a:xfrm>
            <a:off x="1286359" y="1836549"/>
            <a:ext cx="1379349" cy="193729"/>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44199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r>
              <a:rPr lang="en-US" dirty="0"/>
              <a:t>Two different Metrics Dashboard Views for users (non-Admins):</a:t>
            </a:r>
          </a:p>
          <a:p>
            <a:pPr>
              <a:spcBef>
                <a:spcPts val="0"/>
              </a:spcBef>
            </a:pPr>
            <a:r>
              <a:rPr lang="en-US" b="1" u="sng" dirty="0"/>
              <a:t>My Metrics Dashboard</a:t>
            </a:r>
          </a:p>
          <a:p>
            <a:pPr>
              <a:spcBef>
                <a:spcPts val="0"/>
              </a:spcBef>
              <a:spcAft>
                <a:spcPts val="300"/>
              </a:spcAft>
            </a:pPr>
            <a:r>
              <a:rPr lang="en-US" dirty="0"/>
              <a:t>Default view/workspace of visualizations created by user or subscribed to for the persona by the Admin.</a:t>
            </a:r>
          </a:p>
          <a:p>
            <a:pPr marL="285750" indent="-285750">
              <a:spcBef>
                <a:spcPts val="0"/>
              </a:spcBef>
              <a:spcAft>
                <a:spcPts val="300"/>
              </a:spcAft>
              <a:buFont typeface="Arial" panose="020B0604020202020204" pitchFamily="34" charset="0"/>
              <a:buChar char="•"/>
            </a:pPr>
            <a:r>
              <a:rPr lang="en-US" dirty="0"/>
              <a:t>User can edit visualizations based on user type privilege. </a:t>
            </a:r>
          </a:p>
          <a:p>
            <a:pPr marL="285750" indent="-285750">
              <a:spcBef>
                <a:spcPts val="0"/>
              </a:spcBef>
              <a:buFont typeface="Arial" panose="020B0604020202020204" pitchFamily="34" charset="0"/>
              <a:buChar char="•"/>
            </a:pPr>
            <a:r>
              <a:rPr lang="en-US" dirty="0"/>
              <a:t>Four default visualizations will automatically appear for all users: </a:t>
            </a:r>
          </a:p>
          <a:p>
            <a:pPr lvl="3">
              <a:spcBef>
                <a:spcPts val="0"/>
              </a:spcBef>
              <a:buFont typeface="Courier New" panose="02070309020205020404" pitchFamily="49" charset="0"/>
              <a:buChar char="o"/>
            </a:pPr>
            <a:r>
              <a:rPr lang="en-US" dirty="0"/>
              <a:t>Total </a:t>
            </a:r>
            <a:r>
              <a:rPr lang="en-US" dirty="0" err="1"/>
              <a:t>Reqs</a:t>
            </a:r>
            <a:r>
              <a:rPr lang="en-US" dirty="0"/>
              <a:t> by Req Status</a:t>
            </a:r>
          </a:p>
          <a:p>
            <a:pPr lvl="3">
              <a:spcBef>
                <a:spcPts val="0"/>
              </a:spcBef>
              <a:buFont typeface="Courier New" panose="02070309020205020404" pitchFamily="49" charset="0"/>
              <a:buChar char="o"/>
            </a:pPr>
            <a:r>
              <a:rPr lang="en-US" dirty="0"/>
              <a:t>Total Candidates by HR Status</a:t>
            </a:r>
          </a:p>
          <a:p>
            <a:pPr lvl="3">
              <a:spcBef>
                <a:spcPts val="0"/>
              </a:spcBef>
              <a:buFont typeface="Courier New" panose="02070309020205020404" pitchFamily="49" charset="0"/>
              <a:buChar char="o"/>
            </a:pPr>
            <a:r>
              <a:rPr lang="en-US" dirty="0"/>
              <a:t>Total Submission by Date Applied</a:t>
            </a:r>
          </a:p>
          <a:p>
            <a:pPr lvl="3">
              <a:spcBef>
                <a:spcPts val="0"/>
              </a:spcBef>
              <a:spcAft>
                <a:spcPts val="600"/>
              </a:spcAft>
              <a:buFont typeface="Courier New" panose="02070309020205020404" pitchFamily="49" charset="0"/>
              <a:buChar char="o"/>
            </a:pPr>
            <a:r>
              <a:rPr lang="en-US" dirty="0"/>
              <a:t>Total Leads by Lead Source (for clients with Lead Manager)	</a:t>
            </a:r>
          </a:p>
          <a:p>
            <a:pPr>
              <a:spcBef>
                <a:spcPts val="0"/>
              </a:spcBef>
            </a:pPr>
            <a:r>
              <a:rPr lang="en-US" b="1" u="sng" dirty="0"/>
              <a:t>My Dashboard Library</a:t>
            </a:r>
          </a:p>
          <a:p>
            <a:pPr>
              <a:spcBef>
                <a:spcPts val="0"/>
              </a:spcBef>
              <a:spcAft>
                <a:spcPts val="300"/>
              </a:spcAft>
            </a:pPr>
            <a:r>
              <a:rPr lang="en-US" dirty="0"/>
              <a:t>Workspace of visualizations assigned by Admin based on user’s persona. </a:t>
            </a:r>
          </a:p>
          <a:p>
            <a:pPr marL="285750" indent="-285750">
              <a:spcBef>
                <a:spcPts val="0"/>
              </a:spcBef>
              <a:spcAft>
                <a:spcPts val="300"/>
              </a:spcAft>
              <a:buFont typeface="Arial" panose="020B0604020202020204" pitchFamily="34" charset="0"/>
              <a:buChar char="•"/>
            </a:pPr>
            <a:r>
              <a:rPr lang="en-US" dirty="0"/>
              <a:t>Read-only for ALL users.</a:t>
            </a:r>
          </a:p>
          <a:p>
            <a:pPr marL="285750" indent="-285750">
              <a:spcBef>
                <a:spcPts val="0"/>
              </a:spcBef>
              <a:spcAft>
                <a:spcPts val="300"/>
              </a:spcAft>
              <a:buFont typeface="Arial" panose="020B0604020202020204" pitchFamily="34" charset="0"/>
              <a:buChar char="•"/>
            </a:pPr>
            <a:r>
              <a:rPr lang="en-US" dirty="0"/>
              <a:t>Users can only see their current persona-specific view and its associated visualizations.</a:t>
            </a:r>
          </a:p>
          <a:p>
            <a:pPr marL="285750" indent="-285750">
              <a:spcBef>
                <a:spcPts val="0"/>
              </a:spcBef>
              <a:buFont typeface="Arial" panose="020B0604020202020204" pitchFamily="34" charset="0"/>
              <a:buChar char="•"/>
            </a:pPr>
            <a:r>
              <a:rPr lang="en-US" dirty="0"/>
              <a:t>Users can subscribe/unsubscribe to visualizations from this view. Subscribing adds the visualization to their My Metrics Dashboard, while unsubscribing unlinks the visualization that the Admin maintains from the visualization on the My Metrics Dashboard workspace (making it a standalone visualization).</a:t>
            </a:r>
          </a:p>
          <a:p>
            <a:pPr>
              <a:spcBef>
                <a:spcPts val="0"/>
              </a:spcBef>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3413820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28599" y="661940"/>
            <a:ext cx="8709661" cy="4233120"/>
          </a:xfrm>
        </p:spPr>
        <p:txBody>
          <a:bodyPr/>
          <a:lstStyle/>
          <a:p>
            <a:pPr>
              <a:lnSpc>
                <a:spcPct val="81000"/>
              </a:lnSpc>
            </a:pPr>
            <a:r>
              <a:rPr lang="en-US"/>
              <a:t>Adding a new visualization to My Metrics Dashboard</a:t>
            </a: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FCC1E447-6600-4B0C-89DE-AAB07021C8C8}"/>
              </a:ext>
            </a:extLst>
          </p:cNvPr>
          <p:cNvSpPr/>
          <p:nvPr/>
        </p:nvSpPr>
        <p:spPr>
          <a:xfrm>
            <a:off x="228600" y="1047465"/>
            <a:ext cx="4277133" cy="262508"/>
          </a:xfrm>
          <a:prstGeom prst="rect">
            <a:avLst/>
          </a:prstGeom>
        </p:spPr>
        <p:txBody>
          <a:bodyPr wrap="none">
            <a:spAutoFit/>
          </a:bodyPr>
          <a:lstStyle/>
          <a:p>
            <a:pPr marL="171450" indent="-171450">
              <a:lnSpc>
                <a:spcPct val="81000"/>
              </a:lnSpc>
              <a:buClr>
                <a:srgbClr val="264A60"/>
              </a:buClr>
              <a:buFont typeface="IBM Plex Sans"/>
              <a:buChar char="-"/>
            </a:pPr>
            <a:r>
              <a:rPr lang="en-US" dirty="0"/>
              <a:t>Click the plus icon            to add a new visualization </a:t>
            </a:r>
          </a:p>
        </p:txBody>
      </p:sp>
      <p:pic>
        <p:nvPicPr>
          <p:cNvPr id="6" name="Picture 5">
            <a:extLst>
              <a:ext uri="{FF2B5EF4-FFF2-40B4-BE49-F238E27FC236}">
                <a16:creationId xmlns:a16="http://schemas.microsoft.com/office/drawing/2014/main" id="{F3AE4400-1A58-4728-957F-91C5EC250414}"/>
              </a:ext>
            </a:extLst>
          </p:cNvPr>
          <p:cNvPicPr>
            <a:picLocks noChangeAspect="1"/>
          </p:cNvPicPr>
          <p:nvPr/>
        </p:nvPicPr>
        <p:blipFill>
          <a:blip r:embed="rId3"/>
          <a:stretch>
            <a:fillRect/>
          </a:stretch>
        </p:blipFill>
        <p:spPr>
          <a:xfrm>
            <a:off x="1968048" y="1010897"/>
            <a:ext cx="341976" cy="241902"/>
          </a:xfrm>
          <a:prstGeom prst="rect">
            <a:avLst/>
          </a:prstGeom>
        </p:spPr>
      </p:pic>
      <p:pic>
        <p:nvPicPr>
          <p:cNvPr id="7" name="Picture 6">
            <a:extLst>
              <a:ext uri="{FF2B5EF4-FFF2-40B4-BE49-F238E27FC236}">
                <a16:creationId xmlns:a16="http://schemas.microsoft.com/office/drawing/2014/main" id="{CBF0BDF6-2D3A-45AF-835E-AB085CC18A7C}"/>
              </a:ext>
            </a:extLst>
          </p:cNvPr>
          <p:cNvPicPr>
            <a:picLocks noChangeAspect="1"/>
          </p:cNvPicPr>
          <p:nvPr/>
        </p:nvPicPr>
        <p:blipFill>
          <a:blip r:embed="rId4"/>
          <a:stretch>
            <a:fillRect/>
          </a:stretch>
        </p:blipFill>
        <p:spPr>
          <a:xfrm>
            <a:off x="1145681" y="1456293"/>
            <a:ext cx="1279038" cy="816074"/>
          </a:xfrm>
          <a:prstGeom prst="rect">
            <a:avLst/>
          </a:prstGeom>
          <a:ln>
            <a:solidFill>
              <a:srgbClr val="000000"/>
            </a:solidFill>
          </a:ln>
        </p:spPr>
      </p:pic>
      <p:pic>
        <p:nvPicPr>
          <p:cNvPr id="8" name="Picture 7">
            <a:extLst>
              <a:ext uri="{FF2B5EF4-FFF2-40B4-BE49-F238E27FC236}">
                <a16:creationId xmlns:a16="http://schemas.microsoft.com/office/drawing/2014/main" id="{A3ABEC5B-3E22-43AC-ABE1-9C9577CB0213}"/>
              </a:ext>
            </a:extLst>
          </p:cNvPr>
          <p:cNvPicPr>
            <a:picLocks noChangeAspect="1"/>
          </p:cNvPicPr>
          <p:nvPr/>
        </p:nvPicPr>
        <p:blipFill>
          <a:blip r:embed="rId5"/>
          <a:stretch>
            <a:fillRect/>
          </a:stretch>
        </p:blipFill>
        <p:spPr>
          <a:xfrm>
            <a:off x="1135363" y="2408311"/>
            <a:ext cx="1299674" cy="816074"/>
          </a:xfrm>
          <a:prstGeom prst="rect">
            <a:avLst/>
          </a:prstGeom>
          <a:ln>
            <a:solidFill>
              <a:srgbClr val="000000"/>
            </a:solidFill>
          </a:ln>
        </p:spPr>
      </p:pic>
      <p:pic>
        <p:nvPicPr>
          <p:cNvPr id="9" name="Picture 8">
            <a:extLst>
              <a:ext uri="{FF2B5EF4-FFF2-40B4-BE49-F238E27FC236}">
                <a16:creationId xmlns:a16="http://schemas.microsoft.com/office/drawing/2014/main" id="{757A70A3-9A32-4A1A-8252-954159886B4A}"/>
              </a:ext>
            </a:extLst>
          </p:cNvPr>
          <p:cNvPicPr>
            <a:picLocks noChangeAspect="1"/>
          </p:cNvPicPr>
          <p:nvPr/>
        </p:nvPicPr>
        <p:blipFill rotWithShape="1">
          <a:blip r:embed="rId6"/>
          <a:srcRect r="19785" b="7905"/>
          <a:stretch/>
        </p:blipFill>
        <p:spPr>
          <a:xfrm>
            <a:off x="1131656" y="3357598"/>
            <a:ext cx="1314224" cy="451781"/>
          </a:xfrm>
          <a:prstGeom prst="rect">
            <a:avLst/>
          </a:prstGeom>
          <a:ln>
            <a:solidFill>
              <a:srgbClr val="000000"/>
            </a:solidFill>
          </a:ln>
        </p:spPr>
      </p:pic>
      <p:sp>
        <p:nvSpPr>
          <p:cNvPr id="10" name="TextBox 9">
            <a:extLst>
              <a:ext uri="{FF2B5EF4-FFF2-40B4-BE49-F238E27FC236}">
                <a16:creationId xmlns:a16="http://schemas.microsoft.com/office/drawing/2014/main" id="{EEFFD0F4-43A3-47C8-BE1A-877830656BE1}"/>
              </a:ext>
            </a:extLst>
          </p:cNvPr>
          <p:cNvSpPr txBox="1"/>
          <p:nvPr/>
        </p:nvSpPr>
        <p:spPr>
          <a:xfrm>
            <a:off x="1124743" y="3942592"/>
            <a:ext cx="1307101" cy="439943"/>
          </a:xfrm>
          <a:prstGeom prst="rect">
            <a:avLst/>
          </a:prstGeom>
          <a:noFill/>
          <a:ln>
            <a:solidFill>
              <a:schemeClr val="tx1"/>
            </a:solidFill>
          </a:ln>
        </p:spPr>
        <p:txBody>
          <a:bodyPr wrap="square" rtlCol="0">
            <a:spAutoFit/>
          </a:bodyPr>
          <a:lstStyle/>
          <a:p>
            <a:endParaRPr lang="en-US" dirty="0"/>
          </a:p>
        </p:txBody>
      </p:sp>
      <p:pic>
        <p:nvPicPr>
          <p:cNvPr id="11" name="Picture 10">
            <a:extLst>
              <a:ext uri="{FF2B5EF4-FFF2-40B4-BE49-F238E27FC236}">
                <a16:creationId xmlns:a16="http://schemas.microsoft.com/office/drawing/2014/main" id="{6EEF4411-3194-457E-962D-21770C5BBD91}"/>
              </a:ext>
            </a:extLst>
          </p:cNvPr>
          <p:cNvPicPr>
            <a:picLocks noChangeAspect="1"/>
          </p:cNvPicPr>
          <p:nvPr/>
        </p:nvPicPr>
        <p:blipFill>
          <a:blip r:embed="rId7"/>
          <a:stretch>
            <a:fillRect/>
          </a:stretch>
        </p:blipFill>
        <p:spPr>
          <a:xfrm>
            <a:off x="1294587" y="3960404"/>
            <a:ext cx="654084" cy="381020"/>
          </a:xfrm>
          <a:prstGeom prst="rect">
            <a:avLst/>
          </a:prstGeom>
        </p:spPr>
      </p:pic>
      <p:cxnSp>
        <p:nvCxnSpPr>
          <p:cNvPr id="12" name="Straight Arrow Connector 11">
            <a:extLst>
              <a:ext uri="{FF2B5EF4-FFF2-40B4-BE49-F238E27FC236}">
                <a16:creationId xmlns:a16="http://schemas.microsoft.com/office/drawing/2014/main" id="{569B7629-E11C-40F0-B3DB-4B02C81525AA}"/>
              </a:ext>
            </a:extLst>
          </p:cNvPr>
          <p:cNvCxnSpPr>
            <a:cxnSpLocks/>
          </p:cNvCxnSpPr>
          <p:nvPr/>
        </p:nvCxnSpPr>
        <p:spPr>
          <a:xfrm>
            <a:off x="2431844" y="1868941"/>
            <a:ext cx="421272" cy="0"/>
          </a:xfrm>
          <a:prstGeom prst="straightConnector1">
            <a:avLst/>
          </a:prstGeom>
          <a:ln w="38100">
            <a:solidFill>
              <a:schemeClr val="bg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DB1F133-F0B7-402A-A1E5-215AA7CBA8B2}"/>
              </a:ext>
            </a:extLst>
          </p:cNvPr>
          <p:cNvCxnSpPr>
            <a:cxnSpLocks/>
          </p:cNvCxnSpPr>
          <p:nvPr/>
        </p:nvCxnSpPr>
        <p:spPr>
          <a:xfrm>
            <a:off x="2431844" y="2813766"/>
            <a:ext cx="421272" cy="0"/>
          </a:xfrm>
          <a:prstGeom prst="straightConnector1">
            <a:avLst/>
          </a:prstGeom>
          <a:ln w="38100">
            <a:solidFill>
              <a:schemeClr val="bg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10793A3-551F-4A7F-AD12-D1E93F24F332}"/>
              </a:ext>
            </a:extLst>
          </p:cNvPr>
          <p:cNvCxnSpPr>
            <a:cxnSpLocks/>
          </p:cNvCxnSpPr>
          <p:nvPr/>
        </p:nvCxnSpPr>
        <p:spPr>
          <a:xfrm>
            <a:off x="2456773" y="3579662"/>
            <a:ext cx="421272" cy="0"/>
          </a:xfrm>
          <a:prstGeom prst="straightConnector1">
            <a:avLst/>
          </a:prstGeom>
          <a:ln w="38100">
            <a:solidFill>
              <a:schemeClr val="bg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E9DDA4F-1AA6-4625-BCFC-89776ADD47B6}"/>
              </a:ext>
            </a:extLst>
          </p:cNvPr>
          <p:cNvCxnSpPr>
            <a:cxnSpLocks/>
          </p:cNvCxnSpPr>
          <p:nvPr/>
        </p:nvCxnSpPr>
        <p:spPr>
          <a:xfrm>
            <a:off x="2431844" y="4179047"/>
            <a:ext cx="421272" cy="0"/>
          </a:xfrm>
          <a:prstGeom prst="straightConnector1">
            <a:avLst/>
          </a:prstGeom>
          <a:ln w="38100">
            <a:solidFill>
              <a:schemeClr val="bg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C3F81A2-43C6-4904-A7DF-358FC8F3DE8C}"/>
              </a:ext>
            </a:extLst>
          </p:cNvPr>
          <p:cNvSpPr txBox="1"/>
          <p:nvPr/>
        </p:nvSpPr>
        <p:spPr>
          <a:xfrm>
            <a:off x="2885189" y="1674900"/>
            <a:ext cx="4987224" cy="469357"/>
          </a:xfrm>
          <a:prstGeom prst="rect">
            <a:avLst/>
          </a:prstGeom>
          <a:noFill/>
        </p:spPr>
        <p:txBody>
          <a:bodyPr wrap="square" lIns="68579" tIns="34289" rIns="68579" bIns="34289" rtlCol="0">
            <a:spAutoFit/>
          </a:bodyPr>
          <a:lstStyle/>
          <a:p>
            <a:r>
              <a:rPr lang="en-US" sz="1400" dirty="0"/>
              <a:t>Select the chart or graph</a:t>
            </a:r>
          </a:p>
          <a:p>
            <a:r>
              <a:rPr lang="en-US" sz="1200" dirty="0"/>
              <a:t>(Note: You can always change this once you have your desired output)</a:t>
            </a:r>
          </a:p>
        </p:txBody>
      </p:sp>
      <p:sp>
        <p:nvSpPr>
          <p:cNvPr id="17" name="TextBox 16">
            <a:extLst>
              <a:ext uri="{FF2B5EF4-FFF2-40B4-BE49-F238E27FC236}">
                <a16:creationId xmlns:a16="http://schemas.microsoft.com/office/drawing/2014/main" id="{D2473014-EA5A-4D76-972B-72A9394F1693}"/>
              </a:ext>
            </a:extLst>
          </p:cNvPr>
          <p:cNvSpPr txBox="1"/>
          <p:nvPr/>
        </p:nvSpPr>
        <p:spPr>
          <a:xfrm>
            <a:off x="2853115" y="2585680"/>
            <a:ext cx="4897854" cy="500135"/>
          </a:xfrm>
          <a:prstGeom prst="rect">
            <a:avLst/>
          </a:prstGeom>
          <a:noFill/>
        </p:spPr>
        <p:txBody>
          <a:bodyPr wrap="square" lIns="68579" tIns="34289" rIns="68579" bIns="34289" rtlCol="0">
            <a:spAutoFit/>
          </a:bodyPr>
          <a:lstStyle/>
          <a:p>
            <a:r>
              <a:rPr lang="en-US" sz="1400" dirty="0"/>
              <a:t>Add your row and column labels by dragging and dropping. Your chart or graph refreshes to display the data.</a:t>
            </a:r>
          </a:p>
        </p:txBody>
      </p:sp>
      <p:sp>
        <p:nvSpPr>
          <p:cNvPr id="18" name="TextBox 17">
            <a:extLst>
              <a:ext uri="{FF2B5EF4-FFF2-40B4-BE49-F238E27FC236}">
                <a16:creationId xmlns:a16="http://schemas.microsoft.com/office/drawing/2014/main" id="{27BAAD05-0570-4CED-B3C2-9567D647754B}"/>
              </a:ext>
            </a:extLst>
          </p:cNvPr>
          <p:cNvSpPr txBox="1"/>
          <p:nvPr/>
        </p:nvSpPr>
        <p:spPr>
          <a:xfrm>
            <a:off x="2885189" y="3335727"/>
            <a:ext cx="5544436" cy="500135"/>
          </a:xfrm>
          <a:prstGeom prst="rect">
            <a:avLst/>
          </a:prstGeom>
          <a:noFill/>
        </p:spPr>
        <p:txBody>
          <a:bodyPr wrap="square" lIns="68579" tIns="34289" rIns="68579" bIns="34289" rtlCol="0">
            <a:spAutoFit/>
          </a:bodyPr>
          <a:lstStyle/>
          <a:p>
            <a:r>
              <a:rPr lang="en-US" sz="1400" dirty="0"/>
              <a:t>You may also add filters (e.g. by date applied). </a:t>
            </a:r>
          </a:p>
          <a:p>
            <a:r>
              <a:rPr lang="en-US" sz="1400" dirty="0"/>
              <a:t>A filter icon         appears with the number of filters that were added.</a:t>
            </a:r>
          </a:p>
        </p:txBody>
      </p:sp>
      <p:pic>
        <p:nvPicPr>
          <p:cNvPr id="19" name="Picture 18">
            <a:extLst>
              <a:ext uri="{FF2B5EF4-FFF2-40B4-BE49-F238E27FC236}">
                <a16:creationId xmlns:a16="http://schemas.microsoft.com/office/drawing/2014/main" id="{5463D563-BB6E-4CA1-814D-9845E7E11995}"/>
              </a:ext>
            </a:extLst>
          </p:cNvPr>
          <p:cNvPicPr>
            <a:picLocks noChangeAspect="1"/>
          </p:cNvPicPr>
          <p:nvPr/>
        </p:nvPicPr>
        <p:blipFill>
          <a:blip r:embed="rId8"/>
          <a:stretch>
            <a:fillRect/>
          </a:stretch>
        </p:blipFill>
        <p:spPr>
          <a:xfrm>
            <a:off x="3952454" y="3587599"/>
            <a:ext cx="192864" cy="230365"/>
          </a:xfrm>
          <a:prstGeom prst="rect">
            <a:avLst/>
          </a:prstGeom>
        </p:spPr>
      </p:pic>
      <p:sp>
        <p:nvSpPr>
          <p:cNvPr id="20" name="TextBox 19">
            <a:extLst>
              <a:ext uri="{FF2B5EF4-FFF2-40B4-BE49-F238E27FC236}">
                <a16:creationId xmlns:a16="http://schemas.microsoft.com/office/drawing/2014/main" id="{FAC0C347-3C99-4FF9-BEB8-78D010DB9AD6}"/>
              </a:ext>
            </a:extLst>
          </p:cNvPr>
          <p:cNvSpPr txBox="1"/>
          <p:nvPr/>
        </p:nvSpPr>
        <p:spPr>
          <a:xfrm>
            <a:off x="2853115" y="4034079"/>
            <a:ext cx="5019298" cy="284691"/>
          </a:xfrm>
          <a:prstGeom prst="rect">
            <a:avLst/>
          </a:prstGeom>
          <a:noFill/>
        </p:spPr>
        <p:txBody>
          <a:bodyPr wrap="square" lIns="68579" tIns="34289" rIns="68579" bIns="34289" rtlCol="0">
            <a:spAutoFit/>
          </a:bodyPr>
          <a:lstStyle/>
          <a:p>
            <a:r>
              <a:rPr lang="en-US" sz="1400" dirty="0"/>
              <a:t>Gear icon allows you to change your row and column labels.</a:t>
            </a:r>
          </a:p>
        </p:txBody>
      </p:sp>
      <p:sp>
        <p:nvSpPr>
          <p:cNvPr id="21" name="Rectangle 20">
            <a:extLst>
              <a:ext uri="{FF2B5EF4-FFF2-40B4-BE49-F238E27FC236}">
                <a16:creationId xmlns:a16="http://schemas.microsoft.com/office/drawing/2014/main" id="{5D87A131-4449-4D22-B758-CAA1DE5FCC77}"/>
              </a:ext>
            </a:extLst>
          </p:cNvPr>
          <p:cNvSpPr/>
          <p:nvPr/>
        </p:nvSpPr>
        <p:spPr>
          <a:xfrm>
            <a:off x="285750" y="4478033"/>
            <a:ext cx="7572375" cy="262508"/>
          </a:xfrm>
          <a:prstGeom prst="rect">
            <a:avLst/>
          </a:prstGeom>
        </p:spPr>
        <p:txBody>
          <a:bodyPr wrap="square">
            <a:spAutoFit/>
          </a:bodyPr>
          <a:lstStyle/>
          <a:p>
            <a:pPr lvl="1">
              <a:lnSpc>
                <a:spcPct val="81000"/>
              </a:lnSpc>
            </a:pPr>
            <a:r>
              <a:rPr lang="en-US" dirty="0"/>
              <a:t>Note:  Your charts or graphs will refresh to reflect any changes you make.</a:t>
            </a:r>
          </a:p>
        </p:txBody>
      </p:sp>
    </p:spTree>
    <p:extLst>
      <p:ext uri="{BB962C8B-B14F-4D97-AF65-F5344CB8AC3E}">
        <p14:creationId xmlns:p14="http://schemas.microsoft.com/office/powerpoint/2010/main" val="15636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17169" y="854822"/>
            <a:ext cx="8709661" cy="4233120"/>
          </a:xfrm>
        </p:spPr>
        <p:txBody>
          <a:bodyPr/>
          <a:lstStyle/>
          <a:p>
            <a:pPr>
              <a:lnSpc>
                <a:spcPct val="90000"/>
              </a:lnSpc>
            </a:pPr>
            <a:r>
              <a:rPr lang="en-US" dirty="0"/>
              <a:t>Using the Actions Menu in Metrics Dashboard</a:t>
            </a: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pic>
        <p:nvPicPr>
          <p:cNvPr id="11" name="Picture 10">
            <a:extLst>
              <a:ext uri="{FF2B5EF4-FFF2-40B4-BE49-F238E27FC236}">
                <a16:creationId xmlns:a16="http://schemas.microsoft.com/office/drawing/2014/main" id="{1C70AF62-13D0-4353-BC92-A0F43FD93E22}"/>
              </a:ext>
            </a:extLst>
          </p:cNvPr>
          <p:cNvPicPr>
            <a:picLocks noChangeAspect="1"/>
          </p:cNvPicPr>
          <p:nvPr/>
        </p:nvPicPr>
        <p:blipFill rotWithShape="1">
          <a:blip r:embed="rId3"/>
          <a:srcRect t="1974"/>
          <a:stretch/>
        </p:blipFill>
        <p:spPr>
          <a:xfrm>
            <a:off x="268242" y="1164429"/>
            <a:ext cx="1609331" cy="3591684"/>
          </a:xfrm>
          <a:prstGeom prst="rect">
            <a:avLst/>
          </a:prstGeom>
        </p:spPr>
      </p:pic>
      <p:sp>
        <p:nvSpPr>
          <p:cNvPr id="12" name="TextBox 11">
            <a:extLst>
              <a:ext uri="{FF2B5EF4-FFF2-40B4-BE49-F238E27FC236}">
                <a16:creationId xmlns:a16="http://schemas.microsoft.com/office/drawing/2014/main" id="{B9786089-591D-4EBB-BE25-63816C107F67}"/>
              </a:ext>
            </a:extLst>
          </p:cNvPr>
          <p:cNvSpPr txBox="1"/>
          <p:nvPr/>
        </p:nvSpPr>
        <p:spPr>
          <a:xfrm>
            <a:off x="2229905" y="1551031"/>
            <a:ext cx="5219048" cy="238525"/>
          </a:xfrm>
          <a:prstGeom prst="rect">
            <a:avLst/>
          </a:prstGeom>
          <a:noFill/>
        </p:spPr>
        <p:txBody>
          <a:bodyPr wrap="square" lIns="68579" tIns="34289" rIns="68579" bIns="34289" rtlCol="0">
            <a:spAutoFit/>
          </a:bodyPr>
          <a:lstStyle/>
          <a:p>
            <a:r>
              <a:rPr lang="en-US" sz="1100" b="1" dirty="0"/>
              <a:t>Maximize</a:t>
            </a:r>
            <a:r>
              <a:rPr lang="en-US" sz="1100" dirty="0"/>
              <a:t> – Expands your visualization to fit your entire screen.</a:t>
            </a:r>
          </a:p>
        </p:txBody>
      </p:sp>
      <p:sp>
        <p:nvSpPr>
          <p:cNvPr id="13" name="TextBox 12">
            <a:extLst>
              <a:ext uri="{FF2B5EF4-FFF2-40B4-BE49-F238E27FC236}">
                <a16:creationId xmlns:a16="http://schemas.microsoft.com/office/drawing/2014/main" id="{2A1AD2B4-28DB-4881-880F-28DB83CEA7A7}"/>
              </a:ext>
            </a:extLst>
          </p:cNvPr>
          <p:cNvSpPr txBox="1"/>
          <p:nvPr/>
        </p:nvSpPr>
        <p:spPr>
          <a:xfrm>
            <a:off x="2229905" y="2007862"/>
            <a:ext cx="6256870" cy="407802"/>
          </a:xfrm>
          <a:prstGeom prst="rect">
            <a:avLst/>
          </a:prstGeom>
          <a:noFill/>
        </p:spPr>
        <p:txBody>
          <a:bodyPr wrap="square" lIns="68579" tIns="34289" rIns="68579" bIns="34289" rtlCol="0">
            <a:spAutoFit/>
          </a:bodyPr>
          <a:lstStyle/>
          <a:p>
            <a:r>
              <a:rPr lang="en-US" sz="1100" b="1" dirty="0"/>
              <a:t>Edit Display </a:t>
            </a:r>
            <a:r>
              <a:rPr lang="en-US" sz="1100" dirty="0"/>
              <a:t>– C</a:t>
            </a:r>
            <a:r>
              <a:rPr lang="en-GB" sz="1100" dirty="0" err="1"/>
              <a:t>hange</a:t>
            </a:r>
            <a:r>
              <a:rPr lang="en-GB" sz="1100" dirty="0"/>
              <a:t> the Title, Help Text, appearance of the visualization, and visualization </a:t>
            </a:r>
            <a:r>
              <a:rPr lang="en-GB" sz="1100" dirty="0" err="1"/>
              <a:t>colors</a:t>
            </a:r>
            <a:r>
              <a:rPr lang="en-GB" sz="1100" dirty="0"/>
              <a:t>. </a:t>
            </a:r>
            <a:r>
              <a:rPr lang="en-US" sz="1100" dirty="0"/>
              <a:t> </a:t>
            </a:r>
          </a:p>
        </p:txBody>
      </p:sp>
      <p:sp>
        <p:nvSpPr>
          <p:cNvPr id="14" name="TextBox 13">
            <a:extLst>
              <a:ext uri="{FF2B5EF4-FFF2-40B4-BE49-F238E27FC236}">
                <a16:creationId xmlns:a16="http://schemas.microsoft.com/office/drawing/2014/main" id="{C815BBA3-F974-42DF-84FC-B8BCD6C4ED9E}"/>
              </a:ext>
            </a:extLst>
          </p:cNvPr>
          <p:cNvSpPr txBox="1"/>
          <p:nvPr/>
        </p:nvSpPr>
        <p:spPr>
          <a:xfrm>
            <a:off x="2229905" y="2400711"/>
            <a:ext cx="6683477" cy="915633"/>
          </a:xfrm>
          <a:prstGeom prst="rect">
            <a:avLst/>
          </a:prstGeom>
          <a:noFill/>
        </p:spPr>
        <p:txBody>
          <a:bodyPr wrap="square" lIns="68579" tIns="34289" rIns="68579" bIns="34289" rtlCol="0">
            <a:spAutoFit/>
          </a:bodyPr>
          <a:lstStyle/>
          <a:p>
            <a:r>
              <a:rPr lang="en-US" sz="1100" b="1" dirty="0"/>
              <a:t>Edit Fields </a:t>
            </a:r>
            <a:r>
              <a:rPr lang="en-US" sz="1100" dirty="0"/>
              <a:t>– Edit chart or graph display, chart title, and help text. </a:t>
            </a:r>
          </a:p>
          <a:p>
            <a:r>
              <a:rPr lang="en-US" sz="1100" dirty="0"/>
              <a:t>Note: When updating chart type, rows and columns may be cleared if they do not meet the new chart’s criteria. Once cleared, you can’t retrieve the original visualizations. Recommendation: Make a copy of the original visualization prior to changing the chart type. (A warning message will pop-up if the chart type is incompatible with the chart type you are updating to).</a:t>
            </a:r>
          </a:p>
        </p:txBody>
      </p:sp>
      <p:sp>
        <p:nvSpPr>
          <p:cNvPr id="15" name="TextBox 14">
            <a:extLst>
              <a:ext uri="{FF2B5EF4-FFF2-40B4-BE49-F238E27FC236}">
                <a16:creationId xmlns:a16="http://schemas.microsoft.com/office/drawing/2014/main" id="{C3628692-90BC-4C7D-B7AD-AD1ABC6572B0}"/>
              </a:ext>
            </a:extLst>
          </p:cNvPr>
          <p:cNvSpPr txBox="1"/>
          <p:nvPr/>
        </p:nvSpPr>
        <p:spPr>
          <a:xfrm>
            <a:off x="2229904" y="3294864"/>
            <a:ext cx="6306877" cy="407802"/>
          </a:xfrm>
          <a:prstGeom prst="rect">
            <a:avLst/>
          </a:prstGeom>
          <a:noFill/>
        </p:spPr>
        <p:txBody>
          <a:bodyPr wrap="square" lIns="68579" tIns="34289" rIns="68579" bIns="34289" rtlCol="0">
            <a:spAutoFit/>
          </a:bodyPr>
          <a:lstStyle/>
          <a:p>
            <a:r>
              <a:rPr lang="en-US" sz="1100" b="1" dirty="0"/>
              <a:t>Export</a:t>
            </a:r>
            <a:r>
              <a:rPr lang="en-US" sz="1100" dirty="0"/>
              <a:t> – Export your visualization to PDF or Excel file depending on the chart. </a:t>
            </a:r>
          </a:p>
          <a:p>
            <a:r>
              <a:rPr lang="en-US" sz="1100" dirty="0"/>
              <a:t>The table chart is the only chart type that allows an export to Excel.  </a:t>
            </a:r>
          </a:p>
        </p:txBody>
      </p:sp>
      <p:sp>
        <p:nvSpPr>
          <p:cNvPr id="16" name="TextBox 15">
            <a:extLst>
              <a:ext uri="{FF2B5EF4-FFF2-40B4-BE49-F238E27FC236}">
                <a16:creationId xmlns:a16="http://schemas.microsoft.com/office/drawing/2014/main" id="{8EDFEF5E-1800-40E9-BF06-951731272DC4}"/>
              </a:ext>
            </a:extLst>
          </p:cNvPr>
          <p:cNvSpPr txBox="1"/>
          <p:nvPr/>
        </p:nvSpPr>
        <p:spPr>
          <a:xfrm>
            <a:off x="2229904" y="3775354"/>
            <a:ext cx="6683478" cy="407802"/>
          </a:xfrm>
          <a:prstGeom prst="rect">
            <a:avLst/>
          </a:prstGeom>
          <a:noFill/>
        </p:spPr>
        <p:txBody>
          <a:bodyPr wrap="square" lIns="68579" tIns="34289" rIns="68579" bIns="34289" rtlCol="0">
            <a:spAutoFit/>
          </a:bodyPr>
          <a:lstStyle/>
          <a:p>
            <a:r>
              <a:rPr lang="en-US" sz="1100" b="1" dirty="0"/>
              <a:t>Copy</a:t>
            </a:r>
            <a:r>
              <a:rPr lang="en-US" sz="1100" dirty="0"/>
              <a:t> – Creates a duplicate/copy of the visualization. If you are making a copy of a visualization you are subscribed to, the new copy of the visualization will NOT be linked to the subscribed visualization. </a:t>
            </a:r>
          </a:p>
        </p:txBody>
      </p:sp>
      <p:sp>
        <p:nvSpPr>
          <p:cNvPr id="17" name="TextBox 16">
            <a:extLst>
              <a:ext uri="{FF2B5EF4-FFF2-40B4-BE49-F238E27FC236}">
                <a16:creationId xmlns:a16="http://schemas.microsoft.com/office/drawing/2014/main" id="{08226723-3DBA-493E-97E4-236BB23D84DA}"/>
              </a:ext>
            </a:extLst>
          </p:cNvPr>
          <p:cNvSpPr txBox="1"/>
          <p:nvPr/>
        </p:nvSpPr>
        <p:spPr>
          <a:xfrm>
            <a:off x="2244193" y="4229255"/>
            <a:ext cx="6683477" cy="577079"/>
          </a:xfrm>
          <a:prstGeom prst="rect">
            <a:avLst/>
          </a:prstGeom>
          <a:noFill/>
        </p:spPr>
        <p:txBody>
          <a:bodyPr wrap="square" lIns="68579" tIns="34289" rIns="68579" bIns="34289" rtlCol="0">
            <a:spAutoFit/>
          </a:bodyPr>
          <a:lstStyle/>
          <a:p>
            <a:r>
              <a:rPr lang="en-US" sz="1100" b="1" dirty="0"/>
              <a:t>Delete</a:t>
            </a:r>
            <a:r>
              <a:rPr lang="en-US" sz="1100" dirty="0"/>
              <a:t> – deletes the visualization from the workspace.</a:t>
            </a:r>
          </a:p>
          <a:p>
            <a:r>
              <a:rPr lang="en-US" sz="1100" dirty="0"/>
              <a:t>Note: If a visualization is deleted from Manage Dashboard, the visualization will be deleted from the current view only. Any user subscribed to the visualization will NOT have his/her version deleted.  </a:t>
            </a:r>
          </a:p>
        </p:txBody>
      </p:sp>
    </p:spTree>
    <p:extLst>
      <p:ext uri="{BB962C8B-B14F-4D97-AF65-F5344CB8AC3E}">
        <p14:creationId xmlns:p14="http://schemas.microsoft.com/office/powerpoint/2010/main" val="1986904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28599" y="661940"/>
            <a:ext cx="8709661" cy="4233120"/>
          </a:xfrm>
        </p:spPr>
        <p:txBody>
          <a:bodyPr/>
          <a:lstStyle/>
          <a:p>
            <a:pPr>
              <a:lnSpc>
                <a:spcPct val="90000"/>
              </a:lnSpc>
              <a:spcAft>
                <a:spcPts val="450"/>
              </a:spcAft>
            </a:pPr>
            <a:r>
              <a:rPr lang="en-US" dirty="0"/>
              <a:t>Subscribing to Visualizations from the Metrics Dashboard Library </a:t>
            </a:r>
            <a:r>
              <a:rPr lang="en-US" i="1" dirty="0"/>
              <a:t>(Workspace of visualizations assigned by Admin based on user’s persona)</a:t>
            </a:r>
          </a:p>
          <a:p>
            <a:pPr>
              <a:spcBef>
                <a:spcPts val="0"/>
              </a:spcBef>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76E9A001-1CBC-490E-85CA-A4A3A62AD096}"/>
              </a:ext>
            </a:extLst>
          </p:cNvPr>
          <p:cNvSpPr/>
          <p:nvPr/>
        </p:nvSpPr>
        <p:spPr>
          <a:xfrm>
            <a:off x="228599" y="1329040"/>
            <a:ext cx="8351045" cy="2417585"/>
          </a:xfrm>
          <a:prstGeom prst="rect">
            <a:avLst/>
          </a:prstGeom>
        </p:spPr>
        <p:txBody>
          <a:bodyPr wrap="square">
            <a:spAutoFit/>
          </a:bodyPr>
          <a:lstStyle/>
          <a:p>
            <a:pPr marL="285750" indent="-285750">
              <a:lnSpc>
                <a:spcPct val="90000"/>
              </a:lnSpc>
              <a:spcAft>
                <a:spcPts val="450"/>
              </a:spcAft>
              <a:buClr>
                <a:srgbClr val="264A60"/>
              </a:buClr>
              <a:buFont typeface="Arial" panose="020B0604020202020204" pitchFamily="34" charset="0"/>
              <a:buChar char="•"/>
            </a:pPr>
            <a:r>
              <a:rPr lang="en-US" sz="1400" dirty="0"/>
              <a:t>Subscribing to a visualization from the My Dashboard Library adds the visualization to the My Metrics Dashboard (creates a link between the user visualization and the My Dashboard Library counterpart).</a:t>
            </a:r>
          </a:p>
          <a:p>
            <a:pPr marL="285750" indent="-285750">
              <a:lnSpc>
                <a:spcPct val="90000"/>
              </a:lnSpc>
              <a:spcAft>
                <a:spcPts val="450"/>
              </a:spcAft>
              <a:buClr>
                <a:srgbClr val="264A60"/>
              </a:buClr>
              <a:buFont typeface="Arial" panose="020B0604020202020204" pitchFamily="34" charset="0"/>
              <a:buChar char="•"/>
            </a:pPr>
            <a:r>
              <a:rPr lang="en-US" sz="1400" dirty="0"/>
              <a:t>Editing a visualization in the My Metrics Dashboard that was subscribed to from the My Dashboard Library will keep its source visualization link and update the timestamp.</a:t>
            </a:r>
          </a:p>
          <a:p>
            <a:pPr marL="285750" indent="-285750">
              <a:lnSpc>
                <a:spcPct val="90000"/>
              </a:lnSpc>
              <a:spcAft>
                <a:spcPts val="450"/>
              </a:spcAft>
              <a:buClr>
                <a:srgbClr val="264A60"/>
              </a:buClr>
              <a:buFont typeface="Arial" panose="020B0604020202020204" pitchFamily="34" charset="0"/>
              <a:buChar char="•"/>
            </a:pPr>
            <a:r>
              <a:rPr lang="en-US" sz="1400" dirty="0"/>
              <a:t>The My Metrics Dashboard will display an alert in the header if any of the visualizations have a newer version available on the My Dashboard Library workspace. Selecting the alert icon will prompt additional actions to preview the new version, get the latest version, or overwrite or unsubscribe the version.</a:t>
            </a:r>
          </a:p>
          <a:p>
            <a:pPr marL="285750" indent="-285750">
              <a:lnSpc>
                <a:spcPct val="90000"/>
              </a:lnSpc>
              <a:buClr>
                <a:srgbClr val="264A60"/>
              </a:buClr>
              <a:buFont typeface="Arial" panose="020B0604020202020204" pitchFamily="34" charset="0"/>
              <a:buChar char="•"/>
            </a:pPr>
            <a:r>
              <a:rPr lang="en-US" sz="1400" dirty="0"/>
              <a:t>Unsubscribing the version creates a standalone visualization on the My Metrics Dashboard and removes the link to the My Dashboard Library version.</a:t>
            </a:r>
          </a:p>
        </p:txBody>
      </p:sp>
    </p:spTree>
    <p:extLst>
      <p:ext uri="{BB962C8B-B14F-4D97-AF65-F5344CB8AC3E}">
        <p14:creationId xmlns:p14="http://schemas.microsoft.com/office/powerpoint/2010/main" val="3026288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17169" y="854822"/>
            <a:ext cx="8709661" cy="4233120"/>
          </a:xfrm>
        </p:spPr>
        <p:txBody>
          <a:bodyPr/>
          <a:lstStyle/>
          <a:p>
            <a:pPr>
              <a:lnSpc>
                <a:spcPct val="90000"/>
              </a:lnSpc>
              <a:spcBef>
                <a:spcPts val="600"/>
              </a:spcBef>
            </a:pPr>
            <a:r>
              <a:rPr lang="en-US" sz="1500" dirty="0"/>
              <a:t>Subscribing to Visualizations from the Metrics Dashboard Library</a:t>
            </a:r>
          </a:p>
          <a:p>
            <a:pPr marL="171450" indent="-171450">
              <a:spcBef>
                <a:spcPts val="600"/>
              </a:spcBef>
              <a:buClr>
                <a:srgbClr val="264A60"/>
              </a:buClr>
              <a:buFont typeface="IBM Plex Sans"/>
              <a:buChar char="-"/>
            </a:pPr>
            <a:r>
              <a:rPr lang="en-US" sz="1500" dirty="0"/>
              <a:t>To subscribe to a visualization from the Metrics Dashboard Library:</a:t>
            </a:r>
          </a:p>
          <a:p>
            <a:pPr marL="514350" lvl="1" indent="-171450">
              <a:spcBef>
                <a:spcPts val="600"/>
              </a:spcBef>
              <a:buFont typeface="Courier New" panose="02070309020205020404" pitchFamily="49" charset="0"/>
              <a:buChar char="o"/>
            </a:pPr>
            <a:r>
              <a:rPr lang="en-US" sz="1200" dirty="0"/>
              <a:t>Navigate to My Dashboard Library by selecting the Select View dropdown menu.</a:t>
            </a:r>
          </a:p>
          <a:p>
            <a:pPr marL="514350" lvl="1" indent="-171450">
              <a:spcBef>
                <a:spcPts val="600"/>
              </a:spcBef>
              <a:buFont typeface="Courier New" panose="02070309020205020404" pitchFamily="49" charset="0"/>
              <a:buChar char="o"/>
            </a:pPr>
            <a:r>
              <a:rPr lang="en-US" sz="1200" dirty="0"/>
              <a:t>For a specific visualization, take the following actions:   </a:t>
            </a: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pic>
        <p:nvPicPr>
          <p:cNvPr id="18" name="Picture 17">
            <a:extLst>
              <a:ext uri="{FF2B5EF4-FFF2-40B4-BE49-F238E27FC236}">
                <a16:creationId xmlns:a16="http://schemas.microsoft.com/office/drawing/2014/main" id="{31965F4D-1F80-4BD3-AE00-40B6C3997FFA}"/>
              </a:ext>
            </a:extLst>
          </p:cNvPr>
          <p:cNvPicPr>
            <a:picLocks noChangeAspect="1"/>
          </p:cNvPicPr>
          <p:nvPr/>
        </p:nvPicPr>
        <p:blipFill>
          <a:blip r:embed="rId3"/>
          <a:stretch>
            <a:fillRect/>
          </a:stretch>
        </p:blipFill>
        <p:spPr>
          <a:xfrm>
            <a:off x="222763" y="2206461"/>
            <a:ext cx="2478884" cy="506439"/>
          </a:xfrm>
          <a:prstGeom prst="rect">
            <a:avLst/>
          </a:prstGeom>
          <a:ln>
            <a:solidFill>
              <a:schemeClr val="tx1"/>
            </a:solidFill>
          </a:ln>
        </p:spPr>
      </p:pic>
      <p:pic>
        <p:nvPicPr>
          <p:cNvPr id="19" name="Picture 18">
            <a:extLst>
              <a:ext uri="{FF2B5EF4-FFF2-40B4-BE49-F238E27FC236}">
                <a16:creationId xmlns:a16="http://schemas.microsoft.com/office/drawing/2014/main" id="{4F8071BC-3158-4324-B650-D9C4118BEA08}"/>
              </a:ext>
            </a:extLst>
          </p:cNvPr>
          <p:cNvPicPr>
            <a:picLocks noChangeAspect="1"/>
          </p:cNvPicPr>
          <p:nvPr/>
        </p:nvPicPr>
        <p:blipFill>
          <a:blip r:embed="rId4"/>
          <a:stretch>
            <a:fillRect/>
          </a:stretch>
        </p:blipFill>
        <p:spPr>
          <a:xfrm>
            <a:off x="222763" y="3079523"/>
            <a:ext cx="2478884" cy="459373"/>
          </a:xfrm>
          <a:prstGeom prst="rect">
            <a:avLst/>
          </a:prstGeom>
          <a:ln>
            <a:solidFill>
              <a:schemeClr val="tx1"/>
            </a:solidFill>
          </a:ln>
        </p:spPr>
      </p:pic>
      <p:pic>
        <p:nvPicPr>
          <p:cNvPr id="20" name="Picture 19">
            <a:extLst>
              <a:ext uri="{FF2B5EF4-FFF2-40B4-BE49-F238E27FC236}">
                <a16:creationId xmlns:a16="http://schemas.microsoft.com/office/drawing/2014/main" id="{286AE140-989B-4A78-9F8C-74947E140A8F}"/>
              </a:ext>
            </a:extLst>
          </p:cNvPr>
          <p:cNvPicPr>
            <a:picLocks noChangeAspect="1"/>
          </p:cNvPicPr>
          <p:nvPr/>
        </p:nvPicPr>
        <p:blipFill>
          <a:blip r:embed="rId5"/>
          <a:stretch>
            <a:fillRect/>
          </a:stretch>
        </p:blipFill>
        <p:spPr>
          <a:xfrm>
            <a:off x="222763" y="3889285"/>
            <a:ext cx="2478884" cy="502834"/>
          </a:xfrm>
          <a:prstGeom prst="rect">
            <a:avLst/>
          </a:prstGeom>
          <a:ln>
            <a:solidFill>
              <a:schemeClr val="tx1"/>
            </a:solidFill>
          </a:ln>
        </p:spPr>
      </p:pic>
      <p:sp>
        <p:nvSpPr>
          <p:cNvPr id="21" name="TextBox 20">
            <a:extLst>
              <a:ext uri="{FF2B5EF4-FFF2-40B4-BE49-F238E27FC236}">
                <a16:creationId xmlns:a16="http://schemas.microsoft.com/office/drawing/2014/main" id="{66CDD91F-70E5-49F8-8B75-1DCAE3DDF0A6}"/>
              </a:ext>
            </a:extLst>
          </p:cNvPr>
          <p:cNvSpPr txBox="1"/>
          <p:nvPr/>
        </p:nvSpPr>
        <p:spPr>
          <a:xfrm>
            <a:off x="2966617" y="2135595"/>
            <a:ext cx="6068921" cy="623246"/>
          </a:xfrm>
          <a:prstGeom prst="rect">
            <a:avLst/>
          </a:prstGeom>
          <a:noFill/>
        </p:spPr>
        <p:txBody>
          <a:bodyPr wrap="square" lIns="68579" tIns="34289" rIns="68579" bIns="34289" rtlCol="0">
            <a:spAutoFit/>
          </a:bodyPr>
          <a:lstStyle/>
          <a:p>
            <a:r>
              <a:rPr lang="en-US" sz="1200" dirty="0"/>
              <a:t>The </a:t>
            </a:r>
            <a:r>
              <a:rPr lang="en-US" sz="1200" i="1" dirty="0"/>
              <a:t>Add to my dashboard </a:t>
            </a:r>
            <a:r>
              <a:rPr lang="en-US" sz="1200" dirty="0"/>
              <a:t>link allows users to add a specific visualization to My Metrics Dashboard. Once the visualization is added, the link changes to Remove from my dashboard and an additional link for Unsubscribe will display.</a:t>
            </a:r>
          </a:p>
        </p:txBody>
      </p:sp>
      <p:sp>
        <p:nvSpPr>
          <p:cNvPr id="22" name="TextBox 21">
            <a:extLst>
              <a:ext uri="{FF2B5EF4-FFF2-40B4-BE49-F238E27FC236}">
                <a16:creationId xmlns:a16="http://schemas.microsoft.com/office/drawing/2014/main" id="{3EC6BB70-C326-46E3-B3AA-94318DAD5E6D}"/>
              </a:ext>
            </a:extLst>
          </p:cNvPr>
          <p:cNvSpPr txBox="1"/>
          <p:nvPr/>
        </p:nvSpPr>
        <p:spPr>
          <a:xfrm>
            <a:off x="2966617" y="2984401"/>
            <a:ext cx="6068921" cy="623246"/>
          </a:xfrm>
          <a:prstGeom prst="rect">
            <a:avLst/>
          </a:prstGeom>
          <a:noFill/>
        </p:spPr>
        <p:txBody>
          <a:bodyPr wrap="square" lIns="68579" tIns="34289" rIns="68579" bIns="34289" rtlCol="0">
            <a:spAutoFit/>
          </a:bodyPr>
          <a:lstStyle/>
          <a:p>
            <a:r>
              <a:rPr lang="en-US" sz="1200" dirty="0"/>
              <a:t>If the visualization was already added to the user’s My Metrics Dashboard, the </a:t>
            </a:r>
            <a:r>
              <a:rPr lang="en-US" sz="1200" i="1" dirty="0"/>
              <a:t>Remove from my Dashboard </a:t>
            </a:r>
            <a:r>
              <a:rPr lang="en-US" sz="1200" dirty="0"/>
              <a:t>link allows the user to remove the visualization from the user’s My Metrics Dashboard. The link then changes back to </a:t>
            </a:r>
            <a:r>
              <a:rPr lang="en-US" sz="1200" i="1" dirty="0"/>
              <a:t>Add to my dashboard</a:t>
            </a:r>
            <a:r>
              <a:rPr lang="en-US" sz="1200" dirty="0"/>
              <a:t>.</a:t>
            </a:r>
          </a:p>
        </p:txBody>
      </p:sp>
      <p:sp>
        <p:nvSpPr>
          <p:cNvPr id="23" name="TextBox 22">
            <a:extLst>
              <a:ext uri="{FF2B5EF4-FFF2-40B4-BE49-F238E27FC236}">
                <a16:creationId xmlns:a16="http://schemas.microsoft.com/office/drawing/2014/main" id="{3D775BA7-DEEB-4D72-B4D1-AFC733D2F654}"/>
              </a:ext>
            </a:extLst>
          </p:cNvPr>
          <p:cNvSpPr txBox="1"/>
          <p:nvPr/>
        </p:nvSpPr>
        <p:spPr>
          <a:xfrm>
            <a:off x="2966617" y="3710610"/>
            <a:ext cx="6068922" cy="992577"/>
          </a:xfrm>
          <a:prstGeom prst="rect">
            <a:avLst/>
          </a:prstGeom>
          <a:noFill/>
        </p:spPr>
        <p:txBody>
          <a:bodyPr wrap="square" lIns="68579" tIns="34289" rIns="68579" bIns="34289" rtlCol="0">
            <a:spAutoFit/>
          </a:bodyPr>
          <a:lstStyle/>
          <a:p>
            <a:r>
              <a:rPr lang="en-US" sz="1200" dirty="0"/>
              <a:t>The Unsubscribe link will unsubscribe the user from the selected visualization. It unlinks the visualization the Admin maintains from the visualization on the My Metrics Dashboard workspace (making it a standalone visualization). Users will no longer see updates made to the visualization on their My Metrics Dashboard. To add the visualization on the My Metrics Dashboard again, use the Add to my dashboard link.</a:t>
            </a:r>
          </a:p>
        </p:txBody>
      </p:sp>
    </p:spTree>
    <p:extLst>
      <p:ext uri="{BB962C8B-B14F-4D97-AF65-F5344CB8AC3E}">
        <p14:creationId xmlns:p14="http://schemas.microsoft.com/office/powerpoint/2010/main" val="3898342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28599" y="661940"/>
            <a:ext cx="8709661" cy="4233120"/>
          </a:xfrm>
        </p:spPr>
        <p:txBody>
          <a:bodyPr/>
          <a:lstStyle/>
          <a:p>
            <a:pPr>
              <a:lnSpc>
                <a:spcPct val="90000"/>
              </a:lnSpc>
            </a:pPr>
            <a:r>
              <a:rPr lang="en-US" dirty="0"/>
              <a:t>Subscribing to Visualizations from the Metrics Dashboard Library</a:t>
            </a: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7" name="Rectangle 6">
            <a:extLst>
              <a:ext uri="{FF2B5EF4-FFF2-40B4-BE49-F238E27FC236}">
                <a16:creationId xmlns:a16="http://schemas.microsoft.com/office/drawing/2014/main" id="{94C73AAD-1561-472E-88DF-49AB1601EFE9}"/>
              </a:ext>
            </a:extLst>
          </p:cNvPr>
          <p:cNvSpPr/>
          <p:nvPr/>
        </p:nvSpPr>
        <p:spPr>
          <a:xfrm>
            <a:off x="205740" y="968376"/>
            <a:ext cx="8259604" cy="1401153"/>
          </a:xfrm>
          <a:prstGeom prst="rect">
            <a:avLst/>
          </a:prstGeom>
        </p:spPr>
        <p:txBody>
          <a:bodyPr wrap="square">
            <a:spAutoFit/>
          </a:bodyPr>
          <a:lstStyle/>
          <a:p>
            <a:pPr marL="171450" indent="-171450">
              <a:lnSpc>
                <a:spcPct val="90000"/>
              </a:lnSpc>
              <a:buClr>
                <a:srgbClr val="264A60"/>
              </a:buClr>
              <a:buFont typeface="IBM Plex Sans"/>
              <a:buChar char="-"/>
            </a:pPr>
            <a:r>
              <a:rPr lang="en-US" dirty="0"/>
              <a:t>Once a user subscribed to a visualization, he/she can take various actions from the My Dashboard workspace such as edit fields, edit display, etc.</a:t>
            </a:r>
          </a:p>
          <a:p>
            <a:pPr marL="171450" indent="-171450">
              <a:lnSpc>
                <a:spcPct val="90000"/>
              </a:lnSpc>
              <a:buClr>
                <a:srgbClr val="264A60"/>
              </a:buClr>
              <a:buFont typeface="IBM Plex Sans"/>
              <a:buChar char="-"/>
            </a:pPr>
            <a:endParaRPr lang="en-US" dirty="0"/>
          </a:p>
          <a:p>
            <a:pPr marL="171450" indent="-171450">
              <a:lnSpc>
                <a:spcPct val="90000"/>
              </a:lnSpc>
              <a:buClr>
                <a:srgbClr val="264A60"/>
              </a:buClr>
              <a:buFont typeface="IBM Plex Sans"/>
              <a:buChar char="-"/>
            </a:pPr>
            <a:r>
              <a:rPr lang="en-US" dirty="0"/>
              <a:t>Admin users can make edits to visualizations the user has subscribed to. A notification will appear within that visualization to let the user know that a new version of the visualization is available.</a:t>
            </a:r>
          </a:p>
          <a:p>
            <a:pPr marL="171450" indent="-171450">
              <a:lnSpc>
                <a:spcPct val="90000"/>
              </a:lnSpc>
              <a:buClr>
                <a:srgbClr val="000000"/>
              </a:buClr>
              <a:buFont typeface="IBM Plex Sans"/>
              <a:buChar char="-"/>
            </a:pPr>
            <a:endParaRPr lang="en-US" dirty="0">
              <a:solidFill>
                <a:srgbClr val="000000"/>
              </a:solidFill>
            </a:endParaRPr>
          </a:p>
          <a:p>
            <a:pPr marL="171450" indent="-171450">
              <a:lnSpc>
                <a:spcPct val="90000"/>
              </a:lnSpc>
              <a:buClr>
                <a:srgbClr val="264A60"/>
              </a:buClr>
              <a:buFont typeface="IBM Plex Sans"/>
              <a:buChar char="-"/>
            </a:pPr>
            <a:endParaRPr lang="en-US" dirty="0"/>
          </a:p>
        </p:txBody>
      </p:sp>
      <p:pic>
        <p:nvPicPr>
          <p:cNvPr id="8" name="Picture 7">
            <a:extLst>
              <a:ext uri="{FF2B5EF4-FFF2-40B4-BE49-F238E27FC236}">
                <a16:creationId xmlns:a16="http://schemas.microsoft.com/office/drawing/2014/main" id="{EC6AC2CE-1657-459F-A86E-CFD45FF11F41}"/>
              </a:ext>
            </a:extLst>
          </p:cNvPr>
          <p:cNvPicPr>
            <a:picLocks noChangeAspect="1"/>
          </p:cNvPicPr>
          <p:nvPr/>
        </p:nvPicPr>
        <p:blipFill>
          <a:blip r:embed="rId3"/>
          <a:stretch>
            <a:fillRect/>
          </a:stretch>
        </p:blipFill>
        <p:spPr>
          <a:xfrm>
            <a:off x="978694" y="2152628"/>
            <a:ext cx="6787520" cy="838243"/>
          </a:xfrm>
          <a:prstGeom prst="rect">
            <a:avLst/>
          </a:prstGeom>
        </p:spPr>
      </p:pic>
      <p:sp>
        <p:nvSpPr>
          <p:cNvPr id="9" name="Rectangle 8">
            <a:extLst>
              <a:ext uri="{FF2B5EF4-FFF2-40B4-BE49-F238E27FC236}">
                <a16:creationId xmlns:a16="http://schemas.microsoft.com/office/drawing/2014/main" id="{41700FDE-A347-4DC9-93C5-D718CBAB697B}"/>
              </a:ext>
            </a:extLst>
          </p:cNvPr>
          <p:cNvSpPr/>
          <p:nvPr/>
        </p:nvSpPr>
        <p:spPr>
          <a:xfrm>
            <a:off x="300037" y="3048661"/>
            <a:ext cx="8536782" cy="1558888"/>
          </a:xfrm>
          <a:prstGeom prst="rect">
            <a:avLst/>
          </a:prstGeom>
        </p:spPr>
        <p:txBody>
          <a:bodyPr wrap="square">
            <a:spAutoFit/>
          </a:bodyPr>
          <a:lstStyle/>
          <a:p>
            <a:pPr marL="514350" lvl="1" indent="-171450">
              <a:spcBef>
                <a:spcPts val="600"/>
              </a:spcBef>
              <a:spcAft>
                <a:spcPts val="1200"/>
              </a:spcAft>
              <a:buFont typeface="Courier New" panose="02070309020205020404" pitchFamily="49" charset="0"/>
              <a:buChar char="o"/>
            </a:pPr>
            <a:r>
              <a:rPr lang="en-US" dirty="0"/>
              <a:t>From the notification, the user can take the following actions:</a:t>
            </a:r>
          </a:p>
          <a:p>
            <a:pPr>
              <a:spcAft>
                <a:spcPts val="600"/>
              </a:spcAft>
            </a:pPr>
            <a:r>
              <a:rPr lang="en-US" sz="1200" b="1" dirty="0"/>
              <a:t>              Preview</a:t>
            </a:r>
            <a:r>
              <a:rPr lang="en-US" sz="1200" dirty="0"/>
              <a:t> – preview the new version of the visualization.</a:t>
            </a:r>
          </a:p>
          <a:p>
            <a:pPr>
              <a:spcAft>
                <a:spcPts val="600"/>
              </a:spcAft>
            </a:pPr>
            <a:r>
              <a:rPr lang="en-US" sz="1200" b="1" dirty="0"/>
              <a:t>              Get latest version </a:t>
            </a:r>
            <a:r>
              <a:rPr lang="en-US" sz="1200" dirty="0"/>
              <a:t>–overrides any edits you performed and replaces the visualization with the new version.</a:t>
            </a:r>
          </a:p>
          <a:p>
            <a:pPr>
              <a:lnSpc>
                <a:spcPct val="90000"/>
              </a:lnSpc>
            </a:pPr>
            <a:r>
              <a:rPr lang="en-US" sz="1200" b="1" dirty="0"/>
              <a:t>              Unsubscribe</a:t>
            </a:r>
            <a:r>
              <a:rPr lang="en-US" sz="1200" dirty="0"/>
              <a:t> – changes the visualization to a standalone version that will only appear on the user’s  My Metric </a:t>
            </a:r>
          </a:p>
          <a:p>
            <a:pPr>
              <a:lnSpc>
                <a:spcPct val="90000"/>
              </a:lnSpc>
            </a:pPr>
            <a:r>
              <a:rPr lang="en-US" sz="1200" dirty="0"/>
              <a:t>              Dashboard. The user will no longer receive notifications if edits are  made to the version in the Dashboard library. </a:t>
            </a:r>
          </a:p>
          <a:p>
            <a:pPr>
              <a:lnSpc>
                <a:spcPct val="90000"/>
              </a:lnSpc>
              <a:buClr>
                <a:srgbClr val="000000"/>
              </a:buClr>
            </a:pPr>
            <a:endParaRPr lang="en-US" sz="1800" dirty="0">
              <a:solidFill>
                <a:srgbClr val="000000"/>
              </a:solidFill>
            </a:endParaRPr>
          </a:p>
        </p:txBody>
      </p:sp>
      <p:pic>
        <p:nvPicPr>
          <p:cNvPr id="10" name="Picture 9">
            <a:extLst>
              <a:ext uri="{FF2B5EF4-FFF2-40B4-BE49-F238E27FC236}">
                <a16:creationId xmlns:a16="http://schemas.microsoft.com/office/drawing/2014/main" id="{06A8E164-3A9B-45B7-A814-E0593F6FE620}"/>
              </a:ext>
            </a:extLst>
          </p:cNvPr>
          <p:cNvPicPr>
            <a:picLocks noChangeAspect="1"/>
          </p:cNvPicPr>
          <p:nvPr/>
        </p:nvPicPr>
        <p:blipFill rotWithShape="1">
          <a:blip r:embed="rId4"/>
          <a:srcRect t="9292"/>
          <a:stretch/>
        </p:blipFill>
        <p:spPr>
          <a:xfrm>
            <a:off x="3933814" y="4378050"/>
            <a:ext cx="2274105" cy="626476"/>
          </a:xfrm>
          <a:prstGeom prst="rect">
            <a:avLst/>
          </a:prstGeom>
          <a:ln>
            <a:solidFill>
              <a:schemeClr val="tx1"/>
            </a:solidFill>
          </a:ln>
        </p:spPr>
      </p:pic>
    </p:spTree>
    <p:extLst>
      <p:ext uri="{BB962C8B-B14F-4D97-AF65-F5344CB8AC3E}">
        <p14:creationId xmlns:p14="http://schemas.microsoft.com/office/powerpoint/2010/main" val="1291188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Slide Number Placeholder 2">
            <a:extLst>
              <a:ext uri="{FF2B5EF4-FFF2-40B4-BE49-F238E27FC236}">
                <a16:creationId xmlns:a16="http://schemas.microsoft.com/office/drawing/2014/main" id="{D8CE2383-EF8E-4C33-8F3B-E2DF06DFA185}"/>
              </a:ext>
            </a:extLst>
          </p:cNvPr>
          <p:cNvSpPr>
            <a:spLocks noGrp="1"/>
          </p:cNvSpPr>
          <p:nvPr>
            <p:ph type="sldNum" sz="quarter" idx="10"/>
          </p:nvPr>
        </p:nvSpPr>
        <p:spPr/>
        <p:txBody>
          <a:bodyPr/>
          <a:lstStyle/>
          <a:p>
            <a:fld id="{D0BE6F14-FF48-0F4F-A8AA-2E3F25371E4A}" type="slidenum">
              <a:rPr lang="en-US" smtClean="0"/>
              <a:pPr/>
              <a:t>11</a:t>
            </a:fld>
            <a:endParaRPr lang="en-US"/>
          </a:p>
        </p:txBody>
      </p:sp>
      <p:sp>
        <p:nvSpPr>
          <p:cNvPr id="4" name="Rectangle 3">
            <a:extLst>
              <a:ext uri="{FF2B5EF4-FFF2-40B4-BE49-F238E27FC236}">
                <a16:creationId xmlns:a16="http://schemas.microsoft.com/office/drawing/2014/main" id="{3F8A99AA-6C5B-415C-81FD-69D12D280826}"/>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IBM Plex Sans"/>
              </a:rPr>
              <a:t>Metrics Dashboard – Examples of Visualizations</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1655446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Example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557076"/>
          </a:xfrm>
          <a:prstGeom prst="rect">
            <a:avLst/>
          </a:prstGeom>
        </p:spPr>
        <p:txBody>
          <a:bodyPr wrap="square">
            <a:spAutoFit/>
          </a:bodyPr>
          <a:lstStyle/>
          <a:p>
            <a:pPr marL="0" marR="0" lvl="0" indent="0" algn="l" defTabSz="685800" rtl="0" eaLnBrk="1" fontAlgn="auto" latinLnBrk="0" hangingPunct="1">
              <a:lnSpc>
                <a:spcPct val="9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IBM Plex Sans"/>
                <a:ea typeface="+mn-ea"/>
                <a:cs typeface="Arial"/>
              </a:rPr>
              <a:t>Different Examples Using Pie (Requisition Data using Pie Chart)</a:t>
            </a:r>
          </a:p>
          <a:p>
            <a:pPr marL="0" marR="0" lvl="0" indent="0" algn="l" defTabSz="685800" rtl="0" eaLnBrk="1" fontAlgn="auto" latinLnBrk="0" hangingPunct="1">
              <a:lnSpc>
                <a:spcPct val="90000"/>
              </a:lnSpc>
              <a:spcBef>
                <a:spcPts val="0"/>
              </a:spcBef>
              <a:spcAft>
                <a:spcPts val="60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6" name="Rectangle 5">
            <a:extLst>
              <a:ext uri="{FF2B5EF4-FFF2-40B4-BE49-F238E27FC236}">
                <a16:creationId xmlns:a16="http://schemas.microsoft.com/office/drawing/2014/main" id="{3C754498-64E0-4941-ACB4-0A40AAC169D7}"/>
              </a:ext>
            </a:extLst>
          </p:cNvPr>
          <p:cNvSpPr/>
          <p:nvPr/>
        </p:nvSpPr>
        <p:spPr>
          <a:xfrm>
            <a:off x="228600" y="994717"/>
            <a:ext cx="7208044" cy="792525"/>
          </a:xfrm>
          <a:prstGeom prst="rect">
            <a:avLst/>
          </a:prstGeom>
        </p:spPr>
        <p:txBody>
          <a:bodyPr wrap="square">
            <a:spAutoFit/>
          </a:bodyPr>
          <a:lstStyle/>
          <a:p>
            <a:pPr>
              <a:spcBef>
                <a:spcPts val="0"/>
              </a:spcBef>
            </a:pPr>
            <a:r>
              <a:rPr lang="en-US" dirty="0">
                <a:cs typeface="Arial"/>
              </a:rPr>
              <a:t>Slices: Department, Position Type, Auto Req ID</a:t>
            </a:r>
          </a:p>
          <a:p>
            <a:pPr>
              <a:spcBef>
                <a:spcPts val="0"/>
              </a:spcBef>
            </a:pPr>
            <a:r>
              <a:rPr lang="en-US" dirty="0">
                <a:cs typeface="Arial"/>
              </a:rPr>
              <a:t>Show Slices by: Total </a:t>
            </a:r>
            <a:r>
              <a:rPr lang="en-US" dirty="0" err="1">
                <a:cs typeface="Arial"/>
              </a:rPr>
              <a:t>Reqs</a:t>
            </a:r>
            <a:endParaRPr lang="en-US" dirty="0"/>
          </a:p>
          <a:p>
            <a:pPr marL="0" marR="0" lvl="0" indent="0" algn="l" defTabSz="685800" rtl="0" eaLnBrk="1" fontAlgn="auto" latinLnBrk="0" hangingPunct="1">
              <a:lnSpc>
                <a:spcPct val="100000"/>
              </a:lnSpc>
              <a:spcBef>
                <a:spcPts val="600"/>
              </a:spcBef>
              <a:spcAft>
                <a:spcPts val="60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pic>
        <p:nvPicPr>
          <p:cNvPr id="11" name="Picture 10">
            <a:extLst>
              <a:ext uri="{FF2B5EF4-FFF2-40B4-BE49-F238E27FC236}">
                <a16:creationId xmlns:a16="http://schemas.microsoft.com/office/drawing/2014/main" id="{273F7EEC-B729-4177-9613-E21D72BE3EA7}"/>
              </a:ext>
            </a:extLst>
          </p:cNvPr>
          <p:cNvPicPr>
            <a:picLocks noChangeAspect="1"/>
          </p:cNvPicPr>
          <p:nvPr/>
        </p:nvPicPr>
        <p:blipFill>
          <a:blip r:embed="rId3"/>
          <a:stretch>
            <a:fillRect/>
          </a:stretch>
        </p:blipFill>
        <p:spPr>
          <a:xfrm>
            <a:off x="228007" y="1489580"/>
            <a:ext cx="3649377" cy="1701445"/>
          </a:xfrm>
          <a:prstGeom prst="rect">
            <a:avLst/>
          </a:prstGeom>
          <a:ln>
            <a:solidFill>
              <a:schemeClr val="bg1">
                <a:lumMod val="50000"/>
                <a:lumOff val="50000"/>
              </a:schemeClr>
            </a:solidFill>
          </a:ln>
        </p:spPr>
      </p:pic>
      <p:pic>
        <p:nvPicPr>
          <p:cNvPr id="12" name="Picture 11">
            <a:extLst>
              <a:ext uri="{FF2B5EF4-FFF2-40B4-BE49-F238E27FC236}">
                <a16:creationId xmlns:a16="http://schemas.microsoft.com/office/drawing/2014/main" id="{B9C9C459-07AD-4DC9-BA31-1477586891C4}"/>
              </a:ext>
            </a:extLst>
          </p:cNvPr>
          <p:cNvPicPr>
            <a:picLocks noChangeAspect="1"/>
          </p:cNvPicPr>
          <p:nvPr/>
        </p:nvPicPr>
        <p:blipFill>
          <a:blip r:embed="rId4"/>
          <a:stretch>
            <a:fillRect/>
          </a:stretch>
        </p:blipFill>
        <p:spPr>
          <a:xfrm>
            <a:off x="220145" y="3222901"/>
            <a:ext cx="2605573" cy="1882017"/>
          </a:xfrm>
          <a:prstGeom prst="rect">
            <a:avLst/>
          </a:prstGeom>
          <a:ln>
            <a:solidFill>
              <a:schemeClr val="bg1">
                <a:lumMod val="50000"/>
                <a:lumOff val="50000"/>
              </a:schemeClr>
            </a:solidFill>
          </a:ln>
        </p:spPr>
      </p:pic>
      <p:pic>
        <p:nvPicPr>
          <p:cNvPr id="13" name="Picture 12">
            <a:extLst>
              <a:ext uri="{FF2B5EF4-FFF2-40B4-BE49-F238E27FC236}">
                <a16:creationId xmlns:a16="http://schemas.microsoft.com/office/drawing/2014/main" id="{66E916D4-EADD-41F6-9E93-635635D84010}"/>
              </a:ext>
            </a:extLst>
          </p:cNvPr>
          <p:cNvPicPr>
            <a:picLocks noChangeAspect="1"/>
          </p:cNvPicPr>
          <p:nvPr/>
        </p:nvPicPr>
        <p:blipFill>
          <a:blip r:embed="rId5"/>
          <a:stretch>
            <a:fillRect/>
          </a:stretch>
        </p:blipFill>
        <p:spPr>
          <a:xfrm>
            <a:off x="3575170" y="3226792"/>
            <a:ext cx="3034445" cy="1815254"/>
          </a:xfrm>
          <a:prstGeom prst="rect">
            <a:avLst/>
          </a:prstGeom>
          <a:ln>
            <a:solidFill>
              <a:schemeClr val="bg1">
                <a:lumMod val="50000"/>
                <a:lumOff val="50000"/>
              </a:schemeClr>
            </a:solidFill>
          </a:ln>
        </p:spPr>
      </p:pic>
      <p:pic>
        <p:nvPicPr>
          <p:cNvPr id="14" name="Picture 13">
            <a:extLst>
              <a:ext uri="{FF2B5EF4-FFF2-40B4-BE49-F238E27FC236}">
                <a16:creationId xmlns:a16="http://schemas.microsoft.com/office/drawing/2014/main" id="{8D93E93C-59AA-4321-8EAF-00D4453F26FA}"/>
              </a:ext>
            </a:extLst>
          </p:cNvPr>
          <p:cNvPicPr>
            <a:picLocks noChangeAspect="1"/>
          </p:cNvPicPr>
          <p:nvPr/>
        </p:nvPicPr>
        <p:blipFill>
          <a:blip r:embed="rId6"/>
          <a:stretch>
            <a:fillRect/>
          </a:stretch>
        </p:blipFill>
        <p:spPr>
          <a:xfrm>
            <a:off x="7139376" y="1435336"/>
            <a:ext cx="1761232" cy="3269137"/>
          </a:xfrm>
          <a:prstGeom prst="rect">
            <a:avLst/>
          </a:prstGeom>
          <a:ln>
            <a:solidFill>
              <a:schemeClr val="bg1">
                <a:lumMod val="50000"/>
                <a:lumOff val="50000"/>
              </a:schemeClr>
            </a:solidFill>
          </a:ln>
        </p:spPr>
      </p:pic>
    </p:spTree>
    <p:extLst>
      <p:ext uri="{BB962C8B-B14F-4D97-AF65-F5344CB8AC3E}">
        <p14:creationId xmlns:p14="http://schemas.microsoft.com/office/powerpoint/2010/main" val="1817530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Example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557076"/>
          </a:xfrm>
          <a:prstGeom prst="rect">
            <a:avLst/>
          </a:prstGeom>
        </p:spPr>
        <p:txBody>
          <a:bodyPr wrap="square">
            <a:spAutoFit/>
          </a:bodyPr>
          <a:lstStyle/>
          <a:p>
            <a:pPr marL="0" marR="0" lvl="0" indent="0" algn="l" defTabSz="685800" rtl="0" eaLnBrk="1" fontAlgn="auto" latinLnBrk="0" hangingPunct="1">
              <a:lnSpc>
                <a:spcPct val="9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IBM Plex Sans"/>
                <a:ea typeface="+mn-ea"/>
                <a:cs typeface="Arial"/>
              </a:rPr>
              <a:t>Source Code by Candidate</a:t>
            </a:r>
          </a:p>
          <a:p>
            <a:pPr marL="0" marR="0" lvl="0" indent="0" algn="l" defTabSz="685800" rtl="0" eaLnBrk="1" fontAlgn="auto" latinLnBrk="0" hangingPunct="1">
              <a:lnSpc>
                <a:spcPct val="90000"/>
              </a:lnSpc>
              <a:spcBef>
                <a:spcPts val="0"/>
              </a:spcBef>
              <a:spcAft>
                <a:spcPts val="60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6" name="Rectangle 5">
            <a:extLst>
              <a:ext uri="{FF2B5EF4-FFF2-40B4-BE49-F238E27FC236}">
                <a16:creationId xmlns:a16="http://schemas.microsoft.com/office/drawing/2014/main" id="{3C754498-64E0-4941-ACB4-0A40AAC169D7}"/>
              </a:ext>
            </a:extLst>
          </p:cNvPr>
          <p:cNvSpPr/>
          <p:nvPr/>
        </p:nvSpPr>
        <p:spPr>
          <a:xfrm>
            <a:off x="228600" y="1071339"/>
            <a:ext cx="7208044" cy="1264192"/>
          </a:xfrm>
          <a:prstGeom prst="rect">
            <a:avLst/>
          </a:prstGeom>
        </p:spPr>
        <p:txBody>
          <a:bodyPr wrap="square">
            <a:spAutoFit/>
          </a:bodyPr>
          <a:lstStyle/>
          <a:p>
            <a:pPr>
              <a:lnSpc>
                <a:spcPct val="90000"/>
              </a:lnSpc>
            </a:pPr>
            <a:r>
              <a:rPr lang="en-US" dirty="0">
                <a:cs typeface="Arial"/>
              </a:rPr>
              <a:t>This Visualization provides the source codes of the candidates for each requisition.</a:t>
            </a:r>
          </a:p>
          <a:p>
            <a:pPr>
              <a:spcBef>
                <a:spcPts val="600"/>
              </a:spcBef>
            </a:pPr>
            <a:r>
              <a:rPr lang="en-US" dirty="0">
                <a:cs typeface="Arial"/>
              </a:rPr>
              <a:t>Rows:  Auto Req ID</a:t>
            </a:r>
          </a:p>
          <a:p>
            <a:r>
              <a:rPr lang="en-US" dirty="0">
                <a:cs typeface="Arial"/>
              </a:rPr>
              <a:t>Columns:  Name(Candidate Name)</a:t>
            </a:r>
          </a:p>
          <a:p>
            <a:pPr>
              <a:spcBef>
                <a:spcPts val="0"/>
              </a:spcBef>
            </a:pPr>
            <a:r>
              <a:rPr lang="en-US" dirty="0">
                <a:cs typeface="Arial"/>
              </a:rPr>
              <a:t>Divide Columns by:  </a:t>
            </a:r>
            <a:r>
              <a:rPr lang="en-US" dirty="0" err="1">
                <a:cs typeface="Arial"/>
              </a:rPr>
              <a:t>SourceCode</a:t>
            </a:r>
            <a:endParaRPr lang="en-US" dirty="0"/>
          </a:p>
          <a:p>
            <a:pPr marL="0" marR="0" lvl="0" indent="0" algn="l" defTabSz="685800" rtl="0" eaLnBrk="1" fontAlgn="auto" latinLnBrk="0" hangingPunct="1">
              <a:lnSpc>
                <a:spcPct val="100000"/>
              </a:lnSpc>
              <a:spcBef>
                <a:spcPts val="600"/>
              </a:spcBef>
              <a:spcAft>
                <a:spcPts val="60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pic>
        <p:nvPicPr>
          <p:cNvPr id="9" name="Picture 8" descr="A screenshot of a cell phone&#10;&#10;Description generated with very high confidence">
            <a:extLst>
              <a:ext uri="{FF2B5EF4-FFF2-40B4-BE49-F238E27FC236}">
                <a16:creationId xmlns:a16="http://schemas.microsoft.com/office/drawing/2014/main" id="{777DF1C9-8EA7-4ECE-B51A-E2509A615E2E}"/>
              </a:ext>
            </a:extLst>
          </p:cNvPr>
          <p:cNvPicPr>
            <a:picLocks noChangeAspect="1"/>
          </p:cNvPicPr>
          <p:nvPr/>
        </p:nvPicPr>
        <p:blipFill>
          <a:blip r:embed="rId3"/>
          <a:stretch>
            <a:fillRect/>
          </a:stretch>
        </p:blipFill>
        <p:spPr>
          <a:xfrm>
            <a:off x="181904" y="2408153"/>
            <a:ext cx="5267325" cy="2514779"/>
          </a:xfrm>
          <a:prstGeom prst="rect">
            <a:avLst/>
          </a:prstGeom>
          <a:noFill/>
          <a:ln>
            <a:solidFill>
              <a:schemeClr val="bg1">
                <a:lumMod val="50000"/>
                <a:lumOff val="50000"/>
              </a:schemeClr>
            </a:solidFill>
          </a:ln>
        </p:spPr>
      </p:pic>
      <p:pic>
        <p:nvPicPr>
          <p:cNvPr id="10" name="Picture 10" descr="A screenshot of a cell phone&#10;&#10;Description generated with very high confidence">
            <a:extLst>
              <a:ext uri="{FF2B5EF4-FFF2-40B4-BE49-F238E27FC236}">
                <a16:creationId xmlns:a16="http://schemas.microsoft.com/office/drawing/2014/main" id="{3B3D7224-3F2F-4114-8C97-25B700B17B84}"/>
              </a:ext>
            </a:extLst>
          </p:cNvPr>
          <p:cNvPicPr>
            <a:picLocks noChangeAspect="1"/>
          </p:cNvPicPr>
          <p:nvPr/>
        </p:nvPicPr>
        <p:blipFill>
          <a:blip r:embed="rId4"/>
          <a:stretch>
            <a:fillRect/>
          </a:stretch>
        </p:blipFill>
        <p:spPr>
          <a:xfrm>
            <a:off x="5971247" y="2411506"/>
            <a:ext cx="2178085" cy="2511426"/>
          </a:xfrm>
          <a:prstGeom prst="rect">
            <a:avLst/>
          </a:prstGeom>
          <a:ln>
            <a:solidFill>
              <a:schemeClr val="bg1">
                <a:lumMod val="50000"/>
                <a:lumOff val="50000"/>
              </a:schemeClr>
            </a:solidFill>
          </a:ln>
        </p:spPr>
      </p:pic>
    </p:spTree>
    <p:extLst>
      <p:ext uri="{BB962C8B-B14F-4D97-AF65-F5344CB8AC3E}">
        <p14:creationId xmlns:p14="http://schemas.microsoft.com/office/powerpoint/2010/main" val="1777860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Example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557076"/>
          </a:xfrm>
          <a:prstGeom prst="rect">
            <a:avLst/>
          </a:prstGeom>
        </p:spPr>
        <p:txBody>
          <a:bodyPr wrap="square">
            <a:spAutoFit/>
          </a:bodyPr>
          <a:lstStyle/>
          <a:p>
            <a:pPr marL="0" marR="0" lvl="0" indent="0" algn="l" defTabSz="685800" rtl="0" eaLnBrk="1" fontAlgn="auto" latinLnBrk="0" hangingPunct="1">
              <a:lnSpc>
                <a:spcPct val="9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IBM Plex Sans"/>
                <a:ea typeface="+mn-ea"/>
                <a:cs typeface="Arial"/>
              </a:rPr>
              <a:t>Complete Source Code Visualization</a:t>
            </a:r>
          </a:p>
          <a:p>
            <a:pPr marL="0" marR="0" lvl="0" indent="0" algn="l" defTabSz="685800" rtl="0" eaLnBrk="1" fontAlgn="auto" latinLnBrk="0" hangingPunct="1">
              <a:lnSpc>
                <a:spcPct val="90000"/>
              </a:lnSpc>
              <a:spcBef>
                <a:spcPts val="0"/>
              </a:spcBef>
              <a:spcAft>
                <a:spcPts val="60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6" name="Rectangle 5">
            <a:extLst>
              <a:ext uri="{FF2B5EF4-FFF2-40B4-BE49-F238E27FC236}">
                <a16:creationId xmlns:a16="http://schemas.microsoft.com/office/drawing/2014/main" id="{3C754498-64E0-4941-ACB4-0A40AAC169D7}"/>
              </a:ext>
            </a:extLst>
          </p:cNvPr>
          <p:cNvSpPr/>
          <p:nvPr/>
        </p:nvSpPr>
        <p:spPr>
          <a:xfrm>
            <a:off x="228600" y="1071339"/>
            <a:ext cx="5307806" cy="792525"/>
          </a:xfrm>
          <a:prstGeom prst="rect">
            <a:avLst/>
          </a:prstGeom>
        </p:spPr>
        <p:txBody>
          <a:bodyPr wrap="square">
            <a:spAutoFit/>
          </a:bodyPr>
          <a:lstStyle/>
          <a:p>
            <a:pPr>
              <a:spcBef>
                <a:spcPts val="0"/>
              </a:spcBef>
            </a:pPr>
            <a:r>
              <a:rPr lang="en-US" dirty="0">
                <a:cs typeface="Arial"/>
              </a:rPr>
              <a:t>This visualization provides complete source report for the client.</a:t>
            </a:r>
          </a:p>
          <a:p>
            <a:pPr>
              <a:spcBef>
                <a:spcPts val="600"/>
              </a:spcBef>
              <a:spcAft>
                <a:spcPts val="600"/>
              </a:spcAft>
            </a:pPr>
            <a:r>
              <a:rPr lang="en-US" dirty="0">
                <a:cs typeface="Arial"/>
              </a:rPr>
              <a:t>   Slices:  Source Code, Name</a:t>
            </a:r>
            <a:br>
              <a:rPr lang="en-US" dirty="0">
                <a:cs typeface="Arial"/>
              </a:rPr>
            </a:br>
            <a:r>
              <a:rPr lang="en-US" dirty="0">
                <a:cs typeface="Arial"/>
              </a:rPr>
              <a:t>   Show Slices by: Total Candidates</a:t>
            </a:r>
            <a:endParaRPr lang="en-US" dirty="0"/>
          </a:p>
        </p:txBody>
      </p:sp>
      <p:pic>
        <p:nvPicPr>
          <p:cNvPr id="16" name="Picture 15" descr="A picture containing screenshot&#10;&#10;Description generated with very high confidence">
            <a:extLst>
              <a:ext uri="{FF2B5EF4-FFF2-40B4-BE49-F238E27FC236}">
                <a16:creationId xmlns:a16="http://schemas.microsoft.com/office/drawing/2014/main" id="{8D93F643-42A3-4026-B856-58D179A1A09C}"/>
              </a:ext>
            </a:extLst>
          </p:cNvPr>
          <p:cNvPicPr>
            <a:picLocks noChangeAspect="1"/>
          </p:cNvPicPr>
          <p:nvPr/>
        </p:nvPicPr>
        <p:blipFill>
          <a:blip r:embed="rId3"/>
          <a:stretch>
            <a:fillRect/>
          </a:stretch>
        </p:blipFill>
        <p:spPr>
          <a:xfrm>
            <a:off x="172095" y="2143919"/>
            <a:ext cx="6456983" cy="2596755"/>
          </a:xfrm>
          <a:prstGeom prst="rect">
            <a:avLst/>
          </a:prstGeom>
          <a:ln>
            <a:solidFill>
              <a:schemeClr val="bg1">
                <a:lumMod val="50000"/>
                <a:lumOff val="50000"/>
              </a:schemeClr>
            </a:solidFill>
          </a:ln>
        </p:spPr>
      </p:pic>
      <p:pic>
        <p:nvPicPr>
          <p:cNvPr id="17" name="Picture 5" descr="A screenshot of a cell phone&#10;&#10;Description generated with very high confidence">
            <a:extLst>
              <a:ext uri="{FF2B5EF4-FFF2-40B4-BE49-F238E27FC236}">
                <a16:creationId xmlns:a16="http://schemas.microsoft.com/office/drawing/2014/main" id="{015E7ED3-9DDF-48A2-9D89-75A8C77172DD}"/>
              </a:ext>
            </a:extLst>
          </p:cNvPr>
          <p:cNvPicPr>
            <a:picLocks noChangeAspect="1"/>
          </p:cNvPicPr>
          <p:nvPr/>
        </p:nvPicPr>
        <p:blipFill>
          <a:blip r:embed="rId4"/>
          <a:stretch>
            <a:fillRect/>
          </a:stretch>
        </p:blipFill>
        <p:spPr>
          <a:xfrm>
            <a:off x="6905997" y="2125662"/>
            <a:ext cx="2063006" cy="2598738"/>
          </a:xfrm>
          <a:prstGeom prst="rect">
            <a:avLst/>
          </a:prstGeom>
          <a:ln>
            <a:solidFill>
              <a:srgbClr val="4472C4"/>
            </a:solidFill>
          </a:ln>
        </p:spPr>
      </p:pic>
    </p:spTree>
    <p:extLst>
      <p:ext uri="{BB962C8B-B14F-4D97-AF65-F5344CB8AC3E}">
        <p14:creationId xmlns:p14="http://schemas.microsoft.com/office/powerpoint/2010/main" val="750753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Example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578620"/>
          </a:xfrm>
          <a:prstGeom prst="rect">
            <a:avLst/>
          </a:prstGeom>
        </p:spPr>
        <p:txBody>
          <a:bodyPr wrap="square">
            <a:spAutoFit/>
          </a:bodyPr>
          <a:lstStyle/>
          <a:p>
            <a:pPr marL="0" marR="0" lvl="0" indent="0" algn="l" defTabSz="685800" rtl="0" eaLnBrk="1" fontAlgn="auto" latinLnBrk="0" hangingPunct="1">
              <a:lnSpc>
                <a:spcPct val="90000"/>
              </a:lnSpc>
              <a:spcBef>
                <a:spcPts val="0"/>
              </a:spcBef>
              <a:spcAft>
                <a:spcPts val="60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IBM Plex Sans"/>
                <a:ea typeface="+mn-ea"/>
                <a:cs typeface="Arial"/>
              </a:rPr>
              <a:t>Reqs</a:t>
            </a:r>
            <a:r>
              <a:rPr kumimoji="0" lang="en-US" sz="1400" b="1" i="0" u="none" strike="noStrike" kern="1200" cap="none" spc="0" normalizeH="0" baseline="0" noProof="0" dirty="0">
                <a:ln>
                  <a:noFill/>
                </a:ln>
                <a:solidFill>
                  <a:srgbClr val="000000"/>
                </a:solidFill>
                <a:effectLst/>
                <a:uLnTx/>
                <a:uFillTx/>
                <a:latin typeface="IBM Plex Sans"/>
                <a:ea typeface="+mn-ea"/>
                <a:cs typeface="Arial"/>
              </a:rPr>
              <a:t>  Assigned to GQs</a:t>
            </a:r>
            <a:endParaRPr kumimoji="0" lang="en-US" sz="1400" b="1"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60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9" name="TextBox 8">
            <a:extLst>
              <a:ext uri="{FF2B5EF4-FFF2-40B4-BE49-F238E27FC236}">
                <a16:creationId xmlns:a16="http://schemas.microsoft.com/office/drawing/2014/main" id="{8EB7F35A-3483-439B-BE51-00CBF19FC7DB}"/>
              </a:ext>
            </a:extLst>
          </p:cNvPr>
          <p:cNvSpPr txBox="1"/>
          <p:nvPr/>
        </p:nvSpPr>
        <p:spPr>
          <a:xfrm>
            <a:off x="228602" y="1293246"/>
            <a:ext cx="4207670" cy="1246495"/>
          </a:xfrm>
          <a:prstGeom prst="rect">
            <a:avLst/>
          </a:prstGeom>
          <a:noFill/>
        </p:spPr>
        <p:txBody>
          <a:bodyPr wrap="square" rtlCol="0">
            <a:spAutoFit/>
          </a:bodyPr>
          <a:lstStyle/>
          <a:p>
            <a:pPr>
              <a:spcAft>
                <a:spcPts val="600"/>
              </a:spcAft>
            </a:pPr>
            <a:r>
              <a:rPr lang="en-US" sz="1400" u="sng" dirty="0"/>
              <a:t>Scenario</a:t>
            </a:r>
          </a:p>
          <a:p>
            <a:r>
              <a:rPr lang="en-US" sz="1400" dirty="0"/>
              <a:t>Client is converting from Classic TG to</a:t>
            </a:r>
          </a:p>
          <a:p>
            <a:r>
              <a:rPr lang="en-US" sz="1400" dirty="0"/>
              <a:t>Responsive TG and needs to know what </a:t>
            </a:r>
            <a:r>
              <a:rPr lang="en-US" sz="1400" dirty="0" err="1"/>
              <a:t>reqs</a:t>
            </a:r>
            <a:r>
              <a:rPr lang="en-US" sz="1400" dirty="0"/>
              <a:t> </a:t>
            </a:r>
          </a:p>
          <a:p>
            <a:r>
              <a:rPr lang="en-US" sz="1400" dirty="0"/>
              <a:t>have a GQ selected on the posting options page.</a:t>
            </a:r>
          </a:p>
          <a:p>
            <a:endParaRPr lang="en-US" sz="1400" dirty="0"/>
          </a:p>
        </p:txBody>
      </p:sp>
      <p:sp>
        <p:nvSpPr>
          <p:cNvPr id="13" name="TextBox 12">
            <a:extLst>
              <a:ext uri="{FF2B5EF4-FFF2-40B4-BE49-F238E27FC236}">
                <a16:creationId xmlns:a16="http://schemas.microsoft.com/office/drawing/2014/main" id="{24047966-F9FD-4725-86CB-FB08ABE92C7D}"/>
              </a:ext>
            </a:extLst>
          </p:cNvPr>
          <p:cNvSpPr txBox="1"/>
          <p:nvPr/>
        </p:nvSpPr>
        <p:spPr>
          <a:xfrm>
            <a:off x="5195927" y="1293036"/>
            <a:ext cx="3948073" cy="1031051"/>
          </a:xfrm>
          <a:prstGeom prst="rect">
            <a:avLst/>
          </a:prstGeom>
          <a:noFill/>
        </p:spPr>
        <p:txBody>
          <a:bodyPr wrap="square" rtlCol="0">
            <a:spAutoFit/>
          </a:bodyPr>
          <a:lstStyle/>
          <a:p>
            <a:pPr>
              <a:spcAft>
                <a:spcPts val="600"/>
              </a:spcAft>
            </a:pPr>
            <a:r>
              <a:rPr lang="en-US" sz="1400" u="sng" dirty="0"/>
              <a:t>Solution</a:t>
            </a:r>
          </a:p>
          <a:p>
            <a:r>
              <a:rPr lang="en-US" sz="1400" dirty="0"/>
              <a:t>Build a Table Visualization with the following:  </a:t>
            </a:r>
          </a:p>
          <a:p>
            <a:r>
              <a:rPr lang="en-US" sz="1400" dirty="0"/>
              <a:t>-  Columns: Auto Req ID, GQ, Posting Option</a:t>
            </a:r>
          </a:p>
          <a:p>
            <a:r>
              <a:rPr lang="en-US" sz="1400" dirty="0"/>
              <a:t>-  Optional Filter:  Req Status = Open</a:t>
            </a:r>
          </a:p>
        </p:txBody>
      </p:sp>
      <p:pic>
        <p:nvPicPr>
          <p:cNvPr id="14" name="Picture 13">
            <a:extLst>
              <a:ext uri="{FF2B5EF4-FFF2-40B4-BE49-F238E27FC236}">
                <a16:creationId xmlns:a16="http://schemas.microsoft.com/office/drawing/2014/main" id="{3FCEB577-A7AE-4CA7-B499-2557AA222693}"/>
              </a:ext>
            </a:extLst>
          </p:cNvPr>
          <p:cNvPicPr/>
          <p:nvPr/>
        </p:nvPicPr>
        <p:blipFill>
          <a:blip r:embed="rId3"/>
          <a:stretch>
            <a:fillRect/>
          </a:stretch>
        </p:blipFill>
        <p:spPr>
          <a:xfrm>
            <a:off x="228601" y="2470490"/>
            <a:ext cx="5086349" cy="2105026"/>
          </a:xfrm>
          <a:prstGeom prst="rect">
            <a:avLst/>
          </a:prstGeom>
          <a:ln>
            <a:solidFill>
              <a:schemeClr val="bg1">
                <a:lumMod val="50000"/>
                <a:lumOff val="50000"/>
              </a:schemeClr>
            </a:solidFill>
          </a:ln>
        </p:spPr>
      </p:pic>
      <p:pic>
        <p:nvPicPr>
          <p:cNvPr id="15" name="Picture 14">
            <a:extLst>
              <a:ext uri="{FF2B5EF4-FFF2-40B4-BE49-F238E27FC236}">
                <a16:creationId xmlns:a16="http://schemas.microsoft.com/office/drawing/2014/main" id="{6D16EA1C-39C4-44B5-8E10-96A55711C7F8}"/>
              </a:ext>
            </a:extLst>
          </p:cNvPr>
          <p:cNvPicPr/>
          <p:nvPr/>
        </p:nvPicPr>
        <p:blipFill>
          <a:blip r:embed="rId4"/>
          <a:stretch>
            <a:fillRect/>
          </a:stretch>
        </p:blipFill>
        <p:spPr>
          <a:xfrm>
            <a:off x="6329363" y="2470490"/>
            <a:ext cx="1285220" cy="2516712"/>
          </a:xfrm>
          <a:prstGeom prst="rect">
            <a:avLst/>
          </a:prstGeom>
          <a:solidFill>
            <a:schemeClr val="tx2"/>
          </a:solidFill>
          <a:ln>
            <a:solidFill>
              <a:schemeClr val="bg1">
                <a:lumMod val="50000"/>
                <a:lumOff val="50000"/>
              </a:schemeClr>
            </a:solidFill>
          </a:ln>
        </p:spPr>
      </p:pic>
    </p:spTree>
    <p:extLst>
      <p:ext uri="{BB962C8B-B14F-4D97-AF65-F5344CB8AC3E}">
        <p14:creationId xmlns:p14="http://schemas.microsoft.com/office/powerpoint/2010/main" val="3185760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Example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3653308"/>
          </a:xfrm>
          <a:prstGeom prst="rect">
            <a:avLst/>
          </a:prstGeom>
        </p:spPr>
        <p:txBody>
          <a:bodyPr wrap="square">
            <a:spAutoFit/>
          </a:bodyPr>
          <a:lstStyle/>
          <a:p>
            <a:pPr>
              <a:lnSpc>
                <a:spcPct val="90000"/>
              </a:lnSpc>
              <a:spcAft>
                <a:spcPts val="1200"/>
              </a:spcAft>
            </a:pPr>
            <a:r>
              <a:rPr lang="en-US" sz="1400" dirty="0">
                <a:cs typeface="Arial"/>
              </a:rPr>
              <a:t>Calculations can be used with Visualizations to Calculate the difference between two dates or find the average time between two HR Statuses.</a:t>
            </a:r>
          </a:p>
          <a:p>
            <a:pPr>
              <a:lnSpc>
                <a:spcPct val="90000"/>
              </a:lnSpc>
            </a:pPr>
            <a:r>
              <a:rPr lang="en-US" sz="1400" u="sng" dirty="0">
                <a:cs typeface="Arial"/>
              </a:rPr>
              <a:t>Example:</a:t>
            </a:r>
            <a:r>
              <a:rPr lang="en-US" sz="1400" dirty="0">
                <a:cs typeface="Arial"/>
              </a:rPr>
              <a:t>  Time to Fill, Time to Review, Days Open by Positions Fill</a:t>
            </a:r>
          </a:p>
          <a:p>
            <a:pPr>
              <a:spcBef>
                <a:spcPts val="600"/>
              </a:spcBef>
            </a:pPr>
            <a:r>
              <a:rPr lang="en-US" sz="1400" dirty="0">
                <a:cs typeface="Arial"/>
              </a:rPr>
              <a:t>Calculations are:</a:t>
            </a:r>
          </a:p>
          <a:p>
            <a:pPr marL="285750" indent="-285750">
              <a:spcBef>
                <a:spcPts val="600"/>
              </a:spcBef>
              <a:buFont typeface="Arial" panose="020B0604020202020204" pitchFamily="34" charset="0"/>
              <a:buChar char="•"/>
            </a:pPr>
            <a:r>
              <a:rPr lang="en-US" sz="1400" dirty="0">
                <a:cs typeface="Arial"/>
              </a:rPr>
              <a:t>Built with numeric fields or date fields.</a:t>
            </a:r>
          </a:p>
          <a:p>
            <a:pPr marL="285750" indent="-285750">
              <a:spcBef>
                <a:spcPts val="600"/>
              </a:spcBef>
              <a:buFont typeface="Arial" panose="020B0604020202020204" pitchFamily="34" charset="0"/>
              <a:buChar char="•"/>
            </a:pPr>
            <a:r>
              <a:rPr lang="en-US" sz="1400" dirty="0"/>
              <a:t>Built by using Groupings and a visualization can have multiple Groupings.</a:t>
            </a:r>
            <a:endParaRPr lang="en-US" sz="1400" dirty="0">
              <a:cs typeface="Arial"/>
            </a:endParaRPr>
          </a:p>
          <a:p>
            <a:pPr marL="285750" indent="-285750">
              <a:spcBef>
                <a:spcPts val="600"/>
              </a:spcBef>
              <a:buFont typeface="Arial" panose="020B0604020202020204" pitchFamily="34" charset="0"/>
              <a:buChar char="•"/>
            </a:pPr>
            <a:r>
              <a:rPr lang="en-US" sz="1400" dirty="0">
                <a:cs typeface="Arial"/>
              </a:rPr>
              <a:t>Added to the chart types of Pie, Donut, Stacked Bar Chart, Stacked Column Chart, Cluster Bar Chart, Clustered Column Chart, Pie, and Donut.</a:t>
            </a:r>
          </a:p>
          <a:p>
            <a:pPr marL="285750" indent="-285750">
              <a:spcBef>
                <a:spcPts val="600"/>
              </a:spcBef>
              <a:buFont typeface="Arial" panose="020B0604020202020204" pitchFamily="34" charset="0"/>
              <a:buChar char="•"/>
            </a:pPr>
            <a:endParaRPr lang="en-US" sz="1400" dirty="0">
              <a:cs typeface="Arial"/>
            </a:endParaRPr>
          </a:p>
          <a:p>
            <a:pPr marL="285750" indent="-285750">
              <a:spcBef>
                <a:spcPts val="600"/>
              </a:spcBef>
              <a:buFont typeface="Arial" panose="020B0604020202020204" pitchFamily="34" charset="0"/>
              <a:buChar char="•"/>
            </a:pPr>
            <a:endParaRPr lang="en-US" sz="1400" dirty="0">
              <a:cs typeface="Arial"/>
            </a:endParaRPr>
          </a:p>
          <a:p>
            <a:pPr marL="285750" indent="-285750">
              <a:spcBef>
                <a:spcPts val="600"/>
              </a:spcBef>
              <a:buFont typeface="Arial" panose="020B0604020202020204" pitchFamily="34" charset="0"/>
              <a:buChar char="•"/>
            </a:pPr>
            <a:r>
              <a:rPr lang="en-US" sz="1400" u="sng" dirty="0">
                <a:cs typeface="Arial"/>
              </a:rPr>
              <a:t>How to: </a:t>
            </a:r>
          </a:p>
          <a:p>
            <a:pPr>
              <a:lnSpc>
                <a:spcPct val="90000"/>
              </a:lnSpc>
              <a:spcAft>
                <a:spcPts val="1200"/>
              </a:spcAft>
            </a:pPr>
            <a:endParaRPr lang="en-US" sz="1400" dirty="0">
              <a:cs typeface="Arial"/>
            </a:endParaRPr>
          </a:p>
          <a:p>
            <a:pPr marL="0" marR="0" lvl="0" indent="0" algn="l" defTabSz="685800" rtl="0" eaLnBrk="1" fontAlgn="auto" latinLnBrk="0" hangingPunct="1">
              <a:lnSpc>
                <a:spcPct val="100000"/>
              </a:lnSpc>
              <a:spcBef>
                <a:spcPts val="0"/>
              </a:spcBef>
              <a:spcAft>
                <a:spcPts val="60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IBM Plex Sans"/>
              <a:ea typeface="+mn-ea"/>
              <a:cs typeface="+mn-cs"/>
            </a:endParaRPr>
          </a:p>
        </p:txBody>
      </p:sp>
      <p:pic>
        <p:nvPicPr>
          <p:cNvPr id="10" name="Picture 9">
            <a:extLst>
              <a:ext uri="{FF2B5EF4-FFF2-40B4-BE49-F238E27FC236}">
                <a16:creationId xmlns:a16="http://schemas.microsoft.com/office/drawing/2014/main" id="{1CEB46BF-1CAE-4FE6-901A-AC041019BF3C}"/>
              </a:ext>
            </a:extLst>
          </p:cNvPr>
          <p:cNvPicPr/>
          <p:nvPr/>
        </p:nvPicPr>
        <p:blipFill>
          <a:blip r:embed="rId3"/>
          <a:stretch>
            <a:fillRect/>
          </a:stretch>
        </p:blipFill>
        <p:spPr>
          <a:xfrm>
            <a:off x="2670982" y="3004804"/>
            <a:ext cx="2298700" cy="349250"/>
          </a:xfrm>
          <a:prstGeom prst="rect">
            <a:avLst/>
          </a:prstGeom>
          <a:ln>
            <a:solidFill>
              <a:schemeClr val="bg1">
                <a:lumMod val="50000"/>
                <a:lumOff val="50000"/>
              </a:schemeClr>
            </a:solidFill>
          </a:ln>
        </p:spPr>
      </p:pic>
      <p:graphicFrame>
        <p:nvGraphicFramePr>
          <p:cNvPr id="11" name="Table 9">
            <a:extLst>
              <a:ext uri="{FF2B5EF4-FFF2-40B4-BE49-F238E27FC236}">
                <a16:creationId xmlns:a16="http://schemas.microsoft.com/office/drawing/2014/main" id="{38406B65-CEB1-4E00-8C8A-BDBE07D391BA}"/>
              </a:ext>
            </a:extLst>
          </p:cNvPr>
          <p:cNvGraphicFramePr>
            <a:graphicFrameLocks noGrp="1"/>
          </p:cNvGraphicFramePr>
          <p:nvPr>
            <p:extLst>
              <p:ext uri="{D42A27DB-BD31-4B8C-83A1-F6EECF244321}">
                <p14:modId xmlns:p14="http://schemas.microsoft.com/office/powerpoint/2010/main" val="4045897973"/>
              </p:ext>
            </p:extLst>
          </p:nvPr>
        </p:nvGraphicFramePr>
        <p:xfrm>
          <a:off x="1671638" y="3746892"/>
          <a:ext cx="6062016" cy="1005840"/>
        </p:xfrm>
        <a:graphic>
          <a:graphicData uri="http://schemas.openxmlformats.org/drawingml/2006/table">
            <a:tbl>
              <a:tblPr firstRow="1" bandRow="1">
                <a:tableStyleId>{69CF1AB2-1976-4502-BF36-3FF5EA218861}</a:tableStyleId>
              </a:tblPr>
              <a:tblGrid>
                <a:gridCol w="3014509">
                  <a:extLst>
                    <a:ext uri="{9D8B030D-6E8A-4147-A177-3AD203B41FA5}">
                      <a16:colId xmlns:a16="http://schemas.microsoft.com/office/drawing/2014/main" val="3320469709"/>
                    </a:ext>
                  </a:extLst>
                </a:gridCol>
                <a:gridCol w="3047507">
                  <a:extLst>
                    <a:ext uri="{9D8B030D-6E8A-4147-A177-3AD203B41FA5}">
                      <a16:colId xmlns:a16="http://schemas.microsoft.com/office/drawing/2014/main" val="1409361094"/>
                    </a:ext>
                  </a:extLst>
                </a:gridCol>
              </a:tblGrid>
              <a:tr h="201516">
                <a:tc>
                  <a:txBody>
                    <a:bodyPr/>
                    <a:lstStyle/>
                    <a:p>
                      <a:r>
                        <a:rPr lang="en-US" sz="1200" b="0" dirty="0"/>
                        <a:t>Add date/numeric fields to column sections</a:t>
                      </a:r>
                    </a:p>
                  </a:txBody>
                  <a:tcPr/>
                </a:tc>
                <a:tc>
                  <a:txBody>
                    <a:bodyPr/>
                    <a:lstStyle/>
                    <a:p>
                      <a:r>
                        <a:rPr lang="en-US" sz="1200" b="0" dirty="0"/>
                        <a:t>Create a group</a:t>
                      </a:r>
                    </a:p>
                  </a:txBody>
                  <a:tcPr/>
                </a:tc>
                <a:extLst>
                  <a:ext uri="{0D108BD9-81ED-4DB2-BD59-A6C34878D82A}">
                    <a16:rowId xmlns:a16="http://schemas.microsoft.com/office/drawing/2014/main" val="87887924"/>
                  </a:ext>
                </a:extLst>
              </a:tr>
              <a:tr h="272419">
                <a:tc>
                  <a:txBody>
                    <a:bodyPr/>
                    <a:lstStyle/>
                    <a:p>
                      <a:r>
                        <a:rPr lang="en-US" sz="1200" b="0" dirty="0"/>
                        <a:t>Name the group</a:t>
                      </a:r>
                    </a:p>
                  </a:txBody>
                  <a:tcPr/>
                </a:tc>
                <a:tc>
                  <a:txBody>
                    <a:bodyPr/>
                    <a:lstStyle/>
                    <a:p>
                      <a:r>
                        <a:rPr lang="en-US" sz="1200" b="0" dirty="0"/>
                        <a:t>Add the fields</a:t>
                      </a:r>
                    </a:p>
                  </a:txBody>
                  <a:tcPr/>
                </a:tc>
                <a:extLst>
                  <a:ext uri="{0D108BD9-81ED-4DB2-BD59-A6C34878D82A}">
                    <a16:rowId xmlns:a16="http://schemas.microsoft.com/office/drawing/2014/main" val="2497219644"/>
                  </a:ext>
                </a:extLst>
              </a:tr>
              <a:tr h="272419">
                <a:tc>
                  <a:txBody>
                    <a:bodyPr/>
                    <a:lstStyle/>
                    <a:p>
                      <a:r>
                        <a:rPr lang="en-US" sz="1200" b="0" dirty="0"/>
                        <a:t>Add the calculation</a:t>
                      </a:r>
                    </a:p>
                  </a:txBody>
                  <a:tcPr/>
                </a:tc>
                <a:tc>
                  <a:txBody>
                    <a:bodyPr/>
                    <a:lstStyle/>
                    <a:p>
                      <a:r>
                        <a:rPr lang="en-US" sz="1200" b="0" dirty="0"/>
                        <a:t>Select the appropriate aggregation</a:t>
                      </a:r>
                    </a:p>
                  </a:txBody>
                  <a:tcPr/>
                </a:tc>
                <a:extLst>
                  <a:ext uri="{0D108BD9-81ED-4DB2-BD59-A6C34878D82A}">
                    <a16:rowId xmlns:a16="http://schemas.microsoft.com/office/drawing/2014/main" val="4168318123"/>
                  </a:ext>
                </a:extLst>
              </a:tr>
            </a:tbl>
          </a:graphicData>
        </a:graphic>
      </p:graphicFrame>
    </p:spTree>
    <p:extLst>
      <p:ext uri="{BB962C8B-B14F-4D97-AF65-F5344CB8AC3E}">
        <p14:creationId xmlns:p14="http://schemas.microsoft.com/office/powerpoint/2010/main" val="553444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Example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1711238"/>
          </a:xfrm>
          <a:prstGeom prst="rect">
            <a:avLst/>
          </a:prstGeom>
        </p:spPr>
        <p:txBody>
          <a:bodyPr wrap="square">
            <a:spAutoFit/>
          </a:bodyPr>
          <a:lstStyle/>
          <a:p>
            <a:pPr>
              <a:lnSpc>
                <a:spcPct val="90000"/>
              </a:lnSpc>
              <a:spcAft>
                <a:spcPts val="600"/>
              </a:spcAft>
            </a:pPr>
            <a:r>
              <a:rPr lang="en-US" sz="1400" b="1" dirty="0">
                <a:cs typeface="Arial"/>
              </a:rPr>
              <a:t>Average Function using Calculations</a:t>
            </a:r>
            <a:endParaRPr lang="en-US" sz="1400" b="1" dirty="0"/>
          </a:p>
          <a:p>
            <a:pPr>
              <a:lnSpc>
                <a:spcPct val="90000"/>
              </a:lnSpc>
            </a:pPr>
            <a:r>
              <a:rPr lang="en-US" sz="1400" dirty="0">
                <a:cs typeface="Arial"/>
              </a:rPr>
              <a:t>This Visualization provides the average between two dates.</a:t>
            </a:r>
            <a:endParaRPr lang="en-US" sz="1400" dirty="0"/>
          </a:p>
          <a:p>
            <a:pPr>
              <a:spcBef>
                <a:spcPts val="600"/>
              </a:spcBef>
            </a:pPr>
            <a:r>
              <a:rPr lang="en-US" sz="1400" dirty="0">
                <a:cs typeface="Arial"/>
              </a:rPr>
              <a:t>Rows: Auto Req ID </a:t>
            </a:r>
          </a:p>
          <a:p>
            <a:pPr>
              <a:spcBef>
                <a:spcPts val="0"/>
              </a:spcBef>
            </a:pPr>
            <a:r>
              <a:rPr lang="en-US" sz="1400" dirty="0">
                <a:cs typeface="Arial"/>
              </a:rPr>
              <a:t>Columns: Date Opened, Hire Date</a:t>
            </a:r>
          </a:p>
          <a:p>
            <a:pPr>
              <a:spcBef>
                <a:spcPts val="0"/>
              </a:spcBef>
            </a:pPr>
            <a:r>
              <a:rPr lang="en-US" sz="1400" dirty="0">
                <a:cs typeface="Arial"/>
              </a:rPr>
              <a:t>Group Name: Average between two dates</a:t>
            </a:r>
          </a:p>
          <a:p>
            <a:pPr>
              <a:spcBef>
                <a:spcPts val="0"/>
              </a:spcBef>
            </a:pPr>
            <a:r>
              <a:rPr lang="en-US" sz="1400" dirty="0">
                <a:cs typeface="Arial"/>
              </a:rPr>
              <a:t>Calculation: </a:t>
            </a:r>
            <a:r>
              <a:rPr lang="en-US" sz="1400" dirty="0" err="1">
                <a:cs typeface="Arial"/>
              </a:rPr>
              <a:t>DateDIFF</a:t>
            </a:r>
            <a:r>
              <a:rPr lang="en-US" sz="1400" dirty="0">
                <a:cs typeface="Arial"/>
              </a:rPr>
              <a:t>(#F2#,#F1#)</a:t>
            </a:r>
          </a:p>
          <a:p>
            <a:pPr>
              <a:spcAft>
                <a:spcPts val="600"/>
              </a:spcAft>
            </a:pPr>
            <a:endParaRPr lang="en-US" sz="1400" b="1" dirty="0"/>
          </a:p>
        </p:txBody>
      </p:sp>
      <p:pic>
        <p:nvPicPr>
          <p:cNvPr id="10" name="Picture 9">
            <a:extLst>
              <a:ext uri="{FF2B5EF4-FFF2-40B4-BE49-F238E27FC236}">
                <a16:creationId xmlns:a16="http://schemas.microsoft.com/office/drawing/2014/main" id="{6C24DA33-4674-4362-AA6E-25265DA135D4}"/>
              </a:ext>
            </a:extLst>
          </p:cNvPr>
          <p:cNvPicPr>
            <a:picLocks noChangeAspect="1"/>
          </p:cNvPicPr>
          <p:nvPr/>
        </p:nvPicPr>
        <p:blipFill>
          <a:blip r:embed="rId3"/>
          <a:stretch>
            <a:fillRect/>
          </a:stretch>
        </p:blipFill>
        <p:spPr>
          <a:xfrm>
            <a:off x="482445" y="2331478"/>
            <a:ext cx="4832445" cy="2375500"/>
          </a:xfrm>
          <a:prstGeom prst="rect">
            <a:avLst/>
          </a:prstGeom>
          <a:ln>
            <a:solidFill>
              <a:schemeClr val="bg1">
                <a:lumMod val="50000"/>
                <a:lumOff val="50000"/>
              </a:schemeClr>
            </a:solidFill>
          </a:ln>
        </p:spPr>
      </p:pic>
      <p:pic>
        <p:nvPicPr>
          <p:cNvPr id="11" name="Picture 10">
            <a:extLst>
              <a:ext uri="{FF2B5EF4-FFF2-40B4-BE49-F238E27FC236}">
                <a16:creationId xmlns:a16="http://schemas.microsoft.com/office/drawing/2014/main" id="{BEC40009-1D44-4332-8FB6-A50B09A9B9FF}"/>
              </a:ext>
            </a:extLst>
          </p:cNvPr>
          <p:cNvPicPr>
            <a:picLocks noChangeAspect="1"/>
          </p:cNvPicPr>
          <p:nvPr/>
        </p:nvPicPr>
        <p:blipFill>
          <a:blip r:embed="rId4"/>
          <a:stretch>
            <a:fillRect/>
          </a:stretch>
        </p:blipFill>
        <p:spPr>
          <a:xfrm>
            <a:off x="6621287" y="633676"/>
            <a:ext cx="1593280" cy="2424556"/>
          </a:xfrm>
          <a:prstGeom prst="rect">
            <a:avLst/>
          </a:prstGeom>
          <a:noFill/>
          <a:ln>
            <a:solidFill>
              <a:schemeClr val="bg1">
                <a:lumMod val="50000"/>
                <a:lumOff val="50000"/>
              </a:schemeClr>
            </a:solidFill>
          </a:ln>
        </p:spPr>
      </p:pic>
      <p:pic>
        <p:nvPicPr>
          <p:cNvPr id="12" name="Picture 11">
            <a:extLst>
              <a:ext uri="{FF2B5EF4-FFF2-40B4-BE49-F238E27FC236}">
                <a16:creationId xmlns:a16="http://schemas.microsoft.com/office/drawing/2014/main" id="{4613E1E8-4EF9-4691-A2A2-6D6681BE0AB1}"/>
              </a:ext>
            </a:extLst>
          </p:cNvPr>
          <p:cNvPicPr>
            <a:picLocks noChangeAspect="1"/>
          </p:cNvPicPr>
          <p:nvPr/>
        </p:nvPicPr>
        <p:blipFill>
          <a:blip r:embed="rId5"/>
          <a:stretch>
            <a:fillRect/>
          </a:stretch>
        </p:blipFill>
        <p:spPr>
          <a:xfrm>
            <a:off x="6381409" y="3164681"/>
            <a:ext cx="2212522" cy="1868057"/>
          </a:xfrm>
          <a:prstGeom prst="rect">
            <a:avLst/>
          </a:prstGeom>
          <a:ln>
            <a:solidFill>
              <a:schemeClr val="bg1">
                <a:lumMod val="50000"/>
                <a:lumOff val="50000"/>
              </a:schemeClr>
            </a:solidFill>
          </a:ln>
        </p:spPr>
      </p:pic>
    </p:spTree>
    <p:extLst>
      <p:ext uri="{BB962C8B-B14F-4D97-AF65-F5344CB8AC3E}">
        <p14:creationId xmlns:p14="http://schemas.microsoft.com/office/powerpoint/2010/main" val="3270382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Example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1461939"/>
          </a:xfrm>
          <a:prstGeom prst="rect">
            <a:avLst/>
          </a:prstGeom>
        </p:spPr>
        <p:txBody>
          <a:bodyPr wrap="square">
            <a:spAutoFit/>
          </a:bodyPr>
          <a:lstStyle/>
          <a:p>
            <a:pPr>
              <a:spcAft>
                <a:spcPts val="600"/>
              </a:spcAft>
            </a:pPr>
            <a:r>
              <a:rPr lang="en-US" sz="1400" b="1" dirty="0"/>
              <a:t>Requisitions Opened in the Past 30 Days</a:t>
            </a:r>
            <a:endParaRPr lang="en-US" sz="1400" b="1" i="1" dirty="0"/>
          </a:p>
          <a:p>
            <a:r>
              <a:rPr lang="en-US" sz="1400" dirty="0"/>
              <a:t>This visualization provides the number of requisitions that were opened in the past 30 days.</a:t>
            </a:r>
          </a:p>
          <a:p>
            <a:endParaRPr lang="en-US" sz="1400" dirty="0"/>
          </a:p>
          <a:p>
            <a:r>
              <a:rPr lang="en-US" sz="1400" dirty="0"/>
              <a:t>Columns: Auto Req ID, Date Opened, Total Candidates, Names, HR Status</a:t>
            </a:r>
          </a:p>
          <a:p>
            <a:r>
              <a:rPr lang="en-US" sz="1400" dirty="0"/>
              <a:t>Filters: Date Opened</a:t>
            </a:r>
          </a:p>
          <a:p>
            <a:pPr>
              <a:spcAft>
                <a:spcPts val="600"/>
              </a:spcAft>
            </a:pPr>
            <a:endParaRPr lang="en-US" sz="1400" b="1" dirty="0"/>
          </a:p>
        </p:txBody>
      </p:sp>
      <p:pic>
        <p:nvPicPr>
          <p:cNvPr id="8" name="Picture 4" descr="A screenshot of a cell phone&#10;&#10;Description generated with very high confidence">
            <a:extLst>
              <a:ext uri="{FF2B5EF4-FFF2-40B4-BE49-F238E27FC236}">
                <a16:creationId xmlns:a16="http://schemas.microsoft.com/office/drawing/2014/main" id="{C3C83F27-A3C4-4416-B089-2656D169AFFF}"/>
              </a:ext>
            </a:extLst>
          </p:cNvPr>
          <p:cNvPicPr>
            <a:picLocks noChangeAspect="1"/>
          </p:cNvPicPr>
          <p:nvPr/>
        </p:nvPicPr>
        <p:blipFill>
          <a:blip r:embed="rId3"/>
          <a:stretch>
            <a:fillRect/>
          </a:stretch>
        </p:blipFill>
        <p:spPr>
          <a:xfrm>
            <a:off x="216976" y="2395298"/>
            <a:ext cx="5176356" cy="2529920"/>
          </a:xfrm>
          <a:prstGeom prst="rect">
            <a:avLst/>
          </a:prstGeom>
          <a:ln>
            <a:solidFill>
              <a:schemeClr val="bg1">
                <a:lumMod val="50000"/>
                <a:lumOff val="50000"/>
              </a:schemeClr>
            </a:solidFill>
          </a:ln>
        </p:spPr>
      </p:pic>
      <p:pic>
        <p:nvPicPr>
          <p:cNvPr id="9" name="Picture 6" descr="A screenshot of a cell phone&#10;&#10;Description generated with very high confidence">
            <a:extLst>
              <a:ext uri="{FF2B5EF4-FFF2-40B4-BE49-F238E27FC236}">
                <a16:creationId xmlns:a16="http://schemas.microsoft.com/office/drawing/2014/main" id="{1AE13B9D-21D6-4F26-8511-F30BAB0E4F16}"/>
              </a:ext>
            </a:extLst>
          </p:cNvPr>
          <p:cNvPicPr>
            <a:picLocks noChangeAspect="1"/>
          </p:cNvPicPr>
          <p:nvPr/>
        </p:nvPicPr>
        <p:blipFill>
          <a:blip r:embed="rId4"/>
          <a:stretch>
            <a:fillRect/>
          </a:stretch>
        </p:blipFill>
        <p:spPr>
          <a:xfrm>
            <a:off x="6207747" y="2395298"/>
            <a:ext cx="2086921" cy="2529920"/>
          </a:xfrm>
          <a:prstGeom prst="rect">
            <a:avLst/>
          </a:prstGeom>
          <a:ln>
            <a:solidFill>
              <a:schemeClr val="bg1">
                <a:lumMod val="50000"/>
                <a:lumOff val="50000"/>
              </a:schemeClr>
            </a:solidFill>
          </a:ln>
        </p:spPr>
      </p:pic>
    </p:spTree>
    <p:extLst>
      <p:ext uri="{BB962C8B-B14F-4D97-AF65-F5344CB8AC3E}">
        <p14:creationId xmlns:p14="http://schemas.microsoft.com/office/powerpoint/2010/main" val="120411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Export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634020"/>
          </a:xfrm>
          <a:prstGeom prst="rect">
            <a:avLst/>
          </a:prstGeom>
        </p:spPr>
        <p:txBody>
          <a:bodyPr wrap="square">
            <a:spAutoFit/>
          </a:bodyPr>
          <a:lstStyle/>
          <a:p>
            <a:pPr>
              <a:lnSpc>
                <a:spcPct val="90000"/>
              </a:lnSpc>
              <a:spcBef>
                <a:spcPts val="1200"/>
              </a:spcBef>
            </a:pPr>
            <a:r>
              <a:rPr lang="en-US" sz="1400" dirty="0"/>
              <a:t>Visualizations can be exported to PDFs. Tables can be exported to a Microsoft Excel format.  </a:t>
            </a:r>
          </a:p>
          <a:p>
            <a:pPr>
              <a:lnSpc>
                <a:spcPct val="90000"/>
              </a:lnSpc>
              <a:spcBef>
                <a:spcPts val="1200"/>
              </a:spcBef>
            </a:pPr>
            <a:r>
              <a:rPr lang="en-US" sz="1400" dirty="0"/>
              <a:t>	</a:t>
            </a:r>
            <a:r>
              <a:rPr lang="en-US" sz="1400" i="1" dirty="0"/>
              <a:t>BrassRing &gt; Metrics Dashboard &gt; Visualization &gt; Actions &gt; Export</a:t>
            </a:r>
          </a:p>
        </p:txBody>
      </p:sp>
      <p:pic>
        <p:nvPicPr>
          <p:cNvPr id="6" name="Picture 5">
            <a:extLst>
              <a:ext uri="{FF2B5EF4-FFF2-40B4-BE49-F238E27FC236}">
                <a16:creationId xmlns:a16="http://schemas.microsoft.com/office/drawing/2014/main" id="{D7716268-2020-497F-BC08-74593DDADA32}"/>
              </a:ext>
            </a:extLst>
          </p:cNvPr>
          <p:cNvPicPr>
            <a:picLocks noChangeAspect="1"/>
          </p:cNvPicPr>
          <p:nvPr/>
        </p:nvPicPr>
        <p:blipFill>
          <a:blip r:embed="rId3"/>
          <a:stretch>
            <a:fillRect/>
          </a:stretch>
        </p:blipFill>
        <p:spPr>
          <a:xfrm>
            <a:off x="1985963" y="1757932"/>
            <a:ext cx="3998278" cy="2428402"/>
          </a:xfrm>
          <a:prstGeom prst="rect">
            <a:avLst/>
          </a:prstGeom>
        </p:spPr>
      </p:pic>
      <p:sp>
        <p:nvSpPr>
          <p:cNvPr id="7" name="Oval 6">
            <a:extLst>
              <a:ext uri="{FF2B5EF4-FFF2-40B4-BE49-F238E27FC236}">
                <a16:creationId xmlns:a16="http://schemas.microsoft.com/office/drawing/2014/main" id="{C82679EC-51BD-4311-A351-F79A238290AC}"/>
              </a:ext>
            </a:extLst>
          </p:cNvPr>
          <p:cNvSpPr/>
          <p:nvPr/>
        </p:nvSpPr>
        <p:spPr>
          <a:xfrm>
            <a:off x="5761434" y="1809162"/>
            <a:ext cx="222807" cy="200025"/>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812206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Export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393907" cy="1243417"/>
          </a:xfrm>
          <a:prstGeom prst="rect">
            <a:avLst/>
          </a:prstGeom>
        </p:spPr>
        <p:txBody>
          <a:bodyPr wrap="square">
            <a:spAutoFit/>
          </a:bodyPr>
          <a:lstStyle/>
          <a:p>
            <a:pPr>
              <a:lnSpc>
                <a:spcPct val="90000"/>
              </a:lnSpc>
              <a:spcAft>
                <a:spcPts val="600"/>
              </a:spcAft>
            </a:pPr>
            <a:r>
              <a:rPr lang="en-US" sz="1500" dirty="0"/>
              <a:t>Users with Admin Access can share visualizations with persona groups.  </a:t>
            </a:r>
          </a:p>
          <a:p>
            <a:pPr marL="285750" indent="-285750">
              <a:lnSpc>
                <a:spcPct val="90000"/>
              </a:lnSpc>
              <a:spcAft>
                <a:spcPts val="600"/>
              </a:spcAft>
              <a:buFont typeface="Arial" panose="020B0604020202020204" pitchFamily="34" charset="0"/>
              <a:buChar char="•"/>
            </a:pPr>
            <a:r>
              <a:rPr lang="en-US" sz="1500" b="1" dirty="0"/>
              <a:t>Visualization Library </a:t>
            </a:r>
            <a:r>
              <a:rPr lang="en-US" sz="1500" dirty="0"/>
              <a:t>–  If you want to share the visualization with multiple personas. This way, you don’t have to create the visualization for each persona.</a:t>
            </a:r>
          </a:p>
          <a:p>
            <a:pPr>
              <a:lnSpc>
                <a:spcPct val="90000"/>
              </a:lnSpc>
            </a:pPr>
            <a:r>
              <a:rPr lang="en-US" sz="1400" dirty="0"/>
              <a:t>	</a:t>
            </a:r>
            <a:r>
              <a:rPr lang="en-US" sz="1300" i="1" dirty="0"/>
              <a:t>BrassRing &gt; Metrics Dashboard &gt; Visualization Library &gt; For the specific visualization, select Manage 	Subscription &gt; Select the appropriate persona groups</a:t>
            </a:r>
            <a:r>
              <a:rPr lang="en-US" sz="1300" dirty="0"/>
              <a:t>.</a:t>
            </a:r>
          </a:p>
        </p:txBody>
      </p:sp>
      <p:pic>
        <p:nvPicPr>
          <p:cNvPr id="8" name="Picture 7">
            <a:extLst>
              <a:ext uri="{FF2B5EF4-FFF2-40B4-BE49-F238E27FC236}">
                <a16:creationId xmlns:a16="http://schemas.microsoft.com/office/drawing/2014/main" id="{DC6DF520-5E61-4DA8-AF43-335664B146B8}"/>
              </a:ext>
            </a:extLst>
          </p:cNvPr>
          <p:cNvPicPr>
            <a:picLocks noChangeAspect="1"/>
          </p:cNvPicPr>
          <p:nvPr/>
        </p:nvPicPr>
        <p:blipFill>
          <a:blip r:embed="rId3"/>
          <a:stretch>
            <a:fillRect/>
          </a:stretch>
        </p:blipFill>
        <p:spPr>
          <a:xfrm>
            <a:off x="750888" y="2189441"/>
            <a:ext cx="3322798" cy="2555999"/>
          </a:xfrm>
          <a:prstGeom prst="rect">
            <a:avLst/>
          </a:prstGeom>
          <a:ln>
            <a:solidFill>
              <a:schemeClr val="bg1">
                <a:lumMod val="50000"/>
                <a:lumOff val="50000"/>
              </a:schemeClr>
            </a:solidFill>
          </a:ln>
        </p:spPr>
      </p:pic>
      <p:pic>
        <p:nvPicPr>
          <p:cNvPr id="9" name="Picture 8">
            <a:extLst>
              <a:ext uri="{FF2B5EF4-FFF2-40B4-BE49-F238E27FC236}">
                <a16:creationId xmlns:a16="http://schemas.microsoft.com/office/drawing/2014/main" id="{288A2AA5-B7E1-4C98-99D2-8BD5E4556FB0}"/>
              </a:ext>
            </a:extLst>
          </p:cNvPr>
          <p:cNvPicPr>
            <a:picLocks noChangeAspect="1"/>
          </p:cNvPicPr>
          <p:nvPr/>
        </p:nvPicPr>
        <p:blipFill>
          <a:blip r:embed="rId4"/>
          <a:stretch>
            <a:fillRect/>
          </a:stretch>
        </p:blipFill>
        <p:spPr>
          <a:xfrm>
            <a:off x="4754165" y="2306544"/>
            <a:ext cx="2811420" cy="2321791"/>
          </a:xfrm>
          <a:prstGeom prst="rect">
            <a:avLst/>
          </a:prstGeom>
          <a:ln>
            <a:solidFill>
              <a:schemeClr val="bg1">
                <a:lumMod val="50000"/>
                <a:lumOff val="50000"/>
              </a:schemeClr>
            </a:solidFill>
          </a:ln>
        </p:spPr>
      </p:pic>
      <p:sp>
        <p:nvSpPr>
          <p:cNvPr id="10" name="Rectangle 9">
            <a:extLst>
              <a:ext uri="{FF2B5EF4-FFF2-40B4-BE49-F238E27FC236}">
                <a16:creationId xmlns:a16="http://schemas.microsoft.com/office/drawing/2014/main" id="{DA56B163-DA7E-48FF-81A6-BFE125F6DBA4}"/>
              </a:ext>
            </a:extLst>
          </p:cNvPr>
          <p:cNvSpPr/>
          <p:nvPr/>
        </p:nvSpPr>
        <p:spPr>
          <a:xfrm>
            <a:off x="2009816" y="4574788"/>
            <a:ext cx="828675" cy="147638"/>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1" name="Rectangle 10">
            <a:extLst>
              <a:ext uri="{FF2B5EF4-FFF2-40B4-BE49-F238E27FC236}">
                <a16:creationId xmlns:a16="http://schemas.microsoft.com/office/drawing/2014/main" id="{97FF5099-1631-40B2-A2B1-5662A2BA4532}"/>
              </a:ext>
            </a:extLst>
          </p:cNvPr>
          <p:cNvSpPr/>
          <p:nvPr/>
        </p:nvSpPr>
        <p:spPr>
          <a:xfrm>
            <a:off x="4811733" y="4238426"/>
            <a:ext cx="535781" cy="325420"/>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236823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Tips and Tricks – Best Practice</a:t>
            </a:r>
          </a:p>
        </p:txBody>
      </p:sp>
      <p:sp>
        <p:nvSpPr>
          <p:cNvPr id="5" name="Text Placeholder 4"/>
          <p:cNvSpPr>
            <a:spLocks noGrp="1"/>
          </p:cNvSpPr>
          <p:nvPr>
            <p:ph type="body" sz="quarter" idx="12"/>
          </p:nvPr>
        </p:nvSpPr>
        <p:spPr>
          <a:xfrm>
            <a:off x="228599" y="661940"/>
            <a:ext cx="8709661" cy="4233120"/>
          </a:xfrm>
        </p:spPr>
        <p:txBody>
          <a:bodyPr/>
          <a:lstStyle/>
          <a:p>
            <a:pPr>
              <a:spcAft>
                <a:spcPts val="1200"/>
              </a:spcAft>
            </a:pPr>
            <a:r>
              <a:rPr lang="en-US" sz="1600" b="1" dirty="0">
                <a:latin typeface="IBM Plex Sans" panose="020B0503050000000000" pitchFamily="34" charset="0"/>
              </a:rPr>
              <a:t>Tips and Tricks – Best Practice</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Fields need to be enabled as searchable and </a:t>
            </a:r>
            <a:r>
              <a:rPr lang="en-US" sz="1600" dirty="0" err="1">
                <a:latin typeface="IBM Plex Sans" panose="020B0503050000000000" pitchFamily="34" charset="0"/>
              </a:rPr>
              <a:t>outputable</a:t>
            </a:r>
            <a:r>
              <a:rPr lang="en-US" sz="1600" dirty="0">
                <a:latin typeface="IBM Plex Sans" panose="020B0503050000000000" pitchFamily="34" charset="0"/>
              </a:rPr>
              <a:t> in order to include them in visualizations. Note that multi-select fields cannot be included as fields currently, but this option is coming soon.  </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When selecting a field for a visualization, drag it to the dotted frame of the section where it needs to be placed. </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The log-in to Metrics Dashboard is not persistent from login to login which means if a user is on the Metrics Dashboard and logs-out of BrassRing, the next time user logs back in, they will be on the BrassRing Homepage and not the Metrics Dashboard.</a:t>
            </a:r>
          </a:p>
          <a:p>
            <a:pPr marL="285750" indent="-285750">
              <a:spcBef>
                <a:spcPts val="0"/>
              </a:spcBef>
              <a:buFont typeface="Arial" panose="020B0604020202020204" pitchFamily="34" charset="0"/>
              <a:buChar char="•"/>
            </a:pPr>
            <a:r>
              <a:rPr lang="en-US" sz="1600" dirty="0">
                <a:latin typeface="IBM Plex Sans" panose="020B0503050000000000" pitchFamily="34" charset="0"/>
              </a:rPr>
              <a:t>When switching a visualization to a different visualization type, you may receive an error message that the previous visualization may have incompatible fields, this may mean that rows and columns will clear. Therefore, you may want to make a copy of the visualization first before you change the chart type.  </a:t>
            </a:r>
          </a:p>
          <a:p>
            <a:pPr marL="285750" indent="-285750">
              <a:spcBef>
                <a:spcPts val="0"/>
              </a:spcBef>
              <a:spcAft>
                <a:spcPts val="600"/>
              </a:spcAft>
              <a:buFont typeface="Arial" panose="020B0604020202020204" pitchFamily="34" charset="0"/>
              <a:buChar char="•"/>
            </a:pPr>
            <a:endParaRPr lang="en-US" sz="1600" dirty="0">
              <a:cs typeface="Arial"/>
            </a:endParaRPr>
          </a:p>
          <a:p>
            <a:pPr marL="285750" indent="-285750">
              <a:spcBef>
                <a:spcPts val="0"/>
              </a:spcBef>
              <a:spcAft>
                <a:spcPts val="600"/>
              </a:spcAft>
              <a:buFont typeface="Arial" panose="020B0604020202020204" pitchFamily="34" charset="0"/>
              <a:buChar char="•"/>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3182035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Tips and Tricks – Best Practice</a:t>
            </a:r>
          </a:p>
        </p:txBody>
      </p:sp>
      <p:sp>
        <p:nvSpPr>
          <p:cNvPr id="5" name="Text Placeholder 4"/>
          <p:cNvSpPr>
            <a:spLocks noGrp="1"/>
          </p:cNvSpPr>
          <p:nvPr>
            <p:ph type="body" sz="quarter" idx="12"/>
          </p:nvPr>
        </p:nvSpPr>
        <p:spPr>
          <a:xfrm>
            <a:off x="228599" y="661940"/>
            <a:ext cx="8709661" cy="4233120"/>
          </a:xfrm>
        </p:spPr>
        <p:txBody>
          <a:bodyPr/>
          <a:lstStyle/>
          <a:p>
            <a:pPr>
              <a:spcAft>
                <a:spcPts val="1200"/>
              </a:spcAft>
            </a:pPr>
            <a:r>
              <a:rPr lang="en-US" sz="1600" b="1" dirty="0">
                <a:latin typeface="IBM Plex Sans" panose="020B0503050000000000" pitchFamily="34" charset="0"/>
              </a:rPr>
              <a:t>Tips and Tricks – Best Practice</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Users can search visualizations in My Dashboard Library or Visualization Library by using the Search Visualization option.</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If a user wants to add a new field to filter the visualization by, it must be added from the Field pane of the visualization.</a:t>
            </a:r>
          </a:p>
          <a:p>
            <a:pPr marL="285750" indent="-285750">
              <a:spcBef>
                <a:spcPts val="0"/>
              </a:spcBef>
              <a:spcAft>
                <a:spcPts val="600"/>
              </a:spcAft>
              <a:buFont typeface="Arial" panose="020B0604020202020204" pitchFamily="34" charset="0"/>
              <a:buChar char="•"/>
            </a:pPr>
            <a:r>
              <a:rPr lang="en-US" sz="1600" dirty="0">
                <a:cs typeface="Arial"/>
              </a:rPr>
              <a:t>Fields used in calculations need to be either numeric fields or date fields. You cannot mix numeric and date fields in calculations. </a:t>
            </a:r>
          </a:p>
          <a:p>
            <a:pPr marL="285750" indent="-285750">
              <a:spcBef>
                <a:spcPts val="0"/>
              </a:spcBef>
              <a:spcAft>
                <a:spcPts val="600"/>
              </a:spcAft>
              <a:buFont typeface="Arial" panose="020B0604020202020204" pitchFamily="34" charset="0"/>
              <a:buChar char="•"/>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3556761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FAQs</a:t>
            </a:r>
          </a:p>
        </p:txBody>
      </p:sp>
      <p:sp>
        <p:nvSpPr>
          <p:cNvPr id="5" name="Text Placeholder 4"/>
          <p:cNvSpPr>
            <a:spLocks noGrp="1"/>
          </p:cNvSpPr>
          <p:nvPr>
            <p:ph type="body" sz="quarter" idx="12"/>
          </p:nvPr>
        </p:nvSpPr>
        <p:spPr>
          <a:xfrm>
            <a:off x="228599" y="661940"/>
            <a:ext cx="8709661" cy="4233120"/>
          </a:xfrm>
        </p:spPr>
        <p:txBody>
          <a:bodyPr/>
          <a:lstStyle/>
          <a:p>
            <a:pPr lvl="0">
              <a:spcAft>
                <a:spcPts val="300"/>
              </a:spcAft>
            </a:pPr>
            <a:r>
              <a:rPr lang="en-US" b="1" dirty="0"/>
              <a:t>FAQs</a:t>
            </a:r>
          </a:p>
          <a:p>
            <a:pPr marL="285750" indent="-285750">
              <a:spcBef>
                <a:spcPts val="0"/>
              </a:spcBef>
              <a:spcAft>
                <a:spcPts val="600"/>
              </a:spcAft>
              <a:buFont typeface="Arial" panose="020B0604020202020204" pitchFamily="34" charset="0"/>
              <a:buChar char="•"/>
            </a:pPr>
            <a:r>
              <a:rPr lang="en-US" dirty="0"/>
              <a:t>What date is the rolling year of data based off? </a:t>
            </a:r>
            <a:r>
              <a:rPr lang="en-US" dirty="0">
                <a:solidFill>
                  <a:schemeClr val="bg1">
                    <a:lumMod val="50000"/>
                    <a:lumOff val="50000"/>
                  </a:schemeClr>
                </a:solidFill>
              </a:rPr>
              <a:t>It’s a rolling year from today’s date. Metrics Dashboard today, will have data back to May 18th, 2019. </a:t>
            </a:r>
          </a:p>
          <a:p>
            <a:pPr marL="285750" indent="-285750">
              <a:spcBef>
                <a:spcPts val="0"/>
              </a:spcBef>
              <a:spcAft>
                <a:spcPts val="600"/>
              </a:spcAft>
              <a:buFont typeface="Arial" panose="020B0604020202020204" pitchFamily="34" charset="0"/>
              <a:buChar char="•"/>
            </a:pPr>
            <a:r>
              <a:rPr lang="en-US" dirty="0">
                <a:latin typeface="IBM Plex Sans" panose="020B0503050000000000" pitchFamily="34" charset="0"/>
              </a:rPr>
              <a:t>Are user type permissions respected within Metrics Dashboard? Example: If I only have access to my </a:t>
            </a:r>
            <a:r>
              <a:rPr lang="en-US" dirty="0" err="1">
                <a:latin typeface="IBM Plex Sans" panose="020B0503050000000000" pitchFamily="34" charset="0"/>
              </a:rPr>
              <a:t>reqs</a:t>
            </a:r>
            <a:r>
              <a:rPr lang="en-US" dirty="0">
                <a:latin typeface="IBM Plex Sans" panose="020B0503050000000000" pitchFamily="34" charset="0"/>
              </a:rPr>
              <a:t>, are the visualizations going to reflect only the </a:t>
            </a:r>
            <a:r>
              <a:rPr lang="en-US" dirty="0" err="1">
                <a:latin typeface="IBM Plex Sans" panose="020B0503050000000000" pitchFamily="34" charset="0"/>
              </a:rPr>
              <a:t>reqs</a:t>
            </a:r>
            <a:r>
              <a:rPr lang="en-US" dirty="0">
                <a:latin typeface="IBM Plex Sans" panose="020B0503050000000000" pitchFamily="34" charset="0"/>
              </a:rPr>
              <a:t> I have access to, or will I see visualizations on every req? </a:t>
            </a:r>
            <a:r>
              <a:rPr lang="en-US" dirty="0">
                <a:solidFill>
                  <a:schemeClr val="bg1">
                    <a:lumMod val="50000"/>
                    <a:lumOff val="50000"/>
                  </a:schemeClr>
                </a:solidFill>
                <a:latin typeface="IBM Plex Sans" panose="020B0503050000000000" pitchFamily="34" charset="0"/>
              </a:rPr>
              <a:t>Yes, Metrics Dashboard looks at user type permission at req form/field level and candidate form/field level to show or not to show data.  If the user only has access to MY </a:t>
            </a:r>
            <a:r>
              <a:rPr lang="en-US" dirty="0" err="1">
                <a:solidFill>
                  <a:schemeClr val="bg1">
                    <a:lumMod val="50000"/>
                    <a:lumOff val="50000"/>
                  </a:schemeClr>
                </a:solidFill>
                <a:latin typeface="IBM Plex Sans" panose="020B0503050000000000" pitchFamily="34" charset="0"/>
              </a:rPr>
              <a:t>reqs</a:t>
            </a:r>
            <a:r>
              <a:rPr lang="en-US" dirty="0">
                <a:solidFill>
                  <a:schemeClr val="bg1">
                    <a:lumMod val="50000"/>
                    <a:lumOff val="50000"/>
                  </a:schemeClr>
                </a:solidFill>
                <a:latin typeface="IBM Plex Sans" panose="020B0503050000000000" pitchFamily="34" charset="0"/>
              </a:rPr>
              <a:t> in BrassRing, they will only see data based on their </a:t>
            </a:r>
            <a:r>
              <a:rPr lang="en-US" dirty="0" err="1">
                <a:solidFill>
                  <a:schemeClr val="bg1">
                    <a:lumMod val="50000"/>
                    <a:lumOff val="50000"/>
                  </a:schemeClr>
                </a:solidFill>
                <a:latin typeface="IBM Plex Sans" panose="020B0503050000000000" pitchFamily="34" charset="0"/>
              </a:rPr>
              <a:t>reqs</a:t>
            </a:r>
            <a:r>
              <a:rPr lang="en-US" dirty="0">
                <a:solidFill>
                  <a:schemeClr val="bg1">
                    <a:lumMod val="50000"/>
                    <a:lumOff val="50000"/>
                  </a:schemeClr>
                </a:solidFill>
                <a:latin typeface="IBM Plex Sans" panose="020B0503050000000000" pitchFamily="34" charset="0"/>
              </a:rPr>
              <a:t> in Metrics Dashboard. If the user has access to see ALL </a:t>
            </a:r>
            <a:r>
              <a:rPr lang="en-US" dirty="0" err="1">
                <a:solidFill>
                  <a:schemeClr val="bg1">
                    <a:lumMod val="50000"/>
                    <a:lumOff val="50000"/>
                  </a:schemeClr>
                </a:solidFill>
                <a:latin typeface="IBM Plex Sans" panose="020B0503050000000000" pitchFamily="34" charset="0"/>
              </a:rPr>
              <a:t>reqs</a:t>
            </a:r>
            <a:r>
              <a:rPr lang="en-US" dirty="0">
                <a:solidFill>
                  <a:schemeClr val="bg1">
                    <a:lumMod val="50000"/>
                    <a:lumOff val="50000"/>
                  </a:schemeClr>
                </a:solidFill>
                <a:latin typeface="IBM Plex Sans" panose="020B0503050000000000" pitchFamily="34" charset="0"/>
              </a:rPr>
              <a:t> in BrassRing, they will be able to see data for all </a:t>
            </a:r>
            <a:r>
              <a:rPr lang="en-US" dirty="0" err="1">
                <a:solidFill>
                  <a:schemeClr val="bg1">
                    <a:lumMod val="50000"/>
                    <a:lumOff val="50000"/>
                  </a:schemeClr>
                </a:solidFill>
                <a:latin typeface="IBM Plex Sans" panose="020B0503050000000000" pitchFamily="34" charset="0"/>
              </a:rPr>
              <a:t>reqs</a:t>
            </a:r>
            <a:r>
              <a:rPr lang="en-US" dirty="0">
                <a:solidFill>
                  <a:schemeClr val="bg1">
                    <a:lumMod val="50000"/>
                    <a:lumOff val="50000"/>
                  </a:schemeClr>
                </a:solidFill>
                <a:latin typeface="IBM Plex Sans" panose="020B0503050000000000" pitchFamily="34" charset="0"/>
              </a:rPr>
              <a:t> in Metrics Dashboard.</a:t>
            </a:r>
          </a:p>
          <a:p>
            <a:pPr marL="285750" indent="-285750">
              <a:spcBef>
                <a:spcPts val="0"/>
              </a:spcBef>
              <a:spcAft>
                <a:spcPts val="600"/>
              </a:spcAft>
              <a:buFont typeface="Arial" panose="020B0604020202020204" pitchFamily="34" charset="0"/>
              <a:buChar char="•"/>
            </a:pPr>
            <a:r>
              <a:rPr lang="en-US" dirty="0">
                <a:latin typeface="IBM Plex Sans" panose="020B0503050000000000" pitchFamily="34" charset="0"/>
              </a:rPr>
              <a:t>When using ‘Date applied’ as the row for a visualization, what controls whether each day is shown in the rows or month by month? There is a standard visualization ‘Total Submission by Date Applied’ and this is broken down by each specific day. I mirrored that visualization using ‘Date Applied’ as the row with a similar date range; however, it is showing months on the row instead of days. </a:t>
            </a:r>
            <a:r>
              <a:rPr lang="en-US" dirty="0">
                <a:solidFill>
                  <a:schemeClr val="bg1">
                    <a:lumMod val="50000"/>
                    <a:lumOff val="50000"/>
                  </a:schemeClr>
                </a:solidFill>
                <a:latin typeface="IBM Plex Sans" panose="020B0503050000000000" pitchFamily="34" charset="0"/>
              </a:rPr>
              <a:t>Edit the date field using the gear icon in ‘Rows’ and change the date format to m/d/</a:t>
            </a:r>
            <a:r>
              <a:rPr lang="en-US" dirty="0" err="1">
                <a:solidFill>
                  <a:schemeClr val="bg1">
                    <a:lumMod val="50000"/>
                    <a:lumOff val="50000"/>
                  </a:schemeClr>
                </a:solidFill>
                <a:latin typeface="IBM Plex Sans" panose="020B0503050000000000" pitchFamily="34" charset="0"/>
              </a:rPr>
              <a:t>yyyy</a:t>
            </a:r>
            <a:r>
              <a:rPr lang="en-US" dirty="0">
                <a:solidFill>
                  <a:schemeClr val="bg1">
                    <a:lumMod val="50000"/>
                    <a:lumOff val="50000"/>
                  </a:schemeClr>
                </a:solidFill>
                <a:latin typeface="IBM Plex Sans" panose="020B0503050000000000" pitchFamily="34" charset="0"/>
              </a:rPr>
              <a:t>.</a:t>
            </a:r>
            <a:endParaRPr lang="en-US" dirty="0">
              <a:latin typeface="IBM Plex Sans" panose="020B0503050000000000" pitchFamily="34" charset="0"/>
            </a:endParaRP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2517021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FAQs</a:t>
            </a:r>
          </a:p>
        </p:txBody>
      </p:sp>
      <p:sp>
        <p:nvSpPr>
          <p:cNvPr id="5" name="Text Placeholder 4"/>
          <p:cNvSpPr>
            <a:spLocks noGrp="1"/>
          </p:cNvSpPr>
          <p:nvPr>
            <p:ph type="body" sz="quarter" idx="12"/>
          </p:nvPr>
        </p:nvSpPr>
        <p:spPr>
          <a:xfrm>
            <a:off x="228599" y="661940"/>
            <a:ext cx="8709661" cy="4233120"/>
          </a:xfrm>
        </p:spPr>
        <p:txBody>
          <a:bodyPr/>
          <a:lstStyle/>
          <a:p>
            <a:pPr lvl="0">
              <a:spcAft>
                <a:spcPts val="300"/>
              </a:spcAft>
            </a:pPr>
            <a:r>
              <a:rPr lang="en-US" b="1" dirty="0"/>
              <a:t>FAQs</a:t>
            </a:r>
          </a:p>
          <a:p>
            <a:pPr marL="285750" indent="-285750">
              <a:spcBef>
                <a:spcPts val="0"/>
              </a:spcBef>
              <a:spcAft>
                <a:spcPts val="600"/>
              </a:spcAft>
              <a:buFont typeface="Arial" panose="020B0604020202020204" pitchFamily="34" charset="0"/>
              <a:buChar char="•"/>
            </a:pPr>
            <a:r>
              <a:rPr lang="en-US" dirty="0"/>
              <a:t>Do we have a way of displaying in Metrics Dashboard an average time a candidate is assigned to an HR Status? If so, can it be further filtered by Recruiter?  </a:t>
            </a:r>
            <a:r>
              <a:rPr lang="en-US" dirty="0">
                <a:solidFill>
                  <a:schemeClr val="bg1">
                    <a:lumMod val="50000"/>
                    <a:lumOff val="50000"/>
                  </a:schemeClr>
                </a:solidFill>
              </a:rPr>
              <a:t>Yes, you can use calculation for average time in HR status, and a filter of Recruiter or Hiring Manager.</a:t>
            </a:r>
          </a:p>
          <a:p>
            <a:pPr marL="285750" indent="-285750">
              <a:spcBef>
                <a:spcPts val="0"/>
              </a:spcBef>
              <a:spcAft>
                <a:spcPts val="600"/>
              </a:spcAft>
              <a:buFont typeface="Arial" panose="020B0604020202020204" pitchFamily="34" charset="0"/>
              <a:buChar char="•"/>
            </a:pPr>
            <a:r>
              <a:rPr lang="en-US" dirty="0"/>
              <a:t>Is it possible to built a visualization in Metrics Dashboard to display how many </a:t>
            </a:r>
            <a:r>
              <a:rPr lang="en-US" dirty="0" err="1"/>
              <a:t>reqs</a:t>
            </a:r>
            <a:r>
              <a:rPr lang="en-US" dirty="0"/>
              <a:t> are open during any given month?  </a:t>
            </a:r>
            <a:r>
              <a:rPr lang="en-US" dirty="0">
                <a:solidFill>
                  <a:schemeClr val="bg1">
                    <a:lumMod val="50000"/>
                    <a:lumOff val="50000"/>
                  </a:schemeClr>
                </a:solidFill>
              </a:rPr>
              <a:t>Yes, you could for example select a date range (1</a:t>
            </a:r>
            <a:r>
              <a:rPr lang="en-US" baseline="30000" dirty="0">
                <a:solidFill>
                  <a:schemeClr val="bg1">
                    <a:lumMod val="50000"/>
                    <a:lumOff val="50000"/>
                  </a:schemeClr>
                </a:solidFill>
              </a:rPr>
              <a:t>st</a:t>
            </a:r>
            <a:r>
              <a:rPr lang="en-US" dirty="0">
                <a:solidFill>
                  <a:schemeClr val="bg1">
                    <a:lumMod val="50000"/>
                    <a:lumOff val="50000"/>
                  </a:schemeClr>
                </a:solidFill>
              </a:rPr>
              <a:t> of April to 30</a:t>
            </a:r>
            <a:r>
              <a:rPr lang="en-US" baseline="30000" dirty="0">
                <a:solidFill>
                  <a:schemeClr val="bg1">
                    <a:lumMod val="50000"/>
                    <a:lumOff val="50000"/>
                  </a:schemeClr>
                </a:solidFill>
              </a:rPr>
              <a:t>th</a:t>
            </a:r>
            <a:r>
              <a:rPr lang="en-US" dirty="0">
                <a:solidFill>
                  <a:schemeClr val="bg1">
                    <a:lumMod val="50000"/>
                    <a:lumOff val="50000"/>
                  </a:schemeClr>
                </a:solidFill>
              </a:rPr>
              <a:t> of April). You can also select number of days back using ‘select days back’. </a:t>
            </a:r>
          </a:p>
          <a:p>
            <a:pPr marL="285750" indent="-285750">
              <a:spcBef>
                <a:spcPts val="0"/>
              </a:spcBef>
              <a:spcAft>
                <a:spcPts val="600"/>
              </a:spcAft>
              <a:buFont typeface="Arial" panose="020B0604020202020204" pitchFamily="34" charset="0"/>
              <a:buChar char="•"/>
            </a:pPr>
            <a:r>
              <a:rPr lang="en-US" sz="1500" dirty="0"/>
              <a:t>How can a visualization be shared with other users? </a:t>
            </a:r>
            <a:r>
              <a:rPr lang="en-US" sz="1500" dirty="0">
                <a:solidFill>
                  <a:schemeClr val="bg1">
                    <a:lumMod val="50000"/>
                    <a:lumOff val="50000"/>
                  </a:schemeClr>
                </a:solidFill>
              </a:rPr>
              <a:t>Only users with Admin access can share visualizations with other users by personas. </a:t>
            </a:r>
            <a:endParaRPr lang="en-US" sz="1500" dirty="0"/>
          </a:p>
          <a:p>
            <a:pPr marL="285750" indent="-285750">
              <a:spcBef>
                <a:spcPts val="0"/>
              </a:spcBef>
              <a:buFont typeface="Arial" panose="020B0604020202020204" pitchFamily="34" charset="0"/>
              <a:buChar char="•"/>
            </a:pPr>
            <a:r>
              <a:rPr lang="en-US" sz="1500" dirty="0"/>
              <a:t>What is the difference between Total Submissions and Total Candidates?  </a:t>
            </a:r>
          </a:p>
          <a:p>
            <a:pPr marL="682625" lvl="2" indent="-285750">
              <a:spcBef>
                <a:spcPts val="0"/>
              </a:spcBef>
              <a:buFont typeface="Courier New" panose="02070309020205020404" pitchFamily="49" charset="0"/>
              <a:buChar char="o"/>
            </a:pPr>
            <a:r>
              <a:rPr lang="en-US" sz="1500" dirty="0">
                <a:solidFill>
                  <a:schemeClr val="bg1">
                    <a:lumMod val="50000"/>
                    <a:lumOff val="50000"/>
                  </a:schemeClr>
                </a:solidFill>
              </a:rPr>
              <a:t>Total Submission is the total number of jobs a candidate applied to. </a:t>
            </a:r>
          </a:p>
          <a:p>
            <a:pPr marL="682625" lvl="2" indent="-285750">
              <a:spcBef>
                <a:spcPts val="0"/>
              </a:spcBef>
              <a:spcAft>
                <a:spcPts val="600"/>
              </a:spcAft>
              <a:buFont typeface="Courier New" panose="02070309020205020404" pitchFamily="49" charset="0"/>
              <a:buChar char="o"/>
            </a:pPr>
            <a:r>
              <a:rPr lang="en-US" sz="1500" dirty="0">
                <a:solidFill>
                  <a:schemeClr val="bg1">
                    <a:lumMod val="50000"/>
                    <a:lumOff val="50000"/>
                  </a:schemeClr>
                </a:solidFill>
              </a:rPr>
              <a:t>Total candidates provides the actual number of candidates. It doesn’t count a candidate multiple times if that candidate applied to multiple </a:t>
            </a:r>
            <a:r>
              <a:rPr lang="en-US" sz="1500" dirty="0" err="1">
                <a:solidFill>
                  <a:schemeClr val="bg1">
                    <a:lumMod val="50000"/>
                    <a:lumOff val="50000"/>
                  </a:schemeClr>
                </a:solidFill>
              </a:rPr>
              <a:t>reqs</a:t>
            </a:r>
            <a:r>
              <a:rPr lang="en-US" sz="1500" dirty="0">
                <a:solidFill>
                  <a:schemeClr val="bg1">
                    <a:lumMod val="50000"/>
                    <a:lumOff val="50000"/>
                  </a:schemeClr>
                </a:solidFill>
              </a:rPr>
              <a:t>.  </a:t>
            </a:r>
            <a:endParaRPr lang="en-US" sz="1500" dirty="0">
              <a:solidFill>
                <a:schemeClr val="bg1">
                  <a:lumMod val="50000"/>
                  <a:lumOff val="50000"/>
                </a:schemeClr>
              </a:solidFill>
              <a:latin typeface="IBM Plex Sans" panose="020B0503050000000000" pitchFamily="34" charset="0"/>
            </a:endParaRPr>
          </a:p>
          <a:p>
            <a:pPr marL="285750" indent="-285750">
              <a:spcBef>
                <a:spcPts val="0"/>
              </a:spcBef>
              <a:buFont typeface="Arial" panose="020B0604020202020204" pitchFamily="34" charset="0"/>
              <a:buChar char="•"/>
            </a:pPr>
            <a:r>
              <a:rPr lang="en-US" sz="1500" dirty="0"/>
              <a:t>Do we have an option to pull which Talent Gateways candidates use? </a:t>
            </a:r>
            <a:r>
              <a:rPr lang="en-US" sz="1500" dirty="0">
                <a:solidFill>
                  <a:schemeClr val="bg1">
                    <a:lumMod val="50000"/>
                    <a:lumOff val="50000"/>
                  </a:schemeClr>
                </a:solidFill>
              </a:rPr>
              <a:t>Yes, Posting Options.</a:t>
            </a: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375699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Resources</a:t>
            </a:r>
          </a:p>
        </p:txBody>
      </p:sp>
      <p:sp>
        <p:nvSpPr>
          <p:cNvPr id="5" name="Text Placeholder 4"/>
          <p:cNvSpPr>
            <a:spLocks noGrp="1"/>
          </p:cNvSpPr>
          <p:nvPr>
            <p:ph type="body" sz="quarter" idx="12"/>
          </p:nvPr>
        </p:nvSpPr>
        <p:spPr>
          <a:xfrm>
            <a:off x="228599" y="661940"/>
            <a:ext cx="8709661" cy="4233120"/>
          </a:xfrm>
        </p:spPr>
        <p:txBody>
          <a:bodyPr/>
          <a:lstStyle/>
          <a:p>
            <a:pPr lvl="0">
              <a:spcAft>
                <a:spcPts val="300"/>
              </a:spcAft>
            </a:pPr>
            <a:r>
              <a:rPr lang="en-US" b="1" dirty="0"/>
              <a:t>Overview of Metrics Dashboard</a:t>
            </a:r>
          </a:p>
          <a:p>
            <a:pPr>
              <a:spcBef>
                <a:spcPts val="0"/>
              </a:spcBef>
            </a:pPr>
            <a:r>
              <a:rPr lang="en-US" sz="1200" u="sng" dirty="0">
                <a:hlinkClick r:id="rId3"/>
              </a:rPr>
              <a:t>https://www.ibm.com/support/knowledgecenter/SSEUFV/7_Reporting/2_TheMetricsDashboard/1_Overview.html</a:t>
            </a:r>
            <a:endParaRPr lang="en-US" sz="1200" u="sng" dirty="0"/>
          </a:p>
          <a:p>
            <a:pPr>
              <a:spcBef>
                <a:spcPts val="0"/>
              </a:spcBef>
            </a:pPr>
            <a:endParaRPr lang="en-US" u="sng" dirty="0"/>
          </a:p>
          <a:p>
            <a:pPr>
              <a:spcBef>
                <a:spcPts val="0"/>
              </a:spcBef>
            </a:pPr>
            <a:r>
              <a:rPr lang="en-US" b="1" dirty="0">
                <a:latin typeface="IBM Plex Sans" panose="020B0503050000000000" pitchFamily="34" charset="0"/>
              </a:rPr>
              <a:t>Working with Visualizations</a:t>
            </a:r>
          </a:p>
          <a:p>
            <a:pPr>
              <a:spcBef>
                <a:spcPts val="300"/>
              </a:spcBef>
            </a:pPr>
            <a:r>
              <a:rPr lang="en-US" sz="1200" dirty="0">
                <a:hlinkClick r:id="rId4"/>
              </a:rPr>
              <a:t>https://www.ibm.com/support/knowledgecenter/SSEUFV/7_Reporting/2_TheMetricsDashboard/2_WorkingWithVisualizations.html</a:t>
            </a:r>
            <a:endParaRPr lang="en-US" sz="1200" dirty="0"/>
          </a:p>
          <a:p>
            <a:pPr>
              <a:spcBef>
                <a:spcPts val="600"/>
              </a:spcBef>
            </a:pPr>
            <a:endParaRPr lang="en-US" dirty="0"/>
          </a:p>
          <a:p>
            <a:pPr>
              <a:spcBef>
                <a:spcPts val="600"/>
              </a:spcBef>
            </a:pPr>
            <a:r>
              <a:rPr lang="en-US" b="1" dirty="0"/>
              <a:t>Visualization Examples</a:t>
            </a:r>
          </a:p>
          <a:p>
            <a:pPr>
              <a:spcBef>
                <a:spcPts val="300"/>
              </a:spcBef>
            </a:pPr>
            <a:r>
              <a:rPr lang="en-US" sz="1200" dirty="0">
                <a:hlinkClick r:id="rId5"/>
              </a:rPr>
              <a:t>https://www.ibm.com/support/knowledgecenter/SSEUFV/7_Reporting/2_TheMetricsDashboard/4_ExampleVisualizations.html</a:t>
            </a:r>
            <a:endParaRPr lang="en-US" sz="1200" dirty="0"/>
          </a:p>
          <a:p>
            <a:pPr>
              <a:spcBef>
                <a:spcPts val="600"/>
              </a:spcBef>
            </a:pPr>
            <a:endParaRPr lang="en-US" b="1" dirty="0">
              <a:latin typeface="IBM Plex Sans" panose="020B0503050000000000" pitchFamily="34" charset="0"/>
            </a:endParaRPr>
          </a:p>
          <a:p>
            <a:pPr>
              <a:spcBef>
                <a:spcPts val="0"/>
              </a:spcBef>
            </a:pPr>
            <a:r>
              <a:rPr lang="en-US" b="1" dirty="0">
                <a:latin typeface="IBM Plex Sans" panose="020B0503050000000000" pitchFamily="34" charset="0"/>
              </a:rPr>
              <a:t>Metrics Dashboard Calculations</a:t>
            </a:r>
          </a:p>
          <a:p>
            <a:pPr>
              <a:spcBef>
                <a:spcPts val="300"/>
              </a:spcBef>
            </a:pPr>
            <a:r>
              <a:rPr lang="en-US" sz="1200" dirty="0">
                <a:latin typeface="IBM Plex Sans" panose="020B0503050000000000" pitchFamily="34" charset="0"/>
                <a:hlinkClick r:id="rId6"/>
              </a:rPr>
              <a:t>https://www.ibm.com/support/knowledgecenter/SSEUFV/7_Reporting/2_TheMetricsDashboard/2a_Calculcations.html</a:t>
            </a:r>
            <a:endParaRPr lang="en-US" sz="1200" dirty="0">
              <a:latin typeface="IBM Plex Sans" panose="020B0503050000000000" pitchFamily="34" charset="0"/>
            </a:endParaRPr>
          </a:p>
          <a:p>
            <a:pPr>
              <a:spcBef>
                <a:spcPts val="600"/>
              </a:spcBef>
            </a:pPr>
            <a:endParaRPr lang="en-US" dirty="0">
              <a:latin typeface="IBM Plex Sans" panose="020B0503050000000000" pitchFamily="34" charset="0"/>
            </a:endParaRPr>
          </a:p>
          <a:p>
            <a:pPr>
              <a:spcBef>
                <a:spcPts val="0"/>
              </a:spcBef>
            </a:pPr>
            <a:r>
              <a:rPr lang="en-US" b="1" dirty="0">
                <a:latin typeface="IBM Plex Sans" panose="020B0503050000000000" pitchFamily="34" charset="0"/>
              </a:rPr>
              <a:t>Administrator Functions</a:t>
            </a:r>
          </a:p>
          <a:p>
            <a:pPr>
              <a:spcBef>
                <a:spcPts val="300"/>
              </a:spcBef>
            </a:pPr>
            <a:r>
              <a:rPr lang="en-US" sz="1200" dirty="0">
                <a:latin typeface="IBM Plex Sans" panose="020B0503050000000000" pitchFamily="34" charset="0"/>
                <a:hlinkClick r:id="rId7"/>
              </a:rPr>
              <a:t>https://www.ibm.com/support/knowledgecenter/SSEUFV/7_Reporting/2_TheMetricsDashboard/3_AdminFns.html</a:t>
            </a:r>
            <a:endParaRPr lang="en-US" sz="1200" dirty="0">
              <a:latin typeface="IBM Plex Sans" panose="020B0503050000000000" pitchFamily="34" charset="0"/>
            </a:endParaRP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31838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Knowledge Center Update</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1200"/>
              </a:spcAft>
            </a:pPr>
            <a:r>
              <a:rPr lang="en-US" b="1" dirty="0">
                <a:latin typeface="IBM Plex Sans" panose="020B0503050000000000" pitchFamily="34" charset="0"/>
              </a:rPr>
              <a:t>Release Notes</a:t>
            </a:r>
          </a:p>
          <a:p>
            <a:pPr marL="285750" indent="-285750">
              <a:spcBef>
                <a:spcPts val="0"/>
              </a:spcBef>
              <a:spcAft>
                <a:spcPts val="600"/>
              </a:spcAft>
              <a:buFont typeface="Arial" panose="020B0604020202020204" pitchFamily="34" charset="0"/>
              <a:buChar char="•"/>
            </a:pPr>
            <a:r>
              <a:rPr lang="en-US" dirty="0">
                <a:latin typeface="IBM Plex Sans" panose="020B0503050000000000" pitchFamily="34" charset="0"/>
              </a:rPr>
              <a:t>On the KC, the BrassRing downloadable PDF Release notes page was updated with the Table of Contents from each release. </a:t>
            </a:r>
          </a:p>
          <a:p>
            <a:pPr marL="285750" indent="-285750">
              <a:spcBef>
                <a:spcPts val="0"/>
              </a:spcBef>
              <a:spcAft>
                <a:spcPts val="600"/>
              </a:spcAft>
              <a:buFont typeface="Arial" panose="020B0604020202020204" pitchFamily="34" charset="0"/>
              <a:buChar char="•"/>
            </a:pPr>
            <a:r>
              <a:rPr lang="en-US" dirty="0">
                <a:latin typeface="IBM Plex Sans" panose="020B0503050000000000" pitchFamily="34" charset="0"/>
              </a:rPr>
              <a:t>You can search the content from the PDF file.</a:t>
            </a:r>
          </a:p>
          <a:p>
            <a:pPr marL="285750" indent="-285750">
              <a:spcBef>
                <a:spcPts val="600"/>
              </a:spcBef>
              <a:spcAft>
                <a:spcPts val="600"/>
              </a:spcAft>
              <a:buFont typeface="Arial" panose="020B0604020202020204" pitchFamily="34" charset="0"/>
              <a:buChar char="•"/>
            </a:pPr>
            <a:r>
              <a:rPr lang="en-US" dirty="0">
                <a:latin typeface="IBM Plex Sans" panose="020B0503050000000000" pitchFamily="34" charset="0"/>
              </a:rPr>
              <a:t>Use the following link to the page to view when features were released in BrassRing, Lead Manager, or Workbench: </a:t>
            </a:r>
            <a:r>
              <a:rPr lang="en-US" dirty="0">
                <a:latin typeface="IBM Plex Sans" panose="020B0503050000000000" pitchFamily="34" charset="0"/>
                <a:hlinkClick r:id="rId3"/>
              </a:rPr>
              <a:t>https://www.ibm.com/support/knowledgecenter/SSEUFV/12_ReleaseNotes/3_PDFReleaseNotes.html</a:t>
            </a:r>
            <a:endParaRPr lang="en-US" dirty="0">
              <a:latin typeface="IBM Plex Sans" panose="020B0503050000000000" pitchFamily="34" charset="0"/>
            </a:endParaRPr>
          </a:p>
          <a:p>
            <a:pPr marL="285750" indent="-285750">
              <a:spcBef>
                <a:spcPts val="600"/>
              </a:spcBef>
              <a:spcAft>
                <a:spcPts val="300"/>
              </a:spcAft>
              <a:buFont typeface="Arial" panose="020B0604020202020204" pitchFamily="34" charset="0"/>
              <a:buChar char="•"/>
            </a:pPr>
            <a:r>
              <a:rPr lang="en-US" dirty="0">
                <a:latin typeface="IBM Plex Sans" panose="020B0503050000000000" pitchFamily="34" charset="0"/>
              </a:rPr>
              <a:t>The changes also apply to Onboard Release Notes: </a:t>
            </a:r>
          </a:p>
          <a:p>
            <a:pPr marL="283464" lvl="2" indent="0">
              <a:spcBef>
                <a:spcPts val="0"/>
              </a:spcBef>
              <a:spcAft>
                <a:spcPts val="1200"/>
              </a:spcAft>
              <a:buNone/>
            </a:pPr>
            <a:r>
              <a:rPr lang="en-US" dirty="0">
                <a:hlinkClick r:id="rId4"/>
              </a:rPr>
              <a:t>https://www.ibm.com/support/knowledgecenter/SSQUQ4/Onboard_Downloadable_PDF_Release_Notes/top.html</a:t>
            </a:r>
            <a:endParaRPr lang="en-US" dirty="0">
              <a:latin typeface="IBM Plex Sans" panose="020B0503050000000000" pitchFamily="34" charset="0"/>
            </a:endParaRP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949890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May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523488251"/>
              </p:ext>
            </p:extLst>
          </p:nvPr>
        </p:nvGraphicFramePr>
        <p:xfrm>
          <a:off x="107950" y="755864"/>
          <a:ext cx="8844234" cy="4224759"/>
        </p:xfrm>
        <a:graphic>
          <a:graphicData uri="http://schemas.openxmlformats.org/drawingml/2006/table">
            <a:tbl>
              <a:tblPr firstRow="1" bandRow="1">
                <a:tableStyleId>{93296810-A885-4BE3-A3E7-6D5BEEA58F35}</a:tableStyleId>
              </a:tblPr>
              <a:tblGrid>
                <a:gridCol w="1263462">
                  <a:extLst>
                    <a:ext uri="{9D8B030D-6E8A-4147-A177-3AD203B41FA5}">
                      <a16:colId xmlns:a16="http://schemas.microsoft.com/office/drawing/2014/main" val="1350891789"/>
                    </a:ext>
                  </a:extLst>
                </a:gridCol>
                <a:gridCol w="1263462">
                  <a:extLst>
                    <a:ext uri="{9D8B030D-6E8A-4147-A177-3AD203B41FA5}">
                      <a16:colId xmlns:a16="http://schemas.microsoft.com/office/drawing/2014/main" val="1325881092"/>
                    </a:ext>
                  </a:extLst>
                </a:gridCol>
                <a:gridCol w="1295990">
                  <a:extLst>
                    <a:ext uri="{9D8B030D-6E8A-4147-A177-3AD203B41FA5}">
                      <a16:colId xmlns:a16="http://schemas.microsoft.com/office/drawing/2014/main" val="1573733701"/>
                    </a:ext>
                  </a:extLst>
                </a:gridCol>
                <a:gridCol w="1230934">
                  <a:extLst>
                    <a:ext uri="{9D8B030D-6E8A-4147-A177-3AD203B41FA5}">
                      <a16:colId xmlns:a16="http://schemas.microsoft.com/office/drawing/2014/main" val="515021033"/>
                    </a:ext>
                  </a:extLst>
                </a:gridCol>
                <a:gridCol w="1237227">
                  <a:extLst>
                    <a:ext uri="{9D8B030D-6E8A-4147-A177-3AD203B41FA5}">
                      <a16:colId xmlns:a16="http://schemas.microsoft.com/office/drawing/2014/main" val="1806861775"/>
                    </a:ext>
                  </a:extLst>
                </a:gridCol>
                <a:gridCol w="1289697">
                  <a:extLst>
                    <a:ext uri="{9D8B030D-6E8A-4147-A177-3AD203B41FA5}">
                      <a16:colId xmlns:a16="http://schemas.microsoft.com/office/drawing/2014/main" val="4008877000"/>
                    </a:ext>
                  </a:extLst>
                </a:gridCol>
                <a:gridCol w="1263462">
                  <a:extLst>
                    <a:ext uri="{9D8B030D-6E8A-4147-A177-3AD203B41FA5}">
                      <a16:colId xmlns:a16="http://schemas.microsoft.com/office/drawing/2014/main" val="554407507"/>
                    </a:ext>
                  </a:extLst>
                </a:gridCol>
              </a:tblGrid>
              <a:tr h="275036">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419281">
                <a:tc>
                  <a:txBody>
                    <a:bodyPr/>
                    <a:lstStyle/>
                    <a:p>
                      <a:endParaRPr lang="en-US" sz="90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900" b="0" dirty="0">
                        <a:solidFill>
                          <a:schemeClr val="tx1"/>
                        </a:solidFill>
                      </a:endParaRPr>
                    </a:p>
                  </a:txBody>
                  <a:tcPr/>
                </a:tc>
                <a:tc>
                  <a:txBody>
                    <a:bodyPr/>
                    <a:lstStyle/>
                    <a:p>
                      <a:endParaRPr lang="en-US" sz="900" dirty="0"/>
                    </a:p>
                  </a:txBody>
                  <a:tcPr/>
                </a:tc>
                <a:tc>
                  <a:txBody>
                    <a:bodyPr/>
                    <a:lstStyle/>
                    <a:p>
                      <a:endParaRPr lang="en-US" sz="900" b="1" dirty="0"/>
                    </a:p>
                    <a:p>
                      <a:endParaRPr lang="en-US" sz="900" b="1" dirty="0"/>
                    </a:p>
                    <a:p>
                      <a:endParaRPr lang="en-US" sz="900" b="1" dirty="0"/>
                    </a:p>
                    <a:p>
                      <a:endParaRPr lang="en-US" sz="900" b="1" dirty="0"/>
                    </a:p>
                  </a:txBody>
                  <a:tcPr/>
                </a:tc>
                <a:tc>
                  <a:txBody>
                    <a:bodyPr/>
                    <a:lstStyle/>
                    <a:p>
                      <a:r>
                        <a:rPr lang="en-US" sz="900" dirty="0"/>
                        <a:t>1</a:t>
                      </a:r>
                    </a:p>
                  </a:txBody>
                  <a:tcPr/>
                </a:tc>
                <a:tc>
                  <a:txBody>
                    <a:bodyPr/>
                    <a:lstStyle/>
                    <a:p>
                      <a:r>
                        <a:rPr lang="en-US" sz="900" dirty="0"/>
                        <a:t>2</a:t>
                      </a:r>
                    </a:p>
                  </a:txBody>
                  <a:tcPr/>
                </a:tc>
                <a:extLst>
                  <a:ext uri="{0D108BD9-81ED-4DB2-BD59-A6C34878D82A}">
                    <a16:rowId xmlns:a16="http://schemas.microsoft.com/office/drawing/2014/main" val="1628256478"/>
                  </a:ext>
                </a:extLst>
              </a:tr>
              <a:tr h="779326">
                <a:tc>
                  <a:txBody>
                    <a:bodyPr/>
                    <a:lstStyle/>
                    <a:p>
                      <a:r>
                        <a:rPr lang="en-US" sz="900" dirty="0"/>
                        <a:t>3</a:t>
                      </a:r>
                    </a:p>
                  </a:txBody>
                  <a:tcPr/>
                </a:tc>
                <a:tc>
                  <a:txBody>
                    <a:bodyPr/>
                    <a:lstStyle/>
                    <a:p>
                      <a:r>
                        <a:rPr lang="en-US" sz="900" dirty="0"/>
                        <a:t>4</a:t>
                      </a:r>
                    </a:p>
                  </a:txBody>
                  <a:tcPr/>
                </a:tc>
                <a:tc>
                  <a:txBody>
                    <a:bodyPr/>
                    <a:lstStyle/>
                    <a:p>
                      <a:r>
                        <a:rPr lang="en-US" sz="900" dirty="0"/>
                        <a:t>5</a:t>
                      </a:r>
                    </a:p>
                  </a:txBody>
                  <a:tcPr/>
                </a:tc>
                <a:tc>
                  <a:txBody>
                    <a:bodyPr/>
                    <a:lstStyle/>
                    <a:p>
                      <a:r>
                        <a:rPr lang="en-US" sz="900" dirty="0"/>
                        <a:t>6</a:t>
                      </a:r>
                    </a:p>
                  </a:txBody>
                  <a:tcPr/>
                </a:tc>
                <a:tc>
                  <a:txBody>
                    <a:bodyPr/>
                    <a:lstStyle/>
                    <a:p>
                      <a:r>
                        <a:rPr lang="en-US" sz="900" dirty="0"/>
                        <a:t>7</a:t>
                      </a:r>
                    </a:p>
                    <a:p>
                      <a:r>
                        <a:rPr lang="en-US" sz="900" b="1" dirty="0"/>
                        <a:t>Client:</a:t>
                      </a:r>
                      <a:r>
                        <a:rPr lang="en-US" sz="900" b="0" dirty="0"/>
                        <a:t> </a:t>
                      </a:r>
                      <a:r>
                        <a:rPr lang="en-US" sz="900" b="0" dirty="0">
                          <a:hlinkClick r:id="rId2"/>
                        </a:rPr>
                        <a:t>BR 20.05.04 and Onboard Release (11:00 AM EST)</a:t>
                      </a:r>
                      <a:endParaRPr lang="en-US" sz="900" b="1" dirty="0"/>
                    </a:p>
                  </a:txBody>
                  <a:tcPr/>
                </a:tc>
                <a:tc>
                  <a:txBody>
                    <a:bodyPr/>
                    <a:lstStyle/>
                    <a:p>
                      <a:r>
                        <a:rPr lang="en-US" sz="900" dirty="0"/>
                        <a:t>8</a:t>
                      </a:r>
                    </a:p>
                  </a:txBody>
                  <a:tcPr/>
                </a:tc>
                <a:tc>
                  <a:txBody>
                    <a:bodyPr/>
                    <a:lstStyle/>
                    <a:p>
                      <a:r>
                        <a:rPr lang="en-US" sz="900" dirty="0"/>
                        <a:t>9</a:t>
                      </a:r>
                    </a:p>
                  </a:txBody>
                  <a:tcPr/>
                </a:tc>
                <a:extLst>
                  <a:ext uri="{0D108BD9-81ED-4DB2-BD59-A6C34878D82A}">
                    <a16:rowId xmlns:a16="http://schemas.microsoft.com/office/drawing/2014/main" val="634571686"/>
                  </a:ext>
                </a:extLst>
              </a:tr>
              <a:tr h="813233">
                <a:tc>
                  <a:txBody>
                    <a:bodyPr/>
                    <a:lstStyle/>
                    <a:p>
                      <a:r>
                        <a:rPr lang="en-US" sz="900" dirty="0"/>
                        <a:t>10</a:t>
                      </a:r>
                    </a:p>
                  </a:txBody>
                  <a:tcPr/>
                </a:tc>
                <a:tc>
                  <a:txBody>
                    <a:bodyPr/>
                    <a:lstStyle/>
                    <a:p>
                      <a:r>
                        <a:rPr lang="en-US" sz="900" dirty="0"/>
                        <a:t>11</a:t>
                      </a:r>
                    </a:p>
                    <a:p>
                      <a:endParaRPr lang="en-US" sz="900" b="1" dirty="0"/>
                    </a:p>
                  </a:txBody>
                  <a:tcPr/>
                </a:tc>
                <a:tc>
                  <a:txBody>
                    <a:bodyPr/>
                    <a:lstStyle/>
                    <a:p>
                      <a:r>
                        <a:rPr lang="en-US" sz="900" dirty="0"/>
                        <a:t>12</a:t>
                      </a:r>
                    </a:p>
                    <a:p>
                      <a:endParaRPr lang="en-US" sz="900" b="1" dirty="0"/>
                    </a:p>
                  </a:txBody>
                  <a:tcPr/>
                </a:tc>
                <a:tc>
                  <a:txBody>
                    <a:bodyPr/>
                    <a:lstStyle/>
                    <a:p>
                      <a:r>
                        <a:rPr lang="en-US" sz="900" dirty="0"/>
                        <a:t>13</a:t>
                      </a:r>
                    </a:p>
                  </a:txBody>
                  <a:tcPr/>
                </a:tc>
                <a:tc>
                  <a:txBody>
                    <a:bodyPr/>
                    <a:lstStyle/>
                    <a:p>
                      <a:r>
                        <a:rPr lang="en-US" sz="900" dirty="0"/>
                        <a:t>14</a:t>
                      </a:r>
                    </a:p>
                    <a:p>
                      <a:r>
                        <a:rPr lang="en-US" sz="900" b="1" dirty="0"/>
                        <a:t>Client:</a:t>
                      </a:r>
                      <a:r>
                        <a:rPr lang="en-US" sz="900" dirty="0"/>
                        <a:t> </a:t>
                      </a:r>
                      <a:r>
                        <a:rPr lang="en-US" sz="900" dirty="0">
                          <a:hlinkClick r:id="rId3"/>
                        </a:rPr>
                        <a:t>Slack Ask Me Anything (11:00 AM EST and 4:00 PM EST)</a:t>
                      </a:r>
                      <a:endParaRPr lang="en-US" sz="900" dirty="0"/>
                    </a:p>
                  </a:txBody>
                  <a:tcPr/>
                </a:tc>
                <a:tc>
                  <a:txBody>
                    <a:bodyPr/>
                    <a:lstStyle/>
                    <a:p>
                      <a:r>
                        <a:rPr lang="en-US" sz="900" dirty="0"/>
                        <a:t>15</a:t>
                      </a:r>
                    </a:p>
                  </a:txBody>
                  <a:tcPr/>
                </a:tc>
                <a:tc>
                  <a:txBody>
                    <a:bodyPr/>
                    <a:lstStyle/>
                    <a:p>
                      <a:r>
                        <a:rPr lang="en-US" sz="900" dirty="0"/>
                        <a:t>16</a:t>
                      </a:r>
                    </a:p>
                  </a:txBody>
                  <a:tcPr/>
                </a:tc>
                <a:extLst>
                  <a:ext uri="{0D108BD9-81ED-4DB2-BD59-A6C34878D82A}">
                    <a16:rowId xmlns:a16="http://schemas.microsoft.com/office/drawing/2014/main" val="1980404736"/>
                  </a:ext>
                </a:extLst>
              </a:tr>
              <a:tr h="665524">
                <a:tc>
                  <a:txBody>
                    <a:bodyPr/>
                    <a:lstStyle/>
                    <a:p>
                      <a:r>
                        <a:rPr lang="en-US" sz="900" dirty="0"/>
                        <a:t>17</a:t>
                      </a:r>
                    </a:p>
                  </a:txBody>
                  <a:tcPr/>
                </a:tc>
                <a:tc>
                  <a:txBody>
                    <a:bodyPr/>
                    <a:lstStyle/>
                    <a:p>
                      <a:r>
                        <a:rPr lang="en-US" sz="900" dirty="0"/>
                        <a:t>18</a:t>
                      </a:r>
                    </a:p>
                    <a:p>
                      <a:r>
                        <a:rPr lang="en-US" sz="900" b="1" dirty="0"/>
                        <a:t>Client:</a:t>
                      </a:r>
                      <a:r>
                        <a:rPr lang="en-US" sz="900" b="0" dirty="0"/>
                        <a:t> </a:t>
                      </a:r>
                      <a:r>
                        <a:rPr lang="en-US" sz="900" b="0" dirty="0">
                          <a:hlinkClick r:id="rId4"/>
                        </a:rPr>
                        <a:t>Assess May Release (11:00 AM EST)</a:t>
                      </a:r>
                      <a:endParaRPr lang="en-US" sz="900" dirty="0"/>
                    </a:p>
                  </a:txBody>
                  <a:tcPr/>
                </a:tc>
                <a:tc>
                  <a:txBody>
                    <a:bodyPr/>
                    <a:lstStyle/>
                    <a:p>
                      <a:r>
                        <a:rPr lang="en-US" sz="900" dirty="0"/>
                        <a:t>19</a:t>
                      </a:r>
                    </a:p>
                    <a:p>
                      <a:r>
                        <a:rPr lang="en-US" sz="900" b="1" dirty="0"/>
                        <a:t>Client:</a:t>
                      </a:r>
                      <a:r>
                        <a:rPr lang="en-US" sz="900" b="0" dirty="0"/>
                        <a:t> </a:t>
                      </a:r>
                      <a:r>
                        <a:rPr lang="en-US" sz="900" b="0" dirty="0">
                          <a:hlinkClick r:id="rId5"/>
                        </a:rPr>
                        <a:t>BrassRing Metrics Dashboard (11:00 AM EST)</a:t>
                      </a:r>
                      <a:endParaRPr lang="en-US" sz="900" b="1" dirty="0"/>
                    </a:p>
                  </a:txBody>
                  <a:tcPr/>
                </a:tc>
                <a:tc>
                  <a:txBody>
                    <a:bodyPr/>
                    <a:lstStyle/>
                    <a:p>
                      <a:r>
                        <a:rPr lang="en-US" sz="900" dirty="0"/>
                        <a:t>20</a:t>
                      </a:r>
                    </a:p>
                    <a:p>
                      <a:endParaRPr lang="en-US" sz="900" dirty="0"/>
                    </a:p>
                  </a:txBody>
                  <a:tcPr/>
                </a:tc>
                <a:tc>
                  <a:txBody>
                    <a:bodyPr/>
                    <a:lstStyle/>
                    <a:p>
                      <a:r>
                        <a:rPr lang="en-US" sz="900" dirty="0"/>
                        <a:t>21</a:t>
                      </a:r>
                    </a:p>
                  </a:txBody>
                  <a:tcPr/>
                </a:tc>
                <a:tc>
                  <a:txBody>
                    <a:bodyPr/>
                    <a:lstStyle/>
                    <a:p>
                      <a:r>
                        <a:rPr lang="en-US" sz="900" dirty="0"/>
                        <a:t>22</a:t>
                      </a:r>
                    </a:p>
                  </a:txBody>
                  <a:tcPr/>
                </a:tc>
                <a:tc>
                  <a:txBody>
                    <a:bodyPr/>
                    <a:lstStyle/>
                    <a:p>
                      <a:r>
                        <a:rPr lang="en-US" sz="900" dirty="0"/>
                        <a:t>23</a:t>
                      </a:r>
                    </a:p>
                  </a:txBody>
                  <a:tcPr/>
                </a:tc>
                <a:extLst>
                  <a:ext uri="{0D108BD9-81ED-4DB2-BD59-A6C34878D82A}">
                    <a16:rowId xmlns:a16="http://schemas.microsoft.com/office/drawing/2014/main" val="1218527354"/>
                  </a:ext>
                </a:extLst>
              </a:tr>
              <a:tr h="749353">
                <a:tc>
                  <a:txBody>
                    <a:bodyPr/>
                    <a:lstStyle/>
                    <a:p>
                      <a:r>
                        <a:rPr lang="en-US" sz="900" dirty="0"/>
                        <a:t>24</a:t>
                      </a:r>
                    </a:p>
                  </a:txBody>
                  <a:tcPr/>
                </a:tc>
                <a:tc>
                  <a:txBody>
                    <a:bodyPr/>
                    <a:lstStyle/>
                    <a:p>
                      <a:r>
                        <a:rPr lang="en-US" sz="900" dirty="0"/>
                        <a:t>25</a:t>
                      </a:r>
                    </a:p>
                  </a:txBody>
                  <a:tcPr/>
                </a:tc>
                <a:tc>
                  <a:txBody>
                    <a:bodyPr/>
                    <a:lstStyle/>
                    <a:p>
                      <a:r>
                        <a:rPr lang="en-US" sz="900" dirty="0"/>
                        <a:t>26</a:t>
                      </a:r>
                    </a:p>
                  </a:txBody>
                  <a:tcPr/>
                </a:tc>
                <a:tc>
                  <a:txBody>
                    <a:bodyPr/>
                    <a:lstStyle/>
                    <a:p>
                      <a:r>
                        <a:rPr lang="en-US" sz="900" dirty="0"/>
                        <a:t>27</a:t>
                      </a:r>
                    </a:p>
                  </a:txBody>
                  <a:tcPr/>
                </a:tc>
                <a:tc>
                  <a:txBody>
                    <a:bodyPr/>
                    <a:lstStyle/>
                    <a:p>
                      <a:r>
                        <a:rPr lang="en-US" sz="900" dirty="0"/>
                        <a:t>28</a:t>
                      </a:r>
                    </a:p>
                    <a:p>
                      <a:r>
                        <a:rPr lang="en-US" sz="900" b="1" dirty="0"/>
                        <a:t>Client:</a:t>
                      </a:r>
                      <a:r>
                        <a:rPr lang="en-US" sz="900" dirty="0"/>
                        <a:t> </a:t>
                      </a:r>
                      <a:r>
                        <a:rPr lang="en-US" sz="900" dirty="0">
                          <a:hlinkClick r:id="" action="ppaction://noaction"/>
                        </a:rPr>
                        <a:t>Client Presentation –  Edward Jones:</a:t>
                      </a:r>
                    </a:p>
                    <a:p>
                      <a:r>
                        <a:rPr lang="en-US" sz="900" dirty="0">
                          <a:hlinkClick r:id="" action="ppaction://noaction"/>
                        </a:rPr>
                        <a:t>Two-step Application Process (11: 00 AM EST)</a:t>
                      </a:r>
                      <a:endParaRPr lang="en-US" sz="900" dirty="0"/>
                    </a:p>
                  </a:txBody>
                  <a:tcPr/>
                </a:tc>
                <a:tc>
                  <a:txBody>
                    <a:bodyPr/>
                    <a:lstStyle/>
                    <a:p>
                      <a:r>
                        <a:rPr lang="en-US" sz="900" dirty="0"/>
                        <a:t>29</a:t>
                      </a:r>
                    </a:p>
                  </a:txBody>
                  <a:tcPr/>
                </a:tc>
                <a:tc>
                  <a:txBody>
                    <a:bodyPr/>
                    <a:lstStyle/>
                    <a:p>
                      <a:r>
                        <a:rPr lang="en-US" sz="900" dirty="0"/>
                        <a:t>30</a:t>
                      </a:r>
                    </a:p>
                  </a:txBody>
                  <a:tcPr/>
                </a:tc>
                <a:extLst>
                  <a:ext uri="{0D108BD9-81ED-4DB2-BD59-A6C34878D82A}">
                    <a16:rowId xmlns:a16="http://schemas.microsoft.com/office/drawing/2014/main" val="611195623"/>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6"/>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11" name="TextBox 10">
            <a:hlinkClick r:id="rId7"/>
            <a:extLst>
              <a:ext uri="{FF2B5EF4-FFF2-40B4-BE49-F238E27FC236}">
                <a16:creationId xmlns:a16="http://schemas.microsoft.com/office/drawing/2014/main" id="{10B230D2-CE28-4DF1-A4E7-381CD1A13EC7}"/>
              </a:ext>
            </a:extLst>
          </p:cNvPr>
          <p:cNvSpPr txBox="1"/>
          <p:nvPr/>
        </p:nvSpPr>
        <p:spPr>
          <a:xfrm>
            <a:off x="4572000" y="491013"/>
            <a:ext cx="4380186" cy="27699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solidFill>
                  <a:srgbClr val="FFFFFF"/>
                </a:solidFill>
                <a:latin typeface="IBM Plex Sans"/>
                <a:hlinkClick r:id="rId8"/>
              </a:rPr>
              <a:t>Check your skills!</a:t>
            </a:r>
            <a:endParaRPr kumimoji="0" lang="en-US" sz="1350" b="0" i="0" u="none" strike="noStrike" kern="1200" cap="none" spc="0" normalizeH="0" baseline="0" noProof="0" dirty="0">
              <a:ln>
                <a:noFill/>
              </a:ln>
              <a:solidFill>
                <a:srgbClr val="FFFFFF"/>
              </a:solidFill>
              <a:effectLst/>
              <a:uLnTx/>
              <a:uFillTx/>
              <a:latin typeface="IBM Plex Sans"/>
              <a:ea typeface="+mn-ea"/>
              <a:cs typeface="+mn-cs"/>
            </a:endParaRPr>
          </a:p>
        </p:txBody>
      </p:sp>
    </p:spTree>
    <p:extLst>
      <p:ext uri="{BB962C8B-B14F-4D97-AF65-F5344CB8AC3E}">
        <p14:creationId xmlns:p14="http://schemas.microsoft.com/office/powerpoint/2010/main" val="53887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June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640543492"/>
              </p:ext>
            </p:extLst>
          </p:nvPr>
        </p:nvGraphicFramePr>
        <p:xfrm>
          <a:off x="107950" y="755865"/>
          <a:ext cx="8726214" cy="4344942"/>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78696">
                  <a:extLst>
                    <a:ext uri="{9D8B030D-6E8A-4147-A177-3AD203B41FA5}">
                      <a16:colId xmlns:a16="http://schemas.microsoft.com/office/drawing/2014/main" val="1573733701"/>
                    </a:ext>
                  </a:extLst>
                </a:gridCol>
                <a:gridCol w="1214508">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56222">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91297">
                <a:tc>
                  <a:txBody>
                    <a:bodyPr/>
                    <a:lstStyle/>
                    <a:p>
                      <a:endParaRPr lang="en-US" sz="900" dirty="0"/>
                    </a:p>
                  </a:txBody>
                  <a:tcPr/>
                </a:tc>
                <a:tc>
                  <a:txBody>
                    <a:bodyPr/>
                    <a:lstStyle/>
                    <a:p>
                      <a:r>
                        <a:rPr lang="en-US" sz="900" dirty="0"/>
                        <a:t>1</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b="0" dirty="0">
                          <a:solidFill>
                            <a:schemeClr val="tx1"/>
                          </a:solidFill>
                        </a:rPr>
                        <a:t>2</a:t>
                      </a:r>
                    </a:p>
                  </a:txBody>
                  <a:tcPr/>
                </a:tc>
                <a:tc>
                  <a:txBody>
                    <a:bodyPr/>
                    <a:lstStyle/>
                    <a:p>
                      <a:r>
                        <a:rPr lang="en-US" sz="900" dirty="0"/>
                        <a:t>3</a:t>
                      </a:r>
                    </a:p>
                  </a:txBody>
                  <a:tcPr/>
                </a:tc>
                <a:tc>
                  <a:txBody>
                    <a:bodyPr/>
                    <a:lstStyle/>
                    <a:p>
                      <a:r>
                        <a:rPr lang="en-US" sz="900" b="0" dirty="0"/>
                        <a:t>4</a:t>
                      </a:r>
                    </a:p>
                    <a:p>
                      <a:r>
                        <a:rPr lang="en-US" sz="900" b="1" dirty="0"/>
                        <a:t>Client:</a:t>
                      </a:r>
                      <a:r>
                        <a:rPr lang="en-US" sz="900" b="0" dirty="0"/>
                        <a:t> </a:t>
                      </a:r>
                      <a:r>
                        <a:rPr lang="en-US" sz="900" b="0" dirty="0">
                          <a:hlinkClick r:id="rId2"/>
                        </a:rPr>
                        <a:t>BR 20.06.01 Release (11:00 AM EST)</a:t>
                      </a:r>
                      <a:endParaRPr lang="en-US" sz="900" b="1" dirty="0"/>
                    </a:p>
                    <a:p>
                      <a:endParaRPr lang="en-US" sz="900" b="1" dirty="0"/>
                    </a:p>
                    <a:p>
                      <a:endParaRPr lang="en-US" sz="900" b="1" dirty="0"/>
                    </a:p>
                  </a:txBody>
                  <a:tcPr/>
                </a:tc>
                <a:tc>
                  <a:txBody>
                    <a:bodyPr/>
                    <a:lstStyle/>
                    <a:p>
                      <a:r>
                        <a:rPr lang="en-US" sz="900" dirty="0"/>
                        <a:t>5</a:t>
                      </a:r>
                    </a:p>
                  </a:txBody>
                  <a:tcPr/>
                </a:tc>
                <a:tc>
                  <a:txBody>
                    <a:bodyPr/>
                    <a:lstStyle/>
                    <a:p>
                      <a:r>
                        <a:rPr lang="en-US" sz="900" dirty="0"/>
                        <a:t>6</a:t>
                      </a:r>
                    </a:p>
                  </a:txBody>
                  <a:tcPr/>
                </a:tc>
                <a:extLst>
                  <a:ext uri="{0D108BD9-81ED-4DB2-BD59-A6C34878D82A}">
                    <a16:rowId xmlns:a16="http://schemas.microsoft.com/office/drawing/2014/main" val="1628256478"/>
                  </a:ext>
                </a:extLst>
              </a:tr>
              <a:tr h="864949">
                <a:tc>
                  <a:txBody>
                    <a:bodyPr/>
                    <a:lstStyle/>
                    <a:p>
                      <a:r>
                        <a:rPr lang="en-US" sz="900" dirty="0"/>
                        <a:t>7</a:t>
                      </a:r>
                    </a:p>
                  </a:txBody>
                  <a:tcPr/>
                </a:tc>
                <a:tc>
                  <a:txBody>
                    <a:bodyPr/>
                    <a:lstStyle/>
                    <a:p>
                      <a:r>
                        <a:rPr lang="en-US" sz="900" dirty="0"/>
                        <a:t>8</a:t>
                      </a:r>
                    </a:p>
                  </a:txBody>
                  <a:tcPr/>
                </a:tc>
                <a:tc>
                  <a:txBody>
                    <a:bodyPr/>
                    <a:lstStyle/>
                    <a:p>
                      <a:r>
                        <a:rPr lang="en-US" sz="900" dirty="0"/>
                        <a:t>9</a:t>
                      </a:r>
                    </a:p>
                  </a:txBody>
                  <a:tcPr/>
                </a:tc>
                <a:tc>
                  <a:txBody>
                    <a:bodyPr/>
                    <a:lstStyle/>
                    <a:p>
                      <a:r>
                        <a:rPr lang="en-US" sz="900" dirty="0"/>
                        <a:t>10</a:t>
                      </a:r>
                    </a:p>
                  </a:txBody>
                  <a:tcPr/>
                </a:tc>
                <a:tc>
                  <a:txBody>
                    <a:bodyPr/>
                    <a:lstStyle/>
                    <a:p>
                      <a:r>
                        <a:rPr lang="en-US" sz="900" dirty="0"/>
                        <a:t>11</a:t>
                      </a:r>
                    </a:p>
                  </a:txBody>
                  <a:tcPr/>
                </a:tc>
                <a:tc>
                  <a:txBody>
                    <a:bodyPr/>
                    <a:lstStyle/>
                    <a:p>
                      <a:r>
                        <a:rPr lang="en-US" sz="900" dirty="0"/>
                        <a:t>12</a:t>
                      </a:r>
                    </a:p>
                  </a:txBody>
                  <a:tcPr/>
                </a:tc>
                <a:tc>
                  <a:txBody>
                    <a:bodyPr/>
                    <a:lstStyle/>
                    <a:p>
                      <a:r>
                        <a:rPr lang="en-US" sz="900" dirty="0"/>
                        <a:t>13</a:t>
                      </a:r>
                    </a:p>
                  </a:txBody>
                  <a:tcPr/>
                </a:tc>
                <a:extLst>
                  <a:ext uri="{0D108BD9-81ED-4DB2-BD59-A6C34878D82A}">
                    <a16:rowId xmlns:a16="http://schemas.microsoft.com/office/drawing/2014/main" val="634571686"/>
                  </a:ext>
                </a:extLst>
              </a:tr>
              <a:tr h="696879">
                <a:tc>
                  <a:txBody>
                    <a:bodyPr/>
                    <a:lstStyle/>
                    <a:p>
                      <a:r>
                        <a:rPr lang="en-US" sz="900" dirty="0"/>
                        <a:t>14</a:t>
                      </a:r>
                    </a:p>
                  </a:txBody>
                  <a:tcPr/>
                </a:tc>
                <a:tc>
                  <a:txBody>
                    <a:bodyPr/>
                    <a:lstStyle/>
                    <a:p>
                      <a:r>
                        <a:rPr lang="en-US" sz="900" dirty="0"/>
                        <a:t>15</a:t>
                      </a:r>
                    </a:p>
                    <a:p>
                      <a:endParaRPr lang="en-US" sz="900" b="1" dirty="0"/>
                    </a:p>
                  </a:txBody>
                  <a:tcPr/>
                </a:tc>
                <a:tc>
                  <a:txBody>
                    <a:bodyPr/>
                    <a:lstStyle/>
                    <a:p>
                      <a:r>
                        <a:rPr lang="en-US" sz="900" dirty="0"/>
                        <a:t>16</a:t>
                      </a:r>
                    </a:p>
                    <a:p>
                      <a:r>
                        <a:rPr lang="en-US" sz="900" b="1" dirty="0"/>
                        <a:t>Client:</a:t>
                      </a:r>
                      <a:r>
                        <a:rPr lang="en-US" sz="900" b="0" dirty="0"/>
                        <a:t> </a:t>
                      </a:r>
                      <a:r>
                        <a:rPr lang="en-US" sz="900" b="0" dirty="0">
                          <a:hlinkClick r:id="rId3"/>
                        </a:rPr>
                        <a:t>TA Roadmap (11:00 AM EST)</a:t>
                      </a:r>
                      <a:endParaRPr lang="en-US" sz="900" b="1" dirty="0"/>
                    </a:p>
                  </a:txBody>
                  <a:tcPr/>
                </a:tc>
                <a:tc>
                  <a:txBody>
                    <a:bodyPr/>
                    <a:lstStyle/>
                    <a:p>
                      <a:r>
                        <a:rPr lang="en-US" sz="900" dirty="0"/>
                        <a:t>17</a:t>
                      </a:r>
                    </a:p>
                  </a:txBody>
                  <a:tcPr/>
                </a:tc>
                <a:tc>
                  <a:txBody>
                    <a:bodyPr/>
                    <a:lstStyle/>
                    <a:p>
                      <a:r>
                        <a:rPr lang="en-US" sz="900" dirty="0"/>
                        <a:t>18</a:t>
                      </a:r>
                    </a:p>
                    <a:p>
                      <a:r>
                        <a:rPr lang="en-US" sz="900" b="1" dirty="0"/>
                        <a:t>Client:</a:t>
                      </a:r>
                      <a:r>
                        <a:rPr lang="en-US" sz="900" b="0" dirty="0"/>
                        <a:t> </a:t>
                      </a:r>
                      <a:r>
                        <a:rPr lang="en-US" sz="900" b="0" dirty="0">
                          <a:hlinkClick r:id="rId4"/>
                        </a:rPr>
                        <a:t>Onboard Release (11:00 AM EST)</a:t>
                      </a:r>
                      <a:endParaRPr lang="en-US" sz="900" b="1" dirty="0"/>
                    </a:p>
                  </a:txBody>
                  <a:tcPr/>
                </a:tc>
                <a:tc>
                  <a:txBody>
                    <a:bodyPr/>
                    <a:lstStyle/>
                    <a:p>
                      <a:r>
                        <a:rPr lang="en-US" sz="900" dirty="0"/>
                        <a:t>19</a:t>
                      </a:r>
                    </a:p>
                  </a:txBody>
                  <a:tcPr/>
                </a:tc>
                <a:tc>
                  <a:txBody>
                    <a:bodyPr/>
                    <a:lstStyle/>
                    <a:p>
                      <a:r>
                        <a:rPr lang="en-US" sz="900" dirty="0"/>
                        <a:t>20</a:t>
                      </a:r>
                    </a:p>
                  </a:txBody>
                  <a:tcPr/>
                </a:tc>
                <a:extLst>
                  <a:ext uri="{0D108BD9-81ED-4DB2-BD59-A6C34878D82A}">
                    <a16:rowId xmlns:a16="http://schemas.microsoft.com/office/drawing/2014/main" val="1980404736"/>
                  </a:ext>
                </a:extLst>
              </a:tr>
              <a:tr h="891297">
                <a:tc>
                  <a:txBody>
                    <a:bodyPr/>
                    <a:lstStyle/>
                    <a:p>
                      <a:r>
                        <a:rPr lang="en-US" sz="900" dirty="0"/>
                        <a:t>21</a:t>
                      </a:r>
                    </a:p>
                  </a:txBody>
                  <a:tcPr/>
                </a:tc>
                <a:tc>
                  <a:txBody>
                    <a:bodyPr/>
                    <a:lstStyle/>
                    <a:p>
                      <a:r>
                        <a:rPr lang="en-US" sz="900" dirty="0"/>
                        <a:t>22</a:t>
                      </a:r>
                    </a:p>
                  </a:txBody>
                  <a:tcPr/>
                </a:tc>
                <a:tc>
                  <a:txBody>
                    <a:bodyPr/>
                    <a:lstStyle/>
                    <a:p>
                      <a:r>
                        <a:rPr lang="en-US" sz="900" dirty="0"/>
                        <a:t>23</a:t>
                      </a:r>
                    </a:p>
                    <a:p>
                      <a:r>
                        <a:rPr lang="en-US" sz="900" b="1" dirty="0"/>
                        <a:t>Client:</a:t>
                      </a:r>
                      <a:r>
                        <a:rPr lang="en-US" sz="900" b="0" dirty="0"/>
                        <a:t> </a:t>
                      </a:r>
                      <a:r>
                        <a:rPr lang="en-US" sz="900" b="0" dirty="0">
                          <a:hlinkClick r:id="rId5"/>
                        </a:rPr>
                        <a:t>Offer Process/Forms – Responsive Candidate Zone (11:00 AM EST)</a:t>
                      </a:r>
                      <a:endParaRPr lang="en-US" sz="900" b="1" dirty="0"/>
                    </a:p>
                  </a:txBody>
                  <a:tcPr/>
                </a:tc>
                <a:tc>
                  <a:txBody>
                    <a:bodyPr/>
                    <a:lstStyle/>
                    <a:p>
                      <a:r>
                        <a:rPr lang="en-US" sz="900" dirty="0"/>
                        <a:t>24</a:t>
                      </a:r>
                    </a:p>
                    <a:p>
                      <a:endParaRPr lang="en-US" sz="900" dirty="0"/>
                    </a:p>
                  </a:txBody>
                  <a:tcPr/>
                </a:tc>
                <a:tc>
                  <a:txBody>
                    <a:bodyPr/>
                    <a:lstStyle/>
                    <a:p>
                      <a:r>
                        <a:rPr lang="en-US" sz="900" dirty="0"/>
                        <a:t>25</a:t>
                      </a:r>
                    </a:p>
                  </a:txBody>
                  <a:tcPr/>
                </a:tc>
                <a:tc>
                  <a:txBody>
                    <a:bodyPr/>
                    <a:lstStyle/>
                    <a:p>
                      <a:r>
                        <a:rPr lang="en-US" sz="900" dirty="0"/>
                        <a:t>26</a:t>
                      </a:r>
                    </a:p>
                  </a:txBody>
                  <a:tcPr/>
                </a:tc>
                <a:tc>
                  <a:txBody>
                    <a:bodyPr/>
                    <a:lstStyle/>
                    <a:p>
                      <a:r>
                        <a:rPr lang="en-US" sz="900" dirty="0"/>
                        <a:t>27</a:t>
                      </a:r>
                    </a:p>
                  </a:txBody>
                  <a:tcPr/>
                </a:tc>
                <a:extLst>
                  <a:ext uri="{0D108BD9-81ED-4DB2-BD59-A6C34878D82A}">
                    <a16:rowId xmlns:a16="http://schemas.microsoft.com/office/drawing/2014/main" val="1218527354"/>
                  </a:ext>
                </a:extLst>
              </a:tr>
              <a:tr h="698092">
                <a:tc>
                  <a:txBody>
                    <a:bodyPr/>
                    <a:lstStyle/>
                    <a:p>
                      <a:r>
                        <a:rPr lang="en-US" sz="900" dirty="0"/>
                        <a:t>28</a:t>
                      </a:r>
                    </a:p>
                  </a:txBody>
                  <a:tcPr/>
                </a:tc>
                <a:tc>
                  <a:txBody>
                    <a:bodyPr/>
                    <a:lstStyle/>
                    <a:p>
                      <a:r>
                        <a:rPr lang="en-US" sz="900" dirty="0"/>
                        <a:t>29</a:t>
                      </a:r>
                    </a:p>
                  </a:txBody>
                  <a:tcPr/>
                </a:tc>
                <a:tc>
                  <a:txBody>
                    <a:bodyPr/>
                    <a:lstStyle/>
                    <a:p>
                      <a:r>
                        <a:rPr lang="en-US" sz="900" dirty="0"/>
                        <a:t>30</a:t>
                      </a:r>
                    </a:p>
                  </a:txBody>
                  <a:tcPr/>
                </a:tc>
                <a:tc>
                  <a:txBody>
                    <a:bodyPr/>
                    <a:lstStyle/>
                    <a:p>
                      <a:endParaRPr lang="en-US" sz="900" b="1" dirty="0"/>
                    </a:p>
                  </a:txBody>
                  <a:tcPr/>
                </a:tc>
                <a:tc>
                  <a:txBody>
                    <a:bodyPr/>
                    <a:lstStyle/>
                    <a:p>
                      <a:endParaRPr lang="en-US" sz="900" dirty="0"/>
                    </a:p>
                  </a:txBody>
                  <a:tcPr/>
                </a:tc>
                <a:tc>
                  <a:txBody>
                    <a:bodyPr/>
                    <a:lstStyle/>
                    <a:p>
                      <a:endParaRPr lang="en-US" sz="900" dirty="0"/>
                    </a:p>
                  </a:txBody>
                  <a:tcPr/>
                </a:tc>
                <a:tc>
                  <a:txBody>
                    <a:bodyPr/>
                    <a:lstStyle/>
                    <a:p>
                      <a:endParaRPr lang="en-US" sz="900" dirty="0"/>
                    </a:p>
                  </a:txBody>
                  <a:tcPr/>
                </a:tc>
                <a:extLst>
                  <a:ext uri="{0D108BD9-81ED-4DB2-BD59-A6C34878D82A}">
                    <a16:rowId xmlns:a16="http://schemas.microsoft.com/office/drawing/2014/main" val="611195623"/>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6"/>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1173483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
        <p:nvSpPr>
          <p:cNvPr id="2" name="Slide Number Placeholder 1">
            <a:extLst>
              <a:ext uri="{FF2B5EF4-FFF2-40B4-BE49-F238E27FC236}">
                <a16:creationId xmlns:a16="http://schemas.microsoft.com/office/drawing/2014/main" id="{6D430FAF-4417-4D98-B482-89CACF2DCDC0}"/>
              </a:ext>
            </a:extLst>
          </p:cNvPr>
          <p:cNvSpPr>
            <a:spLocks noGrp="1"/>
          </p:cNvSpPr>
          <p:nvPr>
            <p:ph type="sldNum" sz="quarter" idx="4"/>
          </p:nvPr>
        </p:nvSpPr>
        <p:spPr>
          <a:xfrm>
            <a:off x="6858000" y="4826480"/>
            <a:ext cx="2057400" cy="137160"/>
          </a:xfrm>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FFFFFF"/>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29</a:t>
            </a:fld>
            <a:endParaRPr kumimoji="0" lang="en-US" sz="600" b="0" i="0" u="none" strike="noStrike" kern="1200" cap="none" spc="0" normalizeH="0" baseline="0" noProof="0">
              <a:ln>
                <a:noFill/>
              </a:ln>
              <a:solidFill>
                <a:srgbClr val="FFFFFF"/>
              </a:solidFill>
              <a:effectLst/>
              <a:uLnTx/>
              <a:uFillTx/>
              <a:latin typeface="IBM Plex Sans"/>
              <a:cs typeface="Arial" charset="0"/>
            </a:endParaRPr>
          </a:p>
        </p:txBody>
      </p:sp>
    </p:spTree>
    <p:extLst>
      <p:ext uri="{BB962C8B-B14F-4D97-AF65-F5344CB8AC3E}">
        <p14:creationId xmlns:p14="http://schemas.microsoft.com/office/powerpoint/2010/main" val="408347730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6.xml><?xml version="1.0" encoding="utf-8"?>
<a:theme xmlns:a="http://schemas.openxmlformats.org/drawingml/2006/main" name="2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7.xml><?xml version="1.0" encoding="utf-8"?>
<a:theme xmlns:a="http://schemas.openxmlformats.org/drawingml/2006/main" name="2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43150</TotalTime>
  <Words>2745</Words>
  <Application>Microsoft Office PowerPoint</Application>
  <PresentationFormat>On-screen Show (16:9)</PresentationFormat>
  <Paragraphs>351</Paragraphs>
  <Slides>29</Slides>
  <Notes>23</Notes>
  <HiddenSlides>0</HiddenSlides>
  <MMClips>0</MMClips>
  <ScaleCrop>false</ScaleCrop>
  <HeadingPairs>
    <vt:vector size="6" baseType="variant">
      <vt:variant>
        <vt:lpstr>Fonts Used</vt:lpstr>
      </vt:variant>
      <vt:variant>
        <vt:i4>5</vt:i4>
      </vt:variant>
      <vt:variant>
        <vt:lpstr>Theme</vt:lpstr>
      </vt:variant>
      <vt:variant>
        <vt:i4>7</vt:i4>
      </vt:variant>
      <vt:variant>
        <vt:lpstr>Slide Titles</vt:lpstr>
      </vt:variant>
      <vt:variant>
        <vt:i4>29</vt:i4>
      </vt:variant>
    </vt:vector>
  </HeadingPairs>
  <TitlesOfParts>
    <vt:vector size="41" baseType="lpstr">
      <vt:lpstr>Arial</vt:lpstr>
      <vt:lpstr>Calibri</vt:lpstr>
      <vt:lpstr>Courier New</vt:lpstr>
      <vt:lpstr>IBM Plex Sans</vt:lpstr>
      <vt:lpstr>IBM Plex Sans SemiBold</vt:lpstr>
      <vt:lpstr>blk_background_2017</vt:lpstr>
      <vt:lpstr>gry_background_2017</vt:lpstr>
      <vt:lpstr>wht_background_2017</vt:lpstr>
      <vt:lpstr>1_gry_background_2017</vt:lpstr>
      <vt:lpstr>1_blk_background_2017</vt:lpstr>
      <vt:lpstr>2_blk_background_2017</vt:lpstr>
      <vt:lpstr>2_gry_background_2017</vt:lpstr>
      <vt:lpstr>Metrics Dashboard IBM Kenexa BrassRing  — Client Training and Enablement Session IBM Talent Management Solutions May 19, 2020</vt:lpstr>
      <vt:lpstr>PowerPoint Presentation</vt:lpstr>
      <vt:lpstr>How to use Metrics Dashboard</vt:lpstr>
      <vt:lpstr>How to use Metrics Dashboard</vt:lpstr>
      <vt:lpstr>How to use Metrics Dashboard</vt:lpstr>
      <vt:lpstr>How to use Metrics Dashboard</vt:lpstr>
      <vt:lpstr>How to use Metrics Dashboard</vt:lpstr>
      <vt:lpstr>How to use Metrics Dashboard</vt:lpstr>
      <vt:lpstr>How to use Metrics Dashboard</vt:lpstr>
      <vt:lpstr>How to use Metrics Dashboard</vt:lpstr>
      <vt:lpstr>Demo –</vt:lpstr>
      <vt:lpstr>Example Visualizations</vt:lpstr>
      <vt:lpstr>Example Visualizations</vt:lpstr>
      <vt:lpstr>Example Visualizations</vt:lpstr>
      <vt:lpstr>Example Visualizations</vt:lpstr>
      <vt:lpstr>Example Visualizations</vt:lpstr>
      <vt:lpstr>Example Visualizations</vt:lpstr>
      <vt:lpstr>Example Visualizations</vt:lpstr>
      <vt:lpstr>Export Visualizations</vt:lpstr>
      <vt:lpstr>Export Visualizations</vt:lpstr>
      <vt:lpstr>Tips and Tricks – Best Practice</vt:lpstr>
      <vt:lpstr>Tips and Tricks – Best Practice</vt:lpstr>
      <vt:lpstr>FAQs</vt:lpstr>
      <vt:lpstr>FAQs</vt:lpstr>
      <vt:lpstr>Resources</vt:lpstr>
      <vt:lpstr>Knowledge Center Update</vt:lpstr>
      <vt:lpstr>May VIRTUAL TRAINING SESSIONS</vt:lpstr>
      <vt:lpstr>June VIRTUAL TRAINING SESSIONS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Claudia Arens</cp:lastModifiedBy>
  <cp:revision>921</cp:revision>
  <dcterms:created xsi:type="dcterms:W3CDTF">2018-03-01T22:47:15Z</dcterms:created>
  <dcterms:modified xsi:type="dcterms:W3CDTF">2020-05-19T17:37:21Z</dcterms:modified>
</cp:coreProperties>
</file>