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3"/>
  </p:notesMasterIdLst>
  <p:handoutMasterIdLst>
    <p:handoutMasterId r:id="rId24"/>
  </p:handoutMasterIdLst>
  <p:sldIdLst>
    <p:sldId id="338" r:id="rId4"/>
    <p:sldId id="343" r:id="rId5"/>
    <p:sldId id="284" r:id="rId6"/>
    <p:sldId id="691" r:id="rId7"/>
    <p:sldId id="692" r:id="rId8"/>
    <p:sldId id="334" r:id="rId9"/>
    <p:sldId id="714" r:id="rId10"/>
    <p:sldId id="728" r:id="rId11"/>
    <p:sldId id="767" r:id="rId12"/>
    <p:sldId id="773" r:id="rId13"/>
    <p:sldId id="768" r:id="rId14"/>
    <p:sldId id="707" r:id="rId15"/>
    <p:sldId id="536" r:id="rId16"/>
    <p:sldId id="719" r:id="rId17"/>
    <p:sldId id="706" r:id="rId18"/>
    <p:sldId id="716" r:id="rId19"/>
    <p:sldId id="772" r:id="rId20"/>
    <p:sldId id="500" r:id="rId21"/>
    <p:sldId id="288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1" autoAdjust="0"/>
    <p:restoredTop sz="94659"/>
  </p:normalViewPr>
  <p:slideViewPr>
    <p:cSldViewPr snapToGrid="0" snapToObjects="1" showGuides="1">
      <p:cViewPr varScale="1">
        <p:scale>
          <a:sx n="150" d="100"/>
          <a:sy n="150" d="100"/>
        </p:scale>
        <p:origin x="23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onotreply@brassring.com" TargetMode="External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EUFV/16_InterviewManagement/top.html" TargetMode="External"/><Relationship Id="rId2" Type="http://schemas.openxmlformats.org/officeDocument/2006/relationships/hyperlink" Target="https://www.ibm.com/support/knowledgecenter/en/SSEUFV/16_InterviewManagement/1_CreateAndManageInterviews.html#Onboard_Login_and_Navigation_eLearning__12" TargetMode="External"/><Relationship Id="rId1" Type="http://schemas.openxmlformats.org/officeDocument/2006/relationships/slideLayout" Target="../slideLayouts/slideLayout62.xml"/><Relationship Id="rId5" Type="http://schemas.openxmlformats.org/officeDocument/2006/relationships/hyperlink" Target="https://www.ibm.com/support/knowledgecenter/SSEUFV/2_Configuration/17_ConfiguringIM/top.html" TargetMode="External"/><Relationship Id="rId4" Type="http://schemas.openxmlformats.org/officeDocument/2006/relationships/hyperlink" Target="https://www.ibm.com/support/knowledgecenter/SSEUFV/7_Reporting/2_TheMetricsDashboard/4_ExampleVisualizations.html?view=kc#ID-1122-00000002__18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Interview Manager Automation</a:t>
            </a:r>
            <a:br>
              <a:rPr lang="en-US" dirty="0"/>
            </a:br>
            <a:r>
              <a:rPr lang="en-US" dirty="0"/>
              <a:t>IBM Kenexa 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IBM 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October 29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2020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Overview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Interview Reminder RAM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Invitation Reminder RAM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Demo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Configuring Communication Templates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Recent Enhancements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Q n 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1200" b="1" dirty="0"/>
              <a:t>Interview Manager: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Automation allows administrators to configure RAM(s).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RAM would automatically send a reminder to candidate &amp; Interviewer(s).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There are 2 types of “Reminder” triggers available to be configured.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It would make sure the intended parties are aware of the upcoming interview.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This also helps the interview coordinators to ensure that the rescheduling or cancellation can be done in a timely manner if required.</a:t>
            </a:r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9825" y="722569"/>
            <a:ext cx="8121652" cy="1480882"/>
          </a:xfrm>
        </p:spPr>
        <p:txBody>
          <a:bodyPr/>
          <a:lstStyle/>
          <a:p>
            <a:r>
              <a:rPr lang="en-US" dirty="0"/>
              <a:t>A RAM trigger is available to be used with Interview Manager. </a:t>
            </a:r>
          </a:p>
          <a:p>
            <a:r>
              <a:rPr lang="en-US" dirty="0"/>
              <a:t>This trigger can be used to </a:t>
            </a:r>
            <a:r>
              <a:rPr lang="en-US" b="1" dirty="0"/>
              <a:t>send reminders </a:t>
            </a:r>
            <a:r>
              <a:rPr lang="en-US" dirty="0"/>
              <a:t>to </a:t>
            </a:r>
            <a:r>
              <a:rPr lang="en-US" b="1" dirty="0"/>
              <a:t>candidates and interviewers</a:t>
            </a:r>
            <a:r>
              <a:rPr lang="en-US" dirty="0"/>
              <a:t> before the </a:t>
            </a:r>
            <a:r>
              <a:rPr lang="en-US" b="1" dirty="0"/>
              <a:t>scheduled interviews</a:t>
            </a:r>
            <a:r>
              <a:rPr lang="en-US" dirty="0"/>
              <a:t>.</a:t>
            </a:r>
          </a:p>
          <a:p>
            <a:r>
              <a:rPr lang="en-US" dirty="0"/>
              <a:t>Trigger will automatically filter interviews based on Interview Status - </a:t>
            </a:r>
            <a:r>
              <a:rPr lang="en-US" b="1" dirty="0"/>
              <a:t>Scheduled</a:t>
            </a:r>
            <a:r>
              <a:rPr lang="en-US" dirty="0"/>
              <a:t>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8" y="157439"/>
            <a:ext cx="8235952" cy="5651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Rules Automation Manager - Interview Reminder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C51F2-D527-496A-9E39-D6C9B1309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169" y="2054485"/>
            <a:ext cx="5081661" cy="253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61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751841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RAM - Interview Reminder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99905" y="773824"/>
            <a:ext cx="8725747" cy="38862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100" b="1" dirty="0"/>
              <a:t>The following attributes for the new trigger:</a:t>
            </a:r>
          </a:p>
          <a:p>
            <a:r>
              <a:rPr lang="en-US" b="1" dirty="0"/>
              <a:t>Trigger Type </a:t>
            </a:r>
            <a:r>
              <a:rPr lang="en-US" dirty="0"/>
              <a:t>- RAM Trigger</a:t>
            </a:r>
            <a:endParaRPr lang="en-IN" dirty="0"/>
          </a:p>
          <a:p>
            <a:r>
              <a:rPr lang="en-US" b="1" dirty="0"/>
              <a:t>Triggering Mechanism </a:t>
            </a:r>
            <a:r>
              <a:rPr lang="en-US" dirty="0"/>
              <a:t>- IM: Upcoming Interviews</a:t>
            </a:r>
            <a:endParaRPr lang="en-IN" dirty="0"/>
          </a:p>
          <a:p>
            <a:r>
              <a:rPr lang="en-US" b="1" dirty="0"/>
              <a:t>Select Trigger Event </a:t>
            </a:r>
            <a:r>
              <a:rPr lang="en-US" dirty="0"/>
              <a:t>- [Disabled]</a:t>
            </a:r>
            <a:endParaRPr lang="en-IN" dirty="0"/>
          </a:p>
          <a:p>
            <a:r>
              <a:rPr lang="en-US" b="1" dirty="0"/>
              <a:t>Timing Mechanism </a:t>
            </a:r>
            <a:r>
              <a:rPr lang="en-US" dirty="0"/>
              <a:t>- Before Interview Start [Default value, cannot be customized]</a:t>
            </a:r>
            <a:endParaRPr lang="en-IN" dirty="0"/>
          </a:p>
          <a:p>
            <a:r>
              <a:rPr lang="en-US" b="1" dirty="0"/>
              <a:t>Trigger Timing (</a:t>
            </a:r>
            <a:r>
              <a:rPr lang="en-US" b="1" dirty="0" err="1"/>
              <a:t>hrs</a:t>
            </a:r>
            <a:r>
              <a:rPr lang="en-US" b="1" dirty="0"/>
              <a:t>) </a:t>
            </a:r>
            <a:r>
              <a:rPr lang="en-US" dirty="0"/>
              <a:t>- 48 </a:t>
            </a:r>
            <a:r>
              <a:rPr lang="en-US" dirty="0" err="1"/>
              <a:t>hrs</a:t>
            </a:r>
            <a:r>
              <a:rPr lang="en-US" dirty="0"/>
              <a:t> [2 days in advance, default value, can be customized]</a:t>
            </a:r>
          </a:p>
          <a:p>
            <a:r>
              <a:rPr lang="en-US" b="1" dirty="0"/>
              <a:t>Action – Send Communication </a:t>
            </a:r>
            <a:r>
              <a:rPr lang="en-US" dirty="0"/>
              <a:t>-</a:t>
            </a:r>
            <a:endParaRPr lang="en-IN" dirty="0"/>
          </a:p>
          <a:p>
            <a:pPr>
              <a:spcBef>
                <a:spcPts val="600"/>
              </a:spcBef>
            </a:pPr>
            <a:r>
              <a:rPr lang="en-US" sz="1000" b="1" dirty="0"/>
              <a:t>Select notification template </a:t>
            </a:r>
            <a:r>
              <a:rPr lang="en-US" sz="1000" dirty="0"/>
              <a:t>will allow for normal communication templates as well as Interview Manager templates (which have 1 or more interview tokens).</a:t>
            </a:r>
            <a:br>
              <a:rPr lang="en-US" sz="1000" dirty="0"/>
            </a:br>
            <a:r>
              <a:rPr lang="en-US" sz="1000" b="1" dirty="0"/>
              <a:t>Select recipients</a:t>
            </a:r>
            <a:r>
              <a:rPr lang="en-US" sz="1000" dirty="0"/>
              <a:t> includes normal recipient options (such as candidate: "[Talent Record] email") as well as 3 </a:t>
            </a:r>
            <a:r>
              <a:rPr lang="en-US" sz="1000" b="1" dirty="0"/>
              <a:t>NEW</a:t>
            </a:r>
            <a:r>
              <a:rPr lang="en-US" sz="1000" dirty="0"/>
              <a:t> interview options: </a:t>
            </a:r>
            <a:r>
              <a:rPr lang="en-US" sz="1000" b="1" dirty="0"/>
              <a:t>[Interview Fields] Interviewer</a:t>
            </a:r>
            <a:r>
              <a:rPr lang="en-US" sz="1000" dirty="0"/>
              <a:t>, </a:t>
            </a:r>
            <a:r>
              <a:rPr lang="en-US" sz="1000" b="1" dirty="0"/>
              <a:t>[Interview Fields] Lead Coordinator and [Interview Fields] Coordination Team</a:t>
            </a:r>
            <a:r>
              <a:rPr lang="en-US" sz="1000" dirty="0"/>
              <a:t>.</a:t>
            </a:r>
          </a:p>
          <a:p>
            <a:pPr>
              <a:spcBef>
                <a:spcPts val="600"/>
              </a:spcBef>
            </a:pPr>
            <a:endParaRPr lang="en-US" sz="1000" dirty="0"/>
          </a:p>
          <a:p>
            <a:pPr>
              <a:spcBef>
                <a:spcPts val="600"/>
              </a:spcBef>
            </a:pPr>
            <a:r>
              <a:rPr lang="en-US" sz="1100" b="1" dirty="0"/>
              <a:t>Note</a:t>
            </a:r>
            <a:r>
              <a:rPr lang="en-US" sz="1100" dirty="0"/>
              <a:t>: Trigger Timing (</a:t>
            </a:r>
            <a:r>
              <a:rPr lang="en-US" sz="1100" dirty="0" err="1"/>
              <a:t>hrs</a:t>
            </a:r>
            <a:r>
              <a:rPr lang="en-US" sz="1100" dirty="0"/>
              <a:t>) would only accept positive integers (and no max limit). </a:t>
            </a:r>
            <a:r>
              <a:rPr lang="en-US" sz="1100" i="1" dirty="0"/>
              <a:t>0 is not allowed.</a:t>
            </a:r>
          </a:p>
          <a:p>
            <a:pPr>
              <a:spcBef>
                <a:spcPts val="600"/>
              </a:spcBef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78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3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597" y="550890"/>
            <a:ext cx="8826503" cy="3055910"/>
          </a:xfrm>
        </p:spPr>
        <p:txBody>
          <a:bodyPr/>
          <a:lstStyle/>
          <a:p>
            <a:r>
              <a:rPr lang="en-US" sz="1500" dirty="0"/>
              <a:t>This trigger can be used to </a:t>
            </a:r>
            <a:r>
              <a:rPr lang="en-US" sz="1500" b="1" dirty="0"/>
              <a:t>send reminders </a:t>
            </a:r>
            <a:r>
              <a:rPr lang="en-US" sz="1500" dirty="0"/>
              <a:t>to candidates and interviewers that did </a:t>
            </a:r>
            <a:r>
              <a:rPr lang="en-US" sz="1500" b="1" dirty="0"/>
              <a:t>not respond </a:t>
            </a:r>
            <a:r>
              <a:rPr lang="en-US" sz="1500" dirty="0"/>
              <a:t>to the interview requests.</a:t>
            </a:r>
          </a:p>
          <a:p>
            <a:r>
              <a:rPr lang="en-US" sz="1500" dirty="0"/>
              <a:t>This trigger helps the interview coordinator to ensure that the rescheduling or cancellation can be done in a timely manner if required.</a:t>
            </a:r>
          </a:p>
          <a:p>
            <a:r>
              <a:rPr lang="en-US" sz="1500" dirty="0"/>
              <a:t>The RAM is designed to run for interviews with below statuses: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Candidate Availability Requested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Accepted -Candidate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Declined -Interviewer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7" y="90302"/>
            <a:ext cx="7829550" cy="5597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Rules Automation Manager -Invitation Reminder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48BEEC-514E-46B9-BE1A-7D5FFB24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315" y="2258066"/>
            <a:ext cx="5024574" cy="26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3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RAM - Invitation Reminder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6B859-625D-4EBE-8F7E-2E319871569A}"/>
              </a:ext>
            </a:extLst>
          </p:cNvPr>
          <p:cNvSpPr/>
          <p:nvPr/>
        </p:nvSpPr>
        <p:spPr>
          <a:xfrm>
            <a:off x="228599" y="863590"/>
            <a:ext cx="8811084" cy="399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following are the attributes for the new trigger.</a:t>
            </a:r>
          </a:p>
          <a:p>
            <a:endParaRPr lang="en-US" dirty="0"/>
          </a:p>
          <a:p>
            <a:r>
              <a:rPr lang="en-US" sz="1200" b="1" dirty="0"/>
              <a:t>Trigger Name: </a:t>
            </a:r>
            <a:r>
              <a:rPr lang="en-US" sz="1200" dirty="0"/>
              <a:t>Send reminders to candidates or interviewers for aging interview requests.</a:t>
            </a:r>
          </a:p>
          <a:p>
            <a:r>
              <a:rPr lang="en-US" sz="1200" b="1" dirty="0"/>
              <a:t>Trigger Type: </a:t>
            </a:r>
            <a:r>
              <a:rPr lang="en-US" sz="1200" dirty="0"/>
              <a:t>RAM Trigger</a:t>
            </a:r>
          </a:p>
          <a:p>
            <a:r>
              <a:rPr lang="en-US" sz="1200" b="1" dirty="0"/>
              <a:t>Triggering Mechanism: </a:t>
            </a:r>
            <a:r>
              <a:rPr lang="en-US" sz="1200" dirty="0"/>
              <a:t>Interview Manager: No response from participants</a:t>
            </a:r>
          </a:p>
          <a:p>
            <a:r>
              <a:rPr lang="en-US" sz="1200" b="1" dirty="0"/>
              <a:t>Select Trigger Event: </a:t>
            </a:r>
            <a:r>
              <a:rPr lang="en-US" sz="1200" dirty="0"/>
              <a:t>[Disabled]</a:t>
            </a:r>
          </a:p>
          <a:p>
            <a:r>
              <a:rPr lang="en-US" sz="1200" b="1" dirty="0"/>
              <a:t>Timing Mechanism: </a:t>
            </a:r>
            <a:r>
              <a:rPr lang="en-US" sz="1200" dirty="0"/>
              <a:t>2 options:</a:t>
            </a:r>
          </a:p>
          <a:p>
            <a:pPr lvl="1"/>
            <a:r>
              <a:rPr lang="en-US" sz="1200" dirty="0"/>
              <a:t>– After interview request received</a:t>
            </a:r>
          </a:p>
          <a:p>
            <a:pPr lvl="1"/>
            <a:r>
              <a:rPr lang="en-US" sz="1200" dirty="0"/>
              <a:t>– Before interview start </a:t>
            </a:r>
          </a:p>
          <a:p>
            <a:r>
              <a:rPr lang="en-US" sz="1200" b="1" dirty="0"/>
              <a:t>Trigger Timing (</a:t>
            </a:r>
            <a:r>
              <a:rPr lang="en-US" sz="1200" b="1" dirty="0" err="1"/>
              <a:t>hrs</a:t>
            </a:r>
            <a:r>
              <a:rPr lang="en-US" sz="1200" b="1" dirty="0"/>
              <a:t>): </a:t>
            </a:r>
            <a:r>
              <a:rPr lang="en-US" sz="1200" dirty="0"/>
              <a:t>48 </a:t>
            </a:r>
            <a:r>
              <a:rPr lang="en-US" sz="1200" dirty="0" err="1"/>
              <a:t>hrs</a:t>
            </a:r>
            <a:r>
              <a:rPr lang="en-US" sz="1200" dirty="0"/>
              <a:t> [two days in advance, default value can be changed to integer value (no max limit)].</a:t>
            </a:r>
          </a:p>
          <a:p>
            <a:r>
              <a:rPr lang="en-US" sz="1200" b="1" dirty="0"/>
              <a:t>Triggering Context</a:t>
            </a:r>
            <a:r>
              <a:rPr lang="en-US" sz="1200" dirty="0"/>
              <a:t>: Two options, as following:</a:t>
            </a:r>
          </a:p>
          <a:p>
            <a:pPr lvl="1"/>
            <a:r>
              <a:rPr lang="en-US" sz="1200" i="1" dirty="0"/>
              <a:t>– Run across candidates only (with interview availability request or invitation).</a:t>
            </a:r>
          </a:p>
          <a:p>
            <a:pPr lvl="1"/>
            <a:r>
              <a:rPr lang="en-US" sz="1200" i="1" dirty="0"/>
              <a:t>– Run across interviewers only (with interview invitation).</a:t>
            </a:r>
          </a:p>
          <a:p>
            <a:endParaRPr lang="en-US" b="1" dirty="0"/>
          </a:p>
          <a:p>
            <a:r>
              <a:rPr lang="en-US" b="1" dirty="0"/>
              <a:t>Select recipients </a:t>
            </a:r>
            <a:r>
              <a:rPr lang="en-US" dirty="0"/>
              <a:t>-Includes normal recipient options (Example "[Talent Record] email") as well as two new interview options: [Interview Fields] Interviewer, [Interview Fields] Lead Coordinator.</a:t>
            </a:r>
          </a:p>
          <a:p>
            <a:endParaRPr lang="en-US" dirty="0"/>
          </a:p>
          <a:p>
            <a:r>
              <a:rPr lang="en-US" dirty="0"/>
              <a:t>Recipients list is filtered based on the triggering context:</a:t>
            </a:r>
          </a:p>
          <a:p>
            <a:pPr lvl="1"/>
            <a:r>
              <a:rPr lang="en-US" dirty="0"/>
              <a:t>– If candidates only is selected, then interviewer is unavailable.</a:t>
            </a:r>
          </a:p>
          <a:p>
            <a:pPr lvl="1"/>
            <a:r>
              <a:rPr lang="en-US" dirty="0"/>
              <a:t>– If interviewers only is selected, then, candidate ("[Talent Record] email") is unavailable.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449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52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97" y="550890"/>
            <a:ext cx="8826503" cy="1722410"/>
          </a:xfrm>
        </p:spPr>
        <p:txBody>
          <a:bodyPr/>
          <a:lstStyle/>
          <a:p>
            <a:r>
              <a:rPr lang="en-US" sz="1500" dirty="0"/>
              <a:t>Separate communication templates can be configured for each RAM.</a:t>
            </a:r>
          </a:p>
          <a:p>
            <a:r>
              <a:rPr lang="en-US" sz="1500" dirty="0"/>
              <a:t>The comms can be used inside RAM –&gt; Actions to notify the individuals.</a:t>
            </a:r>
          </a:p>
          <a:p>
            <a:r>
              <a:rPr lang="en-US" sz="1500" dirty="0"/>
              <a:t>It is advised to configure separate communications for candidate and interviewers.</a:t>
            </a:r>
          </a:p>
          <a:p>
            <a:r>
              <a:rPr lang="en-US" sz="1500" dirty="0"/>
              <a:t>The communication template may contain any regular merge tokens along with Standard Interview Manager tokens to appear in the action list.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7" y="90302"/>
            <a:ext cx="7829550" cy="5597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Configuring Communication Templates for 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5CAE1-BE7C-494F-9B6D-9608436A0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129" y="2302110"/>
            <a:ext cx="3654022" cy="22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23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Recent Enhancements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4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921070"/>
            <a:ext cx="8585200" cy="1013203"/>
          </a:xfrm>
        </p:spPr>
        <p:txBody>
          <a:bodyPr/>
          <a:lstStyle/>
          <a:p>
            <a:r>
              <a:rPr lang="en-US" dirty="0"/>
              <a:t>Previously, the automated conﬁrmation emails received by the interview coordinators from a candidate or an interviewer have a 'From' email display name of the respective person.</a:t>
            </a:r>
          </a:p>
          <a:p>
            <a:r>
              <a:rPr lang="en-US" dirty="0"/>
              <a:t>This is now changed to </a:t>
            </a:r>
            <a:r>
              <a:rPr lang="en-US" sz="1200" b="1" dirty="0">
                <a:hlinkClick r:id="rId3"/>
              </a:rPr>
              <a:t>donotreply@brassring.com</a:t>
            </a:r>
            <a:r>
              <a:rPr lang="en-US" sz="1200" b="1" dirty="0"/>
              <a:t> </a:t>
            </a:r>
            <a:r>
              <a:rPr lang="en-US" dirty="0"/>
              <a:t>to ensure consistent user experience.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213030"/>
            <a:ext cx="881380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</a:rPr>
              <a:t>Interview Manager - From Email Address on Automated Email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A85137-9E21-40A4-BF9D-91958AC6E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453577"/>
            <a:ext cx="4572000" cy="6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8E5B21C-BD97-4931-BFF5-0550B5974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72" y="3742627"/>
            <a:ext cx="4534228" cy="65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3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2240" y="675117"/>
            <a:ext cx="9001760" cy="539791"/>
          </a:xfrm>
        </p:spPr>
        <p:txBody>
          <a:bodyPr/>
          <a:lstStyle/>
          <a:p>
            <a:r>
              <a:rPr lang="en-US" sz="1400" dirty="0"/>
              <a:t>The subject line of the automated responses is enhanced to ensure they are consistent and provide meaningful information to the coordinator.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142241" y="135326"/>
            <a:ext cx="8415865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-Response email Subject Enhancement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AFBCD8-526E-4287-9CE4-86EA85720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41165"/>
              </p:ext>
            </p:extLst>
          </p:nvPr>
        </p:nvGraphicFramePr>
        <p:xfrm>
          <a:off x="142241" y="1438553"/>
          <a:ext cx="8773160" cy="2817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580">
                  <a:extLst>
                    <a:ext uri="{9D8B030D-6E8A-4147-A177-3AD203B41FA5}">
                      <a16:colId xmlns:a16="http://schemas.microsoft.com/office/drawing/2014/main" val="1710897615"/>
                    </a:ext>
                  </a:extLst>
                </a:gridCol>
                <a:gridCol w="4386580">
                  <a:extLst>
                    <a:ext uri="{9D8B030D-6E8A-4147-A177-3AD203B41FA5}">
                      <a16:colId xmlns:a16="http://schemas.microsoft.com/office/drawing/2014/main" val="2927109036"/>
                    </a:ext>
                  </a:extLst>
                </a:gridCol>
              </a:tblGrid>
              <a:tr h="348858">
                <a:tc>
                  <a:txBody>
                    <a:bodyPr/>
                    <a:lstStyle/>
                    <a:p>
                      <a:r>
                        <a:rPr lang="en-US" sz="1400" dirty="0"/>
                        <a:t>Response 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New Subject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680304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responds confirming availability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Availability received from candidate [candidate name] for Interview Request[Req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43822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responds stating "None of these times work for me"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Availability request declined by candidate [candidate name] for Interview Request[Req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29540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accepts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accepted by candidate [candidate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38317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declines interview invitation 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declined by candidate [candidate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60026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Interviewer accepts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accepted by interviewer [interviewer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842213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Interviewer declines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declined by interviewer [interviewer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73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48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Response email Subject Enhancement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170F3F-3DFB-4D9E-AC74-BB8D1840D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41" y="2087347"/>
            <a:ext cx="8039797" cy="7696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25D78-958F-4BAB-8793-397B68D13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41" y="2935862"/>
            <a:ext cx="8090672" cy="7849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2673DF-3DBA-4D71-84D0-49778F88F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41" y="3849198"/>
            <a:ext cx="7186283" cy="815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44F609-EDD9-4758-95BA-5DCEC134A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" y="1010452"/>
            <a:ext cx="7818798" cy="792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7CD1B-6A07-42A0-A797-E18CC8BA2285}"/>
              </a:ext>
            </a:extLst>
          </p:cNvPr>
          <p:cNvSpPr txBox="1"/>
          <p:nvPr/>
        </p:nvSpPr>
        <p:spPr>
          <a:xfrm>
            <a:off x="3087332" y="740711"/>
            <a:ext cx="8445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B3437F-C454-46EF-9E30-071ED5C1C898}"/>
              </a:ext>
            </a:extLst>
          </p:cNvPr>
          <p:cNvSpPr txBox="1"/>
          <p:nvPr/>
        </p:nvSpPr>
        <p:spPr>
          <a:xfrm>
            <a:off x="3087332" y="1803001"/>
            <a:ext cx="8445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80327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1032307"/>
            <a:ext cx="8841930" cy="2853893"/>
          </a:xfrm>
        </p:spPr>
        <p:txBody>
          <a:bodyPr/>
          <a:lstStyle/>
          <a:p>
            <a:r>
              <a:rPr lang="en-US" b="1" dirty="0"/>
              <a:t>	Completed</a:t>
            </a:r>
            <a:r>
              <a:rPr lang="en-US" dirty="0"/>
              <a:t> interviews now have the following enhancements based on the client feedback.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interview status is updated to "</a:t>
            </a:r>
            <a:r>
              <a:rPr lang="en-US" b="1" dirty="0"/>
              <a:t>Complete</a:t>
            </a:r>
            <a:r>
              <a:rPr lang="en-US" dirty="0"/>
              <a:t>" after the </a:t>
            </a:r>
            <a:r>
              <a:rPr lang="en-US" b="1" dirty="0"/>
              <a:t>end time </a:t>
            </a:r>
            <a:r>
              <a:rPr lang="en-US" dirty="0"/>
              <a:t>of the interview instead of the start time. This change allows room to reschedule the interview if it is a </a:t>
            </a:r>
            <a:r>
              <a:rPr lang="en-US" b="1" dirty="0"/>
              <a:t>no-show</a:t>
            </a:r>
            <a:r>
              <a:rPr lang="en-US" dirty="0"/>
              <a:t> after the start time of the interview.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A new </a:t>
            </a:r>
            <a:r>
              <a:rPr lang="en-US" b="1" dirty="0"/>
              <a:t>Cancel</a:t>
            </a:r>
            <a:r>
              <a:rPr lang="en-US" dirty="0"/>
              <a:t> action has been added to completed interviews. This addition allows coordinators to cancel the no-show interviews if required.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Cancel</a:t>
            </a:r>
            <a:r>
              <a:rPr lang="en-US" dirty="0"/>
              <a:t> option is allowed up to </a:t>
            </a:r>
            <a:r>
              <a:rPr lang="en-US" b="1" dirty="0"/>
              <a:t>48 hours </a:t>
            </a:r>
            <a:r>
              <a:rPr lang="en-US" dirty="0"/>
              <a:t>after the end of interview end time.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48-hour</a:t>
            </a:r>
            <a:r>
              <a:rPr lang="en-US" dirty="0"/>
              <a:t> window provides time for communication between the interviewer and the interview coordinator.</a:t>
            </a:r>
            <a:endParaRPr lang="en-IN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199109"/>
            <a:ext cx="836295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-Completed Interview Enhancements</a:t>
            </a:r>
          </a:p>
        </p:txBody>
      </p:sp>
    </p:spTree>
    <p:extLst>
      <p:ext uri="{BB962C8B-B14F-4D97-AF65-F5344CB8AC3E}">
        <p14:creationId xmlns:p14="http://schemas.microsoft.com/office/powerpoint/2010/main" val="1140201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595" y="557280"/>
            <a:ext cx="8770809" cy="2175927"/>
          </a:xfrm>
        </p:spPr>
        <p:txBody>
          <a:bodyPr/>
          <a:lstStyle/>
          <a:p>
            <a:r>
              <a:rPr lang="en-US" sz="1500" dirty="0"/>
              <a:t>While creating an interview using interview manager, the users used to see a Confirmation message with  the focus on the </a:t>
            </a:r>
            <a:r>
              <a:rPr lang="en-US" sz="1500" b="1" dirty="0"/>
              <a:t>Done</a:t>
            </a:r>
            <a:r>
              <a:rPr lang="en-US" sz="1500" dirty="0"/>
              <a:t> button, which created  confusion because of the next available user actions. </a:t>
            </a:r>
          </a:p>
          <a:p>
            <a:r>
              <a:rPr lang="en-US" sz="1500" dirty="0"/>
              <a:t>To provide better user experience, the button positions have been swapped.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Now, the focus will be on the next available action (Ex: Send Invitations, Request Candidate Availability).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color coding and tab navigation on the page are updated so that the focus is shifted to the next action before moving to Done.</a:t>
            </a:r>
            <a:endParaRPr lang="en-IN" sz="14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0791" y="85469"/>
            <a:ext cx="5481510" cy="426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-Button Changes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1F5CB-7B7A-4E37-BF6C-3B0A58088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90" y="2860445"/>
            <a:ext cx="4151109" cy="1304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13A73-505D-416B-B659-604662D4F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38" y="2854940"/>
            <a:ext cx="4151109" cy="13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4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517957"/>
            <a:ext cx="8643076" cy="2320493"/>
          </a:xfrm>
        </p:spPr>
        <p:txBody>
          <a:bodyPr/>
          <a:lstStyle/>
          <a:p>
            <a:r>
              <a:rPr lang="en-US" dirty="0"/>
              <a:t>Now, the system will validate to find if </a:t>
            </a:r>
            <a:r>
              <a:rPr lang="en-US" b="1" dirty="0"/>
              <a:t>interview format details </a:t>
            </a:r>
            <a:r>
              <a:rPr lang="en-US" dirty="0"/>
              <a:t>are available on the Send invitation page. </a:t>
            </a:r>
          </a:p>
          <a:p>
            <a:r>
              <a:rPr lang="en-US" dirty="0"/>
              <a:t>If the format details are unavailable, then a pop up will appear and user must input the details.</a:t>
            </a:r>
          </a:p>
          <a:p>
            <a:r>
              <a:rPr lang="en-US" dirty="0"/>
              <a:t>It is to ensure invitation page is not missing the format details. (Ex: Phone Number, Video details, etc.)</a:t>
            </a:r>
          </a:p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112093"/>
            <a:ext cx="718185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Interview Manager -Validation for Format Details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F08417-CEEC-47D6-83E1-EB3242AF3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65" y="2355368"/>
            <a:ext cx="3028949" cy="2118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2B6F93-0018-468E-9ED1-BD5F28892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865" y="2355368"/>
            <a:ext cx="4468905" cy="21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6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1D97EE-BB14-439C-BF79-CB4DDE3FE9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8826FC-4AFB-492A-81A3-BECEA4381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Resources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DB74AC-59DD-4B85-A8BA-D6D1AD3CD9E4}"/>
              </a:ext>
            </a:extLst>
          </p:cNvPr>
          <p:cNvSpPr/>
          <p:nvPr/>
        </p:nvSpPr>
        <p:spPr>
          <a:xfrm>
            <a:off x="183321" y="1397275"/>
            <a:ext cx="3922644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Rescheduling Interviews: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https://www.ibm.com/support/knowledgecenter/en/SSEUFV/16_InterviewManagement/1_CreateAndManageInterviews.html#Onboard_Login_and_Navigation_eLearning__12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BD1FACE-CC90-4302-B1C0-F2DD34959422}"/>
              </a:ext>
            </a:extLst>
          </p:cNvPr>
          <p:cNvSpPr/>
          <p:nvPr/>
        </p:nvSpPr>
        <p:spPr>
          <a:xfrm>
            <a:off x="4899991" y="1397275"/>
            <a:ext cx="3922644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Manager:</a:t>
            </a:r>
          </a:p>
          <a:p>
            <a:pPr algn="ctr"/>
            <a:r>
              <a:rPr lang="en-US" sz="1200" dirty="0">
                <a:hlinkClick r:id="rId3"/>
              </a:rPr>
              <a:t>https://www.ibm.com/support/knowledgecenter/SSEUFV/16_InterviewManagement/top.html</a:t>
            </a:r>
            <a:r>
              <a:rPr lang="en-US" sz="1200" dirty="0"/>
              <a:t>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01AE1E-EB14-421B-A555-8C7E831FBD28}"/>
              </a:ext>
            </a:extLst>
          </p:cNvPr>
          <p:cNvSpPr/>
          <p:nvPr/>
        </p:nvSpPr>
        <p:spPr>
          <a:xfrm>
            <a:off x="422135" y="2438190"/>
            <a:ext cx="8232915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Example Interview Manager Visualizations in the Metrics Dashboard:</a:t>
            </a:r>
          </a:p>
          <a:p>
            <a:pPr algn="ctr"/>
            <a:r>
              <a:rPr lang="en-US" sz="1200" dirty="0">
                <a:hlinkClick r:id="rId4"/>
              </a:rPr>
              <a:t>https://www.ibm.com/support/knowledgecenter/SSEUFV/7_Reporting/2_TheMetricsDashboard/4_ExampleVisualizations.html?view=kc#ID-1122-00000002__18</a:t>
            </a:r>
            <a:r>
              <a:rPr lang="en-US" sz="1200" dirty="0"/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69A47B-6203-4A6C-B191-AF907243DC34}"/>
              </a:ext>
            </a:extLst>
          </p:cNvPr>
          <p:cNvSpPr/>
          <p:nvPr/>
        </p:nvSpPr>
        <p:spPr>
          <a:xfrm>
            <a:off x="422134" y="3585742"/>
            <a:ext cx="8232915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 Configuration:</a:t>
            </a:r>
          </a:p>
          <a:p>
            <a:pPr algn="ctr"/>
            <a:r>
              <a:rPr lang="en-US" sz="1200" dirty="0">
                <a:hlinkClick r:id="rId5"/>
              </a:rPr>
              <a:t>https://www.ibm.com/support/knowledgecenter/SSEUFV/2_Configuration/17_ConfiguringIM/top.html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306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4"/>
            <a:ext cx="7214432" cy="1562775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 &amp; Answers?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4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5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6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7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2286</TotalTime>
  <Words>1333</Words>
  <Application>Microsoft Office PowerPoint</Application>
  <PresentationFormat>On-screen Show (16:9)</PresentationFormat>
  <Paragraphs>130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IBM Plex Sans</vt:lpstr>
      <vt:lpstr>IBM Plex Sans Light</vt:lpstr>
      <vt:lpstr>IBM Plex Sans SemiBold</vt:lpstr>
      <vt:lpstr>blk_background_2017</vt:lpstr>
      <vt:lpstr>gry_background_2017</vt:lpstr>
      <vt:lpstr>wht_background_2017</vt:lpstr>
      <vt:lpstr>Interview Manager Automation IBM Kenexa BrassRing on Cloud  — Client Training and Enablement Session IBM Talent Management Solutions October 29th, 2020</vt:lpstr>
      <vt:lpstr>PowerPoint Presentation</vt:lpstr>
      <vt:lpstr>Overview</vt:lpstr>
      <vt:lpstr>PowerPoint Presentation</vt:lpstr>
      <vt:lpstr>RAM - Interview Reminder</vt:lpstr>
      <vt:lpstr>Demo –</vt:lpstr>
      <vt:lpstr>PowerPoint Presentation</vt:lpstr>
      <vt:lpstr>RAM - Invitation Reminder</vt:lpstr>
      <vt:lpstr>Demo –</vt:lpstr>
      <vt:lpstr>PowerPoint Presentation</vt:lpstr>
      <vt:lpstr>Recent Enhancements –</vt:lpstr>
      <vt:lpstr>PowerPoint Presentation</vt:lpstr>
      <vt:lpstr>PowerPoint Presentation</vt:lpstr>
      <vt:lpstr>Response email Subject Enhancement</vt:lpstr>
      <vt:lpstr>PowerPoint Presentation</vt:lpstr>
      <vt:lpstr>PowerPoint Presentation</vt:lpstr>
      <vt:lpstr>PowerPoint Presentation</vt:lpstr>
      <vt:lpstr>Resources</vt:lpstr>
      <vt:lpstr>Questions &amp; Answers?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N Nandan Kumar</cp:lastModifiedBy>
  <cp:revision>153</cp:revision>
  <dcterms:created xsi:type="dcterms:W3CDTF">2018-03-01T22:47:15Z</dcterms:created>
  <dcterms:modified xsi:type="dcterms:W3CDTF">2020-10-29T14:19:25Z</dcterms:modified>
</cp:coreProperties>
</file>