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Lst>
  <p:notesMasterIdLst>
    <p:notesMasterId r:id="rId10"/>
  </p:notesMasterIdLst>
  <p:handoutMasterIdLst>
    <p:handoutMasterId r:id="rId11"/>
  </p:handoutMasterIdLst>
  <p:sldIdLst>
    <p:sldId id="337" r:id="rId4"/>
    <p:sldId id="367" r:id="rId5"/>
    <p:sldId id="370" r:id="rId6"/>
    <p:sldId id="371" r:id="rId7"/>
    <p:sldId id="288" r:id="rId8"/>
    <p:sldId id="289" r:id="rId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9" autoAdjust="0"/>
    <p:restoredTop sz="94659"/>
  </p:normalViewPr>
  <p:slideViewPr>
    <p:cSldViewPr snapToGrid="0" snapToObjects="1" showGuides="1">
      <p:cViewPr varScale="1">
        <p:scale>
          <a:sx n="152" d="100"/>
          <a:sy n="152" d="100"/>
        </p:scale>
        <p:origin x="192" y="13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4/15/2019</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4/15/2019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3</a:t>
            </a:fld>
            <a:endParaRPr lang="en-US" dirty="0"/>
          </a:p>
        </p:txBody>
      </p:sp>
    </p:spTree>
    <p:extLst>
      <p:ext uri="{BB962C8B-B14F-4D97-AF65-F5344CB8AC3E}">
        <p14:creationId xmlns:p14="http://schemas.microsoft.com/office/powerpoint/2010/main" val="4080925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4</a:t>
            </a:fld>
            <a:endParaRPr lang="en-US" dirty="0"/>
          </a:p>
        </p:txBody>
      </p:sp>
    </p:spTree>
    <p:extLst>
      <p:ext uri="{BB962C8B-B14F-4D97-AF65-F5344CB8AC3E}">
        <p14:creationId xmlns:p14="http://schemas.microsoft.com/office/powerpoint/2010/main" val="19154049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4.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4.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mailto:WatsonTalentTraining@us.ibm.com" TargetMode="External"/><Relationship Id="rId2" Type="http://schemas.openxmlformats.org/officeDocument/2006/relationships/notesSlide" Target="../notesSlides/notesSlide2.xml"/><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5074921" cy="4479344"/>
          </a:xfrm>
        </p:spPr>
        <p:txBody>
          <a:bodyPr/>
          <a:lstStyle/>
          <a:p>
            <a:r>
              <a:rPr lang="en-US" dirty="0"/>
              <a:t>Introducing the New Talent Product and Enablement Experts Team!</a:t>
            </a:r>
            <a:br>
              <a:rPr lang="en-US" dirty="0"/>
            </a:br>
            <a:r>
              <a:rPr lang="en-US" sz="1600" b="0" dirty="0"/>
              <a:t>—</a:t>
            </a:r>
            <a:br>
              <a:rPr lang="en-US" b="0" dirty="0"/>
            </a:br>
            <a:r>
              <a:rPr lang="en-US" sz="1600" b="1" dirty="0">
                <a:latin typeface="IBM Plex Sans SemiBold" panose="020B0503050000000000" pitchFamily="34" charset="77"/>
              </a:rPr>
              <a:t>IBM Watson Talent</a:t>
            </a:r>
            <a:br>
              <a:rPr lang="en-US" sz="1600" b="0" dirty="0"/>
            </a:br>
            <a:r>
              <a:rPr lang="en-US" sz="1600" b="0" dirty="0">
                <a:latin typeface="IBM Plex Sans" charset="0"/>
              </a:rPr>
              <a:t>Client Enablement Session</a:t>
            </a:r>
            <a:br>
              <a:rPr lang="en-US" sz="1600" b="0" dirty="0">
                <a:latin typeface="IBM Plex Sans" charset="0"/>
              </a:rPr>
            </a:br>
            <a:br>
              <a:rPr lang="en-US" sz="1600" b="0" dirty="0">
                <a:latin typeface="IBM Plex Sans" charset="0"/>
              </a:rPr>
            </a:br>
            <a:r>
              <a:rPr lang="en-US" sz="1600" b="0" i="1" dirty="0">
                <a:latin typeface="IBM Plex Sans" charset="0"/>
              </a:rPr>
              <a:t>April 16</a:t>
            </a:r>
            <a:r>
              <a:rPr lang="en-US" sz="1600" b="0" i="1" baseline="30000" dirty="0">
                <a:latin typeface="IBM Plex Sans" charset="0"/>
              </a:rPr>
              <a:t>th</a:t>
            </a:r>
            <a:r>
              <a:rPr lang="en-US" sz="1600" b="0" i="1" dirty="0">
                <a:latin typeface="IBM Plex Sans" charset="0"/>
              </a:rPr>
              <a:t>, 2019</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742378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206" y="201168"/>
            <a:ext cx="8822382" cy="450185"/>
          </a:xfrm>
        </p:spPr>
        <p:txBody>
          <a:bodyPr/>
          <a:lstStyle/>
          <a:p>
            <a:r>
              <a:rPr lang="en-US" dirty="0"/>
              <a:t>The new </a:t>
            </a:r>
            <a:r>
              <a:rPr lang="en-US" b="1" dirty="0"/>
              <a:t>Talent Product and Enablement Experts </a:t>
            </a:r>
            <a:r>
              <a:rPr lang="en-US" dirty="0"/>
              <a:t>team is here! </a:t>
            </a:r>
          </a:p>
        </p:txBody>
      </p:sp>
      <p:grpSp>
        <p:nvGrpSpPr>
          <p:cNvPr id="6" name="Group 5"/>
          <p:cNvGrpSpPr/>
          <p:nvPr/>
        </p:nvGrpSpPr>
        <p:grpSpPr>
          <a:xfrm>
            <a:off x="5242142" y="833438"/>
            <a:ext cx="3793824" cy="2212586"/>
            <a:chOff x="2514599" y="-657256"/>
            <a:chExt cx="2965847" cy="1759744"/>
          </a:xfrm>
        </p:grpSpPr>
        <p:sp>
          <p:nvSpPr>
            <p:cNvPr id="8" name="Oval 6"/>
            <p:cNvSpPr>
              <a:spLocks noChangeArrowheads="1"/>
            </p:cNvSpPr>
            <p:nvPr/>
          </p:nvSpPr>
          <p:spPr bwMode="auto">
            <a:xfrm>
              <a:off x="3730227" y="-647731"/>
              <a:ext cx="1750219" cy="1750219"/>
            </a:xfrm>
            <a:prstGeom prst="ellipse">
              <a:avLst/>
            </a:prstGeom>
            <a:gradFill flip="none" rotWithShape="1">
              <a:gsLst>
                <a:gs pos="0">
                  <a:schemeClr val="accent2"/>
                </a:gs>
                <a:gs pos="45000">
                  <a:srgbClr val="7D80FF"/>
                </a:gs>
                <a:gs pos="90000">
                  <a:schemeClr val="accent4">
                    <a:lumMod val="100000"/>
                  </a:schemeClr>
                </a:gs>
              </a:gsLst>
              <a:path path="circle">
                <a:fillToRect l="100000" t="100000"/>
              </a:path>
              <a:tileRect r="-100000" b="-100000"/>
            </a:gradFill>
            <a:ln w="6350">
              <a:noFill/>
              <a:round/>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a:spcBef>
                  <a:spcPct val="50000"/>
                </a:spcBef>
              </a:pPr>
              <a:endParaRPr lang="en-GB" altLang="en-US" sz="900" dirty="0">
                <a:ea typeface="MS PGothic" charset="-128"/>
              </a:endParaRPr>
            </a:p>
          </p:txBody>
        </p:sp>
        <p:sp>
          <p:nvSpPr>
            <p:cNvPr id="7" name="Oval 5"/>
            <p:cNvSpPr>
              <a:spLocks noChangeArrowheads="1"/>
            </p:cNvSpPr>
            <p:nvPr/>
          </p:nvSpPr>
          <p:spPr bwMode="auto">
            <a:xfrm>
              <a:off x="2514599" y="-657256"/>
              <a:ext cx="1750219" cy="1750219"/>
            </a:xfrm>
            <a:prstGeom prst="ellipse">
              <a:avLst/>
            </a:prstGeom>
            <a:solidFill>
              <a:schemeClr val="accent2">
                <a:alpha val="84000"/>
              </a:schemeClr>
            </a:solidFill>
            <a:ln w="6350">
              <a:noFill/>
              <a:round/>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a:spcBef>
                  <a:spcPct val="50000"/>
                </a:spcBef>
              </a:pPr>
              <a:endParaRPr lang="en-GB" altLang="en-US" sz="900" dirty="0">
                <a:ea typeface="MS PGothic" charset="-128"/>
              </a:endParaRPr>
            </a:p>
          </p:txBody>
        </p:sp>
        <p:sp>
          <p:nvSpPr>
            <p:cNvPr id="10" name="Rectangle 8"/>
            <p:cNvSpPr>
              <a:spLocks noChangeArrowheads="1"/>
            </p:cNvSpPr>
            <p:nvPr/>
          </p:nvSpPr>
          <p:spPr bwMode="auto">
            <a:xfrm>
              <a:off x="2534411" y="31788"/>
              <a:ext cx="935278" cy="12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056" tIns="34529" rIns="69056" bIns="34529">
              <a:sp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a:r>
                <a:rPr lang="en-US" altLang="en-US" sz="1050" dirty="0">
                  <a:solidFill>
                    <a:schemeClr val="bg2"/>
                  </a:solidFill>
                  <a:latin typeface="IBM Plex Sans" charset="0"/>
                  <a:ea typeface="IBM Plex Sans" charset="0"/>
                  <a:cs typeface="IBM Plex Sans" charset="0"/>
                </a:rPr>
                <a:t>Training and Enablement</a:t>
              </a:r>
            </a:p>
          </p:txBody>
        </p:sp>
        <p:sp>
          <p:nvSpPr>
            <p:cNvPr id="13" name="Rectangle 11"/>
            <p:cNvSpPr>
              <a:spLocks noChangeArrowheads="1"/>
            </p:cNvSpPr>
            <p:nvPr/>
          </p:nvSpPr>
          <p:spPr bwMode="auto">
            <a:xfrm>
              <a:off x="4710864" y="26845"/>
              <a:ext cx="769582" cy="31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056" tIns="34529" rIns="69056" bIns="34529">
              <a:sp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a:r>
                <a:rPr lang="en-US" altLang="en-US" sz="1050" dirty="0">
                  <a:solidFill>
                    <a:schemeClr val="bg2"/>
                  </a:solidFill>
                  <a:latin typeface="IBM Plex Sans" charset="0"/>
                  <a:ea typeface="IBM Plex Sans" charset="0"/>
                  <a:cs typeface="IBM Plex Sans" charset="0"/>
                </a:rPr>
                <a:t>Product Experts</a:t>
              </a:r>
            </a:p>
          </p:txBody>
        </p:sp>
      </p:grpSp>
      <p:sp>
        <p:nvSpPr>
          <p:cNvPr id="17" name="Text Placeholder 4"/>
          <p:cNvSpPr txBox="1">
            <a:spLocks/>
          </p:cNvSpPr>
          <p:nvPr/>
        </p:nvSpPr>
        <p:spPr>
          <a:xfrm>
            <a:off x="163412" y="833438"/>
            <a:ext cx="4985390" cy="2705519"/>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b="1" dirty="0"/>
              <a:t>Who…</a:t>
            </a:r>
          </a:p>
          <a:p>
            <a:r>
              <a:rPr lang="en-US" dirty="0"/>
              <a:t>Our team is a combination of Product Trainers and Product Experts (</a:t>
            </a:r>
            <a:r>
              <a:rPr lang="en-US" i="1" dirty="0"/>
              <a:t>previously known as the Product Consultants</a:t>
            </a:r>
            <a:r>
              <a:rPr lang="en-US" dirty="0"/>
              <a:t>). </a:t>
            </a:r>
          </a:p>
          <a:p>
            <a:r>
              <a:rPr lang="en-US" b="1" dirty="0"/>
              <a:t>Why…</a:t>
            </a:r>
          </a:p>
          <a:p>
            <a:r>
              <a:rPr lang="en-US" dirty="0"/>
              <a:t>We have recognized the growing need for configuration guidance and consultative help for our clients across our products. Our team has been built to help fulfill this need! We want to help you acquire the knowledge you need to get the most from your Watson Talent and Kenexa products.</a:t>
            </a:r>
          </a:p>
        </p:txBody>
      </p:sp>
      <p:graphicFrame>
        <p:nvGraphicFramePr>
          <p:cNvPr id="27" name="Table 26">
            <a:extLst>
              <a:ext uri="{FF2B5EF4-FFF2-40B4-BE49-F238E27FC236}">
                <a16:creationId xmlns:a16="http://schemas.microsoft.com/office/drawing/2014/main" id="{BA314B8D-C223-4F4B-B529-22A62133B668}"/>
              </a:ext>
            </a:extLst>
          </p:cNvPr>
          <p:cNvGraphicFramePr>
            <a:graphicFrameLocks noGrp="1"/>
          </p:cNvGraphicFramePr>
          <p:nvPr>
            <p:extLst>
              <p:ext uri="{D42A27DB-BD31-4B8C-83A1-F6EECF244321}">
                <p14:modId xmlns:p14="http://schemas.microsoft.com/office/powerpoint/2010/main" val="2905768648"/>
              </p:ext>
            </p:extLst>
          </p:nvPr>
        </p:nvGraphicFramePr>
        <p:xfrm>
          <a:off x="5346183" y="3726276"/>
          <a:ext cx="1370653" cy="685800"/>
        </p:xfrm>
        <a:graphic>
          <a:graphicData uri="http://schemas.openxmlformats.org/drawingml/2006/table">
            <a:tbl>
              <a:tblPr firstRow="1" bandRow="1">
                <a:tableStyleId>{5C22544A-7EE6-4342-B048-85BDC9FD1C3A}</a:tableStyleId>
              </a:tblPr>
              <a:tblGrid>
                <a:gridCol w="1370653">
                  <a:extLst>
                    <a:ext uri="{9D8B030D-6E8A-4147-A177-3AD203B41FA5}">
                      <a16:colId xmlns:a16="http://schemas.microsoft.com/office/drawing/2014/main" val="1633146307"/>
                    </a:ext>
                  </a:extLst>
                </a:gridCol>
              </a:tblGrid>
              <a:tr h="156808">
                <a:tc>
                  <a:txBody>
                    <a:bodyPr/>
                    <a:lstStyle/>
                    <a:p>
                      <a:r>
                        <a:rPr lang="en-US" sz="1100" dirty="0"/>
                        <a:t>Client Sessions</a:t>
                      </a:r>
                    </a:p>
                  </a:txBody>
                  <a:tcPr/>
                </a:tc>
                <a:extLst>
                  <a:ext uri="{0D108BD9-81ED-4DB2-BD59-A6C34878D82A}">
                    <a16:rowId xmlns:a16="http://schemas.microsoft.com/office/drawing/2014/main" val="2389574918"/>
                  </a:ext>
                </a:extLst>
              </a:tr>
              <a:tr h="156808">
                <a:tc>
                  <a:txBody>
                    <a:bodyPr/>
                    <a:lstStyle/>
                    <a:p>
                      <a:r>
                        <a:rPr lang="en-US" sz="1100" dirty="0"/>
                        <a:t>29 Sessions</a:t>
                      </a:r>
                    </a:p>
                    <a:p>
                      <a:r>
                        <a:rPr lang="en-US" sz="1100" dirty="0"/>
                        <a:t>2,552 Attendees</a:t>
                      </a:r>
                    </a:p>
                  </a:txBody>
                  <a:tcPr/>
                </a:tc>
                <a:extLst>
                  <a:ext uri="{0D108BD9-81ED-4DB2-BD59-A6C34878D82A}">
                    <a16:rowId xmlns:a16="http://schemas.microsoft.com/office/drawing/2014/main" val="917392579"/>
                  </a:ext>
                </a:extLst>
              </a:tr>
            </a:tbl>
          </a:graphicData>
        </a:graphic>
      </p:graphicFrame>
      <p:sp>
        <p:nvSpPr>
          <p:cNvPr id="28" name="Text Placeholder 4">
            <a:extLst>
              <a:ext uri="{FF2B5EF4-FFF2-40B4-BE49-F238E27FC236}">
                <a16:creationId xmlns:a16="http://schemas.microsoft.com/office/drawing/2014/main" id="{F007CB78-E3D1-4D45-B829-70AC7F74D3AD}"/>
              </a:ext>
            </a:extLst>
          </p:cNvPr>
          <p:cNvSpPr txBox="1">
            <a:spLocks/>
          </p:cNvSpPr>
          <p:nvPr/>
        </p:nvSpPr>
        <p:spPr>
          <a:xfrm>
            <a:off x="6341933" y="3305096"/>
            <a:ext cx="891447" cy="313616"/>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800" b="1" dirty="0"/>
              <a:t>2018</a:t>
            </a:r>
            <a:endParaRPr lang="en-US" sz="1800" b="1" i="1" dirty="0"/>
          </a:p>
        </p:txBody>
      </p:sp>
      <p:graphicFrame>
        <p:nvGraphicFramePr>
          <p:cNvPr id="29" name="Table 28">
            <a:extLst>
              <a:ext uri="{FF2B5EF4-FFF2-40B4-BE49-F238E27FC236}">
                <a16:creationId xmlns:a16="http://schemas.microsoft.com/office/drawing/2014/main" id="{AC8F85D2-CA0F-48A2-8BC2-D5E9E98D1A8B}"/>
              </a:ext>
            </a:extLst>
          </p:cNvPr>
          <p:cNvGraphicFramePr>
            <a:graphicFrameLocks noGrp="1"/>
          </p:cNvGraphicFramePr>
          <p:nvPr>
            <p:extLst>
              <p:ext uri="{D42A27DB-BD31-4B8C-83A1-F6EECF244321}">
                <p14:modId xmlns:p14="http://schemas.microsoft.com/office/powerpoint/2010/main" val="3281699147"/>
              </p:ext>
            </p:extLst>
          </p:nvPr>
        </p:nvGraphicFramePr>
        <p:xfrm>
          <a:off x="6904139" y="3725584"/>
          <a:ext cx="1639613" cy="685800"/>
        </p:xfrm>
        <a:graphic>
          <a:graphicData uri="http://schemas.openxmlformats.org/drawingml/2006/table">
            <a:tbl>
              <a:tblPr firstRow="1" bandRow="1">
                <a:tableStyleId>{5C22544A-7EE6-4342-B048-85BDC9FD1C3A}</a:tableStyleId>
              </a:tblPr>
              <a:tblGrid>
                <a:gridCol w="1639613">
                  <a:extLst>
                    <a:ext uri="{9D8B030D-6E8A-4147-A177-3AD203B41FA5}">
                      <a16:colId xmlns:a16="http://schemas.microsoft.com/office/drawing/2014/main" val="2594046519"/>
                    </a:ext>
                  </a:extLst>
                </a:gridCol>
              </a:tblGrid>
              <a:tr h="130909">
                <a:tc>
                  <a:txBody>
                    <a:bodyPr/>
                    <a:lstStyle/>
                    <a:p>
                      <a:r>
                        <a:rPr lang="en-US" sz="1100" dirty="0"/>
                        <a:t># of Client Cases</a:t>
                      </a:r>
                    </a:p>
                  </a:txBody>
                  <a:tcPr/>
                </a:tc>
                <a:extLst>
                  <a:ext uri="{0D108BD9-81ED-4DB2-BD59-A6C34878D82A}">
                    <a16:rowId xmlns:a16="http://schemas.microsoft.com/office/drawing/2014/main" val="2389574918"/>
                  </a:ext>
                </a:extLst>
              </a:tr>
              <a:tr h="156808">
                <a:tc>
                  <a:txBody>
                    <a:bodyPr/>
                    <a:lstStyle/>
                    <a:p>
                      <a:pPr algn="ctr"/>
                      <a:r>
                        <a:rPr lang="en-US" sz="1100" dirty="0"/>
                        <a:t>723</a:t>
                      </a:r>
                    </a:p>
                    <a:p>
                      <a:pPr algn="ctr"/>
                      <a:r>
                        <a:rPr lang="en-US" sz="1100" dirty="0"/>
                        <a:t>(August 2018 go-live)</a:t>
                      </a:r>
                    </a:p>
                  </a:txBody>
                  <a:tcPr/>
                </a:tc>
                <a:extLst>
                  <a:ext uri="{0D108BD9-81ED-4DB2-BD59-A6C34878D82A}">
                    <a16:rowId xmlns:a16="http://schemas.microsoft.com/office/drawing/2014/main" val="917392579"/>
                  </a:ext>
                </a:extLst>
              </a:tr>
            </a:tbl>
          </a:graphicData>
        </a:graphic>
      </p:graphicFrame>
    </p:spTree>
    <p:extLst>
      <p:ext uri="{BB962C8B-B14F-4D97-AF65-F5344CB8AC3E}">
        <p14:creationId xmlns:p14="http://schemas.microsoft.com/office/powerpoint/2010/main" val="4260120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8D92D-F02B-4AC1-A487-B94E55588AFB}"/>
              </a:ext>
            </a:extLst>
          </p:cNvPr>
          <p:cNvSpPr>
            <a:spLocks noGrp="1"/>
          </p:cNvSpPr>
          <p:nvPr>
            <p:ph type="title"/>
          </p:nvPr>
        </p:nvSpPr>
        <p:spPr>
          <a:xfrm>
            <a:off x="228600" y="274320"/>
            <a:ext cx="6400800" cy="640080"/>
          </a:xfrm>
        </p:spPr>
        <p:txBody>
          <a:bodyPr/>
          <a:lstStyle/>
          <a:p>
            <a:r>
              <a:rPr lang="en-US" dirty="0">
                <a:solidFill>
                  <a:schemeClr val="bg2"/>
                </a:solidFill>
              </a:rPr>
              <a:t>Talent Product &amp; Enablement Experts</a:t>
            </a:r>
            <a:br>
              <a:rPr lang="en-US" dirty="0">
                <a:solidFill>
                  <a:schemeClr val="bg2"/>
                </a:solidFill>
              </a:rPr>
            </a:br>
            <a:r>
              <a:rPr lang="en-US" sz="2000" dirty="0">
                <a:solidFill>
                  <a:schemeClr val="bg2"/>
                </a:solidFill>
              </a:rPr>
              <a:t>Manager:  Niki Trumble</a:t>
            </a:r>
            <a:endParaRPr lang="en-US" dirty="0">
              <a:solidFill>
                <a:schemeClr val="bg2"/>
              </a:solidFill>
            </a:endParaRPr>
          </a:p>
        </p:txBody>
      </p:sp>
      <p:sp>
        <p:nvSpPr>
          <p:cNvPr id="5" name="Text Placeholder 4">
            <a:extLst>
              <a:ext uri="{FF2B5EF4-FFF2-40B4-BE49-F238E27FC236}">
                <a16:creationId xmlns:a16="http://schemas.microsoft.com/office/drawing/2014/main" id="{2F119896-7A71-4524-B507-8C0EED99FB54}"/>
              </a:ext>
            </a:extLst>
          </p:cNvPr>
          <p:cNvSpPr>
            <a:spLocks noGrp="1"/>
          </p:cNvSpPr>
          <p:nvPr>
            <p:ph type="body" sz="quarter" idx="12"/>
          </p:nvPr>
        </p:nvSpPr>
        <p:spPr>
          <a:xfrm>
            <a:off x="228600" y="964850"/>
            <a:ext cx="8686800" cy="3768725"/>
          </a:xfrm>
        </p:spPr>
        <p:txBody>
          <a:bodyPr/>
          <a:lstStyle/>
          <a:p>
            <a:pPr>
              <a:spcBef>
                <a:spcPts val="0"/>
              </a:spcBef>
            </a:pPr>
            <a:r>
              <a:rPr lang="en-US" b="1" dirty="0">
                <a:solidFill>
                  <a:schemeClr val="bg1">
                    <a:lumMod val="50000"/>
                    <a:lumOff val="50000"/>
                  </a:schemeClr>
                </a:solidFill>
              </a:rPr>
              <a:t>What will the Talent Product &amp; Enablement Experts do for you?</a:t>
            </a:r>
          </a:p>
          <a:p>
            <a:pPr marL="285750" indent="-285750">
              <a:spcBef>
                <a:spcPts val="0"/>
              </a:spcBef>
              <a:buFont typeface="Arial" panose="020B0604020202020204" pitchFamily="34" charset="0"/>
              <a:buChar char="•"/>
            </a:pPr>
            <a:r>
              <a:rPr lang="en-US" sz="1200" dirty="0">
                <a:solidFill>
                  <a:schemeClr val="bg2"/>
                </a:solidFill>
              </a:rPr>
              <a:t>Help address the need for a deeper level of education around product specific best practices, 'how to' support questions and configuration guidance.  </a:t>
            </a:r>
          </a:p>
          <a:p>
            <a:pPr marL="285750" indent="-285750">
              <a:spcBef>
                <a:spcPts val="0"/>
              </a:spcBef>
              <a:buFont typeface="Arial" panose="020B0604020202020204" pitchFamily="34" charset="0"/>
              <a:buChar char="•"/>
            </a:pPr>
            <a:r>
              <a:rPr lang="en-US" sz="1200" dirty="0">
                <a:solidFill>
                  <a:schemeClr val="bg2"/>
                </a:solidFill>
              </a:rPr>
              <a:t>Provides free virtual group client enablement sessions; which includes:</a:t>
            </a:r>
          </a:p>
          <a:p>
            <a:pPr marL="458788" lvl="1" indent="-285750">
              <a:spcBef>
                <a:spcPts val="0"/>
              </a:spcBef>
              <a:buFont typeface="Courier New" panose="02070309020205020404" pitchFamily="49" charset="0"/>
              <a:buChar char="o"/>
            </a:pPr>
            <a:r>
              <a:rPr lang="en-US" sz="1200" dirty="0">
                <a:solidFill>
                  <a:schemeClr val="bg2"/>
                </a:solidFill>
              </a:rPr>
              <a:t>educating clients on new and upcoming features</a:t>
            </a:r>
          </a:p>
          <a:p>
            <a:pPr marL="458788" lvl="1" indent="-285750">
              <a:spcBef>
                <a:spcPts val="0"/>
              </a:spcBef>
              <a:buFont typeface="Courier New" panose="02070309020205020404" pitchFamily="49" charset="0"/>
              <a:buChar char="o"/>
            </a:pPr>
            <a:r>
              <a:rPr lang="en-US" sz="1200" dirty="0">
                <a:solidFill>
                  <a:schemeClr val="bg2"/>
                </a:solidFill>
              </a:rPr>
              <a:t>reviews of existing product tools that can be utilized to better a client's system</a:t>
            </a:r>
          </a:p>
          <a:p>
            <a:pPr marL="458788" lvl="1" indent="-285750">
              <a:spcBef>
                <a:spcPts val="0"/>
              </a:spcBef>
              <a:buFont typeface="Courier New" panose="02070309020205020404" pitchFamily="49" charset="0"/>
              <a:buChar char="o"/>
            </a:pPr>
            <a:r>
              <a:rPr lang="en-US" sz="1200" dirty="0">
                <a:solidFill>
                  <a:schemeClr val="bg2"/>
                </a:solidFill>
              </a:rPr>
              <a:t>open Q&amp;A sessions to discuss the topics that are relevant to clients. </a:t>
            </a:r>
          </a:p>
          <a:p>
            <a:pPr marL="285750" indent="-285750">
              <a:spcBef>
                <a:spcPts val="0"/>
              </a:spcBef>
              <a:buFont typeface="Arial" panose="020B0604020202020204" pitchFamily="34" charset="0"/>
              <a:buChar char="•"/>
            </a:pPr>
            <a:r>
              <a:rPr lang="en-US" sz="1200" dirty="0">
                <a:solidFill>
                  <a:schemeClr val="bg2"/>
                </a:solidFill>
              </a:rPr>
              <a:t>Provide opportunities to purchase paid training offerings, either virtual or onsite.</a:t>
            </a:r>
          </a:p>
          <a:p>
            <a:pPr marL="285750" indent="-285750">
              <a:spcBef>
                <a:spcPts val="0"/>
              </a:spcBef>
              <a:buFont typeface="Arial" panose="020B0604020202020204" pitchFamily="34" charset="0"/>
              <a:buChar char="•"/>
            </a:pPr>
            <a:endParaRPr lang="en-US" sz="1400" dirty="0">
              <a:solidFill>
                <a:schemeClr val="bg2"/>
              </a:solidFill>
            </a:endParaRPr>
          </a:p>
          <a:p>
            <a:pPr>
              <a:spcBef>
                <a:spcPts val="0"/>
              </a:spcBef>
            </a:pPr>
            <a:r>
              <a:rPr lang="en-US" b="1" dirty="0">
                <a:solidFill>
                  <a:schemeClr val="bg1">
                    <a:lumMod val="50000"/>
                    <a:lumOff val="50000"/>
                  </a:schemeClr>
                </a:solidFill>
              </a:rPr>
              <a:t>How do we help improve your experience? </a:t>
            </a:r>
          </a:p>
          <a:p>
            <a:pPr marL="171450" indent="-171450">
              <a:spcBef>
                <a:spcPts val="0"/>
              </a:spcBef>
              <a:buFont typeface="Arial" panose="020B0604020202020204" pitchFamily="34" charset="0"/>
              <a:buChar char="•"/>
            </a:pPr>
            <a:r>
              <a:rPr lang="en-US" sz="1200" dirty="0">
                <a:solidFill>
                  <a:schemeClr val="bg2"/>
                </a:solidFill>
              </a:rPr>
              <a:t>Help </a:t>
            </a:r>
            <a:r>
              <a:rPr lang="en-US" sz="1200" b="1" dirty="0">
                <a:solidFill>
                  <a:schemeClr val="bg2"/>
                </a:solidFill>
              </a:rPr>
              <a:t>reduce time spent on tasks </a:t>
            </a:r>
            <a:r>
              <a:rPr lang="en-US" sz="1200" dirty="0">
                <a:solidFill>
                  <a:schemeClr val="bg2"/>
                </a:solidFill>
              </a:rPr>
              <a:t>by sharing common approaches and best practices to streamline product configuration and business needs.</a:t>
            </a:r>
          </a:p>
          <a:p>
            <a:pPr marL="171450" indent="-171450">
              <a:spcBef>
                <a:spcPts val="0"/>
              </a:spcBef>
              <a:buFont typeface="Arial" panose="020B0604020202020204" pitchFamily="34" charset="0"/>
              <a:buChar char="•"/>
            </a:pPr>
            <a:r>
              <a:rPr lang="en-US" sz="1200" dirty="0">
                <a:solidFill>
                  <a:schemeClr val="bg2"/>
                </a:solidFill>
              </a:rPr>
              <a:t>Encourage you to </a:t>
            </a:r>
            <a:r>
              <a:rPr lang="en-US" sz="1200" b="1" dirty="0">
                <a:solidFill>
                  <a:schemeClr val="bg2"/>
                </a:solidFill>
              </a:rPr>
              <a:t>adopt new products and functionality.</a:t>
            </a:r>
          </a:p>
          <a:p>
            <a:pPr marL="171450" indent="-171450">
              <a:spcBef>
                <a:spcPts val="0"/>
              </a:spcBef>
              <a:buFont typeface="Arial" panose="020B0604020202020204" pitchFamily="34" charset="0"/>
              <a:buChar char="•"/>
            </a:pPr>
            <a:r>
              <a:rPr lang="en-US" sz="1200" b="1" dirty="0">
                <a:solidFill>
                  <a:schemeClr val="bg2"/>
                </a:solidFill>
              </a:rPr>
              <a:t>Arm you with the system knowledge </a:t>
            </a:r>
            <a:r>
              <a:rPr lang="en-US" sz="1200" dirty="0">
                <a:solidFill>
                  <a:schemeClr val="bg2"/>
                </a:solidFill>
              </a:rPr>
              <a:t>needed to successfully use our tools.</a:t>
            </a:r>
          </a:p>
          <a:p>
            <a:pPr marL="171450" indent="-171450">
              <a:spcBef>
                <a:spcPts val="0"/>
              </a:spcBef>
              <a:buFont typeface="Arial" panose="020B0604020202020204" pitchFamily="34" charset="0"/>
              <a:buChar char="•"/>
            </a:pPr>
            <a:r>
              <a:rPr lang="en-US" sz="1200" b="1" dirty="0">
                <a:solidFill>
                  <a:schemeClr val="bg2"/>
                </a:solidFill>
              </a:rPr>
              <a:t>Educate you </a:t>
            </a:r>
            <a:r>
              <a:rPr lang="en-US" sz="1200" dirty="0">
                <a:solidFill>
                  <a:schemeClr val="bg2"/>
                </a:solidFill>
              </a:rPr>
              <a:t>through virtual and onsite training methods.</a:t>
            </a:r>
          </a:p>
          <a:p>
            <a:pPr marL="171450" indent="-171450">
              <a:spcBef>
                <a:spcPts val="0"/>
              </a:spcBef>
              <a:buFont typeface="Arial" panose="020B0604020202020204" pitchFamily="34" charset="0"/>
              <a:buChar char="•"/>
            </a:pPr>
            <a:r>
              <a:rPr lang="en-US" sz="1200" b="1" dirty="0">
                <a:solidFill>
                  <a:schemeClr val="bg2"/>
                </a:solidFill>
              </a:rPr>
              <a:t>Collaborate closely with other IBM teams </a:t>
            </a:r>
            <a:r>
              <a:rPr lang="en-US" sz="1200" dirty="0">
                <a:solidFill>
                  <a:schemeClr val="bg2"/>
                </a:solidFill>
              </a:rPr>
              <a:t>to provide a one-stop-shop for you to rely on - cutting down on the need for </a:t>
            </a:r>
            <a:r>
              <a:rPr lang="en-US" sz="1200" dirty="0"/>
              <a:t>you </a:t>
            </a:r>
            <a:r>
              <a:rPr lang="en-US" sz="1200" dirty="0">
                <a:solidFill>
                  <a:schemeClr val="bg2"/>
                </a:solidFill>
              </a:rPr>
              <a:t>to know where to go for different requests.</a:t>
            </a:r>
          </a:p>
          <a:p>
            <a:pPr marL="171450" indent="-171450">
              <a:spcBef>
                <a:spcPts val="0"/>
              </a:spcBef>
              <a:buFont typeface="Arial" panose="020B0604020202020204" pitchFamily="34" charset="0"/>
              <a:buChar char="•"/>
            </a:pPr>
            <a:r>
              <a:rPr lang="en-US" sz="1200" dirty="0">
                <a:solidFill>
                  <a:schemeClr val="bg2"/>
                </a:solidFill>
              </a:rPr>
              <a:t>Help you </a:t>
            </a:r>
            <a:r>
              <a:rPr lang="en-US" sz="1200" b="1" dirty="0">
                <a:solidFill>
                  <a:schemeClr val="bg2"/>
                </a:solidFill>
              </a:rPr>
              <a:t>derive more value from our products </a:t>
            </a:r>
            <a:r>
              <a:rPr lang="en-US" sz="1200" dirty="0">
                <a:solidFill>
                  <a:schemeClr val="bg2"/>
                </a:solidFill>
              </a:rPr>
              <a:t>by learning about new new features and taking advantage of the full breadth of capabilities we offer.</a:t>
            </a:r>
          </a:p>
          <a:p>
            <a:pPr>
              <a:spcBef>
                <a:spcPts val="0"/>
              </a:spcBef>
            </a:pPr>
            <a:endParaRPr lang="en-US" sz="1300" dirty="0">
              <a:solidFill>
                <a:schemeClr val="bg2"/>
              </a:solidFill>
            </a:endParaRPr>
          </a:p>
        </p:txBody>
      </p:sp>
    </p:spTree>
    <p:extLst>
      <p:ext uri="{BB962C8B-B14F-4D97-AF65-F5344CB8AC3E}">
        <p14:creationId xmlns:p14="http://schemas.microsoft.com/office/powerpoint/2010/main" val="3333589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8" y="568615"/>
            <a:ext cx="4114800" cy="4052026"/>
          </a:xfrm>
        </p:spPr>
        <p:txBody>
          <a:bodyPr/>
          <a:lstStyle/>
          <a:p>
            <a:pPr>
              <a:spcBef>
                <a:spcPts val="600"/>
              </a:spcBef>
            </a:pPr>
            <a:r>
              <a:rPr lang="en-US" dirty="0"/>
              <a:t>How do you engage with the Product Experts? </a:t>
            </a:r>
            <a:br>
              <a:rPr lang="en-US" sz="1400" dirty="0"/>
            </a:br>
            <a:br>
              <a:rPr lang="en-US" sz="1200" dirty="0"/>
            </a:br>
            <a:r>
              <a:rPr lang="en-US" sz="1200" dirty="0"/>
              <a:t>S</a:t>
            </a:r>
            <a:r>
              <a:rPr lang="en-US" sz="1200" dirty="0">
                <a:latin typeface="+mn-lt"/>
              </a:rPr>
              <a:t>ubmit a case on the Support Community (effective April 15</a:t>
            </a:r>
            <a:r>
              <a:rPr lang="en-US" sz="1200" baseline="30000" dirty="0">
                <a:latin typeface="+mn-lt"/>
              </a:rPr>
              <a:t>th</a:t>
            </a:r>
            <a:r>
              <a:rPr lang="en-US" sz="1200" dirty="0">
                <a:latin typeface="+mn-lt"/>
              </a:rPr>
              <a:t>):</a:t>
            </a:r>
            <a:br>
              <a:rPr lang="en-US" sz="1200" dirty="0">
                <a:latin typeface="+mn-lt"/>
              </a:rPr>
            </a:br>
            <a:br>
              <a:rPr lang="en-US" sz="1200" dirty="0">
                <a:latin typeface="+mn-lt"/>
              </a:rPr>
            </a:br>
            <a:r>
              <a:rPr lang="en-US" sz="1200" dirty="0">
                <a:latin typeface="+mn-lt"/>
              </a:rPr>
              <a:t>	1.  Access the IBM Support Portal</a:t>
            </a:r>
            <a:br>
              <a:rPr lang="en-US" sz="1200" dirty="0">
                <a:latin typeface="+mn-lt"/>
              </a:rPr>
            </a:br>
            <a:r>
              <a:rPr lang="en-US" sz="1200" dirty="0">
                <a:latin typeface="+mn-lt"/>
              </a:rPr>
              <a:t>	2.  Select “Products” from the navigation bar on 	the top left </a:t>
            </a:r>
            <a:br>
              <a:rPr lang="en-US" sz="1200" dirty="0">
                <a:latin typeface="+mn-lt"/>
              </a:rPr>
            </a:br>
            <a:r>
              <a:rPr lang="en-US" sz="1200" dirty="0">
                <a:latin typeface="+mn-lt"/>
              </a:rPr>
              <a:t>	3.  Search in All Products for your product.</a:t>
            </a:r>
            <a:br>
              <a:rPr lang="en-US" sz="1200" dirty="0">
                <a:latin typeface="+mn-lt"/>
              </a:rPr>
            </a:br>
            <a:r>
              <a:rPr lang="en-US" sz="1200" dirty="0">
                <a:latin typeface="+mn-lt"/>
              </a:rPr>
              <a:t>	4.  Select “Open a case” from navigation bar on 	top right</a:t>
            </a:r>
            <a:br>
              <a:rPr lang="en-US" sz="1200" dirty="0">
                <a:latin typeface="+mn-lt"/>
              </a:rPr>
            </a:br>
            <a:br>
              <a:rPr lang="en-US" sz="1200" dirty="0">
                <a:latin typeface="+mn-lt"/>
              </a:rPr>
            </a:br>
            <a:r>
              <a:rPr lang="en-US" sz="1200" i="1" dirty="0">
                <a:latin typeface="+mn-lt"/>
              </a:rPr>
              <a:t>*Cases should be submitted by System Administrators. The Product Experts will provide guidance on how Administrators can perform configuration. </a:t>
            </a:r>
            <a:br>
              <a:rPr lang="en-US" sz="1200" i="1" dirty="0">
                <a:latin typeface="+mn-lt"/>
              </a:rPr>
            </a:br>
            <a:br>
              <a:rPr lang="en-US" sz="1200" dirty="0"/>
            </a:br>
            <a:r>
              <a:rPr lang="en-US" sz="1200" b="1" dirty="0"/>
              <a:t>Great news: </a:t>
            </a:r>
            <a:r>
              <a:rPr lang="en-US" sz="1200" dirty="0"/>
              <a:t>The Product Consulting page on the Support Community is going away!  You can simply open a case on the relevant product’s page, and the GSC will triage appropriately.  </a:t>
            </a:r>
            <a:br>
              <a:rPr lang="en-US" sz="1200" i="1" dirty="0">
                <a:latin typeface="+mn-lt"/>
              </a:rPr>
            </a:br>
            <a:endParaRPr lang="en-US" sz="1200" i="1" dirty="0">
              <a:latin typeface="+mn-lt"/>
            </a:endParaRPr>
          </a:p>
        </p:txBody>
      </p:sp>
      <p:sp>
        <p:nvSpPr>
          <p:cNvPr id="6" name="Text Placeholder 5"/>
          <p:cNvSpPr>
            <a:spLocks noGrp="1"/>
          </p:cNvSpPr>
          <p:nvPr>
            <p:ph type="body" sz="quarter" idx="12"/>
          </p:nvPr>
        </p:nvSpPr>
        <p:spPr/>
        <p:txBody>
          <a:bodyPr/>
          <a:lstStyle/>
          <a:p>
            <a:r>
              <a:rPr lang="en-US" sz="1000" dirty="0">
                <a:solidFill>
                  <a:schemeClr val="accent2"/>
                </a:solidFill>
              </a:rPr>
              <a:t>Contacting Talent Consulting and Enablement - External</a:t>
            </a:r>
          </a:p>
        </p:txBody>
      </p:sp>
      <p:sp>
        <p:nvSpPr>
          <p:cNvPr id="7" name="Title 1">
            <a:extLst>
              <a:ext uri="{FF2B5EF4-FFF2-40B4-BE49-F238E27FC236}">
                <a16:creationId xmlns:a16="http://schemas.microsoft.com/office/drawing/2014/main" id="{FC738716-EC51-4108-9754-D257EF4B3377}"/>
              </a:ext>
            </a:extLst>
          </p:cNvPr>
          <p:cNvSpPr txBox="1">
            <a:spLocks/>
          </p:cNvSpPr>
          <p:nvPr/>
        </p:nvSpPr>
        <p:spPr>
          <a:xfrm>
            <a:off x="4800600" y="568615"/>
            <a:ext cx="4114800" cy="3566160"/>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spcBef>
                <a:spcPts val="600"/>
              </a:spcBef>
            </a:pPr>
            <a:r>
              <a:rPr lang="en-US" dirty="0">
                <a:solidFill>
                  <a:schemeClr val="bg2"/>
                </a:solidFill>
              </a:rPr>
              <a:t>How do you reach the Trainers?</a:t>
            </a:r>
            <a:br>
              <a:rPr lang="en-US" dirty="0">
                <a:solidFill>
                  <a:schemeClr val="bg2"/>
                </a:solidFill>
              </a:rPr>
            </a:br>
            <a:br>
              <a:rPr lang="en-US" dirty="0">
                <a:solidFill>
                  <a:schemeClr val="bg2"/>
                </a:solidFill>
              </a:rPr>
            </a:br>
            <a:r>
              <a:rPr lang="en-US" sz="1800" dirty="0">
                <a:solidFill>
                  <a:schemeClr val="bg2"/>
                </a:solidFill>
              </a:rPr>
              <a:t>If a client has a Training request they can email us at </a:t>
            </a:r>
            <a:r>
              <a:rPr lang="en-US" sz="1800" dirty="0">
                <a:solidFill>
                  <a:srgbClr val="DCDCDC"/>
                </a:solidFill>
                <a:hlinkClick r:id="rId3">
                  <a:extLst>
                    <a:ext uri="{A12FA001-AC4F-418D-AE19-62706E023703}">
                      <ahyp:hlinkClr xmlns:ahyp="http://schemas.microsoft.com/office/drawing/2018/hyperlinkcolor" val="tx"/>
                    </a:ext>
                  </a:extLst>
                </a:hlinkClick>
              </a:rPr>
              <a:t>WatsonTalentTraining@us.ibm.com</a:t>
            </a:r>
            <a:r>
              <a:rPr lang="en-US" sz="1800" dirty="0">
                <a:solidFill>
                  <a:srgbClr val="DCDCDC"/>
                </a:solidFill>
              </a:rPr>
              <a:t> </a:t>
            </a:r>
            <a:r>
              <a:rPr lang="en-US" sz="1800" dirty="0">
                <a:solidFill>
                  <a:schemeClr val="bg2"/>
                </a:solidFill>
              </a:rPr>
              <a:t>or enter a Support Community case and our GSC team will send it to the Training/Enablement team.</a:t>
            </a:r>
            <a:endParaRPr lang="en-US" sz="1300" dirty="0">
              <a:solidFill>
                <a:schemeClr val="bg2"/>
              </a:solidFill>
              <a:latin typeface="+mn-lt"/>
            </a:endParaRPr>
          </a:p>
        </p:txBody>
      </p:sp>
      <p:sp>
        <p:nvSpPr>
          <p:cNvPr id="5" name="Rectangle 4">
            <a:extLst>
              <a:ext uri="{FF2B5EF4-FFF2-40B4-BE49-F238E27FC236}">
                <a16:creationId xmlns:a16="http://schemas.microsoft.com/office/drawing/2014/main" id="{9568E319-B18E-D54C-8593-451FAE9C98CC}"/>
              </a:ext>
            </a:extLst>
          </p:cNvPr>
          <p:cNvSpPr/>
          <p:nvPr/>
        </p:nvSpPr>
        <p:spPr>
          <a:xfrm>
            <a:off x="140208" y="130866"/>
            <a:ext cx="4572000" cy="261610"/>
          </a:xfrm>
          <a:prstGeom prst="rect">
            <a:avLst/>
          </a:prstGeom>
        </p:spPr>
        <p:txBody>
          <a:bodyPr>
            <a:spAutoFit/>
          </a:bodyPr>
          <a:lstStyle/>
          <a:p>
            <a:r>
              <a:rPr lang="en-US" sz="1050" dirty="0">
                <a:solidFill>
                  <a:schemeClr val="accent2"/>
                </a:solidFill>
              </a:rPr>
              <a:t>Contacting Talent Product &amp; Enablement Experts</a:t>
            </a:r>
          </a:p>
        </p:txBody>
      </p:sp>
    </p:spTree>
    <p:extLst>
      <p:ext uri="{BB962C8B-B14F-4D97-AF65-F5344CB8AC3E}">
        <p14:creationId xmlns:p14="http://schemas.microsoft.com/office/powerpoint/2010/main" val="2827384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643234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377691"/>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625</TotalTime>
  <Words>371</Words>
  <Application>Microsoft Office PowerPoint</Application>
  <PresentationFormat>On-screen Show (16:9)</PresentationFormat>
  <Paragraphs>38</Paragraphs>
  <Slides>6</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Arial</vt:lpstr>
      <vt:lpstr>Calibri</vt:lpstr>
      <vt:lpstr>Courier New</vt:lpstr>
      <vt:lpstr>IBM Plex Sans</vt:lpstr>
      <vt:lpstr>IBM Plex Sans SemiBold</vt:lpstr>
      <vt:lpstr>blk_background_2017</vt:lpstr>
      <vt:lpstr>gry_background_2017</vt:lpstr>
      <vt:lpstr>wht_background_2017</vt:lpstr>
      <vt:lpstr>Introducing the New Talent Product and Enablement Experts Team! — IBM Watson Talent Client Enablement Session  April 16th, 2019</vt:lpstr>
      <vt:lpstr>The new Talent Product and Enablement Experts team is here! </vt:lpstr>
      <vt:lpstr>Talent Product &amp; Enablement Experts Manager:  Niki Trumble</vt:lpstr>
      <vt:lpstr>How do you engage with the Product Experts?   Submit a case on the Support Community (effective April 15th):   1.  Access the IBM Support Portal  2.  Select “Products” from the navigation bar on  the top left   3.  Search in All Products for your product.  4.  Select “Open a case” from navigation bar on  top right  *Cases should be submitted by System Administrators. The Product Experts will provide guidance on how Administrators can perform configuration.   Great news: The Product Consulting page on the Support Community is going away!  You can simply open a case on the relevant product’s page, and the GSC will triage appropriately.   </vt:lpstr>
      <vt:lpstr>Questions?</vt:lpstr>
      <vt:lpstr>PowerPoint Presentation</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Niki Trumble</cp:lastModifiedBy>
  <cp:revision>51</cp:revision>
  <dcterms:created xsi:type="dcterms:W3CDTF">2018-03-01T22:47:15Z</dcterms:created>
  <dcterms:modified xsi:type="dcterms:W3CDTF">2019-04-16T04:41:00Z</dcterms:modified>
</cp:coreProperties>
</file>