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Lst>
  <p:notesMasterIdLst>
    <p:notesMasterId r:id="rId43"/>
  </p:notesMasterIdLst>
  <p:sldIdLst>
    <p:sldId id="338" r:id="rId4"/>
    <p:sldId id="327" r:id="rId5"/>
    <p:sldId id="265" r:id="rId6"/>
    <p:sldId id="275" r:id="rId7"/>
    <p:sldId id="340" r:id="rId8"/>
    <p:sldId id="300" r:id="rId9"/>
    <p:sldId id="350" r:id="rId10"/>
    <p:sldId id="351" r:id="rId11"/>
    <p:sldId id="352" r:id="rId12"/>
    <p:sldId id="276" r:id="rId13"/>
    <p:sldId id="341" r:id="rId14"/>
    <p:sldId id="348" r:id="rId15"/>
    <p:sldId id="353" r:id="rId16"/>
    <p:sldId id="354" r:id="rId17"/>
    <p:sldId id="355" r:id="rId18"/>
    <p:sldId id="356" r:id="rId19"/>
    <p:sldId id="357" r:id="rId20"/>
    <p:sldId id="358" r:id="rId21"/>
    <p:sldId id="359" r:id="rId22"/>
    <p:sldId id="360" r:id="rId23"/>
    <p:sldId id="361" r:id="rId24"/>
    <p:sldId id="362" r:id="rId25"/>
    <p:sldId id="363" r:id="rId26"/>
    <p:sldId id="364" r:id="rId27"/>
    <p:sldId id="365" r:id="rId28"/>
    <p:sldId id="366" r:id="rId29"/>
    <p:sldId id="367" r:id="rId30"/>
    <p:sldId id="368" r:id="rId31"/>
    <p:sldId id="369" r:id="rId32"/>
    <p:sldId id="281" r:id="rId33"/>
    <p:sldId id="342" r:id="rId34"/>
    <p:sldId id="347" r:id="rId35"/>
    <p:sldId id="346" r:id="rId36"/>
    <p:sldId id="343" r:id="rId37"/>
    <p:sldId id="344" r:id="rId38"/>
    <p:sldId id="345" r:id="rId39"/>
    <p:sldId id="349" r:id="rId40"/>
    <p:sldId id="288" r:id="rId41"/>
    <p:sldId id="289" r:id="rId42"/>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8C8C"/>
    <a:srgbClr val="3D3D3D"/>
    <a:srgbClr val="051B75"/>
    <a:srgbClr val="DCDCDC"/>
    <a:srgbClr val="F3F3F3"/>
    <a:srgbClr val="F7F3F1"/>
    <a:srgbClr val="6EA6FF"/>
    <a:srgbClr val="BB8EFF"/>
    <a:srgbClr val="20D5D2"/>
    <a:srgbClr val="0530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9" autoAdjust="0"/>
    <p:restoredTop sz="94659"/>
  </p:normalViewPr>
  <p:slideViewPr>
    <p:cSldViewPr snapToGrid="0" snapToObjects="1" showGuides="1">
      <p:cViewPr varScale="1">
        <p:scale>
          <a:sx n="152" d="100"/>
          <a:sy n="152" d="100"/>
        </p:scale>
        <p:origin x="192" y="138"/>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2/19/2019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fld id="{35292BAB-95C2-8441-855C-A6F7DFE3BEA2}" type="slidenum">
              <a:rPr lang="en-US" altLang="en-US" sz="1200"/>
              <a:pPr/>
              <a:t>6</a:t>
            </a:fld>
            <a:endParaRPr lang="en-US" altLang="en-US" sz="1200"/>
          </a:p>
        </p:txBody>
      </p:sp>
      <p:sp>
        <p:nvSpPr>
          <p:cNvPr id="45058"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eaLnBrk="1" hangingPunct="1"/>
            <a:r>
              <a:rPr lang="en-US" altLang="en-US" sz="1000" b="1">
                <a:ea typeface="MS PGothic" charset="-128"/>
              </a:rPr>
              <a:t>Master Draft 1</a:t>
            </a:r>
          </a:p>
        </p:txBody>
      </p:sp>
      <p:sp>
        <p:nvSpPr>
          <p:cNvPr id="45059" name="Rectangle 6"/>
          <p:cNvSpPr txBox="1">
            <a:spLocks noGrp="1"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eaLnBrk="1" hangingPunct="1"/>
            <a:r>
              <a:rPr lang="en-US" altLang="en-US" sz="900">
                <a:ea typeface="MS PGothic" charset="-128"/>
              </a:rPr>
              <a:t>Master Draft 1</a:t>
            </a:r>
          </a:p>
        </p:txBody>
      </p:sp>
      <p:sp>
        <p:nvSpPr>
          <p:cNvPr id="4506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r" eaLnBrk="1" hangingPunct="1"/>
            <a:fld id="{23E68176-0E97-C348-B02E-841D7ED27811}" type="slidenum">
              <a:rPr lang="en-US" altLang="en-US" sz="900">
                <a:ea typeface="MS PGothic" charset="-128"/>
              </a:rPr>
              <a:pPr algn="r" eaLnBrk="1" hangingPunct="1"/>
              <a:t>6</a:t>
            </a:fld>
            <a:endParaRPr lang="en-US" altLang="en-US" sz="900">
              <a:ea typeface="MS PGothic" charset="-128"/>
            </a:endParaRPr>
          </a:p>
        </p:txBody>
      </p:sp>
      <p:sp>
        <p:nvSpPr>
          <p:cNvPr id="45061" name="Rectangle 2"/>
          <p:cNvSpPr>
            <a:spLocks noGrp="1" noRot="1" noChangeAspect="1" noChangeArrowheads="1" noTextEdit="1"/>
          </p:cNvSpPr>
          <p:nvPr>
            <p:ph type="sldImg"/>
          </p:nvPr>
        </p:nvSpPr>
        <p:spPr>
          <a:ln/>
          <a:extLs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sp>
      <p:sp>
        <p:nvSpPr>
          <p:cNvPr id="45062" name="Rectangle 3"/>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lIns="91431" tIns="45716" rIns="91431" bIns="45716"/>
          <a:lstStyle/>
          <a:p>
            <a:pPr eaLnBrk="1" hangingPunct="1"/>
            <a:endParaRPr lang="en-GB" altLang="en-US">
              <a:latin typeface="Arial" charset="0"/>
              <a:ea typeface="ＭＳ Ｐゴシック" charset="-128"/>
              <a:cs typeface="Arial" charset="0"/>
            </a:endParaRPr>
          </a:p>
        </p:txBody>
      </p:sp>
    </p:spTree>
    <p:extLst>
      <p:ext uri="{BB962C8B-B14F-4D97-AF65-F5344CB8AC3E}">
        <p14:creationId xmlns:p14="http://schemas.microsoft.com/office/powerpoint/2010/main" val="15159572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2018 IBM Corporation</a:t>
            </a:r>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 Type="http://schemas.openxmlformats.org/officeDocument/2006/relationships/slideLayout" Target="../slideLayouts/slideLayout41.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4.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image" Target="../media/image4.png"/><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2018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https://ibm.webex.com/ibm/j.php?RGID=r7d33fa0fcb36e7cf2f133fd0d71cfa10" TargetMode="External"/><Relationship Id="rId2" Type="http://schemas.openxmlformats.org/officeDocument/2006/relationships/hyperlink" Target="https://www.ibm.com/mysupport/s/question/0D50z00005VYsrRCAT/migrating-to-the-responsive-talent-gateways-client-enablement-sessions?language=en_US" TargetMode="External"/><Relationship Id="rId1" Type="http://schemas.openxmlformats.org/officeDocument/2006/relationships/slideLayout" Target="../slideLayouts/slideLayout4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9.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9.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9.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9.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9.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9.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www.w3schools.com/css/" TargetMode="External"/><Relationship Id="rId1" Type="http://schemas.openxmlformats.org/officeDocument/2006/relationships/slideLayout" Target="../slideLayouts/slideLayout4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9.xml.rels><?xml version="1.0" encoding="UTF-8" standalone="yes"?>
<Relationships xmlns="http://schemas.openxmlformats.org/package/2006/relationships"><Relationship Id="rId2" Type="http://schemas.openxmlformats.org/officeDocument/2006/relationships/hyperlink" Target="https://www.ibm.com/support/knowledgecenter/SSEUFV/2_Configuration/7_ConfigTGsandGQs/1a_ResponsiveApply.html" TargetMode="External"/><Relationship Id="rId1" Type="http://schemas.openxmlformats.org/officeDocument/2006/relationships/slideLayout" Target="../slideLayouts/slideLayout49.xml"/></Relationships>
</file>

<file path=ppt/slides/_rels/slide30.xml.rels><?xml version="1.0" encoding="UTF-8" standalone="yes"?>
<Relationships xmlns="http://schemas.openxmlformats.org/package/2006/relationships"><Relationship Id="rId2" Type="http://schemas.openxmlformats.org/officeDocument/2006/relationships/hyperlink" Target="https://www.ibm.com/support/knowledgecenter/SSEUFV/12_ReleaseNotes/BrassRing_Release_Notes_18_04_30/cnf_resp_app_18_04_30.html" TargetMode="External"/><Relationship Id="rId1" Type="http://schemas.openxmlformats.org/officeDocument/2006/relationships/slideLayout" Target="../slideLayouts/slideLayout59.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ibm.com/support/knowledgecenter/SSEUFV/2_Configuration/6_Reports/4_MetricsDashboard.html" TargetMode="External"/><Relationship Id="rId1" Type="http://schemas.openxmlformats.org/officeDocument/2006/relationships/slideLayout" Target="../slideLayouts/slideLayout59.xml"/></Relationships>
</file>

<file path=ppt/slides/_rels/slide32.xml.rels><?xml version="1.0" encoding="UTF-8" standalone="yes"?>
<Relationships xmlns="http://schemas.openxmlformats.org/package/2006/relationships"><Relationship Id="rId2" Type="http://schemas.openxmlformats.org/officeDocument/2006/relationships/hyperlink" Target="http://www.ibm.com/support/docview.wss?uid=swg27048804" TargetMode="External"/><Relationship Id="rId1" Type="http://schemas.openxmlformats.org/officeDocument/2006/relationships/slideLayout" Target="../slideLayouts/slideLayout5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7.xml.rels><?xml version="1.0" encoding="UTF-8" standalone="yes"?>
<Relationships xmlns="http://schemas.openxmlformats.org/package/2006/relationships"><Relationship Id="rId3" Type="http://schemas.openxmlformats.org/officeDocument/2006/relationships/hyperlink" Target="https://ibm.box.com/s/bjevqdxo952bvdi7kxgdgwr8zh3v8775" TargetMode="External"/><Relationship Id="rId2" Type="http://schemas.openxmlformats.org/officeDocument/2006/relationships/hyperlink" Target="https://www.ibm.com/support/knowledgecenter/SSEUFV/2_Configuration/7_ConfigTGsandGQs/1a_ResponsiveApply.html" TargetMode="External"/><Relationship Id="rId1" Type="http://schemas.openxmlformats.org/officeDocument/2006/relationships/slideLayout" Target="../slideLayouts/slideLayout49.xml"/><Relationship Id="rId4" Type="http://schemas.openxmlformats.org/officeDocument/2006/relationships/hyperlink" Target="https://www.ibm.com/mysupport/s/question/0D50z00005VYsrRCAT/migrating-to-the-responsive-talent-gateways-client-enablement-sessions?language=en_US"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664085" cy="4479344"/>
          </a:xfrm>
        </p:spPr>
        <p:txBody>
          <a:bodyPr/>
          <a:lstStyle/>
          <a:p>
            <a:r>
              <a:rPr lang="en-US" dirty="0"/>
              <a:t>IBM Kenexa BrassRing on Cloud</a:t>
            </a:r>
            <a:br>
              <a:rPr lang="en-US" dirty="0"/>
            </a:br>
            <a:r>
              <a:rPr lang="en-US" dirty="0"/>
              <a:t>Migrating to the Responsive Talent Gateways</a:t>
            </a:r>
            <a:br>
              <a:rPr lang="en-US" dirty="0"/>
            </a:br>
            <a:r>
              <a:rPr lang="en-US" sz="1600" b="0" dirty="0"/>
              <a:t>—</a:t>
            </a:r>
            <a:br>
              <a:rPr lang="en-US" b="0" dirty="0"/>
            </a:br>
            <a:r>
              <a:rPr lang="en-US" sz="1600" b="1" dirty="0">
                <a:latin typeface="IBM Plex Sans SemiBold" panose="020B0503050000000000" pitchFamily="34" charset="77"/>
              </a:rPr>
              <a:t>IBM Watson Talent</a:t>
            </a:r>
            <a:br>
              <a:rPr lang="en-US" sz="1600" b="0" dirty="0"/>
            </a:br>
            <a:r>
              <a:rPr lang="en-US" sz="1600" dirty="0">
                <a:latin typeface="IBM Plex Sans" charset="0"/>
                <a:ea typeface="IBM Plex Sans" charset="0"/>
                <a:cs typeface="IBM Plex Sans" charset="0"/>
              </a:rPr>
              <a:t>Client Training and Enablement</a:t>
            </a:r>
            <a:br>
              <a:rPr lang="en-US" sz="1600" i="1" dirty="0">
                <a:latin typeface="IBM Plex Sans" charset="0"/>
                <a:ea typeface="IBM Plex Sans" charset="0"/>
                <a:cs typeface="IBM Plex Sans" charset="0"/>
              </a:rPr>
            </a:br>
            <a:r>
              <a:rPr lang="en-US" sz="1600" i="1" dirty="0">
                <a:latin typeface="IBM Plex Sans" charset="0"/>
                <a:ea typeface="IBM Plex Sans" charset="0"/>
                <a:cs typeface="IBM Plex Sans" charset="0"/>
              </a:rPr>
              <a:t>February 19</a:t>
            </a:r>
            <a:r>
              <a:rPr lang="en-US" sz="1600" i="1" baseline="30000" dirty="0">
                <a:latin typeface="IBM Plex Sans" charset="0"/>
                <a:ea typeface="IBM Plex Sans" charset="0"/>
                <a:cs typeface="IBM Plex Sans" charset="0"/>
              </a:rPr>
              <a:t>th</a:t>
            </a:r>
            <a:r>
              <a:rPr lang="en-US" sz="1600" i="1" dirty="0">
                <a:latin typeface="IBM Plex Sans" charset="0"/>
                <a:ea typeface="IBM Plex Sans" charset="0"/>
                <a:cs typeface="IBM Plex Sans" charset="0"/>
              </a:rPr>
              <a:t>, 2019</a:t>
            </a: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solidFill>
                <a:latin typeface="IBM Plex Sans" charset="0"/>
                <a:ea typeface="IBM Plex Sans" charset="0"/>
                <a:cs typeface="IBM Plex Sans" charset="0"/>
              </a:rPr>
              <a:t>Agenda</a:t>
            </a:r>
            <a:br>
              <a:rPr lang="en-US" dirty="0">
                <a:solidFill>
                  <a:schemeClr val="accent2"/>
                </a:solidFill>
                <a:latin typeface="IBM Plex Sans" charset="0"/>
                <a:ea typeface="IBM Plex Sans" charset="0"/>
                <a:cs typeface="IBM Plex Sans" charset="0"/>
              </a:rPr>
            </a:br>
            <a:r>
              <a:rPr lang="en-US" dirty="0">
                <a:solidFill>
                  <a:schemeClr val="accent2"/>
                </a:solidFill>
                <a:latin typeface="IBM Plex Sans" charset="0"/>
                <a:ea typeface="IBM Plex Sans" charset="0"/>
                <a:cs typeface="IBM Plex Sans" charset="0"/>
              </a:rPr>
              <a:t>–</a:t>
            </a:r>
          </a:p>
        </p:txBody>
      </p:sp>
      <p:sp>
        <p:nvSpPr>
          <p:cNvPr id="7" name="Text Placeholder 4"/>
          <p:cNvSpPr>
            <a:spLocks noGrp="1"/>
          </p:cNvSpPr>
          <p:nvPr>
            <p:ph type="body" sz="quarter" idx="12"/>
          </p:nvPr>
        </p:nvSpPr>
        <p:spPr>
          <a:xfrm>
            <a:off x="228599" y="1162050"/>
            <a:ext cx="8467659" cy="3328988"/>
          </a:xfrm>
        </p:spPr>
        <p:txBody>
          <a:bodyPr/>
          <a:lstStyle/>
          <a:p>
            <a:pPr marL="285750" indent="-285750">
              <a:buFont typeface="Arial" panose="020B0604020202020204" pitchFamily="34" charset="0"/>
              <a:buChar char="•"/>
            </a:pPr>
            <a:r>
              <a:rPr lang="en-US" dirty="0">
                <a:latin typeface="IBM Plex Sans" charset="0"/>
                <a:ea typeface="IBM Plex Sans" charset="0"/>
                <a:cs typeface="IBM Plex Sans" charset="0"/>
              </a:rPr>
              <a:t>Why migrate?</a:t>
            </a:r>
          </a:p>
          <a:p>
            <a:pPr marL="285750" indent="-285750">
              <a:buFont typeface="Arial" panose="020B0604020202020204" pitchFamily="34" charset="0"/>
              <a:buChar char="•"/>
            </a:pPr>
            <a:r>
              <a:rPr lang="en-US" dirty="0">
                <a:latin typeface="IBM Plex Sans" charset="0"/>
                <a:ea typeface="IBM Plex Sans" charset="0"/>
                <a:cs typeface="IBM Plex Sans" charset="0"/>
              </a:rPr>
              <a:t>Demo of the Responsive Talent Gateways</a:t>
            </a:r>
          </a:p>
          <a:p>
            <a:pPr marL="285750" indent="-285750">
              <a:buFont typeface="Arial" panose="020B0604020202020204" pitchFamily="34" charset="0"/>
              <a:buChar char="•"/>
            </a:pPr>
            <a:r>
              <a:rPr lang="en-US" dirty="0">
                <a:latin typeface="IBM Plex Sans" charset="0"/>
                <a:ea typeface="IBM Plex Sans" charset="0"/>
                <a:cs typeface="IBM Plex Sans" charset="0"/>
              </a:rPr>
              <a:t>Example Project Timeline and Preparation</a:t>
            </a:r>
          </a:p>
          <a:p>
            <a:pPr marL="285750" indent="-285750">
              <a:buFont typeface="Arial" panose="020B0604020202020204" pitchFamily="34" charset="0"/>
              <a:buChar char="•"/>
            </a:pPr>
            <a:r>
              <a:rPr lang="en-US" dirty="0">
                <a:latin typeface="IBM Plex Sans" charset="0"/>
                <a:ea typeface="IBM Plex Sans" charset="0"/>
                <a:cs typeface="IBM Plex Sans" charset="0"/>
              </a:rPr>
              <a:t>Roles and Responsibilities</a:t>
            </a:r>
          </a:p>
          <a:p>
            <a:pPr marL="285750" indent="-285750">
              <a:buFont typeface="Arial" panose="020B0604020202020204" pitchFamily="34" charset="0"/>
              <a:buChar char="•"/>
            </a:pPr>
            <a:r>
              <a:rPr lang="en-US" dirty="0">
                <a:latin typeface="IBM Plex Sans" charset="0"/>
                <a:ea typeface="IBM Plex Sans" charset="0"/>
                <a:cs typeface="IBM Plex Sans" charset="0"/>
              </a:rPr>
              <a:t>High-level Configuration Steps</a:t>
            </a:r>
          </a:p>
          <a:p>
            <a:pPr marL="285750" indent="-285750">
              <a:buFont typeface="Arial" panose="020B0604020202020204" pitchFamily="34" charset="0"/>
              <a:buChar char="•"/>
            </a:pPr>
            <a:r>
              <a:rPr lang="en-US" dirty="0">
                <a:latin typeface="IBM Plex Sans" charset="0"/>
                <a:ea typeface="IBM Plex Sans" charset="0"/>
                <a:cs typeface="IBM Plex Sans" charset="0"/>
              </a:rPr>
              <a:t>FAQs</a:t>
            </a:r>
          </a:p>
          <a:p>
            <a:pPr marL="285750" indent="-285750">
              <a:buFont typeface="Arial" panose="020B0604020202020204" pitchFamily="34" charset="0"/>
              <a:buChar char="•"/>
            </a:pPr>
            <a:r>
              <a:rPr lang="en-US" dirty="0">
                <a:latin typeface="IBM Plex Sans" charset="0"/>
                <a:ea typeface="IBM Plex Sans" charset="0"/>
                <a:cs typeface="IBM Plex Sans" charset="0"/>
              </a:rPr>
              <a:t>Resources</a:t>
            </a:r>
          </a:p>
          <a:p>
            <a:endParaRPr lang="en-US" dirty="0">
              <a:latin typeface="IBM Plex Sans" charset="0"/>
              <a:ea typeface="IBM Plex Sans" charset="0"/>
              <a:cs typeface="IBM Plex Sans" charset="0"/>
            </a:endParaRPr>
          </a:p>
          <a:p>
            <a:endParaRPr lang="en-US" dirty="0">
              <a:latin typeface="IBM Plex Sans" charset="0"/>
              <a:ea typeface="IBM Plex Sans" charset="0"/>
              <a:cs typeface="IBM Plex Sans" charset="0"/>
            </a:endParaRPr>
          </a:p>
          <a:p>
            <a:r>
              <a:rPr lang="en-US" b="1" dirty="0">
                <a:latin typeface="IBM Plex Sans" charset="0"/>
                <a:ea typeface="IBM Plex Sans" charset="0"/>
                <a:cs typeface="IBM Plex Sans" charset="0"/>
              </a:rPr>
              <a:t>Notes</a:t>
            </a:r>
            <a:r>
              <a:rPr lang="en-US" dirty="0">
                <a:latin typeface="IBM Plex Sans" charset="0"/>
                <a:ea typeface="IBM Plex Sans" charset="0"/>
                <a:cs typeface="IBM Plex Sans" charset="0"/>
              </a:rPr>
              <a:t>:</a:t>
            </a:r>
          </a:p>
          <a:p>
            <a:r>
              <a:rPr lang="en-US" dirty="0">
                <a:latin typeface="IBM Plex Sans" charset="0"/>
                <a:ea typeface="IBM Plex Sans" charset="0"/>
                <a:cs typeface="IBM Plex Sans" charset="0"/>
              </a:rPr>
              <a:t>Ask your questions on the </a:t>
            </a:r>
            <a:r>
              <a:rPr lang="en-US" dirty="0">
                <a:latin typeface="IBM Plex Sans" charset="0"/>
                <a:ea typeface="IBM Plex Sans" charset="0"/>
                <a:cs typeface="IBM Plex Sans" charset="0"/>
                <a:hlinkClick r:id="rId2"/>
              </a:rPr>
              <a:t>Support Community Discussions Post</a:t>
            </a:r>
            <a:r>
              <a:rPr lang="en-US" dirty="0">
                <a:latin typeface="IBM Plex Sans" charset="0"/>
                <a:ea typeface="IBM Plex Sans" charset="0"/>
                <a:cs typeface="IBM Plex Sans" charset="0"/>
              </a:rPr>
              <a:t> between now and the February 26</a:t>
            </a:r>
            <a:r>
              <a:rPr lang="en-US" baseline="30000" dirty="0">
                <a:latin typeface="IBM Plex Sans" charset="0"/>
                <a:ea typeface="IBM Plex Sans" charset="0"/>
                <a:cs typeface="IBM Plex Sans" charset="0"/>
              </a:rPr>
              <a:t>th</a:t>
            </a:r>
            <a:r>
              <a:rPr lang="en-US" dirty="0">
                <a:latin typeface="IBM Plex Sans" charset="0"/>
                <a:ea typeface="IBM Plex Sans" charset="0"/>
                <a:cs typeface="IBM Plex Sans" charset="0"/>
              </a:rPr>
              <a:t> Q&amp;A session!</a:t>
            </a:r>
          </a:p>
          <a:p>
            <a:endParaRPr lang="en-US" dirty="0">
              <a:latin typeface="IBM Plex Sans" charset="0"/>
              <a:ea typeface="IBM Plex Sans" charset="0"/>
              <a:cs typeface="IBM Plex Sans" charset="0"/>
            </a:endParaRPr>
          </a:p>
          <a:p>
            <a:r>
              <a:rPr lang="en-US" dirty="0">
                <a:latin typeface="IBM Plex Sans" charset="0"/>
                <a:ea typeface="IBM Plex Sans" charset="0"/>
                <a:cs typeface="IBM Plex Sans" charset="0"/>
              </a:rPr>
              <a:t>Register for the February 26</a:t>
            </a:r>
            <a:r>
              <a:rPr lang="en-US" baseline="30000" dirty="0">
                <a:latin typeface="IBM Plex Sans" charset="0"/>
                <a:ea typeface="IBM Plex Sans" charset="0"/>
                <a:cs typeface="IBM Plex Sans" charset="0"/>
              </a:rPr>
              <a:t>th</a:t>
            </a:r>
            <a:r>
              <a:rPr lang="en-US" dirty="0">
                <a:latin typeface="IBM Plex Sans" charset="0"/>
                <a:ea typeface="IBM Plex Sans" charset="0"/>
                <a:cs typeface="IBM Plex Sans" charset="0"/>
              </a:rPr>
              <a:t> “Migrating to the Responsive Talent Gateways Q&amp;A” session!</a:t>
            </a:r>
          </a:p>
          <a:p>
            <a:r>
              <a:rPr lang="en-US" dirty="0">
                <a:latin typeface="IBM Plex Sans" charset="0"/>
                <a:ea typeface="IBM Plex Sans" charset="0"/>
                <a:cs typeface="IBM Plex Sans" charset="0"/>
                <a:hlinkClick r:id="rId3"/>
              </a:rPr>
              <a:t>https://ibm.webex.com/ibm/j.php?RGID=r7d33fa0fcb36e7cf2f133fd0d71cfa10</a:t>
            </a:r>
            <a:r>
              <a:rPr lang="en-US" dirty="0">
                <a:latin typeface="IBM Plex Sans" charset="0"/>
                <a:ea typeface="IBM Plex Sans" charset="0"/>
                <a:cs typeface="IBM Plex Sans" charset="0"/>
              </a:rPr>
              <a:t> </a:t>
            </a:r>
          </a:p>
          <a:p>
            <a:endParaRPr lang="en-US" dirty="0">
              <a:latin typeface="IBM Plex Sans" charset="0"/>
              <a:ea typeface="IBM Plex Sans" charset="0"/>
              <a:cs typeface="IBM Plex Sans" charset="0"/>
            </a:endParaRPr>
          </a:p>
          <a:p>
            <a:endParaRPr lang="en-US" dirty="0">
              <a:latin typeface="IBM Plex Sans" charset="0"/>
              <a:ea typeface="IBM Plex Sans" charset="0"/>
              <a:cs typeface="IBM Plex Sans" charset="0"/>
            </a:endParaRPr>
          </a:p>
          <a:p>
            <a:endParaRPr lang="en-US" dirty="0">
              <a:latin typeface="IBM Plex Sans" charset="0"/>
              <a:ea typeface="IBM Plex Sans" charset="0"/>
              <a:cs typeface="IBM Plex Sans" charset="0"/>
            </a:endParaRPr>
          </a:p>
        </p:txBody>
      </p:sp>
    </p:spTree>
    <p:extLst>
      <p:ext uri="{BB962C8B-B14F-4D97-AF65-F5344CB8AC3E}">
        <p14:creationId xmlns:p14="http://schemas.microsoft.com/office/powerpoint/2010/main" val="1212361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599" y="201168"/>
            <a:ext cx="8694683" cy="4493752"/>
          </a:xfrm>
        </p:spPr>
        <p:txBody>
          <a:bodyPr/>
          <a:lstStyle/>
          <a:p>
            <a:r>
              <a:rPr lang="en-US" sz="2000" dirty="0"/>
              <a:t>IBM sunset support for Classic Talent Gateways and the classic apply process (“Classic experience”) on </a:t>
            </a:r>
            <a:r>
              <a:rPr lang="en-US" sz="2000" dirty="0">
                <a:solidFill>
                  <a:schemeClr val="bg1">
                    <a:lumMod val="50000"/>
                    <a:lumOff val="50000"/>
                  </a:schemeClr>
                </a:solidFill>
              </a:rPr>
              <a:t>December 31st, 2017</a:t>
            </a:r>
            <a:r>
              <a:rPr lang="en-US" sz="2000" dirty="0"/>
              <a:t>. Although IBM did not shut off Classic Talent Gateways, as of that date, </a:t>
            </a:r>
            <a:r>
              <a:rPr lang="en-US" sz="2000" b="1" dirty="0"/>
              <a:t>IBM no longer works on bug fixes specific to Classic experience</a:t>
            </a:r>
            <a:r>
              <a:rPr lang="en-US" sz="2000" dirty="0"/>
              <a:t>. Also, IBM no longer ensures accessibility standards on anything other than the Responsive Talent Gateways and the Responsive Apply process (“Responsive experience”). All new features and functionality has been and will only be available in the responsive experience.  </a:t>
            </a:r>
            <a:br>
              <a:rPr lang="en-US" sz="2000" dirty="0"/>
            </a:br>
            <a:br>
              <a:rPr lang="en-US" sz="2000" dirty="0"/>
            </a:br>
            <a:r>
              <a:rPr lang="en-US" sz="2000" dirty="0"/>
              <a:t>We want to make you aware that although the Classic experience has remained functional over the last 13 months despite being unsupported, technology has and will continue to advance to the point that they may stop working as our product progresses.   Since these are no longer supported, they will not be enhanced or updated to work with new technology.</a:t>
            </a:r>
          </a:p>
        </p:txBody>
      </p:sp>
    </p:spTree>
    <p:extLst>
      <p:ext uri="{BB962C8B-B14F-4D97-AF65-F5344CB8AC3E}">
        <p14:creationId xmlns:p14="http://schemas.microsoft.com/office/powerpoint/2010/main" val="1595107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Why Migrate to the Responsive Talent Gateways?</a:t>
            </a:r>
          </a:p>
        </p:txBody>
      </p:sp>
      <p:sp>
        <p:nvSpPr>
          <p:cNvPr id="9" name="Text Placeholder 4"/>
          <p:cNvSpPr>
            <a:spLocks noGrp="1"/>
          </p:cNvSpPr>
          <p:nvPr>
            <p:ph type="body" sz="quarter" idx="12"/>
          </p:nvPr>
        </p:nvSpPr>
        <p:spPr>
          <a:xfrm>
            <a:off x="228600" y="983816"/>
            <a:ext cx="8764051" cy="3357499"/>
          </a:xfrm>
        </p:spPr>
        <p:txBody>
          <a:bodyPr/>
          <a:lstStyle/>
          <a:p>
            <a:r>
              <a:rPr lang="en-US" sz="1400" dirty="0"/>
              <a:t>The new responsive apply modernizes and streamlines your application process. It provides your candidates with a mobile experience that does not differ from their phone, tablet, or desktop. The user interface is clean, easy to use, and can be customized by your organization to match your corporate branding needs. </a:t>
            </a:r>
          </a:p>
          <a:p>
            <a:r>
              <a:rPr lang="en-US" sz="1400" dirty="0"/>
              <a:t>The Responsive Talent Gateways also include:</a:t>
            </a:r>
          </a:p>
          <a:p>
            <a:pPr marL="285750" indent="-285750">
              <a:buFont typeface="Arial" panose="020B0604020202020204" pitchFamily="34" charset="0"/>
              <a:buChar char="•"/>
            </a:pPr>
            <a:r>
              <a:rPr lang="en-US" sz="1400" dirty="0"/>
              <a:t>Use of question branching within the same page.</a:t>
            </a:r>
          </a:p>
          <a:p>
            <a:pPr marL="285750" indent="-285750">
              <a:buFont typeface="Arial" panose="020B0604020202020204" pitchFamily="34" charset="0"/>
              <a:buChar char="•"/>
            </a:pPr>
            <a:r>
              <a:rPr lang="en-US" sz="1400" dirty="0"/>
              <a:t>CSS capabilities to brand and customize your site </a:t>
            </a:r>
          </a:p>
          <a:p>
            <a:pPr marL="285750" indent="-285750">
              <a:buFont typeface="Arial" panose="020B0604020202020204" pitchFamily="34" charset="0"/>
              <a:buChar char="•"/>
            </a:pPr>
            <a:r>
              <a:rPr lang="en-US" sz="1400" dirty="0"/>
              <a:t>Responsive TGs autosave as your candidates progress through the application via the continue button.</a:t>
            </a:r>
          </a:p>
          <a:p>
            <a:pPr marL="285750" indent="-285750">
              <a:buFont typeface="Arial" panose="020B0604020202020204" pitchFamily="34" charset="0"/>
              <a:buChar char="•"/>
            </a:pPr>
            <a:r>
              <a:rPr lang="en-US" sz="1400" dirty="0"/>
              <a:t>The progress bar shows the candidate their progression through the application process.</a:t>
            </a:r>
          </a:p>
          <a:p>
            <a:pPr marL="285750" indent="-285750">
              <a:buFont typeface="Arial" panose="020B0604020202020204" pitchFamily="34" charset="0"/>
              <a:buChar char="•"/>
            </a:pPr>
            <a:r>
              <a:rPr lang="en-US" sz="1400" dirty="0"/>
              <a:t>A responsive Candidate Zone that allows candidates to view their status, sign offer/contract documents, upload files, and fill out additional forms.</a:t>
            </a:r>
          </a:p>
          <a:p>
            <a:pPr marL="285750" indent="-285750">
              <a:buFont typeface="Arial" panose="020B0604020202020204" pitchFamily="34" charset="0"/>
              <a:buChar char="•"/>
            </a:pPr>
            <a:r>
              <a:rPr lang="en-US" sz="1400" dirty="0"/>
              <a:t>Use of type-ahead option lists.</a:t>
            </a:r>
          </a:p>
          <a:p>
            <a:pPr marL="285750" indent="-285750">
              <a:buFont typeface="Arial" panose="020B0604020202020204" pitchFamily="34" charset="0"/>
              <a:buChar char="•"/>
            </a:pPr>
            <a:r>
              <a:rPr lang="en-US" sz="1400" dirty="0"/>
              <a:t>Show jobs on landing page based on proximity to candidate's location.</a:t>
            </a:r>
          </a:p>
        </p:txBody>
      </p:sp>
    </p:spTree>
    <p:extLst>
      <p:ext uri="{BB962C8B-B14F-4D97-AF65-F5344CB8AC3E}">
        <p14:creationId xmlns:p14="http://schemas.microsoft.com/office/powerpoint/2010/main" val="584712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p>
        </p:txBody>
      </p:sp>
    </p:spTree>
    <p:extLst>
      <p:ext uri="{BB962C8B-B14F-4D97-AF65-F5344CB8AC3E}">
        <p14:creationId xmlns:p14="http://schemas.microsoft.com/office/powerpoint/2010/main" val="1655446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2"/>
          <p:cNvSpPr>
            <a:spLocks noGrp="1" noChangeArrowheads="1"/>
          </p:cNvSpPr>
          <p:nvPr>
            <p:ph type="title"/>
          </p:nvPr>
        </p:nvSpPr>
        <p:spPr/>
        <p:txBody>
          <a:bodyPr/>
          <a:lstStyle/>
          <a:p>
            <a:pPr eaLnBrk="1" hangingPunct="1"/>
            <a:r>
              <a:rPr lang="en-US" altLang="en-US" dirty="0">
                <a:ea typeface="ＭＳ Ｐゴシック" charset="-128"/>
              </a:rPr>
              <a:t>Example Project Timeline and Preparation</a:t>
            </a:r>
            <a:endParaRPr lang="nl-NL" altLang="en-US" dirty="0">
              <a:ea typeface="ＭＳ Ｐゴシック" charset="-128"/>
            </a:endParaRPr>
          </a:p>
        </p:txBody>
      </p:sp>
      <p:grpSp>
        <p:nvGrpSpPr>
          <p:cNvPr id="3" name="Group 2"/>
          <p:cNvGrpSpPr/>
          <p:nvPr/>
        </p:nvGrpSpPr>
        <p:grpSpPr>
          <a:xfrm>
            <a:off x="2518225" y="873314"/>
            <a:ext cx="5309021" cy="1914115"/>
            <a:chOff x="2518225" y="873314"/>
            <a:chExt cx="5309021" cy="1914115"/>
          </a:xfrm>
        </p:grpSpPr>
        <p:sp>
          <p:nvSpPr>
            <p:cNvPr id="44037" name="Rectangle 33"/>
            <p:cNvSpPr>
              <a:spLocks noChangeArrowheads="1"/>
            </p:cNvSpPr>
            <p:nvPr/>
          </p:nvSpPr>
          <p:spPr bwMode="auto">
            <a:xfrm>
              <a:off x="2520550" y="1015147"/>
              <a:ext cx="1225296" cy="548640"/>
            </a:xfrm>
            <a:prstGeom prst="rect">
              <a:avLst/>
            </a:prstGeom>
            <a:noFill/>
            <a:ln>
              <a:noFill/>
            </a:ln>
            <a:extLst/>
          </p:spPr>
          <p:txBody>
            <a:bodyPr lIns="91440" tIns="73152" rIns="73152" bIns="34529">
              <a:noAutofit/>
            </a:bodyP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spcBef>
                  <a:spcPct val="50000"/>
                </a:spcBef>
              </a:pPr>
              <a:r>
                <a:rPr lang="en-US" altLang="en-US" sz="900" dirty="0">
                  <a:latin typeface="IBM Plex Sans Medium" charset="0"/>
                  <a:ea typeface="IBM Plex Sans Medium" charset="0"/>
                  <a:cs typeface="IBM Plex Sans Medium" charset="0"/>
                </a:rPr>
                <a:t>1. Kickoff and Prep</a:t>
              </a:r>
            </a:p>
            <a:p>
              <a:pPr marL="122238">
                <a:spcBef>
                  <a:spcPct val="20000"/>
                </a:spcBef>
                <a:buClr>
                  <a:schemeClr val="tx2"/>
                </a:buClr>
                <a:buFont typeface="Wingdings" charset="2"/>
                <a:buNone/>
              </a:pPr>
              <a:r>
                <a:rPr lang="en-US" altLang="en-US" sz="750" dirty="0">
                  <a:latin typeface="+mn-lt"/>
                  <a:ea typeface="MS PGothic" charset="-128"/>
                </a:rPr>
                <a:t>Branding discussion and review of current set up.</a:t>
              </a:r>
            </a:p>
          </p:txBody>
        </p:sp>
        <p:sp>
          <p:nvSpPr>
            <p:cNvPr id="44039" name="Line 5"/>
            <p:cNvSpPr>
              <a:spLocks noChangeShapeType="1"/>
            </p:cNvSpPr>
            <p:nvPr/>
          </p:nvSpPr>
          <p:spPr bwMode="auto">
            <a:xfrm>
              <a:off x="2601167" y="1620854"/>
              <a:ext cx="1143000" cy="0"/>
            </a:xfrm>
            <a:prstGeom prst="line">
              <a:avLst/>
            </a:prstGeom>
            <a:noFill/>
            <a:ln w="6350">
              <a:solidFill>
                <a:schemeClr val="tx2">
                  <a:lumMod val="10000"/>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44040" name="Rectangle 33"/>
            <p:cNvSpPr>
              <a:spLocks noChangeArrowheads="1"/>
            </p:cNvSpPr>
            <p:nvPr/>
          </p:nvSpPr>
          <p:spPr bwMode="auto">
            <a:xfrm>
              <a:off x="2943968" y="2234880"/>
              <a:ext cx="1339997" cy="548640"/>
            </a:xfrm>
            <a:prstGeom prst="rect">
              <a:avLst/>
            </a:prstGeom>
            <a:noFill/>
            <a:ln>
              <a:noFill/>
            </a:ln>
            <a:extLst/>
          </p:spPr>
          <p:txBody>
            <a:bodyPr lIns="91440" tIns="73152" rIns="73152" bIns="34529">
              <a:noAutofit/>
            </a:bodyP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spcBef>
                  <a:spcPct val="50000"/>
                </a:spcBef>
              </a:pPr>
              <a:r>
                <a:rPr lang="en-US" altLang="en-US" sz="900" dirty="0">
                  <a:latin typeface="IBM Plex Sans Medium" charset="0"/>
                  <a:ea typeface="IBM Plex Sans Medium" charset="0"/>
                  <a:cs typeface="IBM Plex Sans Medium" charset="0"/>
                </a:rPr>
                <a:t>2. Design/Branding</a:t>
              </a:r>
            </a:p>
            <a:p>
              <a:pPr marL="122238">
                <a:spcBef>
                  <a:spcPct val="20000"/>
                </a:spcBef>
                <a:buClr>
                  <a:schemeClr val="tx2"/>
                </a:buClr>
                <a:buFont typeface="Wingdings" charset="2"/>
                <a:buNone/>
              </a:pPr>
              <a:r>
                <a:rPr lang="en-US" altLang="en-US" sz="750" dirty="0">
                  <a:latin typeface="+mn-lt"/>
                  <a:ea typeface="MS PGothic" charset="-128"/>
                </a:rPr>
                <a:t>Branding worksheet is completed or CSS is developed.</a:t>
              </a:r>
            </a:p>
          </p:txBody>
        </p:sp>
        <p:sp>
          <p:nvSpPr>
            <p:cNvPr id="44041" name="Line 8"/>
            <p:cNvSpPr>
              <a:spLocks noChangeShapeType="1"/>
            </p:cNvSpPr>
            <p:nvPr/>
          </p:nvSpPr>
          <p:spPr bwMode="auto">
            <a:xfrm>
              <a:off x="3042467" y="2236834"/>
              <a:ext cx="1143000" cy="0"/>
            </a:xfrm>
            <a:prstGeom prst="line">
              <a:avLst/>
            </a:prstGeom>
            <a:noFill/>
            <a:ln w="6350">
              <a:solidFill>
                <a:schemeClr val="tx2">
                  <a:lumMod val="10000"/>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44042" name="Rectangle 33"/>
            <p:cNvSpPr>
              <a:spLocks noChangeArrowheads="1"/>
            </p:cNvSpPr>
            <p:nvPr/>
          </p:nvSpPr>
          <p:spPr bwMode="auto">
            <a:xfrm>
              <a:off x="4310000" y="878939"/>
              <a:ext cx="1225296" cy="548640"/>
            </a:xfrm>
            <a:prstGeom prst="rect">
              <a:avLst/>
            </a:prstGeom>
            <a:noFill/>
            <a:ln>
              <a:noFill/>
            </a:ln>
            <a:extLst/>
          </p:spPr>
          <p:txBody>
            <a:bodyPr lIns="91440" tIns="73152" rIns="73152" bIns="34529">
              <a:noAutofit/>
            </a:bodyP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spcBef>
                  <a:spcPct val="50000"/>
                </a:spcBef>
              </a:pPr>
              <a:r>
                <a:rPr lang="en-US" altLang="en-US" sz="900" dirty="0">
                  <a:latin typeface="IBM Plex Sans Medium" charset="0"/>
                  <a:ea typeface="IBM Plex Sans Medium" charset="0"/>
                  <a:cs typeface="IBM Plex Sans Medium" charset="0"/>
                </a:rPr>
                <a:t>3. Configuration</a:t>
              </a:r>
            </a:p>
            <a:p>
              <a:pPr marL="122238">
                <a:spcBef>
                  <a:spcPct val="20000"/>
                </a:spcBef>
                <a:buClr>
                  <a:schemeClr val="tx2"/>
                </a:buClr>
                <a:buFont typeface="Wingdings" charset="2"/>
                <a:buNone/>
              </a:pPr>
              <a:r>
                <a:rPr lang="en-US" altLang="en-US" sz="750" dirty="0">
                  <a:latin typeface="+mn-lt"/>
                  <a:ea typeface="MS PGothic" charset="-128"/>
                </a:rPr>
                <a:t>Workbench admin configures GQs and TGs.</a:t>
              </a:r>
            </a:p>
          </p:txBody>
        </p:sp>
        <p:sp>
          <p:nvSpPr>
            <p:cNvPr id="44043" name="Line 11"/>
            <p:cNvSpPr>
              <a:spLocks noChangeShapeType="1"/>
            </p:cNvSpPr>
            <p:nvPr/>
          </p:nvSpPr>
          <p:spPr bwMode="auto">
            <a:xfrm>
              <a:off x="3931317" y="1482118"/>
              <a:ext cx="1983601" cy="0"/>
            </a:xfrm>
            <a:prstGeom prst="line">
              <a:avLst/>
            </a:prstGeom>
            <a:noFill/>
            <a:ln w="6350">
              <a:solidFill>
                <a:schemeClr val="tx2">
                  <a:lumMod val="10000"/>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44044" name="Rectangle 33"/>
            <p:cNvSpPr>
              <a:spLocks noChangeArrowheads="1"/>
            </p:cNvSpPr>
            <p:nvPr/>
          </p:nvSpPr>
          <p:spPr bwMode="auto">
            <a:xfrm>
              <a:off x="6601950" y="873314"/>
              <a:ext cx="1225296" cy="548640"/>
            </a:xfrm>
            <a:prstGeom prst="rect">
              <a:avLst/>
            </a:prstGeom>
            <a:noFill/>
            <a:ln>
              <a:noFill/>
            </a:ln>
            <a:extLst/>
          </p:spPr>
          <p:txBody>
            <a:bodyPr lIns="91440" tIns="73152" rIns="73152" bIns="34529">
              <a:noAutofit/>
            </a:bodyP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spcBef>
                  <a:spcPct val="50000"/>
                </a:spcBef>
              </a:pPr>
              <a:r>
                <a:rPr lang="en-US" altLang="en-US" sz="900" dirty="0">
                  <a:latin typeface="IBM Plex Sans Medium" charset="0"/>
                  <a:ea typeface="IBM Plex Sans Medium" charset="0"/>
                  <a:cs typeface="IBM Plex Sans Medium" charset="0"/>
                </a:rPr>
                <a:t>5. Go Live</a:t>
              </a:r>
            </a:p>
            <a:p>
              <a:pPr marL="122238">
                <a:spcBef>
                  <a:spcPct val="20000"/>
                </a:spcBef>
                <a:buClr>
                  <a:schemeClr val="tx2"/>
                </a:buClr>
                <a:buFont typeface="Wingdings" charset="2"/>
                <a:buNone/>
              </a:pPr>
              <a:r>
                <a:rPr lang="en-US" altLang="en-US" sz="750" dirty="0">
                  <a:latin typeface="+mn-lt"/>
                  <a:ea typeface="MS PGothic" charset="-128"/>
                </a:rPr>
                <a:t>Reqs are updated and go live tasks are completed.</a:t>
              </a:r>
            </a:p>
          </p:txBody>
        </p:sp>
        <p:sp>
          <p:nvSpPr>
            <p:cNvPr id="44046" name="Rectangle 33"/>
            <p:cNvSpPr>
              <a:spLocks noChangeArrowheads="1"/>
            </p:cNvSpPr>
            <p:nvPr/>
          </p:nvSpPr>
          <p:spPr bwMode="auto">
            <a:xfrm>
              <a:off x="5694566" y="2238789"/>
              <a:ext cx="1225296" cy="548640"/>
            </a:xfrm>
            <a:prstGeom prst="rect">
              <a:avLst/>
            </a:prstGeom>
            <a:noFill/>
            <a:ln>
              <a:noFill/>
            </a:ln>
            <a:extLst/>
          </p:spPr>
          <p:txBody>
            <a:bodyPr lIns="91440" tIns="73152" rIns="73152" bIns="34529">
              <a:noAutofit/>
            </a:bodyP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spcBef>
                  <a:spcPct val="50000"/>
                </a:spcBef>
              </a:pPr>
              <a:r>
                <a:rPr lang="en-US" altLang="en-US" sz="900" dirty="0">
                  <a:latin typeface="IBM Plex Sans Medium" charset="0"/>
                  <a:ea typeface="IBM Plex Sans Medium" charset="0"/>
                  <a:cs typeface="IBM Plex Sans Medium" charset="0"/>
                </a:rPr>
                <a:t>4. UAT</a:t>
              </a:r>
            </a:p>
            <a:p>
              <a:pPr marL="122238">
                <a:spcBef>
                  <a:spcPct val="20000"/>
                </a:spcBef>
                <a:buClr>
                  <a:schemeClr val="tx2"/>
                </a:buClr>
                <a:buFont typeface="Wingdings" charset="2"/>
                <a:buNone/>
              </a:pPr>
              <a:r>
                <a:rPr lang="en-US" altLang="en-US" sz="750" dirty="0">
                  <a:latin typeface="+mn-lt"/>
                  <a:ea typeface="MS PGothic" charset="-128"/>
                </a:rPr>
                <a:t>Testing is completed in Staging.</a:t>
              </a:r>
            </a:p>
          </p:txBody>
        </p:sp>
        <p:sp>
          <p:nvSpPr>
            <p:cNvPr id="44047" name="Line 17"/>
            <p:cNvSpPr>
              <a:spLocks noChangeShapeType="1"/>
            </p:cNvSpPr>
            <p:nvPr/>
          </p:nvSpPr>
          <p:spPr bwMode="auto">
            <a:xfrm>
              <a:off x="5720767" y="2238875"/>
              <a:ext cx="1143000" cy="0"/>
            </a:xfrm>
            <a:prstGeom prst="line">
              <a:avLst/>
            </a:prstGeom>
            <a:noFill/>
            <a:ln w="6350">
              <a:solidFill>
                <a:schemeClr val="tx2">
                  <a:lumMod val="10000"/>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44048" name="Rectangle 19"/>
            <p:cNvSpPr>
              <a:spLocks noChangeArrowheads="1"/>
            </p:cNvSpPr>
            <p:nvPr/>
          </p:nvSpPr>
          <p:spPr bwMode="auto">
            <a:xfrm>
              <a:off x="2518225" y="1758966"/>
              <a:ext cx="804672" cy="342900"/>
            </a:xfrm>
            <a:prstGeom prst="rect">
              <a:avLst/>
            </a:prstGeom>
            <a:solidFill>
              <a:schemeClr val="bg2"/>
            </a:solidFill>
            <a:ln w="6350">
              <a:solidFill>
                <a:schemeClr val="tx2"/>
              </a:solidFill>
              <a:miter lim="800000"/>
              <a:headEnd/>
              <a:tailEnd/>
            </a:ln>
          </p:spPr>
          <p:txBody>
            <a:bodyPr wrap="none" anchor="ct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ctr" eaLnBrk="1" hangingPunct="1">
                <a:lnSpc>
                  <a:spcPct val="90000"/>
                </a:lnSpc>
              </a:pPr>
              <a:r>
                <a:rPr lang="en-US" altLang="en-US" sz="750" dirty="0">
                  <a:latin typeface="+mn-lt"/>
                </a:rPr>
                <a:t>Week 1</a:t>
              </a:r>
            </a:p>
          </p:txBody>
        </p:sp>
        <p:sp>
          <p:nvSpPr>
            <p:cNvPr id="44049" name="Rectangle 20"/>
            <p:cNvSpPr>
              <a:spLocks noChangeArrowheads="1"/>
            </p:cNvSpPr>
            <p:nvPr/>
          </p:nvSpPr>
          <p:spPr bwMode="auto">
            <a:xfrm>
              <a:off x="3319856" y="1758966"/>
              <a:ext cx="804672" cy="342900"/>
            </a:xfrm>
            <a:prstGeom prst="rect">
              <a:avLst/>
            </a:prstGeom>
            <a:solidFill>
              <a:schemeClr val="bg2"/>
            </a:solidFill>
            <a:ln w="6350">
              <a:solidFill>
                <a:schemeClr val="tx2"/>
              </a:solidFill>
              <a:miter lim="800000"/>
              <a:headEnd/>
              <a:tailEnd/>
            </a:ln>
          </p:spPr>
          <p:txBody>
            <a:bodyPr wrap="none" anchor="ct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ctr" eaLnBrk="1" hangingPunct="1">
                <a:lnSpc>
                  <a:spcPct val="90000"/>
                </a:lnSpc>
              </a:pPr>
              <a:r>
                <a:rPr lang="en-US" altLang="en-US" sz="750">
                  <a:latin typeface="+mn-lt"/>
                </a:rPr>
                <a:t>Week 2</a:t>
              </a:r>
            </a:p>
          </p:txBody>
        </p:sp>
        <p:sp>
          <p:nvSpPr>
            <p:cNvPr id="44050" name="Rectangle 21"/>
            <p:cNvSpPr>
              <a:spLocks noChangeArrowheads="1"/>
            </p:cNvSpPr>
            <p:nvPr/>
          </p:nvSpPr>
          <p:spPr bwMode="auto">
            <a:xfrm>
              <a:off x="4121487" y="1758966"/>
              <a:ext cx="804672" cy="342900"/>
            </a:xfrm>
            <a:prstGeom prst="rect">
              <a:avLst/>
            </a:prstGeom>
            <a:solidFill>
              <a:schemeClr val="bg2"/>
            </a:solidFill>
            <a:ln w="6350">
              <a:solidFill>
                <a:schemeClr val="tx2"/>
              </a:solidFill>
              <a:miter lim="800000"/>
              <a:headEnd/>
              <a:tailEnd/>
            </a:ln>
          </p:spPr>
          <p:txBody>
            <a:bodyPr wrap="none" anchor="ct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ctr" eaLnBrk="1" hangingPunct="1">
                <a:lnSpc>
                  <a:spcPct val="90000"/>
                </a:lnSpc>
              </a:pPr>
              <a:r>
                <a:rPr lang="en-US" altLang="en-US" sz="750">
                  <a:latin typeface="+mn-lt"/>
                </a:rPr>
                <a:t>Week 3</a:t>
              </a:r>
            </a:p>
          </p:txBody>
        </p:sp>
        <p:sp>
          <p:nvSpPr>
            <p:cNvPr id="44051" name="Rectangle 22"/>
            <p:cNvSpPr>
              <a:spLocks noChangeArrowheads="1"/>
            </p:cNvSpPr>
            <p:nvPr/>
          </p:nvSpPr>
          <p:spPr bwMode="auto">
            <a:xfrm>
              <a:off x="4923118" y="1758966"/>
              <a:ext cx="804672" cy="342900"/>
            </a:xfrm>
            <a:prstGeom prst="rect">
              <a:avLst/>
            </a:prstGeom>
            <a:solidFill>
              <a:schemeClr val="bg2"/>
            </a:solidFill>
            <a:ln w="6350">
              <a:solidFill>
                <a:schemeClr val="tx2"/>
              </a:solidFill>
              <a:miter lim="800000"/>
              <a:headEnd/>
              <a:tailEnd/>
            </a:ln>
          </p:spPr>
          <p:txBody>
            <a:bodyPr wrap="none" anchor="ct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ctr" eaLnBrk="1" hangingPunct="1">
                <a:lnSpc>
                  <a:spcPct val="90000"/>
                </a:lnSpc>
              </a:pPr>
              <a:r>
                <a:rPr lang="en-US" altLang="en-US" sz="750">
                  <a:latin typeface="+mn-lt"/>
                </a:rPr>
                <a:t>Week 4</a:t>
              </a:r>
            </a:p>
          </p:txBody>
        </p:sp>
        <p:sp>
          <p:nvSpPr>
            <p:cNvPr id="44052" name="Rectangle 23"/>
            <p:cNvSpPr>
              <a:spLocks noChangeArrowheads="1"/>
            </p:cNvSpPr>
            <p:nvPr/>
          </p:nvSpPr>
          <p:spPr bwMode="auto">
            <a:xfrm>
              <a:off x="5724749" y="1758966"/>
              <a:ext cx="804672" cy="342900"/>
            </a:xfrm>
            <a:prstGeom prst="rect">
              <a:avLst/>
            </a:prstGeom>
            <a:solidFill>
              <a:schemeClr val="bg2"/>
            </a:solidFill>
            <a:ln w="6350">
              <a:solidFill>
                <a:schemeClr val="tx2"/>
              </a:solidFill>
              <a:miter lim="800000"/>
              <a:headEnd/>
              <a:tailEnd/>
            </a:ln>
          </p:spPr>
          <p:txBody>
            <a:bodyPr wrap="none" anchor="ct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ctr" eaLnBrk="1" hangingPunct="1">
                <a:lnSpc>
                  <a:spcPct val="90000"/>
                </a:lnSpc>
              </a:pPr>
              <a:r>
                <a:rPr lang="en-US" altLang="en-US" sz="750">
                  <a:latin typeface="+mn-lt"/>
                </a:rPr>
                <a:t>Week 5</a:t>
              </a:r>
            </a:p>
          </p:txBody>
        </p:sp>
        <p:sp>
          <p:nvSpPr>
            <p:cNvPr id="44053" name="Rectangle 24"/>
            <p:cNvSpPr>
              <a:spLocks noChangeArrowheads="1"/>
            </p:cNvSpPr>
            <p:nvPr/>
          </p:nvSpPr>
          <p:spPr bwMode="auto">
            <a:xfrm>
              <a:off x="6526380" y="1758966"/>
              <a:ext cx="804672" cy="342900"/>
            </a:xfrm>
            <a:prstGeom prst="rect">
              <a:avLst/>
            </a:prstGeom>
            <a:solidFill>
              <a:schemeClr val="bg2"/>
            </a:solidFill>
            <a:ln w="6350">
              <a:solidFill>
                <a:schemeClr val="tx2"/>
              </a:solidFill>
              <a:miter lim="800000"/>
              <a:headEnd/>
              <a:tailEnd/>
            </a:ln>
          </p:spPr>
          <p:txBody>
            <a:bodyPr wrap="none" anchor="ct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ctr" eaLnBrk="1" hangingPunct="1">
                <a:lnSpc>
                  <a:spcPct val="90000"/>
                </a:lnSpc>
              </a:pPr>
              <a:r>
                <a:rPr lang="en-US" altLang="en-US" sz="750">
                  <a:latin typeface="+mn-lt"/>
                </a:rPr>
                <a:t>Week  6</a:t>
              </a:r>
            </a:p>
          </p:txBody>
        </p:sp>
        <p:sp>
          <p:nvSpPr>
            <p:cNvPr id="44056" name="Line 6"/>
            <p:cNvSpPr>
              <a:spLocks noChangeShapeType="1"/>
            </p:cNvSpPr>
            <p:nvPr/>
          </p:nvSpPr>
          <p:spPr bwMode="auto">
            <a:xfrm>
              <a:off x="2920561" y="1614394"/>
              <a:ext cx="0" cy="138113"/>
            </a:xfrm>
            <a:prstGeom prst="line">
              <a:avLst/>
            </a:prstGeom>
            <a:noFill/>
            <a:ln w="6350">
              <a:solidFill>
                <a:schemeClr val="tx2">
                  <a:lumMod val="1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44057" name="Line 9"/>
            <p:cNvSpPr>
              <a:spLocks noChangeShapeType="1"/>
            </p:cNvSpPr>
            <p:nvPr/>
          </p:nvSpPr>
          <p:spPr bwMode="auto">
            <a:xfrm flipV="1">
              <a:off x="4045582" y="2097958"/>
              <a:ext cx="0" cy="136922"/>
            </a:xfrm>
            <a:prstGeom prst="line">
              <a:avLst/>
            </a:prstGeom>
            <a:noFill/>
            <a:ln w="6350">
              <a:solidFill>
                <a:schemeClr val="tx2">
                  <a:lumMod val="1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44058" name="Line 12"/>
            <p:cNvSpPr>
              <a:spLocks noChangeShapeType="1"/>
            </p:cNvSpPr>
            <p:nvPr/>
          </p:nvSpPr>
          <p:spPr bwMode="auto">
            <a:xfrm>
              <a:off x="4045582" y="1482119"/>
              <a:ext cx="0" cy="270236"/>
            </a:xfrm>
            <a:prstGeom prst="line">
              <a:avLst/>
            </a:prstGeom>
            <a:noFill/>
            <a:ln w="6350">
              <a:solidFill>
                <a:schemeClr val="tx2">
                  <a:lumMod val="1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44060" name="Line 18"/>
            <p:cNvSpPr>
              <a:spLocks noChangeShapeType="1"/>
            </p:cNvSpPr>
            <p:nvPr/>
          </p:nvSpPr>
          <p:spPr bwMode="auto">
            <a:xfrm flipV="1">
              <a:off x="6180983" y="2097958"/>
              <a:ext cx="0" cy="136922"/>
            </a:xfrm>
            <a:prstGeom prst="line">
              <a:avLst/>
            </a:prstGeom>
            <a:noFill/>
            <a:ln w="6350">
              <a:solidFill>
                <a:schemeClr val="tx2">
                  <a:lumMod val="1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grpSp>
      <p:sp>
        <p:nvSpPr>
          <p:cNvPr id="31" name="Rectangle 96"/>
          <p:cNvSpPr>
            <a:spLocks noChangeArrowheads="1"/>
          </p:cNvSpPr>
          <p:nvPr/>
        </p:nvSpPr>
        <p:spPr bwMode="auto">
          <a:xfrm>
            <a:off x="7001181" y="186227"/>
            <a:ext cx="1914219" cy="480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4529" rIns="91440" bIns="34529" anchor="t" anchorCtr="0"/>
          <a:lstStyle>
            <a:lvl1pPr marL="400050" indent="-400050">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marL="288925" indent="-288925"/>
            <a:r>
              <a:rPr lang="en-US" altLang="en-US" sz="600">
                <a:latin typeface="+mn-lt"/>
              </a:rPr>
              <a:t>Source:	If applicable, describe source origin</a:t>
            </a:r>
          </a:p>
        </p:txBody>
      </p:sp>
      <p:sp>
        <p:nvSpPr>
          <p:cNvPr id="33" name="Text Placeholder 4"/>
          <p:cNvSpPr txBox="1">
            <a:spLocks/>
          </p:cNvSpPr>
          <p:nvPr/>
        </p:nvSpPr>
        <p:spPr>
          <a:xfrm>
            <a:off x="228809" y="1116899"/>
            <a:ext cx="2070943" cy="345440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sz="1100" dirty="0"/>
              <a:t>Self-service implementation</a:t>
            </a:r>
          </a:p>
          <a:p>
            <a:pPr marL="285750" indent="-285750">
              <a:buFont typeface="Arial" panose="020B0604020202020204" pitchFamily="34" charset="0"/>
              <a:buChar char="•"/>
            </a:pPr>
            <a:r>
              <a:rPr lang="en-US" sz="1100" dirty="0"/>
              <a:t>Pull in additional teams/vendors that will be critical to completion of the project (listed on following slide)</a:t>
            </a:r>
          </a:p>
          <a:p>
            <a:pPr marL="285750" indent="-285750">
              <a:buFont typeface="Arial" panose="020B0604020202020204" pitchFamily="34" charset="0"/>
              <a:buChar char="•"/>
            </a:pPr>
            <a:r>
              <a:rPr lang="en-US" sz="1100" dirty="0"/>
              <a:t>Which Talent Gateways do you have to convert?</a:t>
            </a:r>
          </a:p>
          <a:p>
            <a:pPr marL="285750" indent="-285750">
              <a:buFont typeface="Arial" panose="020B0604020202020204" pitchFamily="34" charset="0"/>
              <a:buChar char="•"/>
            </a:pPr>
            <a:r>
              <a:rPr lang="en-US" sz="1100" dirty="0"/>
              <a:t>Where do your external BrassRing Talent Gateways connect with your corporate site? How are your internal Talent Gateways accessed?</a:t>
            </a:r>
          </a:p>
          <a:p>
            <a:pPr marL="285750" indent="-285750">
              <a:buFont typeface="Arial" panose="020B0604020202020204" pitchFamily="34" charset="0"/>
              <a:buChar char="•"/>
            </a:pPr>
            <a:r>
              <a:rPr lang="en-US" sz="1100" dirty="0"/>
              <a:t>What vendors currently scrape your Talent Gateway(s)?</a:t>
            </a:r>
          </a:p>
        </p:txBody>
      </p:sp>
      <p:sp>
        <p:nvSpPr>
          <p:cNvPr id="29" name="Line 9">
            <a:extLst>
              <a:ext uri="{FF2B5EF4-FFF2-40B4-BE49-F238E27FC236}">
                <a16:creationId xmlns:a16="http://schemas.microsoft.com/office/drawing/2014/main" id="{A7F443E3-4FA4-49D5-BD3E-8355078ECABF}"/>
              </a:ext>
            </a:extLst>
          </p:cNvPr>
          <p:cNvSpPr>
            <a:spLocks noChangeShapeType="1"/>
          </p:cNvSpPr>
          <p:nvPr/>
        </p:nvSpPr>
        <p:spPr bwMode="auto">
          <a:xfrm flipV="1">
            <a:off x="3119545" y="2101867"/>
            <a:ext cx="0" cy="136922"/>
          </a:xfrm>
          <a:prstGeom prst="line">
            <a:avLst/>
          </a:prstGeom>
          <a:noFill/>
          <a:ln w="6350">
            <a:solidFill>
              <a:schemeClr val="tx2">
                <a:lumMod val="1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30" name="Line 12">
            <a:extLst>
              <a:ext uri="{FF2B5EF4-FFF2-40B4-BE49-F238E27FC236}">
                <a16:creationId xmlns:a16="http://schemas.microsoft.com/office/drawing/2014/main" id="{1EFB42A8-C3F8-4545-8BFC-8949E8D7A07F}"/>
              </a:ext>
            </a:extLst>
          </p:cNvPr>
          <p:cNvSpPr>
            <a:spLocks noChangeShapeType="1"/>
          </p:cNvSpPr>
          <p:nvPr/>
        </p:nvSpPr>
        <p:spPr bwMode="auto">
          <a:xfrm>
            <a:off x="5720767" y="1485736"/>
            <a:ext cx="0" cy="270236"/>
          </a:xfrm>
          <a:prstGeom prst="line">
            <a:avLst/>
          </a:prstGeom>
          <a:noFill/>
          <a:ln w="6350">
            <a:solidFill>
              <a:schemeClr val="tx2">
                <a:lumMod val="1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32" name="Line 17">
            <a:extLst>
              <a:ext uri="{FF2B5EF4-FFF2-40B4-BE49-F238E27FC236}">
                <a16:creationId xmlns:a16="http://schemas.microsoft.com/office/drawing/2014/main" id="{561061A3-3C81-4569-8583-F11393AF3DF0}"/>
              </a:ext>
            </a:extLst>
          </p:cNvPr>
          <p:cNvSpPr>
            <a:spLocks noChangeShapeType="1"/>
          </p:cNvSpPr>
          <p:nvPr/>
        </p:nvSpPr>
        <p:spPr bwMode="auto">
          <a:xfrm flipV="1">
            <a:off x="6773502" y="1485736"/>
            <a:ext cx="716065" cy="1"/>
          </a:xfrm>
          <a:prstGeom prst="line">
            <a:avLst/>
          </a:prstGeom>
          <a:noFill/>
          <a:ln w="6350">
            <a:solidFill>
              <a:schemeClr val="tx2">
                <a:lumMod val="10000"/>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34" name="Line 12">
            <a:extLst>
              <a:ext uri="{FF2B5EF4-FFF2-40B4-BE49-F238E27FC236}">
                <a16:creationId xmlns:a16="http://schemas.microsoft.com/office/drawing/2014/main" id="{CE842270-BD75-4514-A45D-B8C642B44E9A}"/>
              </a:ext>
            </a:extLst>
          </p:cNvPr>
          <p:cNvSpPr>
            <a:spLocks noChangeShapeType="1"/>
          </p:cNvSpPr>
          <p:nvPr/>
        </p:nvSpPr>
        <p:spPr bwMode="auto">
          <a:xfrm>
            <a:off x="7234345" y="1488730"/>
            <a:ext cx="0" cy="270236"/>
          </a:xfrm>
          <a:prstGeom prst="line">
            <a:avLst/>
          </a:prstGeom>
          <a:noFill/>
          <a:ln w="6350">
            <a:solidFill>
              <a:schemeClr val="tx2">
                <a:lumMod val="1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35" name="Text Placeholder 4">
            <a:extLst>
              <a:ext uri="{FF2B5EF4-FFF2-40B4-BE49-F238E27FC236}">
                <a16:creationId xmlns:a16="http://schemas.microsoft.com/office/drawing/2014/main" id="{20371CA1-93DC-4BFC-8DB5-F5FED760B458}"/>
              </a:ext>
            </a:extLst>
          </p:cNvPr>
          <p:cNvSpPr txBox="1">
            <a:spLocks/>
          </p:cNvSpPr>
          <p:nvPr/>
        </p:nvSpPr>
        <p:spPr>
          <a:xfrm>
            <a:off x="2821711" y="3117018"/>
            <a:ext cx="3257472" cy="1663087"/>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sz="1100" dirty="0"/>
              <a:t>Do you use </a:t>
            </a:r>
            <a:r>
              <a:rPr lang="en-US" sz="1100" dirty="0" err="1"/>
              <a:t>iFrames</a:t>
            </a:r>
            <a:r>
              <a:rPr lang="en-US" sz="1100" dirty="0"/>
              <a:t>?</a:t>
            </a:r>
          </a:p>
          <a:p>
            <a:pPr marL="285750" indent="-285750">
              <a:buFont typeface="Arial" panose="020B0604020202020204" pitchFamily="34" charset="0"/>
              <a:buChar char="•"/>
            </a:pPr>
            <a:r>
              <a:rPr lang="en-US" sz="1100" dirty="0"/>
              <a:t>Do your Classic Talent Gateways have any tracking codes on them?</a:t>
            </a:r>
          </a:p>
          <a:p>
            <a:pPr marL="285750" indent="-285750">
              <a:buFont typeface="Arial" panose="020B0604020202020204" pitchFamily="34" charset="0"/>
              <a:buChar char="•"/>
            </a:pPr>
            <a:r>
              <a:rPr lang="en-US" sz="1100" dirty="0"/>
              <a:t>Do you use a posting partner?</a:t>
            </a:r>
          </a:p>
          <a:p>
            <a:pPr marL="285750" indent="-285750">
              <a:buFont typeface="Arial" panose="020B0604020202020204" pitchFamily="34" charset="0"/>
              <a:buChar char="•"/>
            </a:pPr>
            <a:r>
              <a:rPr lang="en-US" sz="1100" dirty="0"/>
              <a:t>Do you currently use the Classic referral functionality?</a:t>
            </a:r>
          </a:p>
        </p:txBody>
      </p:sp>
    </p:spTree>
    <p:extLst>
      <p:ext uri="{BB962C8B-B14F-4D97-AF65-F5344CB8AC3E}">
        <p14:creationId xmlns:p14="http://schemas.microsoft.com/office/powerpoint/2010/main" val="1810635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5">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5">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5">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2" grpId="0" animBg="1"/>
      <p:bldP spid="3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Example Steps to Implement</a:t>
            </a:r>
          </a:p>
        </p:txBody>
      </p:sp>
      <p:sp>
        <p:nvSpPr>
          <p:cNvPr id="9" name="Text Placeholder 4"/>
          <p:cNvSpPr>
            <a:spLocks noGrp="1"/>
          </p:cNvSpPr>
          <p:nvPr>
            <p:ph type="body" sz="quarter" idx="12"/>
          </p:nvPr>
        </p:nvSpPr>
        <p:spPr>
          <a:xfrm>
            <a:off x="228600" y="983816"/>
            <a:ext cx="8764051" cy="3357499"/>
          </a:xfrm>
        </p:spPr>
        <p:txBody>
          <a:bodyPr/>
          <a:lstStyle/>
          <a:p>
            <a:pPr marL="285750" indent="-285750">
              <a:spcBef>
                <a:spcPts val="0"/>
              </a:spcBef>
              <a:buFont typeface="Arial" panose="020B0604020202020204" pitchFamily="34" charset="0"/>
              <a:buChar char="•"/>
            </a:pPr>
            <a:r>
              <a:rPr lang="en-US" sz="1400" dirty="0"/>
              <a:t>Kick-off call:</a:t>
            </a:r>
          </a:p>
          <a:p>
            <a:pPr marL="682625" lvl="2" indent="-285750">
              <a:spcBef>
                <a:spcPts val="0"/>
              </a:spcBef>
              <a:buFont typeface="Courier New" panose="02070309020205020404" pitchFamily="49" charset="0"/>
              <a:buChar char="o"/>
            </a:pPr>
            <a:r>
              <a:rPr lang="en-US" sz="1200" dirty="0"/>
              <a:t>Discuss any configuration items you noticed during prep</a:t>
            </a:r>
          </a:p>
          <a:p>
            <a:pPr marL="682625" lvl="2" indent="-285750">
              <a:spcBef>
                <a:spcPts val="0"/>
              </a:spcBef>
              <a:buFont typeface="Courier New" panose="02070309020205020404" pitchFamily="49" charset="0"/>
              <a:buChar char="o"/>
            </a:pPr>
            <a:r>
              <a:rPr lang="en-US" sz="1200" dirty="0"/>
              <a:t>Discuss roles and responsibilities – including who is responsible for configuration, branding, testing, go-live activities, etc.</a:t>
            </a:r>
          </a:p>
          <a:p>
            <a:pPr marL="682625" lvl="2" indent="-285750">
              <a:spcBef>
                <a:spcPts val="0"/>
              </a:spcBef>
              <a:buFont typeface="Courier New" panose="02070309020205020404" pitchFamily="49" charset="0"/>
              <a:buChar char="o"/>
            </a:pPr>
            <a:r>
              <a:rPr lang="en-US" sz="1200" dirty="0"/>
              <a:t>Discuss high-level timelines</a:t>
            </a:r>
          </a:p>
          <a:p>
            <a:pPr marL="682625" lvl="2" indent="-285750">
              <a:spcBef>
                <a:spcPts val="0"/>
              </a:spcBef>
              <a:buFont typeface="Courier New" panose="02070309020205020404" pitchFamily="49" charset="0"/>
              <a:buChar char="o"/>
            </a:pPr>
            <a:r>
              <a:rPr lang="en-US" sz="1200" dirty="0"/>
              <a:t>Provide design sheet to have the marketing/corporate communications team. Make your legal team aware of the review they will be asked to complete. Start reaching out to your vendors that may be scraping your Talent Gateway(s).</a:t>
            </a:r>
          </a:p>
          <a:p>
            <a:pPr marL="285750" indent="-285750">
              <a:spcBef>
                <a:spcPts val="0"/>
              </a:spcBef>
              <a:buFont typeface="Arial" panose="020B0604020202020204" pitchFamily="34" charset="0"/>
              <a:buChar char="•"/>
            </a:pPr>
            <a:r>
              <a:rPr lang="en-US" sz="1400" dirty="0"/>
              <a:t>Marketing team to provide branding details for Talent Gateways (via the design sheet)</a:t>
            </a:r>
          </a:p>
          <a:p>
            <a:pPr marL="285750" indent="-285750">
              <a:spcBef>
                <a:spcPts val="0"/>
              </a:spcBef>
              <a:buFont typeface="Arial" panose="020B0604020202020204" pitchFamily="34" charset="0"/>
              <a:buChar char="•"/>
            </a:pPr>
            <a:r>
              <a:rPr lang="en-US" sz="1400" dirty="0"/>
              <a:t>WB Admin will complete the initial configuration in Workbench. Additional feedback may be needed by the Recruitment and Marketing teams during configuration.</a:t>
            </a:r>
          </a:p>
          <a:p>
            <a:pPr marL="285750" indent="-285750">
              <a:spcBef>
                <a:spcPts val="0"/>
              </a:spcBef>
              <a:buFont typeface="Arial" panose="020B0604020202020204" pitchFamily="34" charset="0"/>
              <a:buChar char="•"/>
            </a:pPr>
            <a:r>
              <a:rPr lang="en-US" sz="1400" dirty="0"/>
              <a:t>Initial review will be completed by all teams and configuration changes will be completed by the WB Admin.</a:t>
            </a:r>
          </a:p>
          <a:p>
            <a:pPr marL="285750" indent="-285750">
              <a:spcBef>
                <a:spcPts val="0"/>
              </a:spcBef>
              <a:buFont typeface="Arial" panose="020B0604020202020204" pitchFamily="34" charset="0"/>
              <a:buChar char="•"/>
            </a:pPr>
            <a:r>
              <a:rPr lang="en-US" sz="1400" dirty="0"/>
              <a:t>Test reqs should be posted to the Responsive Talent Gateways to allow for testing to occur.</a:t>
            </a:r>
          </a:p>
        </p:txBody>
      </p:sp>
    </p:spTree>
    <p:extLst>
      <p:ext uri="{BB962C8B-B14F-4D97-AF65-F5344CB8AC3E}">
        <p14:creationId xmlns:p14="http://schemas.microsoft.com/office/powerpoint/2010/main" val="256876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Example Steps to Implement</a:t>
            </a:r>
          </a:p>
        </p:txBody>
      </p:sp>
      <p:sp>
        <p:nvSpPr>
          <p:cNvPr id="9" name="Text Placeholder 4"/>
          <p:cNvSpPr>
            <a:spLocks noGrp="1"/>
          </p:cNvSpPr>
          <p:nvPr>
            <p:ph type="body" sz="quarter" idx="12"/>
          </p:nvPr>
        </p:nvSpPr>
        <p:spPr>
          <a:xfrm>
            <a:off x="228600" y="983816"/>
            <a:ext cx="8764051" cy="3357499"/>
          </a:xfrm>
        </p:spPr>
        <p:txBody>
          <a:bodyPr/>
          <a:lstStyle/>
          <a:p>
            <a:pPr marL="285750" indent="-285750">
              <a:spcBef>
                <a:spcPts val="0"/>
              </a:spcBef>
              <a:buFont typeface="Arial" panose="020B0604020202020204" pitchFamily="34" charset="0"/>
              <a:buChar char="•"/>
            </a:pPr>
            <a:r>
              <a:rPr lang="en-US" sz="1400" dirty="0"/>
              <a:t>User Acceptance Testing</a:t>
            </a:r>
          </a:p>
          <a:p>
            <a:pPr marL="682625" lvl="2" indent="-285750">
              <a:spcBef>
                <a:spcPts val="0"/>
              </a:spcBef>
              <a:buFont typeface="Courier New" panose="02070309020205020404" pitchFamily="49" charset="0"/>
              <a:buChar char="o"/>
            </a:pPr>
            <a:r>
              <a:rPr lang="en-US" sz="1200" dirty="0"/>
              <a:t>Recruitment team will be responsible for UAT testing the Responsive Talent Gateways and apply process (Responsive Gateway Questionnaires).</a:t>
            </a:r>
          </a:p>
          <a:p>
            <a:pPr marL="682625" lvl="2" indent="-285750">
              <a:spcBef>
                <a:spcPts val="0"/>
              </a:spcBef>
              <a:buFont typeface="Courier New" panose="02070309020205020404" pitchFamily="49" charset="0"/>
              <a:buChar char="o"/>
            </a:pPr>
            <a:r>
              <a:rPr lang="en-US" sz="1200" dirty="0"/>
              <a:t>Marketing/corporate communications team will be responsible for reviewing the branding on the Talent Gateways. (URLs should be sent to these teams for review.)</a:t>
            </a:r>
          </a:p>
          <a:p>
            <a:pPr marL="682625" lvl="2" indent="-285750">
              <a:spcBef>
                <a:spcPts val="0"/>
              </a:spcBef>
              <a:buFont typeface="Courier New" panose="02070309020205020404" pitchFamily="49" charset="0"/>
              <a:buChar char="o"/>
            </a:pPr>
            <a:r>
              <a:rPr lang="en-US" sz="1200" dirty="0"/>
              <a:t>Vendors that scrape the Talent Gateway(s) will want to test the Jobs API</a:t>
            </a:r>
          </a:p>
          <a:p>
            <a:pPr marL="682625" lvl="2" indent="-285750">
              <a:spcBef>
                <a:spcPts val="0"/>
              </a:spcBef>
              <a:buFont typeface="Courier New" panose="02070309020205020404" pitchFamily="49" charset="0"/>
              <a:buChar char="o"/>
            </a:pPr>
            <a:r>
              <a:rPr lang="en-US" sz="1200" dirty="0"/>
              <a:t>Configuration changes will be completed as needed throughout the UAT step.</a:t>
            </a:r>
          </a:p>
          <a:p>
            <a:pPr marL="682625" lvl="2" indent="-285750">
              <a:spcBef>
                <a:spcPts val="0"/>
              </a:spcBef>
              <a:buFont typeface="Courier New" panose="02070309020205020404" pitchFamily="49" charset="0"/>
              <a:buChar char="o"/>
            </a:pPr>
            <a:r>
              <a:rPr lang="en-US" sz="1200" dirty="0"/>
              <a:t>UAT sign-off</a:t>
            </a:r>
          </a:p>
          <a:p>
            <a:pPr marL="682625" lvl="2" indent="-285750">
              <a:spcBef>
                <a:spcPts val="0"/>
              </a:spcBef>
              <a:buFont typeface="Courier New" panose="02070309020205020404" pitchFamily="49" charset="0"/>
              <a:buChar char="o"/>
            </a:pPr>
            <a:r>
              <a:rPr lang="en-US" sz="1200" dirty="0"/>
              <a:t>Go-live date is set</a:t>
            </a:r>
          </a:p>
        </p:txBody>
      </p:sp>
    </p:spTree>
    <p:extLst>
      <p:ext uri="{BB962C8B-B14F-4D97-AF65-F5344CB8AC3E}">
        <p14:creationId xmlns:p14="http://schemas.microsoft.com/office/powerpoint/2010/main" val="2577621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Example Steps to Implement</a:t>
            </a:r>
          </a:p>
        </p:txBody>
      </p:sp>
      <p:sp>
        <p:nvSpPr>
          <p:cNvPr id="9" name="Text Placeholder 4"/>
          <p:cNvSpPr>
            <a:spLocks noGrp="1"/>
          </p:cNvSpPr>
          <p:nvPr>
            <p:ph type="body" sz="quarter" idx="12"/>
          </p:nvPr>
        </p:nvSpPr>
        <p:spPr>
          <a:xfrm>
            <a:off x="228600" y="983816"/>
            <a:ext cx="8764051" cy="3357499"/>
          </a:xfrm>
        </p:spPr>
        <p:txBody>
          <a:bodyPr/>
          <a:lstStyle/>
          <a:p>
            <a:pPr marL="285750" indent="-285750">
              <a:spcBef>
                <a:spcPts val="0"/>
              </a:spcBef>
              <a:buFont typeface="Arial" panose="020B0604020202020204" pitchFamily="34" charset="0"/>
              <a:buChar char="•"/>
            </a:pPr>
            <a:r>
              <a:rPr lang="en-US" sz="1400" dirty="0"/>
              <a:t>Go-live</a:t>
            </a:r>
          </a:p>
          <a:p>
            <a:pPr marL="458788" lvl="1" indent="-285750">
              <a:spcBef>
                <a:spcPts val="0"/>
              </a:spcBef>
              <a:buFont typeface="Courier New" panose="02070309020205020404" pitchFamily="49" charset="0"/>
              <a:buChar char="o"/>
            </a:pPr>
            <a:r>
              <a:rPr lang="en-US" dirty="0"/>
              <a:t>WB Admin/</a:t>
            </a:r>
            <a:r>
              <a:rPr lang="en-US" dirty="0" err="1"/>
              <a:t>IBMer</a:t>
            </a:r>
            <a:r>
              <a:rPr lang="en-US" dirty="0"/>
              <a:t> will complete configurations in Production. (Example go-live checklist below)</a:t>
            </a:r>
          </a:p>
          <a:p>
            <a:pPr marL="682625" lvl="2" indent="-285750">
              <a:spcBef>
                <a:spcPts val="0"/>
              </a:spcBef>
              <a:buFont typeface="Arial" panose="020B0604020202020204" pitchFamily="34" charset="0"/>
              <a:buChar char="•"/>
            </a:pPr>
            <a:r>
              <a:rPr lang="en-US" dirty="0"/>
              <a:t>(Pre go-live) Enable client setting for Responsive GQs</a:t>
            </a:r>
          </a:p>
          <a:p>
            <a:pPr marL="682625" lvl="2" indent="-285750">
              <a:spcBef>
                <a:spcPts val="0"/>
              </a:spcBef>
              <a:buFont typeface="Arial" panose="020B0604020202020204" pitchFamily="34" charset="0"/>
              <a:buChar char="•"/>
            </a:pPr>
            <a:r>
              <a:rPr lang="en-US" dirty="0"/>
              <a:t>(Pre go-live) Move Responsive GQs to Production</a:t>
            </a:r>
          </a:p>
          <a:p>
            <a:pPr marL="682625" lvl="2" indent="-285750">
              <a:spcBef>
                <a:spcPts val="0"/>
              </a:spcBef>
              <a:buFont typeface="Arial" panose="020B0604020202020204" pitchFamily="34" charset="0"/>
              <a:buChar char="•"/>
            </a:pPr>
            <a:r>
              <a:rPr lang="en-US" dirty="0"/>
              <a:t>(Pre go-live) Configure Responsive Layout Page in WB</a:t>
            </a:r>
          </a:p>
          <a:p>
            <a:pPr marL="682625" lvl="2" indent="-285750">
              <a:spcBef>
                <a:spcPts val="0"/>
              </a:spcBef>
              <a:buFont typeface="Arial" panose="020B0604020202020204" pitchFamily="34" charset="0"/>
              <a:buChar char="•"/>
            </a:pPr>
            <a:r>
              <a:rPr lang="en-US" dirty="0"/>
              <a:t>(Day of go-live) Enable TG settings (Responsive Setting, </a:t>
            </a:r>
            <a:r>
              <a:rPr lang="en-US" dirty="0" err="1"/>
              <a:t>etc</a:t>
            </a:r>
            <a:r>
              <a:rPr lang="en-US" dirty="0"/>
              <a:t>)</a:t>
            </a:r>
          </a:p>
          <a:p>
            <a:pPr marL="682625" lvl="2" indent="-285750">
              <a:spcBef>
                <a:spcPts val="0"/>
              </a:spcBef>
              <a:buFont typeface="Arial" panose="020B0604020202020204" pitchFamily="34" charset="0"/>
              <a:buChar char="•"/>
            </a:pPr>
            <a:r>
              <a:rPr lang="en-US" dirty="0"/>
              <a:t>(Day of go-live) Activate GQs (Update associations if the client is already using GQs)</a:t>
            </a:r>
          </a:p>
          <a:p>
            <a:pPr marL="682625" lvl="2" indent="-285750">
              <a:spcBef>
                <a:spcPts val="0"/>
              </a:spcBef>
              <a:buFont typeface="Arial" panose="020B0604020202020204" pitchFamily="34" charset="0"/>
              <a:buChar char="•"/>
            </a:pPr>
            <a:r>
              <a:rPr lang="en-US" dirty="0"/>
              <a:t>(Day of go-live) Remove Default Questions (if needed)</a:t>
            </a:r>
          </a:p>
          <a:p>
            <a:pPr marL="682625" lvl="2" indent="-285750">
              <a:spcBef>
                <a:spcPts val="0"/>
              </a:spcBef>
              <a:buFont typeface="Arial" panose="020B0604020202020204" pitchFamily="34" charset="0"/>
              <a:buChar char="•"/>
            </a:pPr>
            <a:r>
              <a:rPr lang="en-US" dirty="0"/>
              <a:t>(Day of go-live) Configure branding in Visual Branding Tool</a:t>
            </a:r>
          </a:p>
          <a:p>
            <a:pPr marL="682625" lvl="2" indent="-285750">
              <a:spcBef>
                <a:spcPts val="0"/>
              </a:spcBef>
              <a:buFont typeface="Arial" panose="020B0604020202020204" pitchFamily="34" charset="0"/>
              <a:buChar char="•"/>
            </a:pPr>
            <a:r>
              <a:rPr lang="en-US" dirty="0"/>
              <a:t>(Day of go-live) Refresh/Repost reqs postings</a:t>
            </a:r>
          </a:p>
          <a:p>
            <a:pPr marL="682625" lvl="2" indent="-285750">
              <a:spcBef>
                <a:spcPts val="0"/>
              </a:spcBef>
              <a:buFont typeface="Arial" panose="020B0604020202020204" pitchFamily="34" charset="0"/>
              <a:buChar char="•"/>
            </a:pPr>
            <a:r>
              <a:rPr lang="en-US" dirty="0"/>
              <a:t>Client’s marketing/corporate communications teams will complete URL changes if necessary. </a:t>
            </a:r>
          </a:p>
          <a:p>
            <a:pPr marL="458788" lvl="1" indent="-285750">
              <a:spcBef>
                <a:spcPts val="0"/>
              </a:spcBef>
              <a:buFont typeface="Courier New" panose="02070309020205020404" pitchFamily="49" charset="0"/>
              <a:buChar char="o"/>
            </a:pPr>
            <a:r>
              <a:rPr lang="en-US" dirty="0"/>
              <a:t>Vendor(s) start utilizing the jobs API to pull jobs.</a:t>
            </a:r>
          </a:p>
        </p:txBody>
      </p:sp>
    </p:spTree>
    <p:extLst>
      <p:ext uri="{BB962C8B-B14F-4D97-AF65-F5344CB8AC3E}">
        <p14:creationId xmlns:p14="http://schemas.microsoft.com/office/powerpoint/2010/main" val="1691787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Roles and Responsibilities</a:t>
            </a:r>
          </a:p>
        </p:txBody>
      </p:sp>
      <p:sp>
        <p:nvSpPr>
          <p:cNvPr id="6" name="Text Placeholder 5"/>
          <p:cNvSpPr>
            <a:spLocks noGrp="1"/>
          </p:cNvSpPr>
          <p:nvPr>
            <p:ph type="body" sz="quarter" idx="13"/>
          </p:nvPr>
        </p:nvSpPr>
        <p:spPr/>
        <p:txBody>
          <a:bodyPr/>
          <a:lstStyle/>
          <a:p>
            <a:r>
              <a:rPr lang="en-US" sz="1000" dirty="0">
                <a:solidFill>
                  <a:schemeClr val="accent2"/>
                </a:solidFill>
              </a:rPr>
              <a:t>Project Team</a:t>
            </a:r>
          </a:p>
        </p:txBody>
      </p:sp>
      <p:sp>
        <p:nvSpPr>
          <p:cNvPr id="7" name="Text Placeholder 6"/>
          <p:cNvSpPr>
            <a:spLocks noGrp="1"/>
          </p:cNvSpPr>
          <p:nvPr>
            <p:ph type="body" sz="quarter" idx="14"/>
          </p:nvPr>
        </p:nvSpPr>
        <p:spPr>
          <a:xfrm>
            <a:off x="950659" y="1167174"/>
            <a:ext cx="2021141" cy="1612681"/>
          </a:xfrm>
          <a:solidFill>
            <a:schemeClr val="accent2"/>
          </a:solidFill>
        </p:spPr>
        <p:txBody>
          <a:bodyPr/>
          <a:lstStyle/>
          <a:p>
            <a:r>
              <a:rPr lang="en-US" sz="1100" b="1" dirty="0">
                <a:solidFill>
                  <a:schemeClr val="bg1">
                    <a:lumMod val="10000"/>
                    <a:lumOff val="90000"/>
                  </a:schemeClr>
                </a:solidFill>
              </a:rPr>
              <a:t> Workbench Admin</a:t>
            </a:r>
            <a:br>
              <a:rPr lang="en-US" sz="1100" dirty="0"/>
            </a:br>
            <a:r>
              <a:rPr lang="en-US" sz="1100" dirty="0">
                <a:solidFill>
                  <a:schemeClr val="bg1">
                    <a:lumMod val="10000"/>
                    <a:lumOff val="90000"/>
                  </a:schemeClr>
                </a:solidFill>
              </a:rPr>
              <a:t>–</a:t>
            </a:r>
          </a:p>
          <a:p>
            <a:pPr lvl="1">
              <a:spcBef>
                <a:spcPts val="0"/>
              </a:spcBef>
            </a:pPr>
            <a:r>
              <a:rPr lang="en-US" dirty="0">
                <a:solidFill>
                  <a:schemeClr val="bg1">
                    <a:lumMod val="10000"/>
                    <a:lumOff val="90000"/>
                  </a:schemeClr>
                </a:solidFill>
              </a:rPr>
              <a:t>Will be responsible for configuration throughout the project. This includes the Responsive Gateway Questionnaires and Responsive Talent Gateways.</a:t>
            </a:r>
          </a:p>
        </p:txBody>
      </p:sp>
      <p:sp>
        <p:nvSpPr>
          <p:cNvPr id="12" name="Text Placeholder 6"/>
          <p:cNvSpPr>
            <a:spLocks noGrp="1"/>
          </p:cNvSpPr>
          <p:nvPr>
            <p:ph type="body" sz="quarter" idx="14"/>
          </p:nvPr>
        </p:nvSpPr>
        <p:spPr>
          <a:xfrm>
            <a:off x="3561430" y="1165466"/>
            <a:ext cx="2021140" cy="1612681"/>
          </a:xfrm>
          <a:solidFill>
            <a:schemeClr val="accent2"/>
          </a:solidFill>
        </p:spPr>
        <p:txBody>
          <a:bodyPr/>
          <a:lstStyle/>
          <a:p>
            <a:r>
              <a:rPr lang="en-US" sz="1100" b="1" dirty="0">
                <a:solidFill>
                  <a:schemeClr val="bg1">
                    <a:lumMod val="10000"/>
                    <a:lumOff val="90000"/>
                  </a:schemeClr>
                </a:solidFill>
              </a:rPr>
              <a:t> Recruitment / Talent Acquisition Team</a:t>
            </a:r>
            <a:br>
              <a:rPr lang="en-US" sz="1100" dirty="0"/>
            </a:br>
            <a:r>
              <a:rPr lang="en-US" sz="1100" dirty="0">
                <a:solidFill>
                  <a:schemeClr val="bg1">
                    <a:lumMod val="10000"/>
                    <a:lumOff val="90000"/>
                  </a:schemeClr>
                </a:solidFill>
              </a:rPr>
              <a:t>–</a:t>
            </a:r>
          </a:p>
          <a:p>
            <a:pPr lvl="1">
              <a:spcBef>
                <a:spcPts val="0"/>
              </a:spcBef>
            </a:pPr>
            <a:r>
              <a:rPr lang="en-US" dirty="0">
                <a:solidFill>
                  <a:schemeClr val="bg1">
                    <a:lumMod val="10000"/>
                    <a:lumOff val="90000"/>
                  </a:schemeClr>
                </a:solidFill>
              </a:rPr>
              <a:t>Provide insight on process improvements during User Acceptance Testing and may want to provide feedback on current functionality.</a:t>
            </a:r>
          </a:p>
        </p:txBody>
      </p:sp>
      <p:sp>
        <p:nvSpPr>
          <p:cNvPr id="13" name="Text Placeholder 6"/>
          <p:cNvSpPr>
            <a:spLocks noGrp="1"/>
          </p:cNvSpPr>
          <p:nvPr>
            <p:ph type="body" sz="quarter" idx="14"/>
          </p:nvPr>
        </p:nvSpPr>
        <p:spPr>
          <a:xfrm>
            <a:off x="2322259" y="2886668"/>
            <a:ext cx="2021141" cy="1771124"/>
          </a:xfrm>
          <a:solidFill>
            <a:schemeClr val="accent2"/>
          </a:solidFill>
        </p:spPr>
        <p:txBody>
          <a:bodyPr/>
          <a:lstStyle/>
          <a:p>
            <a:r>
              <a:rPr lang="en-US" sz="1100" b="1" dirty="0">
                <a:solidFill>
                  <a:schemeClr val="bg1">
                    <a:lumMod val="10000"/>
                    <a:lumOff val="90000"/>
                  </a:schemeClr>
                </a:solidFill>
              </a:rPr>
              <a:t> Marketing / Corporate Communications / Vendor</a:t>
            </a:r>
            <a:br>
              <a:rPr lang="en-US" sz="1100" dirty="0"/>
            </a:br>
            <a:r>
              <a:rPr lang="en-US" sz="1100" dirty="0">
                <a:solidFill>
                  <a:schemeClr val="bg1">
                    <a:lumMod val="10000"/>
                    <a:lumOff val="90000"/>
                  </a:schemeClr>
                </a:solidFill>
              </a:rPr>
              <a:t>–</a:t>
            </a:r>
          </a:p>
          <a:p>
            <a:pPr lvl="1">
              <a:spcBef>
                <a:spcPts val="0"/>
              </a:spcBef>
            </a:pPr>
            <a:r>
              <a:rPr lang="en-US" dirty="0">
                <a:solidFill>
                  <a:schemeClr val="bg1">
                    <a:lumMod val="10000"/>
                    <a:lumOff val="90000"/>
                  </a:schemeClr>
                </a:solidFill>
              </a:rPr>
              <a:t>Will be responsible for providing branding details (including potential CSS), will review the gateways to ensure branding compliance, and may be needed to make the appropriate corporate career site changes.</a:t>
            </a:r>
          </a:p>
        </p:txBody>
      </p:sp>
      <p:sp>
        <p:nvSpPr>
          <p:cNvPr id="14" name="Text Placeholder 6"/>
          <p:cNvSpPr>
            <a:spLocks noGrp="1"/>
          </p:cNvSpPr>
          <p:nvPr>
            <p:ph type="body" sz="quarter" idx="14"/>
          </p:nvPr>
        </p:nvSpPr>
        <p:spPr>
          <a:xfrm>
            <a:off x="6172199" y="1171247"/>
            <a:ext cx="2021139" cy="1612681"/>
          </a:xfrm>
          <a:solidFill>
            <a:schemeClr val="accent2"/>
          </a:solidFill>
        </p:spPr>
        <p:txBody>
          <a:bodyPr/>
          <a:lstStyle/>
          <a:p>
            <a:r>
              <a:rPr lang="en-US" sz="1100" b="1" dirty="0">
                <a:solidFill>
                  <a:schemeClr val="bg1">
                    <a:lumMod val="10000"/>
                    <a:lumOff val="90000"/>
                  </a:schemeClr>
                </a:solidFill>
              </a:rPr>
              <a:t> Legal</a:t>
            </a:r>
            <a:br>
              <a:rPr lang="en-US" sz="1100" dirty="0"/>
            </a:br>
            <a:r>
              <a:rPr lang="en-US" sz="1100" dirty="0">
                <a:solidFill>
                  <a:schemeClr val="bg1">
                    <a:lumMod val="10000"/>
                    <a:lumOff val="90000"/>
                  </a:schemeClr>
                </a:solidFill>
              </a:rPr>
              <a:t>–</a:t>
            </a:r>
          </a:p>
          <a:p>
            <a:pPr lvl="1">
              <a:spcBef>
                <a:spcPts val="0"/>
              </a:spcBef>
            </a:pPr>
            <a:r>
              <a:rPr lang="en-US" dirty="0">
                <a:solidFill>
                  <a:schemeClr val="bg1">
                    <a:lumMod val="10000"/>
                    <a:lumOff val="90000"/>
                  </a:schemeClr>
                </a:solidFill>
              </a:rPr>
              <a:t>Review the application process, especially the VEVRAA and 503 Disability forms (if presented to candidates during the submission process).</a:t>
            </a:r>
          </a:p>
        </p:txBody>
      </p:sp>
      <p:sp>
        <p:nvSpPr>
          <p:cNvPr id="8" name="Text Placeholder 6">
            <a:extLst>
              <a:ext uri="{FF2B5EF4-FFF2-40B4-BE49-F238E27FC236}">
                <a16:creationId xmlns:a16="http://schemas.microsoft.com/office/drawing/2014/main" id="{0FD62115-4FCD-4CC4-AB88-408B4A5DCDE4}"/>
              </a:ext>
            </a:extLst>
          </p:cNvPr>
          <p:cNvSpPr txBox="1">
            <a:spLocks/>
          </p:cNvSpPr>
          <p:nvPr/>
        </p:nvSpPr>
        <p:spPr>
          <a:xfrm>
            <a:off x="5089108" y="2886668"/>
            <a:ext cx="2021139" cy="1771124"/>
          </a:xfrm>
          <a:prstGeom prst="rect">
            <a:avLst/>
          </a:prstGeom>
          <a:solidFill>
            <a:schemeClr val="accent2"/>
          </a:solidFill>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0" indent="0" algn="l" defTabSz="457200" rtl="0" eaLnBrk="1" latinLnBrk="0" hangingPunct="1">
              <a:lnSpc>
                <a:spcPct val="100000"/>
              </a:lnSpc>
              <a:spcBef>
                <a:spcPts val="1100"/>
              </a:spcBef>
              <a:spcAft>
                <a:spcPts val="0"/>
              </a:spcAft>
              <a:buFontTx/>
              <a:buNone/>
              <a:defRPr sz="11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b="1" dirty="0">
                <a:solidFill>
                  <a:schemeClr val="bg1">
                    <a:lumMod val="10000"/>
                    <a:lumOff val="90000"/>
                  </a:schemeClr>
                </a:solidFill>
              </a:rPr>
              <a:t> Job Board Vendors that may be scraping the Talent Gateway(s)</a:t>
            </a:r>
            <a:br>
              <a:rPr lang="en-US" sz="1100" dirty="0"/>
            </a:br>
            <a:r>
              <a:rPr lang="en-US" sz="1100" dirty="0">
                <a:solidFill>
                  <a:schemeClr val="bg1">
                    <a:lumMod val="10000"/>
                    <a:lumOff val="90000"/>
                  </a:schemeClr>
                </a:solidFill>
              </a:rPr>
              <a:t>–</a:t>
            </a:r>
          </a:p>
          <a:p>
            <a:pPr lvl="1">
              <a:spcBef>
                <a:spcPts val="0"/>
              </a:spcBef>
            </a:pPr>
            <a:r>
              <a:rPr lang="en-US" dirty="0">
                <a:solidFill>
                  <a:schemeClr val="bg1">
                    <a:lumMod val="10000"/>
                    <a:lumOff val="90000"/>
                  </a:schemeClr>
                </a:solidFill>
              </a:rPr>
              <a:t>Scraping is not supported on the Responsive Talent Gateways. Vendors that scrape will need to move to the IBM Jobs API to pull requisition information.</a:t>
            </a:r>
          </a:p>
        </p:txBody>
      </p:sp>
    </p:spTree>
    <p:extLst>
      <p:ext uri="{BB962C8B-B14F-4D97-AF65-F5344CB8AC3E}">
        <p14:creationId xmlns:p14="http://schemas.microsoft.com/office/powerpoint/2010/main" val="374961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P spid="12" grpId="0" uiExpand="1" build="p" animBg="1"/>
      <p:bldP spid="13" grpId="0" uiExpand="1" build="p" animBg="1"/>
      <p:bldP spid="14" grpId="0" uiExpand="1" build="p"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599" y="201168"/>
            <a:ext cx="7004620" cy="4493752"/>
          </a:xfrm>
        </p:spPr>
        <p:txBody>
          <a:bodyPr/>
          <a:lstStyle/>
          <a:p>
            <a:r>
              <a:rPr lang="en-US" sz="6000" dirty="0">
                <a:latin typeface="IBM Plex Sans Light" charset="0"/>
                <a:ea typeface="IBM Plex Sans Light" charset="0"/>
                <a:cs typeface="IBM Plex Sans Light" charset="0"/>
              </a:rPr>
              <a:t>Configuration Steps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br>
              <a:rPr lang="en-US" sz="6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1. Configure Responsive Gateway Questionnaires</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2. Configure Responsive Layout for Talent Gateway</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		Synchronize your Talent Gateways!</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3. Enable Responsive setting on Talent Gateway</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4. Configure Branding for the Talent Gateway</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		Synchronize your Talent Gateways!</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5. Update GQ associations or repost requisitions.</a:t>
            </a:r>
            <a:endParaRPr lang="en-US" dirty="0">
              <a:solidFill>
                <a:schemeClr val="accent2"/>
              </a:solidFill>
              <a:latin typeface="IBM Plex Sans Light" charset="0"/>
              <a:ea typeface="IBM Plex Sans Light" charset="0"/>
              <a:cs typeface="IBM Plex Sans Light" charset="0"/>
            </a:endParaRPr>
          </a:p>
        </p:txBody>
      </p:sp>
      <p:pic>
        <p:nvPicPr>
          <p:cNvPr id="3" name="Graphic 2" descr="Warning">
            <a:extLst>
              <a:ext uri="{FF2B5EF4-FFF2-40B4-BE49-F238E27FC236}">
                <a16:creationId xmlns:a16="http://schemas.microsoft.com/office/drawing/2014/main" id="{31CD9010-8A63-44A7-A70B-B8D2F2B4220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5571" y="2364628"/>
            <a:ext cx="281809" cy="281809"/>
          </a:xfrm>
          <a:prstGeom prst="rect">
            <a:avLst/>
          </a:prstGeom>
        </p:spPr>
      </p:pic>
      <p:pic>
        <p:nvPicPr>
          <p:cNvPr id="5" name="Graphic 4" descr="Warning">
            <a:extLst>
              <a:ext uri="{FF2B5EF4-FFF2-40B4-BE49-F238E27FC236}">
                <a16:creationId xmlns:a16="http://schemas.microsoft.com/office/drawing/2014/main" id="{7DB5E614-3F5E-4482-B142-FD36BDAC650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5572" y="3189507"/>
            <a:ext cx="281809" cy="281809"/>
          </a:xfrm>
          <a:prstGeom prst="rect">
            <a:avLst/>
          </a:prstGeom>
        </p:spPr>
      </p:pic>
      <p:sp>
        <p:nvSpPr>
          <p:cNvPr id="6" name="Text Placeholder 4">
            <a:extLst>
              <a:ext uri="{FF2B5EF4-FFF2-40B4-BE49-F238E27FC236}">
                <a16:creationId xmlns:a16="http://schemas.microsoft.com/office/drawing/2014/main" id="{FDD04657-890C-46A9-A191-C96BE64AB811}"/>
              </a:ext>
            </a:extLst>
          </p:cNvPr>
          <p:cNvSpPr txBox="1">
            <a:spLocks/>
          </p:cNvSpPr>
          <p:nvPr/>
        </p:nvSpPr>
        <p:spPr>
          <a:xfrm>
            <a:off x="3354902" y="3928767"/>
            <a:ext cx="5656667" cy="1097281"/>
          </a:xfrm>
          <a:prstGeom prst="rect">
            <a:avLst/>
          </a:prstGeom>
          <a:ln>
            <a:solidFill>
              <a:schemeClr val="bg2">
                <a:lumMod val="95000"/>
              </a:schemeClr>
            </a:solidFill>
          </a:ln>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200" i="1" dirty="0">
                <a:gradFill>
                  <a:gsLst>
                    <a:gs pos="84000">
                      <a:srgbClr val="9D87FF"/>
                    </a:gs>
                    <a:gs pos="0">
                      <a:schemeClr val="accent2"/>
                    </a:gs>
                    <a:gs pos="100000">
                      <a:schemeClr val="accent4"/>
                    </a:gs>
                  </a:gsLst>
                  <a:lin ang="0" scaled="0"/>
                </a:gradFill>
                <a:latin typeface="IBM Plex Sans Medium" charset="0"/>
                <a:ea typeface="IBM Plex Sans Medium" charset="0"/>
                <a:cs typeface="IBM Plex Sans Medium" charset="0"/>
              </a:rPr>
              <a:t>Convert your existing Talent Gateways, do not create new Talent Gateways.</a:t>
            </a:r>
          </a:p>
          <a:p>
            <a:r>
              <a:rPr lang="en-US" sz="1200" i="1" dirty="0">
                <a:gradFill>
                  <a:gsLst>
                    <a:gs pos="84000">
                      <a:srgbClr val="9D87FF"/>
                    </a:gs>
                    <a:gs pos="0">
                      <a:schemeClr val="accent2"/>
                    </a:gs>
                    <a:gs pos="100000">
                      <a:schemeClr val="accent4"/>
                    </a:gs>
                  </a:gsLst>
                  <a:lin ang="0" scaled="0"/>
                </a:gradFill>
                <a:latin typeface="IBM Plex Sans Medium" charset="0"/>
                <a:ea typeface="IBM Plex Sans Medium" charset="0"/>
                <a:cs typeface="IBM Plex Sans Medium" charset="0"/>
              </a:rPr>
              <a:t>Configure and test your Responsive Talent Gateways in Staging before you make changes to your Production Talent Gateways.</a:t>
            </a:r>
          </a:p>
          <a:p>
            <a:r>
              <a:rPr lang="en-US" sz="1200" i="1" dirty="0">
                <a:gradFill>
                  <a:gsLst>
                    <a:gs pos="84000">
                      <a:srgbClr val="9D87FF"/>
                    </a:gs>
                    <a:gs pos="0">
                      <a:schemeClr val="accent2"/>
                    </a:gs>
                    <a:gs pos="100000">
                      <a:schemeClr val="accent4"/>
                    </a:gs>
                  </a:gsLst>
                  <a:lin ang="0" scaled="0"/>
                </a:gradFill>
                <a:latin typeface="IBM Plex Sans Medium" charset="0"/>
                <a:ea typeface="IBM Plex Sans Medium" charset="0"/>
                <a:cs typeface="IBM Plex Sans Medium" charset="0"/>
              </a:rPr>
              <a:t>Don’t forget to map your HR Statuses to the appropriate HR Status Categories.</a:t>
            </a:r>
          </a:p>
        </p:txBody>
      </p:sp>
    </p:spTree>
    <p:extLst>
      <p:ext uri="{BB962C8B-B14F-4D97-AF65-F5344CB8AC3E}">
        <p14:creationId xmlns:p14="http://schemas.microsoft.com/office/powerpoint/2010/main" val="1434662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Config Demo</a:t>
            </a:r>
          </a:p>
        </p:txBody>
      </p:sp>
    </p:spTree>
    <p:extLst>
      <p:ext uri="{BB962C8B-B14F-4D97-AF65-F5344CB8AC3E}">
        <p14:creationId xmlns:p14="http://schemas.microsoft.com/office/powerpoint/2010/main" val="1690538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228600" y="983816"/>
            <a:ext cx="8764051" cy="3357499"/>
          </a:xfrm>
        </p:spPr>
        <p:txBody>
          <a:bodyPr/>
          <a:lstStyle/>
          <a:p>
            <a:pPr>
              <a:spcBef>
                <a:spcPts val="0"/>
              </a:spcBef>
            </a:pPr>
            <a:r>
              <a:rPr lang="en-US" sz="1400" dirty="0"/>
              <a:t>Responsive apply requires that you create and use a responsive Gateway Questionnaire (GQ). Responsive GQs have the following features.</a:t>
            </a:r>
          </a:p>
          <a:p>
            <a:pPr>
              <a:spcBef>
                <a:spcPts val="0"/>
              </a:spcBef>
            </a:pPr>
            <a:endParaRPr lang="en-US" sz="1400" dirty="0"/>
          </a:p>
          <a:p>
            <a:pPr marL="285750" indent="-285750">
              <a:spcBef>
                <a:spcPts val="0"/>
              </a:spcBef>
              <a:buFont typeface="Arial" panose="020B0604020202020204" pitchFamily="34" charset="0"/>
              <a:buChar char="•"/>
            </a:pPr>
            <a:r>
              <a:rPr lang="en-US" sz="1400" b="1" dirty="0"/>
              <a:t>One-column layout </a:t>
            </a:r>
            <a:r>
              <a:rPr lang="en-US" sz="1400" dirty="0"/>
              <a:t>- The layout for a responsive GQ is one column. Headers and footers dynamically adjust based on the device viewing them.</a:t>
            </a:r>
          </a:p>
          <a:p>
            <a:pPr marL="285750" indent="-285750">
              <a:spcBef>
                <a:spcPts val="0"/>
              </a:spcBef>
              <a:buFont typeface="Arial" panose="020B0604020202020204" pitchFamily="34" charset="0"/>
              <a:buChar char="•"/>
            </a:pPr>
            <a:r>
              <a:rPr lang="en-US" sz="1400" b="1" dirty="0"/>
              <a:t>Improved Preview </a:t>
            </a:r>
            <a:r>
              <a:rPr lang="en-US" sz="1400" dirty="0"/>
              <a:t>- The Gateway Questionnaire Preview functionality has been improved to show the responsive layout and allows for candidates to click directly into the section they would like to edit before submitting.</a:t>
            </a:r>
          </a:p>
          <a:p>
            <a:pPr marL="285750" indent="-285750">
              <a:spcBef>
                <a:spcPts val="0"/>
              </a:spcBef>
              <a:buFont typeface="Arial" panose="020B0604020202020204" pitchFamily="34" charset="0"/>
              <a:buChar char="•"/>
            </a:pPr>
            <a:r>
              <a:rPr lang="en-US" sz="1400" b="1" dirty="0"/>
              <a:t>New Sections/Pages </a:t>
            </a:r>
            <a:r>
              <a:rPr lang="en-US" sz="1400" dirty="0"/>
              <a:t>- Saving a classic questionnaire as new or creating a new responsive GQ adds four new standard sections and three visible text widgets. The new sections and widgets are required for all responsive questionnaires, and cannot be removed or deleted.</a:t>
            </a:r>
          </a:p>
          <a:p>
            <a:pPr>
              <a:spcBef>
                <a:spcPts val="0"/>
              </a:spcBef>
            </a:pPr>
            <a:endParaRPr lang="en-US" sz="1400" dirty="0"/>
          </a:p>
          <a:p>
            <a:pPr>
              <a:spcBef>
                <a:spcPts val="0"/>
              </a:spcBef>
            </a:pPr>
            <a:r>
              <a:rPr lang="en-US" sz="1400" dirty="0"/>
              <a:t>Responsive Gateway Questionnaires are differentiated from Classic Gateway Questionnaires by the responsive icon       next to the GQ name in workbench.</a:t>
            </a:r>
          </a:p>
        </p:txBody>
      </p:sp>
      <p:pic>
        <p:nvPicPr>
          <p:cNvPr id="4" name="Picture 1">
            <a:extLst>
              <a:ext uri="{FF2B5EF4-FFF2-40B4-BE49-F238E27FC236}">
                <a16:creationId xmlns:a16="http://schemas.microsoft.com/office/drawing/2014/main" id="{A57D2CF9-02FE-41A7-8D91-BB2CD3F81BC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7492" y="3754132"/>
            <a:ext cx="220858" cy="257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4411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228600" y="983816"/>
            <a:ext cx="8764051" cy="3357499"/>
          </a:xfrm>
        </p:spPr>
        <p:txBody>
          <a:bodyPr/>
          <a:lstStyle/>
          <a:p>
            <a:pPr>
              <a:spcBef>
                <a:spcPts val="0"/>
              </a:spcBef>
            </a:pPr>
            <a:r>
              <a:rPr lang="en-US" sz="1400" dirty="0"/>
              <a:t>The 4 new standard sections of the Responsive Gateway Questionnaires are:</a:t>
            </a:r>
          </a:p>
          <a:p>
            <a:pPr marL="285750" indent="-285750">
              <a:spcBef>
                <a:spcPts val="0"/>
              </a:spcBef>
              <a:buFont typeface="Arial" panose="020B0604020202020204" pitchFamily="34" charset="0"/>
              <a:buChar char="•"/>
            </a:pPr>
            <a:r>
              <a:rPr lang="en-US" sz="1400" dirty="0"/>
              <a:t>Introduction &gt; Start Your Application (which must always be first)</a:t>
            </a:r>
          </a:p>
          <a:p>
            <a:pPr marL="285750" indent="-285750">
              <a:spcBef>
                <a:spcPts val="0"/>
              </a:spcBef>
              <a:buFont typeface="Arial" panose="020B0604020202020204" pitchFamily="34" charset="0"/>
              <a:buChar char="•"/>
            </a:pPr>
            <a:r>
              <a:rPr lang="en-US" sz="1400" dirty="0"/>
              <a:t>Review &gt; Review (Review page doesn’t include a widget)</a:t>
            </a:r>
          </a:p>
          <a:p>
            <a:pPr marL="285750" indent="-285750">
              <a:spcBef>
                <a:spcPts val="0"/>
              </a:spcBef>
              <a:buFont typeface="Arial" panose="020B0604020202020204" pitchFamily="34" charset="0"/>
              <a:buChar char="•"/>
            </a:pPr>
            <a:r>
              <a:rPr lang="en-US" sz="1400" dirty="0"/>
              <a:t>Confirmation &gt; Application Complete</a:t>
            </a:r>
          </a:p>
          <a:p>
            <a:pPr marL="285750" indent="-285750">
              <a:spcBef>
                <a:spcPts val="0"/>
              </a:spcBef>
              <a:buFont typeface="Arial" panose="020B0604020202020204" pitchFamily="34" charset="0"/>
              <a:buChar char="•"/>
            </a:pPr>
            <a:r>
              <a:rPr lang="en-US" sz="1400" dirty="0"/>
              <a:t>Knock Out &gt; Thank You</a:t>
            </a:r>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r>
              <a:rPr lang="en-US" sz="1400" dirty="0"/>
              <a:t>These sections and pages are automatically added when the “Responsive” setting is enabled on the GQ Properties page.</a:t>
            </a:r>
          </a:p>
        </p:txBody>
      </p:sp>
      <p:pic>
        <p:nvPicPr>
          <p:cNvPr id="5" name="Picture 1">
            <a:extLst>
              <a:ext uri="{FF2B5EF4-FFF2-40B4-BE49-F238E27FC236}">
                <a16:creationId xmlns:a16="http://schemas.microsoft.com/office/drawing/2014/main" id="{66A2C3CE-37E4-4E39-9322-AF8919A2FE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28848" y="2097148"/>
            <a:ext cx="2686304" cy="1785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3625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228600" y="983816"/>
            <a:ext cx="8764051" cy="3357499"/>
          </a:xfrm>
        </p:spPr>
        <p:txBody>
          <a:bodyPr/>
          <a:lstStyle/>
          <a:p>
            <a:pPr>
              <a:spcBef>
                <a:spcPts val="0"/>
              </a:spcBef>
            </a:pPr>
            <a:r>
              <a:rPr lang="en-US" sz="1400" dirty="0"/>
              <a:t>Widgets within the pages are now all in a single column, to accommodate responsive screens of smaller devices without horizontal scrolling.</a:t>
            </a:r>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r>
              <a:rPr lang="en-US" sz="1400" dirty="0"/>
              <a:t>When you add or delete a widget, it now automatically adds or deletes the row – no more need to create a row, then the widget.</a:t>
            </a:r>
          </a:p>
          <a:p>
            <a:pPr>
              <a:spcBef>
                <a:spcPts val="0"/>
              </a:spcBef>
            </a:pPr>
            <a:endParaRPr lang="en-US" sz="1400" dirty="0"/>
          </a:p>
          <a:p>
            <a:pPr>
              <a:spcBef>
                <a:spcPts val="0"/>
              </a:spcBef>
            </a:pPr>
            <a:r>
              <a:rPr lang="en-US" sz="1400" dirty="0"/>
              <a:t>You can cut-and-paste widgets before or after the selected widget.</a:t>
            </a:r>
          </a:p>
        </p:txBody>
      </p:sp>
      <p:pic>
        <p:nvPicPr>
          <p:cNvPr id="6" name="Picture 2">
            <a:extLst>
              <a:ext uri="{FF2B5EF4-FFF2-40B4-BE49-F238E27FC236}">
                <a16:creationId xmlns:a16="http://schemas.microsoft.com/office/drawing/2014/main" id="{313D8487-2151-4F49-97E7-C32FEDC7A42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04087" y="1435490"/>
            <a:ext cx="4935825" cy="227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93448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228600" y="983816"/>
            <a:ext cx="8764051" cy="3357499"/>
          </a:xfrm>
        </p:spPr>
        <p:txBody>
          <a:bodyPr/>
          <a:lstStyle/>
          <a:p>
            <a:pPr marL="285750" indent="-285750">
              <a:spcBef>
                <a:spcPts val="0"/>
              </a:spcBef>
              <a:buFont typeface="Arial" panose="020B0604020202020204" pitchFamily="34" charset="0"/>
              <a:buChar char="•"/>
            </a:pPr>
            <a:r>
              <a:rPr lang="en-US" sz="1400" b="1" dirty="0"/>
              <a:t>Text widgets </a:t>
            </a:r>
            <a:r>
              <a:rPr lang="en-US" sz="1400" dirty="0"/>
              <a:t>- Text widgets attributes have been streamlined to only have two attributes, with a single descriptive text box (to be used for both single and multiple reqs). The “Use as subheading” setting allows the text to be used as a subheading, under which any widgets that follow are grouped (until the next subheading text widget or end of page). </a:t>
            </a:r>
          </a:p>
          <a:p>
            <a:pPr marL="285750" indent="-285750">
              <a:spcBef>
                <a:spcPts val="0"/>
              </a:spcBef>
              <a:buFont typeface="Arial" panose="020B0604020202020204" pitchFamily="34" charset="0"/>
              <a:buChar char="•"/>
            </a:pPr>
            <a:r>
              <a:rPr lang="en-US" sz="1400" b="1" dirty="0"/>
              <a:t>Complex widgets </a:t>
            </a:r>
            <a:r>
              <a:rPr lang="en-US" sz="1400" dirty="0"/>
              <a:t>- The following complex widgets can be used in Responsive Apply:</a:t>
            </a:r>
          </a:p>
          <a:p>
            <a:pPr marL="458788" lvl="1" indent="-285750">
              <a:spcBef>
                <a:spcPts val="0"/>
              </a:spcBef>
              <a:buFont typeface="Courier New" panose="02070309020205020404" pitchFamily="49" charset="0"/>
              <a:buChar char="o"/>
            </a:pPr>
            <a:r>
              <a:rPr lang="en-US" dirty="0"/>
              <a:t>Resume upload </a:t>
            </a:r>
          </a:p>
          <a:p>
            <a:pPr marL="458788" lvl="1" indent="-285750">
              <a:spcBef>
                <a:spcPts val="0"/>
              </a:spcBef>
              <a:buFont typeface="Courier New" panose="02070309020205020404" pitchFamily="49" charset="0"/>
              <a:buChar char="o"/>
            </a:pPr>
            <a:r>
              <a:rPr lang="en-US" dirty="0"/>
              <a:t>Cover letter upload  </a:t>
            </a:r>
          </a:p>
          <a:p>
            <a:pPr marL="458788" lvl="1" indent="-285750">
              <a:spcBef>
                <a:spcPts val="0"/>
              </a:spcBef>
              <a:buFont typeface="Courier New" panose="02070309020205020404" pitchFamily="49" charset="0"/>
              <a:buChar char="o"/>
            </a:pPr>
            <a:r>
              <a:rPr lang="en-US" dirty="0"/>
              <a:t>Education builder </a:t>
            </a:r>
          </a:p>
          <a:p>
            <a:pPr marL="458788" lvl="1" indent="-285750">
              <a:spcBef>
                <a:spcPts val="0"/>
              </a:spcBef>
              <a:buFont typeface="Courier New" panose="02070309020205020404" pitchFamily="49" charset="0"/>
              <a:buChar char="o"/>
            </a:pPr>
            <a:r>
              <a:rPr lang="en-US" dirty="0"/>
              <a:t>Experience builder (including Skills)</a:t>
            </a:r>
          </a:p>
          <a:p>
            <a:pPr marL="458788" lvl="1" indent="-285750">
              <a:spcBef>
                <a:spcPts val="0"/>
              </a:spcBef>
              <a:buFont typeface="Courier New" panose="02070309020205020404" pitchFamily="49" charset="0"/>
              <a:buChar char="o"/>
            </a:pPr>
            <a:r>
              <a:rPr lang="en-US" dirty="0"/>
              <a:t>Job Specific questions</a:t>
            </a:r>
          </a:p>
          <a:p>
            <a:pPr marL="285750" indent="-285750">
              <a:spcBef>
                <a:spcPts val="0"/>
              </a:spcBef>
              <a:buFont typeface="Arial" panose="020B0604020202020204" pitchFamily="34" charset="0"/>
              <a:buChar char="•"/>
            </a:pPr>
            <a:r>
              <a:rPr lang="en-US" sz="1400" b="1" dirty="0"/>
              <a:t>Question widgets </a:t>
            </a:r>
            <a:r>
              <a:rPr lang="en-US" sz="1400" dirty="0"/>
              <a:t>– The classic question widget formatting attributes such as font style and alignment have been removed. The formatting of these fields are handled by the responsive design. </a:t>
            </a:r>
          </a:p>
          <a:p>
            <a:pPr marL="285750" indent="-285750">
              <a:spcBef>
                <a:spcPts val="0"/>
              </a:spcBef>
              <a:buFont typeface="Arial" panose="020B0604020202020204" pitchFamily="34" charset="0"/>
              <a:buChar char="•"/>
            </a:pPr>
            <a:r>
              <a:rPr lang="en-US" sz="1400" b="1" dirty="0"/>
              <a:t>Attachment widgets </a:t>
            </a:r>
            <a:r>
              <a:rPr lang="en-US" sz="1400" dirty="0"/>
              <a:t>– The attachment widget can now be added to the responsive apply gateway questionnaire to allow candidates to upload and attach documents to their application. Only 1 attachment widget is allowed per page, but you can configure multiple categories within an attachment widget.</a:t>
            </a:r>
          </a:p>
        </p:txBody>
      </p:sp>
    </p:spTree>
    <p:extLst>
      <p:ext uri="{BB962C8B-B14F-4D97-AF65-F5344CB8AC3E}">
        <p14:creationId xmlns:p14="http://schemas.microsoft.com/office/powerpoint/2010/main" val="1151336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4855779" y="983816"/>
            <a:ext cx="4136872" cy="3357499"/>
          </a:xfrm>
        </p:spPr>
        <p:txBody>
          <a:bodyPr/>
          <a:lstStyle/>
          <a:p>
            <a:pPr>
              <a:spcBef>
                <a:spcPts val="0"/>
              </a:spcBef>
            </a:pPr>
            <a:r>
              <a:rPr lang="en-US" sz="1400" dirty="0"/>
              <a:t>The scoring, knockout, and branching functionality are all configured on the Widget properties page for the Question widgets.</a:t>
            </a:r>
          </a:p>
          <a:p>
            <a:pPr>
              <a:spcBef>
                <a:spcPts val="0"/>
              </a:spcBef>
            </a:pPr>
            <a:endParaRPr lang="en-US" sz="1400" dirty="0"/>
          </a:p>
          <a:p>
            <a:pPr>
              <a:spcBef>
                <a:spcPts val="0"/>
              </a:spcBef>
            </a:pPr>
            <a:r>
              <a:rPr lang="en-US" sz="1400" dirty="0"/>
              <a:t>The Disable pre-fill setting is hidden for candidate contact fields. In classic GQs, you can disable pre-filling of fields with responses from prior applications for any question widget, including contact fields. In Responsive Apply, you can disable pre-filling for candidate form questions only. This restriction improves the candidate experience by pre-filling more of the candidate’s information from their current application.</a:t>
            </a:r>
          </a:p>
          <a:p>
            <a:pPr>
              <a:spcBef>
                <a:spcPts val="0"/>
              </a:spcBef>
            </a:pPr>
            <a:endParaRPr lang="en-US" sz="1400" dirty="0"/>
          </a:p>
        </p:txBody>
      </p:sp>
      <p:pic>
        <p:nvPicPr>
          <p:cNvPr id="4" name="Picture 1">
            <a:extLst>
              <a:ext uri="{FF2B5EF4-FFF2-40B4-BE49-F238E27FC236}">
                <a16:creationId xmlns:a16="http://schemas.microsoft.com/office/drawing/2014/main" id="{D172507A-D9C6-40B5-86E4-9BDC260B1CA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6745" y="1012540"/>
            <a:ext cx="4136872" cy="2269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7262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163961" y="983816"/>
            <a:ext cx="8828690" cy="3357499"/>
          </a:xfrm>
        </p:spPr>
        <p:txBody>
          <a:bodyPr/>
          <a:lstStyle/>
          <a:p>
            <a:pPr>
              <a:spcBef>
                <a:spcPts val="0"/>
              </a:spcBef>
            </a:pPr>
            <a:r>
              <a:rPr lang="en-US" sz="1400" dirty="0"/>
              <a:t>Notes:</a:t>
            </a:r>
          </a:p>
          <a:p>
            <a:pPr marL="285750" indent="-285750">
              <a:spcBef>
                <a:spcPts val="0"/>
              </a:spcBef>
              <a:buFont typeface="Arial" panose="020B0604020202020204" pitchFamily="34" charset="0"/>
              <a:buChar char="•"/>
            </a:pPr>
            <a:r>
              <a:rPr lang="en-US" sz="1400" dirty="0"/>
              <a:t>To avoid confusion for BrassRing users, have one page per section for responsive questionnaires, and use the same title for both section and page. Standard sections/pages can have different name. Since BrassRing users see only section titles, and candidates see only page titles in the candidate experience, keep the names the same to minimize confusion.</a:t>
            </a:r>
          </a:p>
          <a:p>
            <a:pPr marL="285750" indent="-285750">
              <a:spcBef>
                <a:spcPts val="0"/>
              </a:spcBef>
              <a:buFont typeface="Arial" panose="020B0604020202020204" pitchFamily="34" charset="0"/>
              <a:buChar char="•"/>
            </a:pPr>
            <a:r>
              <a:rPr lang="en-US" sz="1400" dirty="0"/>
              <a:t>The “Introduction/Start Your Application” section/page MUST be the first section/page of the Responsive Gateway Questionnaire.</a:t>
            </a:r>
          </a:p>
          <a:p>
            <a:pPr marL="285750" indent="-285750">
              <a:spcBef>
                <a:spcPts val="0"/>
              </a:spcBef>
              <a:buFont typeface="Arial" panose="020B0604020202020204" pitchFamily="34" charset="0"/>
              <a:buChar char="•"/>
            </a:pPr>
            <a:r>
              <a:rPr lang="en-US" sz="1400" dirty="0"/>
              <a:t>The “Estimate time to complete” field on the “Start Your Application” page sets the time estimate that the candidate sees before they start filling out their application. Leave this field blank to have the system calculate the estimate time using an advanced algorithm based on the number and type of questions and widgets in the application. You can also enter your own estimate manually, should you prefer that method.</a:t>
            </a:r>
          </a:p>
          <a:p>
            <a:pPr>
              <a:spcBef>
                <a:spcPts val="0"/>
              </a:spcBef>
            </a:pPr>
            <a:endParaRPr lang="en-US" sz="1400" dirty="0"/>
          </a:p>
        </p:txBody>
      </p:sp>
    </p:spTree>
    <p:extLst>
      <p:ext uri="{BB962C8B-B14F-4D97-AF65-F5344CB8AC3E}">
        <p14:creationId xmlns:p14="http://schemas.microsoft.com/office/powerpoint/2010/main" val="2860189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163961" y="983816"/>
            <a:ext cx="8828690" cy="3357499"/>
          </a:xfrm>
        </p:spPr>
        <p:txBody>
          <a:bodyPr/>
          <a:lstStyle/>
          <a:p>
            <a:pPr>
              <a:spcBef>
                <a:spcPts val="0"/>
              </a:spcBef>
            </a:pPr>
            <a:r>
              <a:rPr lang="en-US" dirty="0"/>
              <a:t>Notes:</a:t>
            </a:r>
          </a:p>
          <a:p>
            <a:pPr marL="285750" indent="-285750">
              <a:spcBef>
                <a:spcPts val="0"/>
              </a:spcBef>
              <a:buFont typeface="Arial" panose="020B0604020202020204" pitchFamily="34" charset="0"/>
              <a:buChar char="•"/>
            </a:pPr>
            <a:r>
              <a:rPr lang="en-US" dirty="0"/>
              <a:t>The Review page is where the candidate can edit and review their responses prior to submitting their application. There is no configuration needed on this page.</a:t>
            </a:r>
          </a:p>
          <a:p>
            <a:pPr marL="285750" indent="-285750">
              <a:spcBef>
                <a:spcPts val="0"/>
              </a:spcBef>
              <a:buFont typeface="Arial" panose="020B0604020202020204" pitchFamily="34" charset="0"/>
              <a:buChar char="•"/>
            </a:pPr>
            <a:r>
              <a:rPr lang="en-US" dirty="0"/>
              <a:t>The Application Complete page:</a:t>
            </a:r>
          </a:p>
          <a:p>
            <a:pPr marL="458788" lvl="1" indent="-285750">
              <a:spcBef>
                <a:spcPts val="0"/>
              </a:spcBef>
              <a:buFont typeface="Courier New" panose="02070309020205020404" pitchFamily="49" charset="0"/>
              <a:buChar char="o"/>
            </a:pPr>
            <a:r>
              <a:rPr lang="en-US" sz="1600" dirty="0"/>
              <a:t>Is the confirmation page that lets the candidate know their application has been successfully submitted. </a:t>
            </a:r>
          </a:p>
          <a:p>
            <a:pPr marL="458788" lvl="1" indent="-285750">
              <a:spcBef>
                <a:spcPts val="0"/>
              </a:spcBef>
              <a:buFont typeface="Courier New" panose="02070309020205020404" pitchFamily="49" charset="0"/>
              <a:buChar char="o"/>
            </a:pPr>
            <a:r>
              <a:rPr lang="en-US" sz="1600" dirty="0"/>
              <a:t>The text on this page can be customized.</a:t>
            </a:r>
          </a:p>
          <a:p>
            <a:pPr marL="458788" lvl="1" indent="-285750">
              <a:spcBef>
                <a:spcPts val="0"/>
              </a:spcBef>
              <a:buFont typeface="Courier New" panose="02070309020205020404" pitchFamily="49" charset="0"/>
              <a:buChar char="o"/>
            </a:pPr>
            <a:r>
              <a:rPr lang="en-US" sz="1600" dirty="0"/>
              <a:t>Select the “show TG HR Status link (“View your status”)” setting if you would like your candidates to be able to go directly to the submission check page.</a:t>
            </a:r>
          </a:p>
          <a:p>
            <a:pPr marL="458788" lvl="1" indent="-285750">
              <a:spcBef>
                <a:spcPts val="0"/>
              </a:spcBef>
              <a:buFont typeface="Courier New" panose="02070309020205020404" pitchFamily="49" charset="0"/>
              <a:buChar char="o"/>
            </a:pPr>
            <a:r>
              <a:rPr lang="en-US" sz="1600" dirty="0"/>
              <a:t>Select the “show TG Search link (“Start a new search”)” setting if you would like your candidates to be able to return to the Welcome/Search page to start a new job search.</a:t>
            </a:r>
          </a:p>
          <a:p>
            <a:pPr marL="285750" indent="-285750">
              <a:spcBef>
                <a:spcPts val="0"/>
              </a:spcBef>
              <a:buFont typeface="Arial" panose="020B0604020202020204" pitchFamily="34" charset="0"/>
              <a:buChar char="•"/>
            </a:pPr>
            <a:r>
              <a:rPr lang="en-US" dirty="0"/>
              <a:t>Responsive Gateway Questionnaires are limited to 1 knockout page for the entire GQ.</a:t>
            </a:r>
          </a:p>
        </p:txBody>
      </p:sp>
    </p:spTree>
    <p:extLst>
      <p:ext uri="{BB962C8B-B14F-4D97-AF65-F5344CB8AC3E}">
        <p14:creationId xmlns:p14="http://schemas.microsoft.com/office/powerpoint/2010/main" val="30803300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163961" y="983816"/>
            <a:ext cx="8828690" cy="3357499"/>
          </a:xfrm>
        </p:spPr>
        <p:txBody>
          <a:bodyPr/>
          <a:lstStyle/>
          <a:p>
            <a:pPr>
              <a:spcBef>
                <a:spcPts val="0"/>
              </a:spcBef>
            </a:pPr>
            <a:r>
              <a:rPr lang="en-US" b="1" dirty="0"/>
              <a:t>Branching Configuration</a:t>
            </a:r>
            <a:r>
              <a:rPr lang="en-US" dirty="0"/>
              <a:t>:</a:t>
            </a:r>
          </a:p>
          <a:p>
            <a:pPr marL="342900" indent="-342900">
              <a:spcBef>
                <a:spcPts val="0"/>
              </a:spcBef>
              <a:buFont typeface="+mj-lt"/>
              <a:buAutoNum type="arabicPeriod"/>
            </a:pPr>
            <a:r>
              <a:rPr lang="en-US" dirty="0"/>
              <a:t>Add all questions that may be branching questions or questions that will need to be shown as a result of a selection to the page.</a:t>
            </a:r>
          </a:p>
          <a:p>
            <a:pPr marL="342900" indent="-342900">
              <a:spcBef>
                <a:spcPts val="0"/>
              </a:spcBef>
              <a:buFont typeface="+mj-lt"/>
              <a:buAutoNum type="arabicPeriod"/>
            </a:pPr>
            <a:r>
              <a:rPr lang="en-US" dirty="0"/>
              <a:t>In the widget properties page for the ‘parent’ question choose the fields that will show based on the option selected. Select “Branch” for the option you want to show the branched fields, then under the “Show branched fields” section select the fields you want to be visible if the option is selected. The Show branched fields section will autocomplete as you type. Fields shown are the database field names so it is important to know which field you are selecting.</a:t>
            </a:r>
          </a:p>
        </p:txBody>
      </p:sp>
      <p:pic>
        <p:nvPicPr>
          <p:cNvPr id="4" name="Picture 1">
            <a:extLst>
              <a:ext uri="{FF2B5EF4-FFF2-40B4-BE49-F238E27FC236}">
                <a16:creationId xmlns:a16="http://schemas.microsoft.com/office/drawing/2014/main" id="{606B7D6B-1296-410A-83A2-76E6BDC6DBB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94057" y="2963470"/>
            <a:ext cx="3755885" cy="2082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0855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163961" y="983816"/>
            <a:ext cx="8828690" cy="3357499"/>
          </a:xfrm>
        </p:spPr>
        <p:txBody>
          <a:bodyPr/>
          <a:lstStyle/>
          <a:p>
            <a:pPr>
              <a:spcBef>
                <a:spcPts val="0"/>
              </a:spcBef>
            </a:pPr>
            <a:r>
              <a:rPr lang="en-US" sz="1400" b="1" dirty="0"/>
              <a:t>Branching Business Rules</a:t>
            </a:r>
          </a:p>
          <a:p>
            <a:pPr marL="171450" indent="-171450">
              <a:spcBef>
                <a:spcPts val="0"/>
              </a:spcBef>
              <a:buFont typeface="Arial" panose="020B0604020202020204" pitchFamily="34" charset="0"/>
              <a:buChar char="•"/>
            </a:pPr>
            <a:r>
              <a:rPr lang="en-US" sz="1400" dirty="0"/>
              <a:t>You can branch only from question to question – you cannot branch to a text widget. However, to display variable text, you can create a label for that text in the candidate form, and branch to that label – and the corresponding text.</a:t>
            </a:r>
          </a:p>
          <a:p>
            <a:pPr marL="171450" indent="-171450">
              <a:spcBef>
                <a:spcPts val="0"/>
              </a:spcBef>
              <a:buFont typeface="Arial" panose="020B0604020202020204" pitchFamily="34" charset="0"/>
              <a:buChar char="•"/>
            </a:pPr>
            <a:r>
              <a:rPr lang="en-US" sz="1400" dirty="0"/>
              <a:t>Branching must be linear. You cannot branch to a widget that precedes the question widget in the widget order. Thus, if you select the first widget on the page, you can choose to branch to any of the following fields on the page.  If you select the last widget on the page, no fields will be available to branch to.</a:t>
            </a:r>
          </a:p>
          <a:p>
            <a:pPr marL="171450" indent="-171450">
              <a:spcBef>
                <a:spcPts val="0"/>
              </a:spcBef>
              <a:buFont typeface="Arial" panose="020B0604020202020204" pitchFamily="34" charset="0"/>
              <a:buChar char="•"/>
            </a:pPr>
            <a:r>
              <a:rPr lang="en-US" sz="1400" dirty="0"/>
              <a:t>A child field can’t be reused on the same page as the branched-to field after being used on the page already for a different widget.</a:t>
            </a:r>
          </a:p>
          <a:p>
            <a:pPr marL="171450" indent="-171450">
              <a:spcBef>
                <a:spcPts val="0"/>
              </a:spcBef>
              <a:buFont typeface="Arial" panose="020B0604020202020204" pitchFamily="34" charset="0"/>
              <a:buChar char="•"/>
            </a:pPr>
            <a:r>
              <a:rPr lang="en-US" sz="1400" dirty="0"/>
              <a:t>You can branch across forms, as long as the fields are pulled on to one GQ page.</a:t>
            </a:r>
          </a:p>
          <a:p>
            <a:pPr marL="171450" indent="-171450">
              <a:spcBef>
                <a:spcPts val="0"/>
              </a:spcBef>
              <a:buFont typeface="Arial" panose="020B0604020202020204" pitchFamily="34" charset="0"/>
              <a:buChar char="•"/>
            </a:pPr>
            <a:r>
              <a:rPr lang="en-US" sz="1400" dirty="0"/>
              <a:t>Classic GQ page-level branching is not inherited when you create a responsive GQ. Branching must be re-configured.</a:t>
            </a:r>
          </a:p>
          <a:p>
            <a:pPr marL="171450" indent="-171450">
              <a:spcBef>
                <a:spcPts val="0"/>
              </a:spcBef>
              <a:buFont typeface="Arial" panose="020B0604020202020204" pitchFamily="34" charset="0"/>
              <a:buChar char="•"/>
            </a:pPr>
            <a:r>
              <a:rPr lang="en-US" sz="1400" dirty="0"/>
              <a:t>To remove branches, select the X in the branch label tag. </a:t>
            </a:r>
          </a:p>
          <a:p>
            <a:pPr>
              <a:spcBef>
                <a:spcPts val="0"/>
              </a:spcBef>
            </a:pPr>
            <a:endParaRPr lang="en-US" dirty="0"/>
          </a:p>
        </p:txBody>
      </p:sp>
      <p:pic>
        <p:nvPicPr>
          <p:cNvPr id="5" name="Picture 2">
            <a:extLst>
              <a:ext uri="{FF2B5EF4-FFF2-40B4-BE49-F238E27FC236}">
                <a16:creationId xmlns:a16="http://schemas.microsoft.com/office/drawing/2014/main" id="{1506BE38-4DD6-4E02-B76D-097F3D7B514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11525" y="3787178"/>
            <a:ext cx="5520949" cy="102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96628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163961" y="983816"/>
            <a:ext cx="8828690" cy="3357499"/>
          </a:xfrm>
        </p:spPr>
        <p:txBody>
          <a:bodyPr/>
          <a:lstStyle/>
          <a:p>
            <a:pPr>
              <a:spcBef>
                <a:spcPts val="0"/>
              </a:spcBef>
            </a:pPr>
            <a:r>
              <a:rPr lang="en-US" sz="1400" dirty="0"/>
              <a:t>The following high-level steps should be followed if your organization is </a:t>
            </a:r>
            <a:r>
              <a:rPr lang="en-US" sz="1400" b="1" dirty="0"/>
              <a:t>NEW</a:t>
            </a:r>
            <a:r>
              <a:rPr lang="en-US" sz="1400" dirty="0"/>
              <a:t> to using the Gateway Questionnaire functionality:</a:t>
            </a:r>
          </a:p>
          <a:p>
            <a:pPr>
              <a:spcBef>
                <a:spcPts val="0"/>
              </a:spcBef>
            </a:pPr>
            <a:endParaRPr lang="en-US" sz="1400" dirty="0"/>
          </a:p>
          <a:p>
            <a:pPr marL="342900" indent="-342900">
              <a:spcBef>
                <a:spcPts val="0"/>
              </a:spcBef>
              <a:buFont typeface="+mj-lt"/>
              <a:buAutoNum type="arabicPeriod"/>
            </a:pPr>
            <a:r>
              <a:rPr lang="en-US" sz="1400" dirty="0"/>
              <a:t>Determine how many Responsive GQs you will need. This could be based on:</a:t>
            </a:r>
          </a:p>
          <a:p>
            <a:pPr marL="515938" lvl="1" indent="-342900">
              <a:spcBef>
                <a:spcPts val="0"/>
              </a:spcBef>
              <a:buFont typeface="+mj-lt"/>
              <a:buAutoNum type="alphaLcPeriod"/>
            </a:pPr>
            <a:r>
              <a:rPr lang="en-US" dirty="0"/>
              <a:t>The number of Responsive Talent Gateways you have. (One GQ per TG)</a:t>
            </a:r>
          </a:p>
          <a:p>
            <a:pPr marL="515938" lvl="1" indent="-342900">
              <a:spcBef>
                <a:spcPts val="0"/>
              </a:spcBef>
              <a:buFont typeface="+mj-lt"/>
              <a:buAutoNum type="alphaLcPeriod"/>
            </a:pPr>
            <a:r>
              <a:rPr lang="en-US" dirty="0"/>
              <a:t>The number of different application workflows you have. (One GQ per Job Family/Position)</a:t>
            </a:r>
          </a:p>
          <a:p>
            <a:pPr marL="515938" lvl="1" indent="-342900">
              <a:spcBef>
                <a:spcPts val="0"/>
              </a:spcBef>
              <a:buFont typeface="+mj-lt"/>
              <a:buAutoNum type="alphaLcPeriod"/>
            </a:pPr>
            <a:r>
              <a:rPr lang="en-US" dirty="0"/>
              <a:t>The number of countries your organization operates in. (One GQ per country.)</a:t>
            </a:r>
          </a:p>
          <a:p>
            <a:pPr marL="342900" indent="-342900">
              <a:spcBef>
                <a:spcPts val="0"/>
              </a:spcBef>
              <a:buFont typeface="+mj-lt"/>
              <a:buAutoNum type="arabicPeriod"/>
            </a:pPr>
            <a:r>
              <a:rPr lang="en-US" sz="1400" dirty="0"/>
              <a:t>Map out your application process/flow. Most organizations that have not used GQs in the past will implement one GQ per TG. Examples: Internal, External</a:t>
            </a:r>
          </a:p>
          <a:p>
            <a:pPr marL="342900" indent="-342900">
              <a:spcBef>
                <a:spcPts val="0"/>
              </a:spcBef>
              <a:buFont typeface="+mj-lt"/>
              <a:buAutoNum type="arabicPeriod"/>
            </a:pPr>
            <a:r>
              <a:rPr lang="en-US" sz="1400" dirty="0"/>
              <a:t>In Workbench, go to Tools &gt; Gateway Questionnaires &gt; Add new Gateway Questionnaire &gt; Name your GQ (we recommend you use versioning such as “External v1”) &gt; Set your other GQ properties &gt; Save</a:t>
            </a:r>
          </a:p>
          <a:p>
            <a:pPr marL="342900" indent="-342900">
              <a:spcBef>
                <a:spcPts val="0"/>
              </a:spcBef>
              <a:buFont typeface="+mj-lt"/>
              <a:buAutoNum type="arabicPeriod"/>
            </a:pPr>
            <a:r>
              <a:rPr lang="en-US" sz="1400" dirty="0"/>
              <a:t>The 4 standard responsive sections will automatically be visible. Next, add the Sections, Pages, and Widgets that will make up your application process.</a:t>
            </a:r>
          </a:p>
          <a:p>
            <a:pPr marL="342900" indent="-342900">
              <a:spcBef>
                <a:spcPts val="0"/>
              </a:spcBef>
              <a:buFont typeface="+mj-lt"/>
              <a:buAutoNum type="arabicPeriod"/>
            </a:pPr>
            <a:r>
              <a:rPr lang="en-US" sz="1400" dirty="0"/>
              <a:t>Activate the Responsive Gateway Questionnaire</a:t>
            </a:r>
          </a:p>
          <a:p>
            <a:pPr marL="342900" indent="-342900">
              <a:spcBef>
                <a:spcPts val="0"/>
              </a:spcBef>
              <a:buFont typeface="+mj-lt"/>
              <a:buAutoNum type="arabicPeriod"/>
            </a:pPr>
            <a:r>
              <a:rPr lang="en-US" sz="1400" dirty="0"/>
              <a:t>While posting your requisitions to the Responsive Talent Gateway, be sure to select your Responsive Gateway Questionnaire.</a:t>
            </a:r>
          </a:p>
        </p:txBody>
      </p:sp>
    </p:spTree>
    <p:extLst>
      <p:ext uri="{BB962C8B-B14F-4D97-AF65-F5344CB8AC3E}">
        <p14:creationId xmlns:p14="http://schemas.microsoft.com/office/powerpoint/2010/main" val="15624340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163961" y="983816"/>
            <a:ext cx="8828690" cy="3357499"/>
          </a:xfrm>
        </p:spPr>
        <p:txBody>
          <a:bodyPr/>
          <a:lstStyle/>
          <a:p>
            <a:pPr>
              <a:spcBef>
                <a:spcPts val="0"/>
              </a:spcBef>
            </a:pPr>
            <a:r>
              <a:rPr lang="en-US" sz="1400" dirty="0"/>
              <a:t>The following high-level steps should be followed </a:t>
            </a:r>
            <a:r>
              <a:rPr lang="en-US" sz="1400" i="1" u="sng" dirty="0"/>
              <a:t>if your organization is NOT NEW</a:t>
            </a:r>
            <a:r>
              <a:rPr lang="en-US" sz="1400" i="1" dirty="0"/>
              <a:t> </a:t>
            </a:r>
            <a:r>
              <a:rPr lang="en-US" sz="1400" dirty="0"/>
              <a:t>to using the Gateway Questionnaire functionality:</a:t>
            </a:r>
          </a:p>
          <a:p>
            <a:pPr marL="342900" indent="-342900">
              <a:spcBef>
                <a:spcPts val="0"/>
              </a:spcBef>
              <a:buFont typeface="+mj-lt"/>
              <a:buAutoNum type="arabicPeriod"/>
            </a:pPr>
            <a:r>
              <a:rPr lang="en-US" sz="1400" dirty="0"/>
              <a:t>In Workbench, go to Tools &gt; Gateway Questionnaires &gt; Click the Active tab &gt; Select the Classic GQ you’d like to turn into a responsive GQ &gt; “Save Gateway Questionnaire as New” &gt; Name your GQ and make sure the “Responsive” setting is selected &gt; Click OK</a:t>
            </a:r>
          </a:p>
          <a:p>
            <a:pPr marL="342900" indent="-342900">
              <a:spcBef>
                <a:spcPts val="0"/>
              </a:spcBef>
              <a:buFont typeface="+mj-lt"/>
              <a:buAutoNum type="arabicPeriod"/>
            </a:pPr>
            <a:r>
              <a:rPr lang="en-US" sz="1400" dirty="0"/>
              <a:t>The 4 standard responsive sections will automatically be added to your existing GQ sections. Some reconfiguration may be required to ensure your application process flows properly. </a:t>
            </a:r>
          </a:p>
          <a:p>
            <a:pPr marL="515938" lvl="1" indent="-342900">
              <a:spcBef>
                <a:spcPts val="0"/>
              </a:spcBef>
              <a:buFont typeface="+mj-lt"/>
              <a:buAutoNum type="alphaLcPeriod"/>
            </a:pPr>
            <a:r>
              <a:rPr lang="en-US" dirty="0"/>
              <a:t>Pages have been updated to the 1 column format which may require you to re-configure the order of your questions.</a:t>
            </a:r>
          </a:p>
          <a:p>
            <a:pPr marL="515938" lvl="1" indent="-342900">
              <a:spcBef>
                <a:spcPts val="0"/>
              </a:spcBef>
              <a:buFont typeface="+mj-lt"/>
              <a:buAutoNum type="alphaLcPeriod"/>
            </a:pPr>
            <a:r>
              <a:rPr lang="en-US" dirty="0"/>
              <a:t>Branching and knock-out questions will have to be reconfigured. </a:t>
            </a:r>
          </a:p>
          <a:p>
            <a:pPr marL="515938" lvl="1" indent="-342900">
              <a:spcBef>
                <a:spcPts val="0"/>
              </a:spcBef>
              <a:buFont typeface="+mj-lt"/>
              <a:buAutoNum type="alphaLcPeriod"/>
            </a:pPr>
            <a:r>
              <a:rPr lang="en-US" dirty="0"/>
              <a:t>Text throughout the Gateway Questionnaire should be re-reviewed.</a:t>
            </a:r>
          </a:p>
          <a:p>
            <a:pPr marL="342900" indent="-342900">
              <a:spcBef>
                <a:spcPts val="0"/>
              </a:spcBef>
              <a:buFont typeface="+mj-lt"/>
              <a:buAutoNum type="arabicPeriod"/>
            </a:pPr>
            <a:r>
              <a:rPr lang="en-US" sz="1400" dirty="0"/>
              <a:t>Activate the Responsive Gateway Questionnaire</a:t>
            </a:r>
          </a:p>
          <a:p>
            <a:pPr marL="342900" indent="-342900">
              <a:spcBef>
                <a:spcPts val="0"/>
              </a:spcBef>
              <a:buFont typeface="+mj-lt"/>
              <a:buAutoNum type="arabicPeriod"/>
            </a:pPr>
            <a:r>
              <a:rPr lang="en-US" sz="1400" dirty="0"/>
              <a:t>Select your existing Classic Gateway Questionnaire &gt; Click “Update Gateway Questionnaire associations” &gt; Select your new Responsive Gateway Questionnaire &gt; Inactivate the old/classic GQ.</a:t>
            </a:r>
          </a:p>
        </p:txBody>
      </p:sp>
    </p:spTree>
    <p:extLst>
      <p:ext uri="{BB962C8B-B14F-4D97-AF65-F5344CB8AC3E}">
        <p14:creationId xmlns:p14="http://schemas.microsoft.com/office/powerpoint/2010/main" val="14487617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Talent Gateways</a:t>
            </a:r>
          </a:p>
        </p:txBody>
      </p:sp>
      <p:sp>
        <p:nvSpPr>
          <p:cNvPr id="9" name="Text Placeholder 4"/>
          <p:cNvSpPr>
            <a:spLocks noGrp="1"/>
          </p:cNvSpPr>
          <p:nvPr>
            <p:ph type="body" sz="quarter" idx="12"/>
          </p:nvPr>
        </p:nvSpPr>
        <p:spPr>
          <a:xfrm>
            <a:off x="163961" y="983816"/>
            <a:ext cx="8828690" cy="573817"/>
          </a:xfrm>
        </p:spPr>
        <p:txBody>
          <a:bodyPr/>
          <a:lstStyle/>
          <a:p>
            <a:r>
              <a:rPr lang="en-US" sz="1400" dirty="0"/>
              <a:t>Responsive job search and apply can be enabled in Workbench for Full and Global Talent Gateways that are WCAG compliant. Basic Talent Gateways cannot be converted to responsive.</a:t>
            </a:r>
          </a:p>
        </p:txBody>
      </p:sp>
      <p:sp>
        <p:nvSpPr>
          <p:cNvPr id="4" name="Text Placeholder 4">
            <a:extLst>
              <a:ext uri="{FF2B5EF4-FFF2-40B4-BE49-F238E27FC236}">
                <a16:creationId xmlns:a16="http://schemas.microsoft.com/office/drawing/2014/main" id="{32D64DE2-7537-4394-A761-7A1DE7F6B814}"/>
              </a:ext>
            </a:extLst>
          </p:cNvPr>
          <p:cNvSpPr txBox="1">
            <a:spLocks/>
          </p:cNvSpPr>
          <p:nvPr/>
        </p:nvSpPr>
        <p:spPr>
          <a:xfrm>
            <a:off x="5329795" y="1623896"/>
            <a:ext cx="3543037" cy="573817"/>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400" dirty="0"/>
              <a:t>Visual Branding Tool: </a:t>
            </a:r>
          </a:p>
          <a:p>
            <a:pPr lvl="1"/>
            <a:r>
              <a:rPr lang="en-US" sz="1200" dirty="0"/>
              <a:t>Screen fonts, colors, images, and Advanced CSS are controlled via the Visual Branding Tool launched from within Workbench. The Visual Branding Tool will be covered in a subsequent webinar.</a:t>
            </a:r>
          </a:p>
          <a:p>
            <a:r>
              <a:rPr lang="en-US" sz="1400" dirty="0"/>
              <a:t>“Responsive Layout”:</a:t>
            </a:r>
          </a:p>
          <a:p>
            <a:pPr lvl="1"/>
            <a:r>
              <a:rPr lang="en-US" sz="1200" dirty="0"/>
              <a:t>Configured per Talent Gateway with sections that allow you to edit the header, footer, links, verbiage of the site, filters, and fields.</a:t>
            </a:r>
          </a:p>
        </p:txBody>
      </p:sp>
      <p:pic>
        <p:nvPicPr>
          <p:cNvPr id="8" name="Picture 1">
            <a:extLst>
              <a:ext uri="{FF2B5EF4-FFF2-40B4-BE49-F238E27FC236}">
                <a16:creationId xmlns:a16="http://schemas.microsoft.com/office/drawing/2014/main" id="{A9F25388-D7F4-4F3D-920E-4221429C5EB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88620" y="1521995"/>
            <a:ext cx="2049744" cy="3161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a:extLst>
              <a:ext uri="{FF2B5EF4-FFF2-40B4-BE49-F238E27FC236}">
                <a16:creationId xmlns:a16="http://schemas.microsoft.com/office/drawing/2014/main" id="{4A141145-2DEC-4299-B132-3A6B8592CF22}"/>
              </a:ext>
            </a:extLst>
          </p:cNvPr>
          <p:cNvCxnSpPr>
            <a:cxnSpLocks/>
          </p:cNvCxnSpPr>
          <p:nvPr/>
        </p:nvCxnSpPr>
        <p:spPr>
          <a:xfrm flipH="1">
            <a:off x="2642301" y="1690255"/>
            <a:ext cx="2552151" cy="2055632"/>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7" name="Straight Arrow Connector 6">
            <a:extLst>
              <a:ext uri="{FF2B5EF4-FFF2-40B4-BE49-F238E27FC236}">
                <a16:creationId xmlns:a16="http://schemas.microsoft.com/office/drawing/2014/main" id="{46076E62-5064-454B-BEAC-1875B073885A}"/>
              </a:ext>
            </a:extLst>
          </p:cNvPr>
          <p:cNvCxnSpPr>
            <a:cxnSpLocks/>
          </p:cNvCxnSpPr>
          <p:nvPr/>
        </p:nvCxnSpPr>
        <p:spPr>
          <a:xfrm flipH="1">
            <a:off x="3418805" y="3173350"/>
            <a:ext cx="1910990" cy="648211"/>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2410236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Visual Branding Tool</a:t>
            </a:r>
          </a:p>
        </p:txBody>
      </p:sp>
      <p:sp>
        <p:nvSpPr>
          <p:cNvPr id="9" name="Text Placeholder 4"/>
          <p:cNvSpPr>
            <a:spLocks noGrp="1"/>
          </p:cNvSpPr>
          <p:nvPr>
            <p:ph type="body" sz="quarter" idx="12"/>
          </p:nvPr>
        </p:nvSpPr>
        <p:spPr>
          <a:xfrm>
            <a:off x="163961" y="983816"/>
            <a:ext cx="8828690" cy="3357499"/>
          </a:xfrm>
        </p:spPr>
        <p:txBody>
          <a:bodyPr/>
          <a:lstStyle/>
          <a:p>
            <a:pPr>
              <a:spcBef>
                <a:spcPts val="0"/>
              </a:spcBef>
            </a:pPr>
            <a:r>
              <a:rPr lang="en-US" sz="1400" dirty="0"/>
              <a:t>With the Visual Branding Tool (VBT), you can change and save branding elements for responsive Talent Gateways and Gateway Questionnaires: colors, fonts, and stored images. Gateways must be:</a:t>
            </a:r>
          </a:p>
          <a:p>
            <a:pPr marL="285750" indent="-285750">
              <a:spcBef>
                <a:spcPts val="0"/>
              </a:spcBef>
              <a:buFont typeface="Arial" panose="020B0604020202020204" pitchFamily="34" charset="0"/>
              <a:buChar char="•"/>
            </a:pPr>
            <a:r>
              <a:rPr lang="en-US" sz="1400" dirty="0"/>
              <a:t>Full or Global WCAG-enabled Talent Gateways</a:t>
            </a:r>
          </a:p>
          <a:p>
            <a:pPr marL="285750" indent="-285750">
              <a:spcBef>
                <a:spcPts val="0"/>
              </a:spcBef>
              <a:buFont typeface="Arial" panose="020B0604020202020204" pitchFamily="34" charset="0"/>
              <a:buChar char="•"/>
            </a:pPr>
            <a:r>
              <a:rPr lang="en-US" sz="1400" dirty="0"/>
              <a:t>Have saved responsive layout (indicated by pencil or checkmark icons) </a:t>
            </a:r>
          </a:p>
          <a:p>
            <a:pPr marL="285750" indent="-285750">
              <a:spcBef>
                <a:spcPts val="0"/>
              </a:spcBef>
              <a:buFont typeface="Arial" panose="020B0604020202020204" pitchFamily="34" charset="0"/>
              <a:buChar char="•"/>
            </a:pPr>
            <a:r>
              <a:rPr lang="en-US" sz="1400" dirty="0"/>
              <a:t>Be synchronized if new or if responsive layout was recently configured.</a:t>
            </a:r>
          </a:p>
          <a:p>
            <a:pPr>
              <a:spcBef>
                <a:spcPts val="0"/>
              </a:spcBef>
            </a:pPr>
            <a:endParaRPr lang="en-US" sz="1400" dirty="0"/>
          </a:p>
          <a:p>
            <a:pPr>
              <a:spcBef>
                <a:spcPts val="0"/>
              </a:spcBef>
            </a:pPr>
            <a:r>
              <a:rPr lang="en-US" sz="1400" dirty="0"/>
              <a:t>To Access the VBT you can select Tools &gt; Talent Gateways &gt; </a:t>
            </a:r>
          </a:p>
          <a:p>
            <a:pPr>
              <a:spcBef>
                <a:spcPts val="0"/>
              </a:spcBef>
            </a:pPr>
            <a:endParaRPr lang="en-US" sz="1400" dirty="0"/>
          </a:p>
          <a:p>
            <a:pPr>
              <a:spcBef>
                <a:spcPts val="0"/>
              </a:spcBef>
            </a:pPr>
            <a:endParaRPr lang="en-US" sz="1400" dirty="0"/>
          </a:p>
        </p:txBody>
      </p:sp>
      <p:pic>
        <p:nvPicPr>
          <p:cNvPr id="4" name="Picture 3" descr="picture icon in Responsive layout column" title="picture icon in Responsive layout column">
            <a:extLst>
              <a:ext uri="{FF2B5EF4-FFF2-40B4-BE49-F238E27FC236}">
                <a16:creationId xmlns:a16="http://schemas.microsoft.com/office/drawing/2014/main" id="{BCF8634B-459D-457D-8DF3-CE8608AF9F4A}"/>
              </a:ext>
            </a:extLst>
          </p:cNvPr>
          <p:cNvPicPr/>
          <p:nvPr/>
        </p:nvPicPr>
        <p:blipFill>
          <a:blip r:embed="rId2"/>
          <a:srcRect/>
          <a:stretch>
            <a:fillRect/>
          </a:stretch>
        </p:blipFill>
        <p:spPr bwMode="auto">
          <a:xfrm>
            <a:off x="4982368" y="2266397"/>
            <a:ext cx="312677" cy="237896"/>
          </a:xfrm>
          <a:prstGeom prst="rect">
            <a:avLst/>
          </a:prstGeom>
          <a:noFill/>
          <a:ln>
            <a:solidFill>
              <a:schemeClr val="tx2"/>
            </a:solidFill>
          </a:ln>
        </p:spPr>
      </p:pic>
    </p:spTree>
    <p:extLst>
      <p:ext uri="{BB962C8B-B14F-4D97-AF65-F5344CB8AC3E}">
        <p14:creationId xmlns:p14="http://schemas.microsoft.com/office/powerpoint/2010/main" val="3282451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Visual Branding Tool</a:t>
            </a:r>
          </a:p>
        </p:txBody>
      </p:sp>
      <p:sp>
        <p:nvSpPr>
          <p:cNvPr id="9" name="Text Placeholder 4"/>
          <p:cNvSpPr>
            <a:spLocks noGrp="1"/>
          </p:cNvSpPr>
          <p:nvPr>
            <p:ph type="body" sz="quarter" idx="12"/>
          </p:nvPr>
        </p:nvSpPr>
        <p:spPr>
          <a:xfrm>
            <a:off x="163961" y="983817"/>
            <a:ext cx="8828690" cy="353100"/>
          </a:xfrm>
        </p:spPr>
        <p:txBody>
          <a:bodyPr/>
          <a:lstStyle/>
          <a:p>
            <a:r>
              <a:rPr lang="en-US" sz="1400" dirty="0"/>
              <a:t>VBT opens in configuration mode, where you can right-click to change the different elements. </a:t>
            </a:r>
          </a:p>
        </p:txBody>
      </p:sp>
      <p:sp>
        <p:nvSpPr>
          <p:cNvPr id="5" name="Text Placeholder 4">
            <a:extLst>
              <a:ext uri="{FF2B5EF4-FFF2-40B4-BE49-F238E27FC236}">
                <a16:creationId xmlns:a16="http://schemas.microsoft.com/office/drawing/2014/main" id="{7FBD515B-5C41-4FF9-B307-637C619D6B4E}"/>
              </a:ext>
            </a:extLst>
          </p:cNvPr>
          <p:cNvSpPr txBox="1">
            <a:spLocks/>
          </p:cNvSpPr>
          <p:nvPr/>
        </p:nvSpPr>
        <p:spPr>
          <a:xfrm>
            <a:off x="4843168" y="1336917"/>
            <a:ext cx="3972910" cy="3563006"/>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pPr>
            <a:r>
              <a:rPr lang="en-US" sz="1200" dirty="0"/>
              <a:t>1: Logo – Will appear in the header. Must be a URL and HTTPS hosted. Height 50px, Width 130px, Size 50kb</a:t>
            </a:r>
          </a:p>
          <a:p>
            <a:pPr>
              <a:spcBef>
                <a:spcPts val="0"/>
              </a:spcBef>
            </a:pPr>
            <a:endParaRPr lang="en-US" sz="1200" dirty="0"/>
          </a:p>
          <a:p>
            <a:pPr>
              <a:spcBef>
                <a:spcPts val="0"/>
              </a:spcBef>
            </a:pPr>
            <a:r>
              <a:rPr lang="en-US" sz="1200" dirty="0"/>
              <a:t>2: Branded Image – Must be a URL and HTTPS hosted. Height 400px, Width 1100px, Size 600kb</a:t>
            </a:r>
          </a:p>
          <a:p>
            <a:pPr>
              <a:spcBef>
                <a:spcPts val="0"/>
              </a:spcBef>
            </a:pPr>
            <a:endParaRPr lang="en-US" sz="1200" dirty="0"/>
          </a:p>
          <a:p>
            <a:pPr>
              <a:spcBef>
                <a:spcPts val="0"/>
              </a:spcBef>
            </a:pPr>
            <a:r>
              <a:rPr lang="en-US" sz="1200" dirty="0"/>
              <a:t>3: Header Link Color</a:t>
            </a:r>
          </a:p>
          <a:p>
            <a:pPr>
              <a:spcBef>
                <a:spcPts val="0"/>
              </a:spcBef>
            </a:pPr>
            <a:r>
              <a:rPr lang="en-US" sz="1200" dirty="0"/>
              <a:t>4: Foreground Color</a:t>
            </a:r>
          </a:p>
          <a:p>
            <a:pPr>
              <a:spcBef>
                <a:spcPts val="0"/>
              </a:spcBef>
            </a:pPr>
            <a:r>
              <a:rPr lang="en-US" sz="1200" dirty="0"/>
              <a:t>5: Background Color</a:t>
            </a:r>
          </a:p>
          <a:p>
            <a:pPr>
              <a:spcBef>
                <a:spcPts val="0"/>
              </a:spcBef>
            </a:pPr>
            <a:r>
              <a:rPr lang="en-US" sz="1200" dirty="0"/>
              <a:t>6: Base Font Size – 16px default</a:t>
            </a:r>
          </a:p>
          <a:p>
            <a:pPr>
              <a:spcBef>
                <a:spcPts val="0"/>
              </a:spcBef>
            </a:pPr>
            <a:r>
              <a:rPr lang="en-US" sz="1200" dirty="0"/>
              <a:t>7: Base Font Color</a:t>
            </a:r>
          </a:p>
          <a:p>
            <a:pPr>
              <a:spcBef>
                <a:spcPts val="0"/>
              </a:spcBef>
            </a:pPr>
            <a:r>
              <a:rPr lang="en-US" sz="1200" dirty="0"/>
              <a:t>8: Base Font Style: Helvetica Neue/Arial, Verdana, Times New Roman, Tahoma</a:t>
            </a:r>
          </a:p>
          <a:p>
            <a:pPr>
              <a:spcBef>
                <a:spcPts val="0"/>
              </a:spcBef>
            </a:pPr>
            <a:r>
              <a:rPr lang="en-US" sz="1200" dirty="0"/>
              <a:t>9: Page Link Color</a:t>
            </a:r>
          </a:p>
          <a:p>
            <a:pPr>
              <a:spcBef>
                <a:spcPts val="0"/>
              </a:spcBef>
            </a:pPr>
            <a:r>
              <a:rPr lang="en-US" sz="1200" dirty="0"/>
              <a:t>10: Button Background Color</a:t>
            </a:r>
          </a:p>
          <a:p>
            <a:pPr>
              <a:spcBef>
                <a:spcPts val="0"/>
              </a:spcBef>
            </a:pPr>
            <a:r>
              <a:rPr lang="en-US" sz="1200" dirty="0"/>
              <a:t>11: Footer Font Color</a:t>
            </a:r>
          </a:p>
          <a:p>
            <a:pPr>
              <a:spcBef>
                <a:spcPts val="0"/>
              </a:spcBef>
            </a:pPr>
            <a:r>
              <a:rPr lang="en-US" sz="1200" dirty="0"/>
              <a:t>12: Footer Background Color</a:t>
            </a:r>
          </a:p>
        </p:txBody>
      </p:sp>
      <p:pic>
        <p:nvPicPr>
          <p:cNvPr id="6" name="Picture 1">
            <a:extLst>
              <a:ext uri="{FF2B5EF4-FFF2-40B4-BE49-F238E27FC236}">
                <a16:creationId xmlns:a16="http://schemas.microsoft.com/office/drawing/2014/main" id="{F216E3FE-4AF6-4526-BCA9-732A21944D3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8563" y="1280233"/>
            <a:ext cx="3876231" cy="2247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a:extLst>
              <a:ext uri="{FF2B5EF4-FFF2-40B4-BE49-F238E27FC236}">
                <a16:creationId xmlns:a16="http://schemas.microsoft.com/office/drawing/2014/main" id="{CE5E71CF-A4D1-4510-9DE6-6D6102A183A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8563" y="3527465"/>
            <a:ext cx="3876231" cy="79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13133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Visual Branding Tool</a:t>
            </a:r>
          </a:p>
        </p:txBody>
      </p:sp>
      <p:sp>
        <p:nvSpPr>
          <p:cNvPr id="9" name="Text Placeholder 4"/>
          <p:cNvSpPr>
            <a:spLocks noGrp="1"/>
          </p:cNvSpPr>
          <p:nvPr>
            <p:ph type="body" sz="quarter" idx="12"/>
          </p:nvPr>
        </p:nvSpPr>
        <p:spPr>
          <a:xfrm>
            <a:off x="163961" y="983817"/>
            <a:ext cx="8828690" cy="353100"/>
          </a:xfrm>
        </p:spPr>
        <p:txBody>
          <a:bodyPr/>
          <a:lstStyle/>
          <a:p>
            <a:pPr>
              <a:spcBef>
                <a:spcPts val="0"/>
              </a:spcBef>
            </a:pPr>
            <a:r>
              <a:rPr lang="en-US" sz="1400" dirty="0"/>
              <a:t>At a very high level, CSS (Cascading Style Sheets) replaces the formatting of certain HTML tags in page content; you could make a special icon appear for any use of the &lt;li&gt; bullet tag, or you can control the colors of certain elements universally.  CSS normally can be used in-page or as a separate HTML document called for each page.  To learn more about CSS, you can access this </a:t>
            </a:r>
            <a:r>
              <a:rPr lang="en-US" sz="1400" dirty="0">
                <a:hlinkClick r:id="rId2"/>
              </a:rPr>
              <a:t>online source</a:t>
            </a:r>
            <a:r>
              <a:rPr lang="en-US" sz="1400" dirty="0"/>
              <a:t>.  </a:t>
            </a:r>
          </a:p>
          <a:p>
            <a:pPr>
              <a:spcBef>
                <a:spcPts val="0"/>
              </a:spcBef>
            </a:pPr>
            <a:endParaRPr lang="en-US" sz="1400" dirty="0"/>
          </a:p>
          <a:p>
            <a:pPr>
              <a:spcBef>
                <a:spcPts val="0"/>
              </a:spcBef>
            </a:pPr>
            <a:r>
              <a:rPr lang="en-US" sz="1400" dirty="0"/>
              <a:t>The Advanced / CSS feature in the visual branding tool was created to allow clients granular control over branding through the direct input of CSS code. Advanced CSS allows you to add CSS scripts to change the look and feel of the responsively designed pages.</a:t>
            </a:r>
          </a:p>
        </p:txBody>
      </p:sp>
      <p:pic>
        <p:nvPicPr>
          <p:cNvPr id="8" name="Picture 2">
            <a:extLst>
              <a:ext uri="{FF2B5EF4-FFF2-40B4-BE49-F238E27FC236}">
                <a16:creationId xmlns:a16="http://schemas.microsoft.com/office/drawing/2014/main" id="{696221C7-C062-483C-9495-37C83F2492E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57201" y="2703968"/>
            <a:ext cx="4229597" cy="2028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35898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Visual Branding Tool</a:t>
            </a:r>
          </a:p>
        </p:txBody>
      </p:sp>
      <p:sp>
        <p:nvSpPr>
          <p:cNvPr id="9" name="Text Placeholder 4"/>
          <p:cNvSpPr>
            <a:spLocks noGrp="1"/>
          </p:cNvSpPr>
          <p:nvPr>
            <p:ph type="body" sz="quarter" idx="12"/>
          </p:nvPr>
        </p:nvSpPr>
        <p:spPr>
          <a:xfrm>
            <a:off x="163961" y="983817"/>
            <a:ext cx="8828690" cy="353100"/>
          </a:xfrm>
        </p:spPr>
        <p:txBody>
          <a:bodyPr/>
          <a:lstStyle/>
          <a:p>
            <a:pPr>
              <a:spcBef>
                <a:spcPts val="0"/>
              </a:spcBef>
            </a:pPr>
            <a:r>
              <a:rPr lang="en-US" dirty="0"/>
              <a:t>The Advanced CSS feature is very powerful, and as you manipulate the CSS on a page, you may negatively affect the responsiveness or the accessibility of the application pages, so please make sure the CSS script entered is done by someone with deep expertise in CSS.  The candidate experience has been coded to adhere to numerous global standards and to accommodate virtually all devices through responsive design.  In addition to solid knowledge of CSS, the Advanced CSS option of the visual branding tool requires great care to avoid adversely affecting all of the following:</a:t>
            </a:r>
          </a:p>
          <a:p>
            <a:pPr>
              <a:spcBef>
                <a:spcPts val="0"/>
              </a:spcBef>
            </a:pPr>
            <a:endParaRPr lang="en-US" dirty="0"/>
          </a:p>
          <a:p>
            <a:pPr marL="458788" lvl="1" indent="-285750">
              <a:spcBef>
                <a:spcPts val="0"/>
              </a:spcBef>
              <a:buFont typeface="Arial" panose="020B0604020202020204" pitchFamily="34" charset="0"/>
              <a:buChar char="•"/>
            </a:pPr>
            <a:r>
              <a:rPr lang="en-US" sz="1600" dirty="0"/>
              <a:t>Responsive breakpoints</a:t>
            </a:r>
          </a:p>
          <a:p>
            <a:pPr marL="458788" lvl="1" indent="-285750">
              <a:spcBef>
                <a:spcPts val="0"/>
              </a:spcBef>
              <a:buFont typeface="Arial" panose="020B0604020202020204" pitchFamily="34" charset="0"/>
              <a:buChar char="•"/>
            </a:pPr>
            <a:r>
              <a:rPr lang="en-US" sz="1600" dirty="0"/>
              <a:t>General usability</a:t>
            </a:r>
          </a:p>
          <a:p>
            <a:pPr marL="458788" lvl="1" indent="-285750">
              <a:spcBef>
                <a:spcPts val="0"/>
              </a:spcBef>
              <a:buFont typeface="Arial" panose="020B0604020202020204" pitchFamily="34" charset="0"/>
              <a:buChar char="•"/>
            </a:pPr>
            <a:r>
              <a:rPr lang="en-US" sz="1600" dirty="0"/>
              <a:t>Accessibility</a:t>
            </a:r>
          </a:p>
          <a:p>
            <a:pPr>
              <a:spcBef>
                <a:spcPts val="0"/>
              </a:spcBef>
            </a:pPr>
            <a:endParaRPr lang="en-US" dirty="0"/>
          </a:p>
          <a:p>
            <a:pPr>
              <a:spcBef>
                <a:spcPts val="0"/>
              </a:spcBef>
            </a:pPr>
            <a:r>
              <a:rPr lang="en-US" dirty="0"/>
              <a:t>The tool is not intended to re-write the entire CSS, it's intended use is for specific changes that need to be made. </a:t>
            </a:r>
          </a:p>
        </p:txBody>
      </p:sp>
    </p:spTree>
    <p:extLst>
      <p:ext uri="{BB962C8B-B14F-4D97-AF65-F5344CB8AC3E}">
        <p14:creationId xmlns:p14="http://schemas.microsoft.com/office/powerpoint/2010/main" val="287430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Visual Branding Tool</a:t>
            </a:r>
          </a:p>
        </p:txBody>
      </p:sp>
      <p:sp>
        <p:nvSpPr>
          <p:cNvPr id="9" name="Text Placeholder 4"/>
          <p:cNvSpPr>
            <a:spLocks noGrp="1"/>
          </p:cNvSpPr>
          <p:nvPr>
            <p:ph type="body" sz="quarter" idx="12"/>
          </p:nvPr>
        </p:nvSpPr>
        <p:spPr>
          <a:xfrm>
            <a:off x="163961" y="983817"/>
            <a:ext cx="8828690" cy="353100"/>
          </a:xfrm>
        </p:spPr>
        <p:txBody>
          <a:bodyPr/>
          <a:lstStyle/>
          <a:p>
            <a:pPr>
              <a:spcBef>
                <a:spcPts val="0"/>
              </a:spcBef>
            </a:pPr>
            <a:r>
              <a:rPr lang="en-US" sz="1200" b="1" dirty="0"/>
              <a:t>What It Can Do</a:t>
            </a:r>
            <a:r>
              <a:rPr lang="en-US" sz="1200" dirty="0"/>
              <a:t>: The Advanced CSS option can control the presentation of every element in the user interface: header, footer, and main body.  Such as:</a:t>
            </a:r>
          </a:p>
          <a:p>
            <a:pPr marL="285750" indent="-285750">
              <a:spcBef>
                <a:spcPts val="0"/>
              </a:spcBef>
              <a:buFont typeface="Arial" panose="020B0604020202020204" pitchFamily="34" charset="0"/>
              <a:buChar char="•"/>
            </a:pPr>
            <a:r>
              <a:rPr lang="en-US" sz="1200" dirty="0"/>
              <a:t>Control colors and fonts</a:t>
            </a:r>
          </a:p>
          <a:p>
            <a:pPr marL="285750" indent="-285750">
              <a:spcBef>
                <a:spcPts val="0"/>
              </a:spcBef>
              <a:buFont typeface="Arial" panose="020B0604020202020204" pitchFamily="34" charset="0"/>
              <a:buChar char="•"/>
            </a:pPr>
            <a:r>
              <a:rPr lang="en-US" sz="1200" dirty="0"/>
              <a:t>Hide content</a:t>
            </a:r>
          </a:p>
          <a:p>
            <a:pPr marL="285750" indent="-285750">
              <a:spcBef>
                <a:spcPts val="0"/>
              </a:spcBef>
              <a:buFont typeface="Arial" panose="020B0604020202020204" pitchFamily="34" charset="0"/>
              <a:buChar char="•"/>
            </a:pPr>
            <a:r>
              <a:rPr lang="en-US" sz="1200" dirty="0"/>
              <a:t>Resize content</a:t>
            </a:r>
          </a:p>
          <a:p>
            <a:pPr marL="285750" indent="-285750">
              <a:spcBef>
                <a:spcPts val="0"/>
              </a:spcBef>
              <a:buFont typeface="Arial" panose="020B0604020202020204" pitchFamily="34" charset="0"/>
              <a:buChar char="•"/>
            </a:pPr>
            <a:r>
              <a:rPr lang="en-US" sz="1200" dirty="0"/>
              <a:t>Reposition content</a:t>
            </a:r>
          </a:p>
          <a:p>
            <a:pPr marL="285750" indent="-285750">
              <a:spcBef>
                <a:spcPts val="0"/>
              </a:spcBef>
              <a:buFont typeface="Arial" panose="020B0604020202020204" pitchFamily="34" charset="0"/>
              <a:buChar char="•"/>
            </a:pPr>
            <a:r>
              <a:rPr lang="en-US" sz="1200" dirty="0"/>
              <a:t>Add background images</a:t>
            </a:r>
          </a:p>
          <a:p>
            <a:pPr marL="285750" indent="-285750">
              <a:spcBef>
                <a:spcPts val="0"/>
              </a:spcBef>
              <a:buFont typeface="Arial" panose="020B0604020202020204" pitchFamily="34" charset="0"/>
              <a:buChar char="•"/>
            </a:pPr>
            <a:r>
              <a:rPr lang="en-US" sz="1200" dirty="0"/>
              <a:t>Add and remove scroll bars</a:t>
            </a:r>
          </a:p>
          <a:p>
            <a:pPr marL="285750" indent="-285750">
              <a:spcBef>
                <a:spcPts val="0"/>
              </a:spcBef>
              <a:buFont typeface="Arial" panose="020B0604020202020204" pitchFamily="34" charset="0"/>
              <a:buChar char="•"/>
            </a:pPr>
            <a:r>
              <a:rPr lang="en-US" sz="1200" dirty="0"/>
              <a:t>Add some content (text, icons, images, etc.) within limitations</a:t>
            </a:r>
          </a:p>
          <a:p>
            <a:pPr marL="285750" indent="-285750">
              <a:spcBef>
                <a:spcPts val="0"/>
              </a:spcBef>
              <a:buFont typeface="Arial" panose="020B0604020202020204" pitchFamily="34" charset="0"/>
              <a:buChar char="•"/>
            </a:pPr>
            <a:r>
              <a:rPr lang="en-US" sz="1200" dirty="0"/>
              <a:t>Show content that was otherwise hidden</a:t>
            </a:r>
          </a:p>
          <a:p>
            <a:pPr marL="285750" indent="-285750">
              <a:spcBef>
                <a:spcPts val="0"/>
              </a:spcBef>
              <a:buFont typeface="Arial" panose="020B0604020202020204" pitchFamily="34" charset="0"/>
              <a:buChar char="•"/>
            </a:pPr>
            <a:r>
              <a:rPr lang="en-US" sz="1200" dirty="0"/>
              <a:t>Change the number of columns displayed (within some limitations, excluding IE &lt; 10 and Opera Mini)</a:t>
            </a:r>
          </a:p>
          <a:p>
            <a:pPr>
              <a:spcBef>
                <a:spcPts val="0"/>
              </a:spcBef>
            </a:pPr>
            <a:endParaRPr lang="en-US" sz="1200" dirty="0"/>
          </a:p>
          <a:p>
            <a:pPr>
              <a:spcBef>
                <a:spcPts val="0"/>
              </a:spcBef>
            </a:pPr>
            <a:r>
              <a:rPr lang="en-US" sz="1200" b="1" dirty="0"/>
              <a:t>What It Cannot Do</a:t>
            </a:r>
          </a:p>
          <a:p>
            <a:pPr marL="285750" indent="-285750">
              <a:spcBef>
                <a:spcPts val="0"/>
              </a:spcBef>
              <a:buFont typeface="Arial" panose="020B0604020202020204" pitchFamily="34" charset="0"/>
              <a:buChar char="•"/>
            </a:pPr>
            <a:r>
              <a:rPr lang="en-US" sz="1200" dirty="0"/>
              <a:t>It cannot always single out a single element in the user interface to restyle without affecting similar elements</a:t>
            </a:r>
          </a:p>
          <a:p>
            <a:pPr marL="285750" indent="-285750">
              <a:spcBef>
                <a:spcPts val="0"/>
              </a:spcBef>
              <a:buFont typeface="Arial" panose="020B0604020202020204" pitchFamily="34" charset="0"/>
              <a:buChar char="•"/>
            </a:pPr>
            <a:r>
              <a:rPr lang="en-US" sz="1200" dirty="0"/>
              <a:t>It generally cannot divide content or make any changes that require changes to markup</a:t>
            </a:r>
          </a:p>
          <a:p>
            <a:pPr marL="285750" indent="-285750">
              <a:spcBef>
                <a:spcPts val="0"/>
              </a:spcBef>
              <a:buFont typeface="Arial" panose="020B0604020202020204" pitchFamily="34" charset="0"/>
              <a:buChar char="•"/>
            </a:pPr>
            <a:r>
              <a:rPr lang="en-US" sz="1200" dirty="0"/>
              <a:t>It generally cannot control user interaction or make any changes that require changes to script.</a:t>
            </a:r>
          </a:p>
          <a:p>
            <a:pPr>
              <a:spcBef>
                <a:spcPts val="0"/>
              </a:spcBef>
            </a:pPr>
            <a:endParaRPr lang="en-US" sz="1200" dirty="0"/>
          </a:p>
          <a:p>
            <a:pPr>
              <a:spcBef>
                <a:spcPts val="0"/>
              </a:spcBef>
            </a:pPr>
            <a:r>
              <a:rPr lang="en-US" sz="1200" dirty="0"/>
              <a:t>Note: IBM does not support questions about CSS. CSS should be developed by your internal marketing/branding teams if you would like to use it on your Responsive Talent Gateways. However, we do have some common CSS examples that can be found on the </a:t>
            </a:r>
            <a:r>
              <a:rPr lang="en-US" sz="1200" dirty="0">
                <a:hlinkClick r:id="rId2"/>
              </a:rPr>
              <a:t>IBM Knowledge Center</a:t>
            </a:r>
            <a:r>
              <a:rPr lang="en-US" sz="1200" dirty="0"/>
              <a:t>.</a:t>
            </a:r>
          </a:p>
        </p:txBody>
      </p:sp>
    </p:spTree>
    <p:extLst>
      <p:ext uri="{BB962C8B-B14F-4D97-AF65-F5344CB8AC3E}">
        <p14:creationId xmlns:p14="http://schemas.microsoft.com/office/powerpoint/2010/main" val="17711211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quarter" idx="17"/>
          </p:nvPr>
        </p:nvSpPr>
        <p:spPr/>
        <p:txBody>
          <a:bodyPr/>
          <a:lstStyle/>
          <a:p>
            <a:r>
              <a:rPr lang="en-US" sz="1800" dirty="0"/>
              <a:t>Does IBM guarantee accessibility compliance for our Classic Talent Gateways?</a:t>
            </a:r>
          </a:p>
          <a:p>
            <a:r>
              <a:rPr lang="en-US" dirty="0"/>
              <a:t>IBM no longer ensures accessibility standards on anything other than the Responsive Talent Gateways and the Responsive Apply process (“Responsive experience”). More importantly, all new feature functionality has been and will only be available in the responsive experience.</a:t>
            </a:r>
          </a:p>
        </p:txBody>
      </p:sp>
      <p:sp>
        <p:nvSpPr>
          <p:cNvPr id="6" name="Text Placeholder 5"/>
          <p:cNvSpPr>
            <a:spLocks noGrp="1"/>
          </p:cNvSpPr>
          <p:nvPr>
            <p:ph type="body" sz="quarter" idx="14"/>
          </p:nvPr>
        </p:nvSpPr>
        <p:spPr>
          <a:xfrm>
            <a:off x="88287" y="452865"/>
            <a:ext cx="4420651" cy="2112579"/>
          </a:xfrm>
        </p:spPr>
        <p:txBody>
          <a:bodyPr/>
          <a:lstStyle/>
          <a:p>
            <a:r>
              <a:rPr lang="en-US" dirty="0"/>
              <a:t>Does IBM still support the resolution of bug fixes for our Classic Talent Gateways? </a:t>
            </a:r>
          </a:p>
          <a:p>
            <a:r>
              <a:rPr lang="en-US" sz="1000" dirty="0"/>
              <a:t>IBM sunset support for Classic Talent Gateways and the classic apply process (“Classic experience”) on December 31st, 2017. Although IBM did not shut off Classic Talent Gateways, as of that date, IBM no longer works on bug fixes specific to Classic experience. </a:t>
            </a:r>
          </a:p>
          <a:p>
            <a:r>
              <a:rPr lang="en-US" sz="1000" dirty="0"/>
              <a:t>We want to make you aware that although the Classic experience has remained functional over the last 13 months despite being unsupported, technology has and will continue to advance to the point that they may stop working as our product progresses.   Since these are no longer supported, they will not be enhanced or updated to work with new technology. </a:t>
            </a:r>
          </a:p>
        </p:txBody>
      </p:sp>
      <p:sp>
        <p:nvSpPr>
          <p:cNvPr id="8" name="Content Placeholder 7"/>
          <p:cNvSpPr>
            <a:spLocks noGrp="1"/>
          </p:cNvSpPr>
          <p:nvPr>
            <p:ph sz="quarter" idx="16"/>
          </p:nvPr>
        </p:nvSpPr>
        <p:spPr>
          <a:xfrm>
            <a:off x="4572000" y="0"/>
            <a:ext cx="4571998" cy="2571750"/>
          </a:xfrm>
          <a:solidFill>
            <a:schemeClr val="tx2">
              <a:lumMod val="10000"/>
            </a:schemeClr>
          </a:solidFill>
        </p:spPr>
        <p:txBody>
          <a:bodyPr/>
          <a:lstStyle/>
          <a:p>
            <a:r>
              <a:rPr lang="en-US" sz="1600" dirty="0"/>
              <a:t>Do Add Candidate/Contact (basic) Gateways need to be migrated to responsive? </a:t>
            </a:r>
          </a:p>
          <a:p>
            <a:r>
              <a:rPr lang="en-US" sz="1200" dirty="0"/>
              <a:t>Not currently. This exercise is only for FULL TGs. IBM is currently working on an option that will replace Basic Talent Gateways. For the time being, if clients share a basic TG URL with their candidates to fill complete, they can create a Responsive Standalone Gateway Questionnaire instead and provide that link to the candidates. Please check out the information found on the </a:t>
            </a:r>
            <a:r>
              <a:rPr lang="en-US" sz="1200" dirty="0">
                <a:hlinkClick r:id="rId2"/>
              </a:rPr>
              <a:t>IBM Knowledge Center </a:t>
            </a:r>
            <a:r>
              <a:rPr lang="en-US" sz="1200" dirty="0"/>
              <a:t>to accomplish this.</a:t>
            </a:r>
          </a:p>
        </p:txBody>
      </p:sp>
      <p:sp>
        <p:nvSpPr>
          <p:cNvPr id="10" name="Text Placeholder 4"/>
          <p:cNvSpPr>
            <a:spLocks noGrp="1"/>
          </p:cNvSpPr>
          <p:nvPr>
            <p:ph type="body" sz="quarter" idx="13"/>
          </p:nvPr>
        </p:nvSpPr>
        <p:spPr>
          <a:xfrm>
            <a:off x="228600" y="201168"/>
            <a:ext cx="4114800" cy="300037"/>
          </a:xfrm>
        </p:spPr>
        <p:txBody>
          <a:bodyPr/>
          <a:lstStyle/>
          <a:p>
            <a:r>
              <a:rPr lang="en-US" sz="1000" dirty="0">
                <a:solidFill>
                  <a:schemeClr val="accent2"/>
                </a:solidFill>
              </a:rPr>
              <a:t>Frequently Asked Questions</a:t>
            </a:r>
          </a:p>
        </p:txBody>
      </p:sp>
      <p:sp>
        <p:nvSpPr>
          <p:cNvPr id="12" name="Text Placeholder 5">
            <a:extLst>
              <a:ext uri="{FF2B5EF4-FFF2-40B4-BE49-F238E27FC236}">
                <a16:creationId xmlns:a16="http://schemas.microsoft.com/office/drawing/2014/main" id="{A2AC9D5B-A9C7-435F-8D89-38F81B1662D6}"/>
              </a:ext>
            </a:extLst>
          </p:cNvPr>
          <p:cNvSpPr txBox="1">
            <a:spLocks/>
          </p:cNvSpPr>
          <p:nvPr/>
        </p:nvSpPr>
        <p:spPr>
          <a:xfrm>
            <a:off x="0" y="2726716"/>
            <a:ext cx="4571998" cy="1963920"/>
          </a:xfrm>
          <a:prstGeom prst="rect">
            <a:avLst/>
          </a:prstGeom>
          <a:solidFill>
            <a:schemeClr val="accent6">
              <a:lumMod val="40000"/>
              <a:lumOff val="60000"/>
            </a:schemeClr>
          </a:solidFill>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Why do my users have to select a Gateway Questionnaire now when posting a req?</a:t>
            </a:r>
          </a:p>
          <a:p>
            <a:r>
              <a:rPr lang="en-US" dirty="0"/>
              <a:t>With Release 19.02.11 all reqs that a BrassRing user attempts to post (or update a posting) to a Responsive Talent Gateway will require a GQ to be included/selected.</a:t>
            </a:r>
            <a:endParaRPr lang="en-US" sz="1000" dirty="0"/>
          </a:p>
        </p:txBody>
      </p:sp>
    </p:spTree>
    <p:extLst>
      <p:ext uri="{BB962C8B-B14F-4D97-AF65-F5344CB8AC3E}">
        <p14:creationId xmlns:p14="http://schemas.microsoft.com/office/powerpoint/2010/main" val="27491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bg/>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bg/>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P spid="6" grpId="0" uiExpand="1" build="p"/>
      <p:bldP spid="8" grpId="0" uiExpand="1" build="p" animBg="1"/>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quarter" idx="17"/>
          </p:nvPr>
        </p:nvSpPr>
        <p:spPr/>
        <p:txBody>
          <a:bodyPr/>
          <a:lstStyle/>
          <a:p>
            <a:r>
              <a:rPr lang="en-US" sz="1600" dirty="0"/>
              <a:t>What should I test when migrating my Talent Gateways to Responsive?</a:t>
            </a:r>
          </a:p>
          <a:p>
            <a:r>
              <a:rPr lang="en-US" dirty="0"/>
              <a:t>Testing should include (at a minimum): Header and footer links, advanced search fields, job description layout, field branching within the application, WOTC/Assessments/APIs (where applicable), Social Media functionality (Google Drive, Drop box, LinkedIn, Facebook, Twitter), Candidate Zone pages.</a:t>
            </a:r>
          </a:p>
        </p:txBody>
      </p:sp>
      <p:sp>
        <p:nvSpPr>
          <p:cNvPr id="6" name="Text Placeholder 5"/>
          <p:cNvSpPr>
            <a:spLocks noGrp="1"/>
          </p:cNvSpPr>
          <p:nvPr>
            <p:ph type="body" sz="quarter" idx="14"/>
          </p:nvPr>
        </p:nvSpPr>
        <p:spPr>
          <a:xfrm>
            <a:off x="228600" y="501205"/>
            <a:ext cx="4114800" cy="4165388"/>
          </a:xfrm>
        </p:spPr>
        <p:txBody>
          <a:bodyPr/>
          <a:lstStyle/>
          <a:p>
            <a:r>
              <a:rPr lang="en-US" dirty="0"/>
              <a:t>How can I tell what reqs do not have a Gateway Questionnaire selected on the posting options page? </a:t>
            </a:r>
          </a:p>
          <a:p>
            <a:r>
              <a:rPr lang="en-US" sz="1100" dirty="0"/>
              <a:t>We recommend utilizing the BrassRing Metrics Dashboard to build a visualization to pull this information. An example visualization would be:</a:t>
            </a:r>
          </a:p>
          <a:p>
            <a:r>
              <a:rPr lang="en-US" sz="1100" dirty="0"/>
              <a:t>Table Chart type </a:t>
            </a:r>
          </a:p>
          <a:p>
            <a:r>
              <a:rPr lang="en-US" sz="1100" dirty="0"/>
              <a:t>Columns: Auto Req ID, Gateway Questionnaire, Posting Options </a:t>
            </a:r>
          </a:p>
          <a:p>
            <a:r>
              <a:rPr lang="en-US" sz="1100" dirty="0"/>
              <a:t>Optional Filter: Req Status</a:t>
            </a:r>
          </a:p>
          <a:p>
            <a:endParaRPr lang="en-US" sz="1100" dirty="0"/>
          </a:p>
          <a:p>
            <a:endParaRPr lang="en-US" sz="1100" dirty="0"/>
          </a:p>
          <a:p>
            <a:endParaRPr lang="en-US" sz="1100" dirty="0"/>
          </a:p>
          <a:p>
            <a:endParaRPr lang="en-US" sz="1100" dirty="0"/>
          </a:p>
          <a:p>
            <a:r>
              <a:rPr lang="en-US" sz="1100" dirty="0"/>
              <a:t>If you haven’t yet enabled the Metrics Dashboard, we recommend you do! Steps to enable the dashboard can be found also on the </a:t>
            </a:r>
            <a:r>
              <a:rPr lang="en-US" sz="1100" dirty="0">
                <a:hlinkClick r:id="rId2"/>
              </a:rPr>
              <a:t>IBM Knowledge Center</a:t>
            </a:r>
            <a:r>
              <a:rPr lang="en-US" sz="1100" dirty="0"/>
              <a:t>.</a:t>
            </a:r>
          </a:p>
          <a:p>
            <a:endParaRPr lang="en-US" sz="1100" dirty="0"/>
          </a:p>
        </p:txBody>
      </p:sp>
      <p:sp>
        <p:nvSpPr>
          <p:cNvPr id="8" name="Content Placeholder 7"/>
          <p:cNvSpPr>
            <a:spLocks noGrp="1"/>
          </p:cNvSpPr>
          <p:nvPr>
            <p:ph sz="quarter" idx="16"/>
          </p:nvPr>
        </p:nvSpPr>
        <p:spPr>
          <a:xfrm>
            <a:off x="4572000" y="0"/>
            <a:ext cx="4572000" cy="2571750"/>
          </a:xfrm>
          <a:solidFill>
            <a:schemeClr val="tx2">
              <a:lumMod val="10000"/>
            </a:schemeClr>
          </a:solidFill>
        </p:spPr>
        <p:txBody>
          <a:bodyPr/>
          <a:lstStyle/>
          <a:p>
            <a:r>
              <a:rPr lang="en-US" sz="1600" dirty="0"/>
              <a:t>Do you have to select a Responsive Gateway Questionnaire when posting to a Responsive Talent Gateway?</a:t>
            </a:r>
          </a:p>
          <a:p>
            <a:r>
              <a:rPr lang="en-US" dirty="0"/>
              <a:t>It is not currently a requirement however selecting a Classic GQ results in a bad candidate experience.</a:t>
            </a:r>
          </a:p>
        </p:txBody>
      </p:sp>
      <p:sp>
        <p:nvSpPr>
          <p:cNvPr id="10" name="Text Placeholder 4"/>
          <p:cNvSpPr>
            <a:spLocks noGrp="1"/>
          </p:cNvSpPr>
          <p:nvPr>
            <p:ph type="body" sz="quarter" idx="13"/>
          </p:nvPr>
        </p:nvSpPr>
        <p:spPr>
          <a:xfrm>
            <a:off x="228600" y="201168"/>
            <a:ext cx="4114800" cy="300037"/>
          </a:xfrm>
        </p:spPr>
        <p:txBody>
          <a:bodyPr/>
          <a:lstStyle/>
          <a:p>
            <a:r>
              <a:rPr lang="en-US" sz="1000" dirty="0">
                <a:solidFill>
                  <a:schemeClr val="accent2"/>
                </a:solidFill>
              </a:rPr>
              <a:t>Frequently Asked Questions</a:t>
            </a:r>
          </a:p>
        </p:txBody>
      </p:sp>
      <p:pic>
        <p:nvPicPr>
          <p:cNvPr id="12" name="Picture 11">
            <a:extLst>
              <a:ext uri="{FF2B5EF4-FFF2-40B4-BE49-F238E27FC236}">
                <a16:creationId xmlns:a16="http://schemas.microsoft.com/office/drawing/2014/main" id="{5DF20008-A93D-4FB7-A02B-DE2C61E09374}"/>
              </a:ext>
            </a:extLst>
          </p:cNvPr>
          <p:cNvPicPr/>
          <p:nvPr/>
        </p:nvPicPr>
        <p:blipFill>
          <a:blip r:embed="rId3"/>
          <a:stretch>
            <a:fillRect/>
          </a:stretch>
        </p:blipFill>
        <p:spPr>
          <a:xfrm>
            <a:off x="228600" y="2814035"/>
            <a:ext cx="2759359" cy="1305210"/>
          </a:xfrm>
          <a:prstGeom prst="rect">
            <a:avLst/>
          </a:prstGeom>
        </p:spPr>
      </p:pic>
    </p:spTree>
    <p:extLst>
      <p:ext uri="{BB962C8B-B14F-4D97-AF65-F5344CB8AC3E}">
        <p14:creationId xmlns:p14="http://schemas.microsoft.com/office/powerpoint/2010/main" val="1594419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P spid="6" grpId="0" uiExpand="1" build="p"/>
      <p:bldP spid="8" grpId="0" uiExpand="1" build="p"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quarter" idx="17"/>
          </p:nvPr>
        </p:nvSpPr>
        <p:spPr>
          <a:xfrm>
            <a:off x="4572001" y="0"/>
            <a:ext cx="4572000" cy="5143500"/>
          </a:xfrm>
        </p:spPr>
        <p:txBody>
          <a:bodyPr/>
          <a:lstStyle/>
          <a:p>
            <a:r>
              <a:rPr lang="en-US" sz="1800" dirty="0"/>
              <a:t>Our organization has an Employee Referral TG for our internal employees. This TG houses all reqs that are eligible for referral. This is a TG solely for searching for jobs and referring someone to them. The TG is not used for internal applicants to apply to jobs. What should we do?</a:t>
            </a:r>
          </a:p>
          <a:p>
            <a:r>
              <a:rPr lang="en-US" dirty="0"/>
              <a:t>The old/classic Employee Referral functionality is not supported on the Responsive TGs. You will need to implement our Social Referral functionality; which is supported on the Responsive TGs. If you do not want internals to apply to jobs on the TG you can use CSS to hide the Apply button. Example CSS for this can be found on our </a:t>
            </a:r>
            <a:r>
              <a:rPr lang="en-US" dirty="0">
                <a:hlinkClick r:id="rId2">
                  <a:extLst>
                    <a:ext uri="{A12FA001-AC4F-418D-AE19-62706E023703}">
                      <ahyp:hlinkClr xmlns:ahyp="http://schemas.microsoft.com/office/drawing/2018/hyperlinkcolor" val="tx"/>
                    </a:ext>
                  </a:extLst>
                </a:hlinkClick>
              </a:rPr>
              <a:t>Advanced CSS document</a:t>
            </a:r>
            <a:r>
              <a:rPr lang="en-US" dirty="0"/>
              <a:t>.</a:t>
            </a:r>
          </a:p>
        </p:txBody>
      </p:sp>
      <p:sp>
        <p:nvSpPr>
          <p:cNvPr id="6" name="Text Placeholder 5"/>
          <p:cNvSpPr>
            <a:spLocks noGrp="1"/>
          </p:cNvSpPr>
          <p:nvPr>
            <p:ph type="body" sz="quarter" idx="14"/>
          </p:nvPr>
        </p:nvSpPr>
        <p:spPr>
          <a:xfrm>
            <a:off x="228600" y="452865"/>
            <a:ext cx="4114800" cy="4245259"/>
          </a:xfrm>
        </p:spPr>
        <p:txBody>
          <a:bodyPr/>
          <a:lstStyle/>
          <a:p>
            <a:r>
              <a:rPr lang="en-US" sz="1800" dirty="0"/>
              <a:t>Our organization has a WOTC (Work Opportunity Tax Credit) TG – we need to post reqs to this ‘hidden’ TG in order to collect WOTC information after the initial apply process. What should we do once the requirement is put in place that a GQ is required (we do not currently select a GQ for this TG)?</a:t>
            </a:r>
          </a:p>
          <a:p>
            <a:r>
              <a:rPr lang="en-US" sz="1400" dirty="0"/>
              <a:t>You are able to create a GQ with a WOTC widget included. When BrassRing requires a GQ at posting, you will want to have a GQ (that has a WOTC widget) created for your users to select.</a:t>
            </a:r>
          </a:p>
        </p:txBody>
      </p:sp>
      <p:sp>
        <p:nvSpPr>
          <p:cNvPr id="10" name="Text Placeholder 4"/>
          <p:cNvSpPr>
            <a:spLocks noGrp="1"/>
          </p:cNvSpPr>
          <p:nvPr>
            <p:ph type="body" sz="quarter" idx="13"/>
          </p:nvPr>
        </p:nvSpPr>
        <p:spPr>
          <a:xfrm>
            <a:off x="228600" y="201168"/>
            <a:ext cx="4114800" cy="300037"/>
          </a:xfrm>
        </p:spPr>
        <p:txBody>
          <a:bodyPr/>
          <a:lstStyle/>
          <a:p>
            <a:r>
              <a:rPr lang="en-US" sz="1000" dirty="0">
                <a:solidFill>
                  <a:schemeClr val="accent2"/>
                </a:solidFill>
              </a:rPr>
              <a:t>Frequently Asked Questions</a:t>
            </a:r>
          </a:p>
        </p:txBody>
      </p:sp>
    </p:spTree>
    <p:extLst>
      <p:ext uri="{BB962C8B-B14F-4D97-AF65-F5344CB8AC3E}">
        <p14:creationId xmlns:p14="http://schemas.microsoft.com/office/powerpoint/2010/main" val="4129677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P spid="6"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quarter" idx="17"/>
          </p:nvPr>
        </p:nvSpPr>
        <p:spPr/>
        <p:txBody>
          <a:bodyPr/>
          <a:lstStyle/>
          <a:p>
            <a:r>
              <a:rPr lang="en-US" dirty="0"/>
              <a:t>Job Cards will drop off of a candidate’s submitted applications page if the Req Status = Closed (Cancelled or Deleted) and the candidate’s HR Status hasn’t been updated in 90 days.</a:t>
            </a:r>
          </a:p>
        </p:txBody>
      </p:sp>
      <p:sp>
        <p:nvSpPr>
          <p:cNvPr id="6" name="Text Placeholder 5"/>
          <p:cNvSpPr>
            <a:spLocks noGrp="1"/>
          </p:cNvSpPr>
          <p:nvPr>
            <p:ph type="body" sz="quarter" idx="14"/>
          </p:nvPr>
        </p:nvSpPr>
        <p:spPr>
          <a:xfrm>
            <a:off x="228600" y="452865"/>
            <a:ext cx="4114800" cy="2112579"/>
          </a:xfrm>
        </p:spPr>
        <p:txBody>
          <a:bodyPr/>
          <a:lstStyle/>
          <a:p>
            <a:r>
              <a:rPr lang="en-US" dirty="0"/>
              <a:t>It is recommended that you place the education and experience widgets on the same page as the contact fields. The resume/CV widget should follow on the next page. The Import Profile button is what is used to prefill/parse the candidate’s information into the contact fields and education/experience widgets.</a:t>
            </a:r>
          </a:p>
        </p:txBody>
      </p:sp>
      <p:sp>
        <p:nvSpPr>
          <p:cNvPr id="7" name="Content Placeholder 6"/>
          <p:cNvSpPr>
            <a:spLocks noGrp="1"/>
          </p:cNvSpPr>
          <p:nvPr>
            <p:ph sz="quarter" idx="15"/>
          </p:nvPr>
        </p:nvSpPr>
        <p:spPr>
          <a:solidFill>
            <a:schemeClr val="bg2"/>
          </a:solidFill>
        </p:spPr>
        <p:txBody>
          <a:bodyPr/>
          <a:lstStyle/>
          <a:p>
            <a:r>
              <a:rPr lang="en-US" dirty="0">
                <a:solidFill>
                  <a:schemeClr val="tx1"/>
                </a:solidFill>
              </a:rPr>
              <a:t>If your Attachments widget page does not have an upload option, this is most likely because you do not have attachment categories selected on your GQ.</a:t>
            </a:r>
          </a:p>
        </p:txBody>
      </p:sp>
      <p:sp>
        <p:nvSpPr>
          <p:cNvPr id="8" name="Content Placeholder 7"/>
          <p:cNvSpPr>
            <a:spLocks noGrp="1"/>
          </p:cNvSpPr>
          <p:nvPr>
            <p:ph sz="quarter" idx="16"/>
          </p:nvPr>
        </p:nvSpPr>
        <p:spPr>
          <a:solidFill>
            <a:schemeClr val="tx2">
              <a:lumMod val="10000"/>
            </a:schemeClr>
          </a:solidFill>
        </p:spPr>
        <p:txBody>
          <a:bodyPr/>
          <a:lstStyle/>
          <a:p>
            <a:r>
              <a:rPr lang="en-US" dirty="0"/>
              <a:t>If testing the Saved Search functionality in Staging, please note that emails are not sent.</a:t>
            </a:r>
          </a:p>
        </p:txBody>
      </p:sp>
      <p:sp>
        <p:nvSpPr>
          <p:cNvPr id="10" name="Text Placeholder 4"/>
          <p:cNvSpPr>
            <a:spLocks noGrp="1"/>
          </p:cNvSpPr>
          <p:nvPr>
            <p:ph type="body" sz="quarter" idx="13"/>
          </p:nvPr>
        </p:nvSpPr>
        <p:spPr>
          <a:xfrm>
            <a:off x="228600" y="201168"/>
            <a:ext cx="4114800" cy="300037"/>
          </a:xfrm>
        </p:spPr>
        <p:txBody>
          <a:bodyPr/>
          <a:lstStyle/>
          <a:p>
            <a:r>
              <a:rPr lang="en-US" sz="1000" dirty="0">
                <a:solidFill>
                  <a:schemeClr val="accent2"/>
                </a:solidFill>
              </a:rPr>
              <a:t>Things to Know</a:t>
            </a:r>
          </a:p>
        </p:txBody>
      </p:sp>
      <p:sp>
        <p:nvSpPr>
          <p:cNvPr id="12" name="Text Placeholder 5">
            <a:extLst>
              <a:ext uri="{FF2B5EF4-FFF2-40B4-BE49-F238E27FC236}">
                <a16:creationId xmlns:a16="http://schemas.microsoft.com/office/drawing/2014/main" id="{A2AC9D5B-A9C7-435F-8D89-38F81B1662D6}"/>
              </a:ext>
            </a:extLst>
          </p:cNvPr>
          <p:cNvSpPr txBox="1">
            <a:spLocks/>
          </p:cNvSpPr>
          <p:nvPr/>
        </p:nvSpPr>
        <p:spPr>
          <a:xfrm>
            <a:off x="0" y="2726716"/>
            <a:ext cx="4571998" cy="1977714"/>
          </a:xfrm>
          <a:prstGeom prst="rect">
            <a:avLst/>
          </a:prstGeom>
          <a:solidFill>
            <a:schemeClr val="accent6">
              <a:lumMod val="40000"/>
              <a:lumOff val="60000"/>
            </a:schemeClr>
          </a:solidFill>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On the Candidate Zone, the “Last Update” date is based on the HR Status Category date change not the date the HR Status was changed.</a:t>
            </a:r>
          </a:p>
        </p:txBody>
      </p:sp>
    </p:spTree>
    <p:extLst>
      <p:ext uri="{BB962C8B-B14F-4D97-AF65-F5344CB8AC3E}">
        <p14:creationId xmlns:p14="http://schemas.microsoft.com/office/powerpoint/2010/main" val="1228764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bg/>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bg/>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P spid="6" grpId="0" build="p"/>
      <p:bldP spid="7" grpId="0" uiExpand="1" build="p" animBg="1"/>
      <p:bldP spid="8" grpId="0" uiExpand="1" build="p" animBg="1"/>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quarter" idx="17"/>
          </p:nvPr>
        </p:nvSpPr>
        <p:spPr/>
        <p:txBody>
          <a:bodyPr/>
          <a:lstStyle/>
          <a:p>
            <a:r>
              <a:rPr lang="en-US" dirty="0"/>
              <a:t>The signature widget that was available in Classic GQs is not supported in the responsive GQs. Electronic signatures have not changed with Responsive Apply. Most clients are using a combination of a checkbox and text box for the candidate to type their name. The drawn signature that was available in Classic is not supported in Responsive.</a:t>
            </a:r>
          </a:p>
        </p:txBody>
      </p:sp>
      <p:sp>
        <p:nvSpPr>
          <p:cNvPr id="6" name="Text Placeholder 5"/>
          <p:cNvSpPr>
            <a:spLocks noGrp="1"/>
          </p:cNvSpPr>
          <p:nvPr>
            <p:ph type="body" sz="quarter" idx="14"/>
          </p:nvPr>
        </p:nvSpPr>
        <p:spPr>
          <a:xfrm>
            <a:off x="228600" y="803903"/>
            <a:ext cx="4114800" cy="2270234"/>
          </a:xfrm>
        </p:spPr>
        <p:txBody>
          <a:bodyPr/>
          <a:lstStyle/>
          <a:p>
            <a:r>
              <a:rPr lang="en-US" dirty="0"/>
              <a:t>CSS is very powerful. As you manipulate the CSS on the page, you may negatively affect the responsiveness or the accessibility of the application pages. Please make sure the CSS entered is done by someone with expertise in CSS. The candidate experience has been coded to adhere to numerous global standards and to accommodate virtually all devices through responsive design.</a:t>
            </a:r>
          </a:p>
        </p:txBody>
      </p:sp>
      <p:sp>
        <p:nvSpPr>
          <p:cNvPr id="7" name="Content Placeholder 6"/>
          <p:cNvSpPr>
            <a:spLocks noGrp="1"/>
          </p:cNvSpPr>
          <p:nvPr>
            <p:ph sz="quarter" idx="15"/>
          </p:nvPr>
        </p:nvSpPr>
        <p:spPr>
          <a:solidFill>
            <a:schemeClr val="bg2"/>
          </a:solidFill>
        </p:spPr>
        <p:txBody>
          <a:bodyPr/>
          <a:lstStyle/>
          <a:p>
            <a:r>
              <a:rPr lang="en-US" dirty="0">
                <a:solidFill>
                  <a:schemeClr val="tx1"/>
                </a:solidFill>
              </a:rPr>
              <a:t>Welcome text color is limited to ensure that it contrasts with the color of the foreground color.</a:t>
            </a:r>
          </a:p>
        </p:txBody>
      </p:sp>
      <p:sp>
        <p:nvSpPr>
          <p:cNvPr id="8" name="Content Placeholder 7"/>
          <p:cNvSpPr>
            <a:spLocks noGrp="1"/>
          </p:cNvSpPr>
          <p:nvPr>
            <p:ph sz="quarter" idx="16"/>
          </p:nvPr>
        </p:nvSpPr>
        <p:spPr>
          <a:solidFill>
            <a:schemeClr val="tx2">
              <a:lumMod val="10000"/>
            </a:schemeClr>
          </a:solidFill>
        </p:spPr>
        <p:txBody>
          <a:bodyPr/>
          <a:lstStyle/>
          <a:p>
            <a:r>
              <a:rPr lang="en-US" dirty="0"/>
              <a:t>If you are interested in tracking traffic on your Talent Gateways, please reach out to your IBM representative and they can provide information about our Digital Analytics tool.</a:t>
            </a:r>
          </a:p>
        </p:txBody>
      </p:sp>
      <p:sp>
        <p:nvSpPr>
          <p:cNvPr id="10" name="Text Placeholder 4"/>
          <p:cNvSpPr>
            <a:spLocks noGrp="1"/>
          </p:cNvSpPr>
          <p:nvPr>
            <p:ph type="body" sz="quarter" idx="13"/>
          </p:nvPr>
        </p:nvSpPr>
        <p:spPr>
          <a:xfrm>
            <a:off x="228600" y="201168"/>
            <a:ext cx="4114800" cy="300037"/>
          </a:xfrm>
        </p:spPr>
        <p:txBody>
          <a:bodyPr/>
          <a:lstStyle/>
          <a:p>
            <a:r>
              <a:rPr lang="en-US" sz="1000" dirty="0">
                <a:solidFill>
                  <a:schemeClr val="accent2"/>
                </a:solidFill>
              </a:rPr>
              <a:t>Things to Know</a:t>
            </a:r>
          </a:p>
        </p:txBody>
      </p:sp>
    </p:spTree>
    <p:extLst>
      <p:ext uri="{BB962C8B-B14F-4D97-AF65-F5344CB8AC3E}">
        <p14:creationId xmlns:p14="http://schemas.microsoft.com/office/powerpoint/2010/main" val="1567496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bg/>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P spid="6" grpId="0" build="p"/>
      <p:bldP spid="7" grpId="0" uiExpand="1" build="p" animBg="1"/>
      <p:bldP spid="8" grpId="0" uiExpand="1" build="p"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quarter" idx="17"/>
          </p:nvPr>
        </p:nvSpPr>
        <p:spPr/>
        <p:txBody>
          <a:bodyPr/>
          <a:lstStyle/>
          <a:p>
            <a:r>
              <a:rPr lang="en-US" dirty="0"/>
              <a:t>Jobs pushed to a third party, through a Job Board Aggregator or through the IBM Jobs API, should not be impacted. </a:t>
            </a:r>
          </a:p>
        </p:txBody>
      </p:sp>
      <p:sp>
        <p:nvSpPr>
          <p:cNvPr id="6" name="Text Placeholder 5"/>
          <p:cNvSpPr>
            <a:spLocks noGrp="1"/>
          </p:cNvSpPr>
          <p:nvPr>
            <p:ph type="body" sz="quarter" idx="14"/>
          </p:nvPr>
        </p:nvSpPr>
        <p:spPr>
          <a:xfrm>
            <a:off x="228600" y="889175"/>
            <a:ext cx="4114800" cy="2049517"/>
          </a:xfrm>
        </p:spPr>
        <p:txBody>
          <a:bodyPr/>
          <a:lstStyle/>
          <a:p>
            <a:r>
              <a:rPr lang="en-US" dirty="0"/>
              <a:t>Tracking pixels are supported but only on during the submission process at this time. If a vendor provides you a tracking pixel to add to your gateway, please reference the “Responsive Apply Tracking Codes for Apply Process” document on the Responsive Overview, Configuration, and Documentation Support Portal page.</a:t>
            </a:r>
          </a:p>
        </p:txBody>
      </p:sp>
      <p:sp>
        <p:nvSpPr>
          <p:cNvPr id="7" name="Content Placeholder 6"/>
          <p:cNvSpPr>
            <a:spLocks noGrp="1"/>
          </p:cNvSpPr>
          <p:nvPr>
            <p:ph sz="quarter" idx="15"/>
          </p:nvPr>
        </p:nvSpPr>
        <p:spPr>
          <a:solidFill>
            <a:schemeClr val="bg2"/>
          </a:solidFill>
        </p:spPr>
        <p:txBody>
          <a:bodyPr/>
          <a:lstStyle/>
          <a:p>
            <a:r>
              <a:rPr lang="en-US" dirty="0">
                <a:solidFill>
                  <a:schemeClr val="tx1"/>
                </a:solidFill>
              </a:rPr>
              <a:t>HR Status Categories are displayed to candidates within the Candidate Zone. These HR Status Categories can be customized per Responsive Talent Gateway.</a:t>
            </a:r>
          </a:p>
        </p:txBody>
      </p:sp>
      <p:sp>
        <p:nvSpPr>
          <p:cNvPr id="8" name="Content Placeholder 7"/>
          <p:cNvSpPr>
            <a:spLocks noGrp="1"/>
          </p:cNvSpPr>
          <p:nvPr>
            <p:ph sz="quarter" idx="16"/>
          </p:nvPr>
        </p:nvSpPr>
        <p:spPr>
          <a:solidFill>
            <a:schemeClr val="tx2">
              <a:lumMod val="10000"/>
            </a:schemeClr>
          </a:solidFill>
        </p:spPr>
        <p:txBody>
          <a:bodyPr/>
          <a:lstStyle/>
          <a:p>
            <a:r>
              <a:rPr lang="en-US" dirty="0"/>
              <a:t>Videos can be added, by using HTML, to the Candidate Zone via the HR Status Category descriptions. </a:t>
            </a:r>
          </a:p>
        </p:txBody>
      </p:sp>
      <p:sp>
        <p:nvSpPr>
          <p:cNvPr id="10" name="Text Placeholder 4"/>
          <p:cNvSpPr>
            <a:spLocks noGrp="1"/>
          </p:cNvSpPr>
          <p:nvPr>
            <p:ph type="body" sz="quarter" idx="13"/>
          </p:nvPr>
        </p:nvSpPr>
        <p:spPr>
          <a:xfrm>
            <a:off x="228600" y="201168"/>
            <a:ext cx="4114800" cy="300037"/>
          </a:xfrm>
        </p:spPr>
        <p:txBody>
          <a:bodyPr/>
          <a:lstStyle/>
          <a:p>
            <a:r>
              <a:rPr lang="en-US" sz="1000" dirty="0">
                <a:solidFill>
                  <a:schemeClr val="accent2"/>
                </a:solidFill>
              </a:rPr>
              <a:t>Things to Know</a:t>
            </a:r>
          </a:p>
        </p:txBody>
      </p:sp>
    </p:spTree>
    <p:extLst>
      <p:ext uri="{BB962C8B-B14F-4D97-AF65-F5344CB8AC3E}">
        <p14:creationId xmlns:p14="http://schemas.microsoft.com/office/powerpoint/2010/main" val="3789011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bg/>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P spid="6" grpId="0" build="p"/>
      <p:bldP spid="7" grpId="0" uiExpand="1" build="p" animBg="1"/>
      <p:bldP spid="8" grpId="0" uiExpand="1" build="p"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quarter" idx="17"/>
          </p:nvPr>
        </p:nvSpPr>
        <p:spPr/>
        <p:txBody>
          <a:bodyPr/>
          <a:lstStyle/>
          <a:p>
            <a:r>
              <a:rPr lang="en-US" dirty="0"/>
              <a:t>The “more” option on the job search results page will not render HTML from the formatted descriptions</a:t>
            </a:r>
          </a:p>
        </p:txBody>
      </p:sp>
      <p:sp>
        <p:nvSpPr>
          <p:cNvPr id="6" name="Text Placeholder 5"/>
          <p:cNvSpPr>
            <a:spLocks noGrp="1"/>
          </p:cNvSpPr>
          <p:nvPr>
            <p:ph type="body" sz="quarter" idx="14"/>
          </p:nvPr>
        </p:nvSpPr>
        <p:spPr>
          <a:xfrm>
            <a:off x="217563" y="848047"/>
            <a:ext cx="4114800" cy="2216770"/>
          </a:xfrm>
        </p:spPr>
        <p:txBody>
          <a:bodyPr/>
          <a:lstStyle/>
          <a:p>
            <a:r>
              <a:rPr lang="en-US" sz="1400" dirty="0"/>
              <a:t>If your organization currently uses </a:t>
            </a:r>
            <a:r>
              <a:rPr lang="en-US" sz="1400" dirty="0" err="1"/>
              <a:t>iFrames</a:t>
            </a:r>
            <a:r>
              <a:rPr lang="en-US" sz="1400" dirty="0"/>
              <a:t>, please be aware that </a:t>
            </a:r>
            <a:r>
              <a:rPr lang="en-US" sz="1400" dirty="0" err="1"/>
              <a:t>iFrames</a:t>
            </a:r>
            <a:r>
              <a:rPr lang="en-US" sz="1400" dirty="0"/>
              <a:t> are not technically supported on Responsive Talent Gateways. Adding custom CSS and coding does not guarantee that the Responsive Talent Gateway will render properly on mobile devices. Also, an attempt to implement an </a:t>
            </a:r>
            <a:r>
              <a:rPr lang="en-US" sz="1400" dirty="0" err="1"/>
              <a:t>iFrame</a:t>
            </a:r>
            <a:r>
              <a:rPr lang="en-US" sz="1400" dirty="0"/>
              <a:t> may result in the </a:t>
            </a:r>
            <a:r>
              <a:rPr lang="en-US" sz="1400" dirty="0" err="1"/>
              <a:t>iFrame</a:t>
            </a:r>
            <a:r>
              <a:rPr lang="en-US" sz="1400" dirty="0"/>
              <a:t> taking up too much screen space when candidates are on smaller devices. This then leads to a less than optimal candidate experience.</a:t>
            </a:r>
          </a:p>
        </p:txBody>
      </p:sp>
      <p:sp>
        <p:nvSpPr>
          <p:cNvPr id="7" name="Content Placeholder 6"/>
          <p:cNvSpPr>
            <a:spLocks noGrp="1"/>
          </p:cNvSpPr>
          <p:nvPr>
            <p:ph sz="quarter" idx="15"/>
          </p:nvPr>
        </p:nvSpPr>
        <p:spPr>
          <a:solidFill>
            <a:schemeClr val="bg2"/>
          </a:solidFill>
        </p:spPr>
        <p:txBody>
          <a:bodyPr/>
          <a:lstStyle/>
          <a:p>
            <a:r>
              <a:rPr lang="en-US" dirty="0">
                <a:solidFill>
                  <a:schemeClr val="tx1"/>
                </a:solidFill>
              </a:rPr>
              <a:t>If you would like to remove certain options from a field on the Advanced Search page, edit the Talent Gateway and select the “Choose field options” field. </a:t>
            </a:r>
          </a:p>
          <a:p>
            <a:endParaRPr lang="en-US" dirty="0">
              <a:solidFill>
                <a:schemeClr val="tx1"/>
              </a:solidFill>
            </a:endParaRPr>
          </a:p>
        </p:txBody>
      </p:sp>
      <p:sp>
        <p:nvSpPr>
          <p:cNvPr id="8" name="Content Placeholder 7"/>
          <p:cNvSpPr>
            <a:spLocks noGrp="1"/>
          </p:cNvSpPr>
          <p:nvPr>
            <p:ph sz="quarter" idx="16"/>
          </p:nvPr>
        </p:nvSpPr>
        <p:spPr>
          <a:solidFill>
            <a:schemeClr val="tx2">
              <a:lumMod val="10000"/>
            </a:schemeClr>
          </a:solidFill>
        </p:spPr>
        <p:txBody>
          <a:bodyPr/>
          <a:lstStyle/>
          <a:p>
            <a:r>
              <a:rPr lang="en-US" dirty="0"/>
              <a:t>If your organization currently uses a Vanity URL, these should not be negatively affected by the conversion to Responsive. </a:t>
            </a:r>
          </a:p>
        </p:txBody>
      </p:sp>
      <p:sp>
        <p:nvSpPr>
          <p:cNvPr id="10" name="Text Placeholder 4"/>
          <p:cNvSpPr>
            <a:spLocks noGrp="1"/>
          </p:cNvSpPr>
          <p:nvPr>
            <p:ph type="body" sz="quarter" idx="13"/>
          </p:nvPr>
        </p:nvSpPr>
        <p:spPr>
          <a:xfrm>
            <a:off x="228600" y="201168"/>
            <a:ext cx="4114800" cy="300037"/>
          </a:xfrm>
        </p:spPr>
        <p:txBody>
          <a:bodyPr/>
          <a:lstStyle/>
          <a:p>
            <a:r>
              <a:rPr lang="en-US" sz="1000" dirty="0">
                <a:solidFill>
                  <a:schemeClr val="accent2"/>
                </a:solidFill>
              </a:rPr>
              <a:t>Things to Know</a:t>
            </a:r>
          </a:p>
        </p:txBody>
      </p:sp>
    </p:spTree>
    <p:extLst>
      <p:ext uri="{BB962C8B-B14F-4D97-AF65-F5344CB8AC3E}">
        <p14:creationId xmlns:p14="http://schemas.microsoft.com/office/powerpoint/2010/main" val="1172955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bg/>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P spid="6" grpId="0" build="p"/>
      <p:bldP spid="7" grpId="0" uiExpand="1" build="p" animBg="1"/>
      <p:bldP spid="8" grpId="0" uiExpand="1"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Resources</a:t>
            </a:r>
          </a:p>
        </p:txBody>
      </p:sp>
      <p:sp>
        <p:nvSpPr>
          <p:cNvPr id="6" name="Text Placeholder 5"/>
          <p:cNvSpPr>
            <a:spLocks noGrp="1"/>
          </p:cNvSpPr>
          <p:nvPr>
            <p:ph type="body" sz="quarter" idx="13"/>
          </p:nvPr>
        </p:nvSpPr>
        <p:spPr/>
        <p:txBody>
          <a:bodyPr/>
          <a:lstStyle/>
          <a:p>
            <a:r>
              <a:rPr lang="en-US" sz="1000" dirty="0">
                <a:solidFill>
                  <a:schemeClr val="accent2"/>
                </a:solidFill>
              </a:rPr>
              <a:t>IBM Knowledge Center</a:t>
            </a:r>
          </a:p>
        </p:txBody>
      </p:sp>
      <p:sp>
        <p:nvSpPr>
          <p:cNvPr id="9" name="Text Placeholder 4"/>
          <p:cNvSpPr>
            <a:spLocks noGrp="1"/>
          </p:cNvSpPr>
          <p:nvPr>
            <p:ph type="body" sz="quarter" idx="12"/>
          </p:nvPr>
        </p:nvSpPr>
        <p:spPr>
          <a:xfrm>
            <a:off x="228600" y="983816"/>
            <a:ext cx="8764051" cy="3748204"/>
          </a:xfrm>
        </p:spPr>
        <p:txBody>
          <a:bodyPr/>
          <a:lstStyle/>
          <a:p>
            <a:pPr>
              <a:spcBef>
                <a:spcPts val="0"/>
              </a:spcBef>
            </a:pPr>
            <a:r>
              <a:rPr lang="en-US" sz="1400" dirty="0">
                <a:hlinkClick r:id="rId2"/>
              </a:rPr>
              <a:t>Overview, Configuration and Documentation</a:t>
            </a:r>
            <a:endParaRPr lang="en-US" sz="1400" dirty="0"/>
          </a:p>
          <a:p>
            <a:pPr marL="458788" lvl="1" indent="-285750">
              <a:spcBef>
                <a:spcPts val="0"/>
              </a:spcBef>
              <a:buFont typeface="Arial" panose="020B0604020202020204" pitchFamily="34" charset="0"/>
              <a:buChar char="•"/>
            </a:pPr>
            <a:r>
              <a:rPr lang="en-US" sz="1200" dirty="0"/>
              <a:t>Project overview</a:t>
            </a:r>
          </a:p>
          <a:p>
            <a:pPr marL="458788" lvl="1" indent="-285750">
              <a:spcBef>
                <a:spcPts val="0"/>
              </a:spcBef>
              <a:buFont typeface="Arial" panose="020B0604020202020204" pitchFamily="34" charset="0"/>
              <a:buChar char="•"/>
            </a:pPr>
            <a:r>
              <a:rPr lang="en-US" sz="1200" dirty="0"/>
              <a:t>Configuration overview</a:t>
            </a:r>
          </a:p>
          <a:p>
            <a:pPr marL="458788" lvl="1" indent="-285750">
              <a:spcBef>
                <a:spcPts val="0"/>
              </a:spcBef>
              <a:buFont typeface="Arial" panose="020B0604020202020204" pitchFamily="34" charset="0"/>
              <a:buChar char="•"/>
            </a:pPr>
            <a:r>
              <a:rPr lang="en-US" sz="1200" dirty="0"/>
              <a:t>Responsive Apply Design Sheet: This document is referenced in the Project Process Overview and Visual Branding Tool Overview webinars. It is recommended to use this document to collect pertinent information from your Marketing or Corporate Communications team.</a:t>
            </a:r>
          </a:p>
          <a:p>
            <a:pPr marL="458788" lvl="1" indent="-285750">
              <a:spcBef>
                <a:spcPts val="0"/>
              </a:spcBef>
              <a:buFont typeface="Arial" panose="020B0604020202020204" pitchFamily="34" charset="0"/>
              <a:buChar char="•"/>
            </a:pPr>
            <a:r>
              <a:rPr lang="en-US" sz="1200" dirty="0"/>
              <a:t>Responsive Upgrade LOE Assessment: This spreadsheet helps you estimate the number of hours that are needed by your Workbench Administrator to make the move to Responsive Apply.</a:t>
            </a:r>
          </a:p>
          <a:p>
            <a:pPr marL="458788" lvl="1" indent="-285750">
              <a:spcBef>
                <a:spcPts val="0"/>
              </a:spcBef>
              <a:buFont typeface="Arial" panose="020B0604020202020204" pitchFamily="34" charset="0"/>
              <a:buChar char="•"/>
            </a:pPr>
            <a:r>
              <a:rPr lang="en-US" sz="1200" dirty="0"/>
              <a:t>Advanced CSS Snippets</a:t>
            </a:r>
          </a:p>
          <a:p>
            <a:pPr marL="458788" lvl="1" indent="-285750">
              <a:spcBef>
                <a:spcPts val="0"/>
              </a:spcBef>
              <a:buFont typeface="Arial" panose="020B0604020202020204" pitchFamily="34" charset="0"/>
              <a:buChar char="•"/>
            </a:pPr>
            <a:r>
              <a:rPr lang="en-US" sz="1200" dirty="0"/>
              <a:t>Responsive Apply Tracking Codes for Apply Process </a:t>
            </a:r>
          </a:p>
          <a:p>
            <a:pPr>
              <a:spcBef>
                <a:spcPts val="0"/>
              </a:spcBef>
            </a:pPr>
            <a:endParaRPr lang="en-US" sz="1400" dirty="0"/>
          </a:p>
          <a:p>
            <a:pPr>
              <a:spcBef>
                <a:spcPts val="0"/>
              </a:spcBef>
            </a:pPr>
            <a:r>
              <a:rPr lang="en-US" sz="1400" dirty="0"/>
              <a:t>Migrating to the Responsive TGs FAQ: </a:t>
            </a:r>
            <a:r>
              <a:rPr lang="en-US" sz="1400" dirty="0">
                <a:hlinkClick r:id="rId3"/>
              </a:rPr>
              <a:t>https://ibm.box.com/s/bjevqdxo952bvdi7kxgdgwr8zh3v8775</a:t>
            </a:r>
            <a:endParaRPr lang="en-US" sz="1400" dirty="0"/>
          </a:p>
          <a:p>
            <a:pPr>
              <a:spcBef>
                <a:spcPts val="0"/>
              </a:spcBef>
            </a:pPr>
            <a:endParaRPr lang="en-US" sz="1400" dirty="0"/>
          </a:p>
          <a:p>
            <a:pPr>
              <a:spcBef>
                <a:spcPts val="0"/>
              </a:spcBef>
            </a:pPr>
            <a:r>
              <a:rPr lang="en-US" sz="1400" dirty="0">
                <a:latin typeface="IBM Plex Sans" charset="0"/>
                <a:ea typeface="IBM Plex Sans" charset="0"/>
                <a:cs typeface="IBM Plex Sans" charset="0"/>
              </a:rPr>
              <a:t>Ask your questions on the </a:t>
            </a:r>
            <a:r>
              <a:rPr lang="en-US" sz="1400" dirty="0">
                <a:latin typeface="IBM Plex Sans" charset="0"/>
                <a:ea typeface="IBM Plex Sans" charset="0"/>
                <a:cs typeface="IBM Plex Sans" charset="0"/>
                <a:hlinkClick r:id="rId4"/>
              </a:rPr>
              <a:t>Support Community Discussions Post</a:t>
            </a:r>
            <a:r>
              <a:rPr lang="en-US" sz="1400" dirty="0">
                <a:latin typeface="IBM Plex Sans" charset="0"/>
                <a:ea typeface="IBM Plex Sans" charset="0"/>
                <a:cs typeface="IBM Plex Sans" charset="0"/>
              </a:rPr>
              <a:t> between now and the February 26</a:t>
            </a:r>
            <a:r>
              <a:rPr lang="en-US" sz="1400" baseline="30000" dirty="0">
                <a:latin typeface="IBM Plex Sans" charset="0"/>
                <a:ea typeface="IBM Plex Sans" charset="0"/>
                <a:cs typeface="IBM Plex Sans" charset="0"/>
              </a:rPr>
              <a:t>th</a:t>
            </a:r>
            <a:r>
              <a:rPr lang="en-US" sz="1400" dirty="0">
                <a:latin typeface="IBM Plex Sans" charset="0"/>
                <a:ea typeface="IBM Plex Sans" charset="0"/>
                <a:cs typeface="IBM Plex Sans" charset="0"/>
              </a:rPr>
              <a:t> Q&amp;A session!</a:t>
            </a:r>
          </a:p>
          <a:p>
            <a:pPr>
              <a:spcBef>
                <a:spcPts val="0"/>
              </a:spcBef>
            </a:pPr>
            <a:endParaRPr lang="en-US" sz="1400" dirty="0"/>
          </a:p>
          <a:p>
            <a:pPr>
              <a:spcBef>
                <a:spcPts val="0"/>
              </a:spcBef>
            </a:pPr>
            <a:endParaRPr lang="en-US" sz="1400" dirty="0"/>
          </a:p>
          <a:p>
            <a:pPr>
              <a:spcBef>
                <a:spcPts val="0"/>
              </a:spcBef>
            </a:pPr>
            <a:endParaRPr lang="en-US" sz="1400" dirty="0"/>
          </a:p>
        </p:txBody>
      </p:sp>
    </p:spTree>
    <p:extLst>
      <p:ext uri="{BB962C8B-B14F-4D97-AF65-F5344CB8AC3E}">
        <p14:creationId xmlns:p14="http://schemas.microsoft.com/office/powerpoint/2010/main" val="7155346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p:txBody>
          <a:bodyPr/>
          <a:lstStyle/>
          <a:p>
            <a:r>
              <a:rPr lang="en-US" sz="6000" dirty="0"/>
              <a:t>Questions?</a:t>
            </a:r>
          </a:p>
        </p:txBody>
      </p:sp>
    </p:spTree>
    <p:extLst>
      <p:ext uri="{BB962C8B-B14F-4D97-AF65-F5344CB8AC3E}">
        <p14:creationId xmlns:p14="http://schemas.microsoft.com/office/powerpoint/2010/main" val="6432347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377691"/>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1884</TotalTime>
  <Words>4856</Words>
  <Application>Microsoft Office PowerPoint</Application>
  <PresentationFormat>On-screen Show (16:9)</PresentationFormat>
  <Paragraphs>334</Paragraphs>
  <Slides>39</Slides>
  <Notes>1</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39</vt:i4>
      </vt:variant>
    </vt:vector>
  </HeadingPairs>
  <TitlesOfParts>
    <vt:vector size="50" baseType="lpstr">
      <vt:lpstr>Arial</vt:lpstr>
      <vt:lpstr>Calibri</vt:lpstr>
      <vt:lpstr>Courier New</vt:lpstr>
      <vt:lpstr>IBM Plex Sans</vt:lpstr>
      <vt:lpstr>IBM Plex Sans Light</vt:lpstr>
      <vt:lpstr>IBM Plex Sans Medium</vt:lpstr>
      <vt:lpstr>IBM Plex Sans SemiBold</vt:lpstr>
      <vt:lpstr>Wingdings</vt:lpstr>
      <vt:lpstr>blk_background_2017</vt:lpstr>
      <vt:lpstr>gry_background_2017</vt:lpstr>
      <vt:lpstr>wht_background_2017</vt:lpstr>
      <vt:lpstr>IBM Kenexa BrassRing on Cloud Migrating to the Responsive Talent Gateways — IBM Watson Talent Client Training and Enablement February 19th, 2019</vt:lpstr>
      <vt:lpstr>Agenda –</vt:lpstr>
      <vt:lpstr>IBM sunset support for Classic Talent Gateways and the classic apply process (“Classic experience”) on December 31st, 2017. Although IBM did not shut off Classic Talent Gateways, as of that date, IBM no longer works on bug fixes specific to Classic experience. Also, IBM no longer ensures accessibility standards on anything other than the Responsive Talent Gateways and the Responsive Apply process (“Responsive experience”). All new features and functionality has been and will only be available in the responsive experience.    We want to make you aware that although the Classic experience has remained functional over the last 13 months despite being unsupported, technology has and will continue to advance to the point that they may stop working as our product progresses.   Since these are no longer supported, they will not be enhanced or updated to work with new technology.</vt:lpstr>
      <vt:lpstr>Why Migrate to the Responsive Talent Gateways?</vt:lpstr>
      <vt:lpstr>Demo</vt:lpstr>
      <vt:lpstr>Example Project Timeline and Preparation</vt:lpstr>
      <vt:lpstr>Example Steps to Implement</vt:lpstr>
      <vt:lpstr>Example Steps to Implement</vt:lpstr>
      <vt:lpstr>Example Steps to Implement</vt:lpstr>
      <vt:lpstr>Roles and Responsibilities</vt:lpstr>
      <vt:lpstr>Configuration Steps – 1. Configure Responsive Gateway Questionnaires 2. Configure Responsive Layout for Talent Gateway   Synchronize your Talent Gateways! 3. Enable Responsive setting on Talent Gateway 4. Configure Branding for the Talent Gateway   Synchronize your Talent Gateways! 5. Update GQ associations or repost requisitions.</vt:lpstr>
      <vt:lpstr>Config Demo</vt:lpstr>
      <vt:lpstr>Responsive Gateway Questionnaires</vt:lpstr>
      <vt:lpstr>Responsive Gateway Questionnaires</vt:lpstr>
      <vt:lpstr>Responsive Gateway Questionnaires</vt:lpstr>
      <vt:lpstr>Responsive Gateway Questionnaires</vt:lpstr>
      <vt:lpstr>Responsive Gateway Questionnaires</vt:lpstr>
      <vt:lpstr>Responsive Gateway Questionnaires</vt:lpstr>
      <vt:lpstr>Responsive Gateway Questionnaires</vt:lpstr>
      <vt:lpstr>Responsive Gateway Questionnaires</vt:lpstr>
      <vt:lpstr>Responsive Gateway Questionnaires</vt:lpstr>
      <vt:lpstr>Responsive Gateway Questionnaires</vt:lpstr>
      <vt:lpstr>Responsive Gateway Questionnaires</vt:lpstr>
      <vt:lpstr>Responsive Talent Gateways</vt:lpstr>
      <vt:lpstr>Visual Branding Tool</vt:lpstr>
      <vt:lpstr>Visual Branding Tool</vt:lpstr>
      <vt:lpstr>Visual Branding Tool</vt:lpstr>
      <vt:lpstr>Visual Branding Tool</vt:lpstr>
      <vt:lpstr>Visual Branding Tool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vt:lpstr>
      <vt:lpstr>PowerPoint Presentation</vt:lpstr>
      <vt:lpstr>PowerPoint Presentation</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Niki Trumble</cp:lastModifiedBy>
  <cp:revision>74</cp:revision>
  <dcterms:created xsi:type="dcterms:W3CDTF">2018-03-01T22:47:15Z</dcterms:created>
  <dcterms:modified xsi:type="dcterms:W3CDTF">2019-02-19T20:47:26Z</dcterms:modified>
</cp:coreProperties>
</file>