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0"/>
  </p:notesMasterIdLst>
  <p:handoutMasterIdLst>
    <p:handoutMasterId r:id="rId31"/>
  </p:handoutMasterIdLst>
  <p:sldIdLst>
    <p:sldId id="338" r:id="rId5"/>
    <p:sldId id="349" r:id="rId6"/>
    <p:sldId id="330" r:id="rId7"/>
    <p:sldId id="425" r:id="rId8"/>
    <p:sldId id="410" r:id="rId9"/>
    <p:sldId id="421" r:id="rId10"/>
    <p:sldId id="422" r:id="rId11"/>
    <p:sldId id="394" r:id="rId12"/>
    <p:sldId id="420" r:id="rId13"/>
    <p:sldId id="414" r:id="rId14"/>
    <p:sldId id="430" r:id="rId15"/>
    <p:sldId id="431" r:id="rId16"/>
    <p:sldId id="432" r:id="rId17"/>
    <p:sldId id="435" r:id="rId18"/>
    <p:sldId id="437" r:id="rId19"/>
    <p:sldId id="407" r:id="rId20"/>
    <p:sldId id="337" r:id="rId21"/>
    <p:sldId id="403" r:id="rId22"/>
    <p:sldId id="426" r:id="rId23"/>
    <p:sldId id="427" r:id="rId24"/>
    <p:sldId id="397" r:id="rId25"/>
    <p:sldId id="333" r:id="rId26"/>
    <p:sldId id="417" r:id="rId27"/>
    <p:sldId id="416" r:id="rId28"/>
    <p:sldId id="288" r:id="rId2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55" autoAdjust="0"/>
    <p:restoredTop sz="93883" autoAdjust="0"/>
  </p:normalViewPr>
  <p:slideViewPr>
    <p:cSldViewPr snapToGrid="0" snapToObjects="1" showGuides="1">
      <p:cViewPr varScale="1">
        <p:scale>
          <a:sx n="154" d="100"/>
          <a:sy n="154" d="100"/>
        </p:scale>
        <p:origin x="512" y="184"/>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7/30/19</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7/30/19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dirty="0"/>
          </a:p>
        </p:txBody>
      </p:sp>
    </p:spTree>
    <p:extLst>
      <p:ext uri="{BB962C8B-B14F-4D97-AF65-F5344CB8AC3E}">
        <p14:creationId xmlns:p14="http://schemas.microsoft.com/office/powerpoint/2010/main" val="1849009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hyperlink" Target="https://www.ibm.com/support/knowledgecenter/SSEUFV/2_Configuration/6_Reports/3_ConfigureStandardReports.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hyperlink" Target="https://www.ibm.com/support/knowledgecenter/SSEUFV/1_GettingStarted/1a_NewUIFAQ.html" TargetMode="External"/><Relationship Id="rId2" Type="http://schemas.openxmlformats.org/officeDocument/2006/relationships/hyperlink" Target="https://www.ibm.com/support/knowledgecenter/SSEUFV/1_GettingStarted/1a_MigrationDoc.html" TargetMode="External"/><Relationship Id="rId1" Type="http://schemas.openxmlformats.org/officeDocument/2006/relationships/slideLayout" Target="../slideLayouts/slideLayout75.xml"/><Relationship Id="rId6" Type="http://schemas.openxmlformats.org/officeDocument/2006/relationships/hyperlink" Target="https://www.ibm.com/support/knowledgecenter/SSEUFV/1_GettingStarted/2_AccessBR.html" TargetMode="External"/><Relationship Id="rId5" Type="http://schemas.openxmlformats.org/officeDocument/2006/relationships/hyperlink" Target="https://www.ibm.com/support/knowledgecenter/SSEUFV/2_Configuration/2_UserManagement/1_ConfigureUI.html" TargetMode="External"/><Relationship Id="rId4" Type="http://schemas.openxmlformats.org/officeDocument/2006/relationships/hyperlink" Target="https://www.ibm.com/support/knowledgecenter/SSEUFV/2_Configuration/2_UserManagement/3_ManagePersonaGroups.html"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www.ibm.com/support/knowledgecenter/SSEUFV/welcome/kc_welcome_brassring.html" TargetMode="Externa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2" Type="http://schemas.openxmlformats.org/officeDocument/2006/relationships/hyperlink" Target="https://www.ibm.com/support/knowledgecenter/SSEUFV/14_Training/4_BrassRingAndWBTraining.html" TargetMode="Externa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New User Interface (UI) Admin Configuration </a:t>
            </a:r>
            <a:br>
              <a:rPr lang="en-US" dirty="0"/>
            </a:br>
            <a:r>
              <a:rPr lang="en-US" dirty="0"/>
              <a:t>IBM Kenexa 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July 30</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User Type  and Persona Management</a:t>
            </a:r>
          </a:p>
          <a:p>
            <a:pPr marL="285750" indent="-285750">
              <a:spcBef>
                <a:spcPts val="0"/>
              </a:spcBef>
              <a:spcAft>
                <a:spcPts val="600"/>
              </a:spcAft>
              <a:buFont typeface="IBM Plex Sans" panose="020B0503050203000203" pitchFamily="34" charset="0"/>
              <a:buChar char="-"/>
            </a:pPr>
            <a:r>
              <a:rPr lang="en-US" dirty="0"/>
              <a:t>HR Statuses and HR Status Categories</a:t>
            </a:r>
          </a:p>
          <a:p>
            <a:pPr marL="285750" indent="-285750">
              <a:spcBef>
                <a:spcPts val="0"/>
              </a:spcBef>
              <a:spcAft>
                <a:spcPts val="600"/>
              </a:spcAft>
              <a:buFont typeface="IBM Plex Sans" panose="020B0503050203000203" pitchFamily="34" charset="0"/>
              <a:buChar char="-"/>
            </a:pPr>
            <a:r>
              <a:rPr lang="en-US" dirty="0"/>
              <a:t>Branding Configuration</a:t>
            </a:r>
          </a:p>
          <a:p>
            <a:pPr marL="285750" indent="-285750">
              <a:spcBef>
                <a:spcPts val="0"/>
              </a:spcBef>
              <a:spcAft>
                <a:spcPts val="600"/>
              </a:spcAft>
              <a:buFont typeface="IBM Plex Sans" panose="020B0503050203000203" pitchFamily="34" charset="0"/>
              <a:buChar char="-"/>
            </a:pPr>
            <a:r>
              <a:rPr lang="en-US" dirty="0"/>
              <a:t>Working with </a:t>
            </a:r>
            <a:r>
              <a:rPr lang="en-US" dirty="0" err="1"/>
              <a:t>Reqs</a:t>
            </a:r>
            <a:r>
              <a:rPr lang="en-US" dirty="0"/>
              <a:t>: Req Folder</a:t>
            </a:r>
          </a:p>
          <a:p>
            <a:pPr marL="285750" indent="-285750">
              <a:spcBef>
                <a:spcPts val="0"/>
              </a:spcBef>
              <a:spcAft>
                <a:spcPts val="600"/>
              </a:spcAft>
              <a:buFont typeface="IBM Plex Sans" panose="020B0503050203000203" pitchFamily="34" charset="0"/>
              <a:buChar char="-"/>
            </a:pPr>
            <a:r>
              <a:rPr lang="en-US" dirty="0"/>
              <a:t>Talent Record</a:t>
            </a:r>
          </a:p>
          <a:p>
            <a:pPr marL="285750" indent="-285750">
              <a:spcBef>
                <a:spcPts val="0"/>
              </a:spcBef>
              <a:spcAft>
                <a:spcPts val="600"/>
              </a:spcAft>
              <a:buFont typeface="IBM Plex Sans" panose="020B0503050203000203" pitchFamily="34" charset="0"/>
              <a:buChar char="-"/>
            </a:pPr>
            <a:r>
              <a:rPr lang="en-US" dirty="0"/>
              <a:t>Timeline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IBM Plex Sans" panose="020B0503050000000000" pitchFamily="34" charset="0"/>
              </a:rPr>
              <a:t>Default Settings</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Since May 2019, the d</a:t>
            </a:r>
            <a:r>
              <a:rPr lang="en-US" sz="1600" dirty="0">
                <a:solidFill>
                  <a:schemeClr val="tx1"/>
                </a:solidFill>
              </a:rPr>
              <a:t>efault settings for all user types was updated to the new UI in </a:t>
            </a:r>
            <a:r>
              <a:rPr lang="en-US" sz="1600" b="1" dirty="0">
                <a:solidFill>
                  <a:schemeClr val="tx1"/>
                </a:solidFill>
              </a:rPr>
              <a:t>Staging</a:t>
            </a:r>
            <a:r>
              <a:rPr lang="en-US" sz="1600" dirty="0">
                <a:solidFill>
                  <a:schemeClr val="tx1"/>
                </a:solidFill>
              </a:rPr>
              <a:t>.</a:t>
            </a:r>
          </a:p>
          <a:p>
            <a:pPr marL="285750" indent="-285750">
              <a:spcBef>
                <a:spcPts val="600"/>
              </a:spcBef>
              <a:buFont typeface="Arial" panose="020B0604020202020204" pitchFamily="34" charset="0"/>
              <a:buChar char="•"/>
            </a:pPr>
            <a:r>
              <a:rPr lang="en-US" sz="1600" dirty="0">
                <a:solidFill>
                  <a:schemeClr val="tx1"/>
                </a:solidFill>
              </a:rPr>
              <a:t>We are anticipating that on August 19</a:t>
            </a:r>
            <a:r>
              <a:rPr lang="en-US" sz="1600" baseline="30000" dirty="0">
                <a:solidFill>
                  <a:schemeClr val="tx1"/>
                </a:solidFill>
              </a:rPr>
              <a:t>th</a:t>
            </a:r>
            <a:r>
              <a:rPr lang="en-US" sz="1600" dirty="0">
                <a:solidFill>
                  <a:schemeClr val="tx1"/>
                </a:solidFill>
              </a:rPr>
              <a:t>, the default settings for all user types will be updated to the new UI in </a:t>
            </a:r>
            <a:r>
              <a:rPr lang="en-US" sz="1600" b="1" dirty="0">
                <a:solidFill>
                  <a:schemeClr val="tx1"/>
                </a:solidFill>
              </a:rPr>
              <a:t>Production</a:t>
            </a:r>
            <a:r>
              <a:rPr lang="en-US" sz="1600" dirty="0">
                <a:solidFill>
                  <a:schemeClr val="tx1"/>
                </a:solidFill>
              </a:rPr>
              <a:t>.</a:t>
            </a:r>
          </a:p>
          <a:p>
            <a:pPr>
              <a:spcBef>
                <a:spcPts val="600"/>
              </a:spcBef>
            </a:pPr>
            <a:r>
              <a:rPr lang="en-US" sz="1600" dirty="0">
                <a:solidFill>
                  <a:schemeClr val="tx1"/>
                </a:solidFill>
              </a:rPr>
              <a:t>To set the default settings </a:t>
            </a:r>
            <a:r>
              <a:rPr lang="en-US" sz="1600" u="sng" dirty="0">
                <a:solidFill>
                  <a:schemeClr val="tx1"/>
                </a:solidFill>
              </a:rPr>
              <a:t>now</a:t>
            </a:r>
            <a:r>
              <a:rPr lang="en-US" sz="1600" dirty="0">
                <a:solidFill>
                  <a:schemeClr val="tx1"/>
                </a:solidFill>
              </a:rPr>
              <a:t> in Workbench:</a:t>
            </a:r>
          </a:p>
          <a:p>
            <a:pPr marL="682625" lvl="2" indent="-285750">
              <a:spcBef>
                <a:spcPts val="600"/>
              </a:spcBef>
              <a:buFontTx/>
              <a:buChar char="−"/>
            </a:pPr>
            <a:r>
              <a:rPr lang="en-US" sz="1600" i="1" dirty="0">
                <a:solidFill>
                  <a:schemeClr val="tx1"/>
                </a:solidFill>
              </a:rPr>
              <a:t>Tools &gt; Users &gt; User Types &gt; </a:t>
            </a:r>
            <a:r>
              <a:rPr lang="en-US" sz="1600" dirty="0">
                <a:solidFill>
                  <a:schemeClr val="tx1"/>
                </a:solidFill>
              </a:rPr>
              <a:t>Select</a:t>
            </a:r>
            <a:r>
              <a:rPr lang="en-US" sz="1600" i="1" dirty="0">
                <a:solidFill>
                  <a:schemeClr val="tx1"/>
                </a:solidFill>
              </a:rPr>
              <a:t> User Type t</a:t>
            </a:r>
            <a:r>
              <a:rPr lang="en-US" sz="1600" dirty="0">
                <a:solidFill>
                  <a:schemeClr val="tx1"/>
                </a:solidFill>
              </a:rPr>
              <a:t>o set up</a:t>
            </a:r>
            <a:r>
              <a:rPr lang="en-US" sz="1600" i="1" dirty="0">
                <a:solidFill>
                  <a:schemeClr val="tx1"/>
                </a:solidFill>
              </a:rPr>
              <a:t>.</a:t>
            </a:r>
          </a:p>
          <a:p>
            <a:pPr marL="682625" lvl="2" indent="-285750">
              <a:spcBef>
                <a:spcPts val="600"/>
              </a:spcBef>
              <a:spcAft>
                <a:spcPts val="600"/>
              </a:spcAft>
              <a:buFontTx/>
              <a:buChar char="−"/>
            </a:pPr>
            <a:r>
              <a:rPr lang="en-US" sz="1600" i="1" dirty="0">
                <a:solidFill>
                  <a:schemeClr val="tx1"/>
                </a:solidFill>
              </a:rPr>
              <a:t>Actions &gt; User Type panel mapping</a:t>
            </a:r>
          </a:p>
          <a:p>
            <a:pPr marL="682625" lvl="2" indent="-285750">
              <a:spcBef>
                <a:spcPts val="0"/>
              </a:spcBef>
              <a:spcAft>
                <a:spcPts val="600"/>
              </a:spcAft>
              <a:buFontTx/>
              <a:buChar char="−"/>
            </a:pPr>
            <a:r>
              <a:rPr lang="en-US" sz="1600" dirty="0">
                <a:solidFill>
                  <a:schemeClr val="tx1"/>
                </a:solidFill>
              </a:rPr>
              <a:t>Select </a:t>
            </a:r>
            <a:r>
              <a:rPr lang="en-US" sz="1600" b="1" i="1" dirty="0">
                <a:solidFill>
                  <a:schemeClr val="tx1"/>
                </a:solidFill>
              </a:rPr>
              <a:t>Default launch Mobile/Responsive UI</a:t>
            </a:r>
            <a:endParaRPr lang="en-US" sz="1600" b="1"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05BD2D7F-4DBE-4A9E-B596-6A4E782C0BEE}"/>
              </a:ext>
            </a:extLst>
          </p:cNvPr>
          <p:cNvPicPr/>
          <p:nvPr/>
        </p:nvPicPr>
        <p:blipFill rotWithShape="1">
          <a:blip r:embed="rId2"/>
          <a:srcRect b="7297"/>
          <a:stretch/>
        </p:blipFill>
        <p:spPr bwMode="auto">
          <a:xfrm>
            <a:off x="2306504" y="3427440"/>
            <a:ext cx="4121093" cy="1366330"/>
          </a:xfrm>
          <a:prstGeom prst="rect">
            <a:avLst/>
          </a:prstGeom>
          <a:ln>
            <a:solidFill>
              <a:schemeClr val="accent1"/>
            </a:solid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2926BD7F-7AF8-4131-90BF-A09D7A1AB3B9}"/>
              </a:ext>
            </a:extLst>
          </p:cNvPr>
          <p:cNvSpPr/>
          <p:nvPr/>
        </p:nvSpPr>
        <p:spPr>
          <a:xfrm>
            <a:off x="3967993" y="4043494"/>
            <a:ext cx="1904301" cy="167779"/>
          </a:xfrm>
          <a:prstGeom prst="rect">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193183" y="870154"/>
            <a:ext cx="8842357" cy="3999502"/>
          </a:xfrm>
        </p:spPr>
        <p:txBody>
          <a:bodyPr>
            <a:normAutofit/>
          </a:bodyPr>
          <a:lstStyle/>
          <a:p>
            <a:pPr>
              <a:spcBef>
                <a:spcPts val="400"/>
              </a:spcBef>
            </a:pPr>
            <a:r>
              <a:rPr lang="en-US" sz="1600" b="1" dirty="0">
                <a:solidFill>
                  <a:schemeClr val="tx1"/>
                </a:solidFill>
                <a:latin typeface="IBM Plex Sans" panose="020B0503050000000000" pitchFamily="34" charset="0"/>
              </a:rPr>
              <a:t>Permanently Hide Classic UI Toggle </a:t>
            </a:r>
          </a:p>
          <a:p>
            <a:pPr>
              <a:spcBef>
                <a:spcPts val="400"/>
              </a:spcBef>
            </a:pPr>
            <a:r>
              <a:rPr lang="en-US" sz="1600" dirty="0">
                <a:solidFill>
                  <a:schemeClr val="tx1"/>
                </a:solidFill>
                <a:latin typeface="IBM Plex Sans" panose="020B0503050000000000" pitchFamily="34" charset="0"/>
              </a:rPr>
              <a:t>To permanently enable the New UI where the user can no longer toggle between Classic UI and New UI, enable the following User Type privileges:</a:t>
            </a:r>
          </a:p>
          <a:p>
            <a:pPr marL="458788" lvl="1" indent="-285750">
              <a:spcBef>
                <a:spcPts val="600"/>
              </a:spcBef>
              <a:buFontTx/>
              <a:buChar char="–"/>
            </a:pPr>
            <a:r>
              <a:rPr lang="en-US" sz="1600" i="1" dirty="0">
                <a:solidFill>
                  <a:schemeClr val="tx1"/>
                </a:solidFill>
              </a:rPr>
              <a:t>Tools &gt; Users &gt; User Types &gt; </a:t>
            </a:r>
            <a:r>
              <a:rPr lang="en-US" sz="1600" dirty="0">
                <a:solidFill>
                  <a:schemeClr val="tx1"/>
                </a:solidFill>
              </a:rPr>
              <a:t>Select</a:t>
            </a:r>
            <a:r>
              <a:rPr lang="en-US" sz="1600" i="1" dirty="0">
                <a:solidFill>
                  <a:schemeClr val="tx1"/>
                </a:solidFill>
              </a:rPr>
              <a:t> User Type &gt; Edit Type Permission</a:t>
            </a:r>
          </a:p>
          <a:p>
            <a:pPr marL="458788" lvl="1" indent="-285750">
              <a:spcBef>
                <a:spcPts val="400"/>
              </a:spcBef>
              <a:buFontTx/>
              <a:buChar char="–"/>
            </a:pPr>
            <a:r>
              <a:rPr lang="en-US" sz="1600" dirty="0">
                <a:solidFill>
                  <a:schemeClr val="tx1"/>
                </a:solidFill>
                <a:latin typeface="IBM Plex Sans" panose="020B0503050000000000" pitchFamily="34" charset="0"/>
              </a:rPr>
              <a:t>Select </a:t>
            </a:r>
            <a:r>
              <a:rPr lang="en-US" sz="1600" i="1" dirty="0">
                <a:solidFill>
                  <a:schemeClr val="tx1"/>
                </a:solidFill>
                <a:latin typeface="IBM Plex Sans" panose="020B0503050000000000" pitchFamily="34" charset="0"/>
              </a:rPr>
              <a:t>Function: Admin &gt; Set Privilege “</a:t>
            </a:r>
            <a:r>
              <a:rPr lang="en-US" sz="1600" b="1" i="1" dirty="0">
                <a:solidFill>
                  <a:schemeClr val="tx1"/>
                </a:solidFill>
                <a:latin typeface="IBM Plex Sans" panose="020B0503050000000000" pitchFamily="34" charset="0"/>
              </a:rPr>
              <a:t>Hide ‘Full Site Home’ link in BrassRing new UI</a:t>
            </a:r>
            <a:r>
              <a:rPr lang="en-US" sz="1600" i="1" dirty="0">
                <a:solidFill>
                  <a:schemeClr val="tx1"/>
                </a:solidFill>
                <a:latin typeface="IBM Plex Sans" panose="020B0503050000000000" pitchFamily="34" charset="0"/>
              </a:rPr>
              <a:t>”</a:t>
            </a:r>
          </a:p>
          <a:p>
            <a:pPr>
              <a:spcBef>
                <a:spcPts val="400"/>
              </a:spcBef>
            </a:pPr>
            <a:endParaRPr lang="en-US" sz="1600" dirty="0">
              <a:solidFill>
                <a:schemeClr val="tx1"/>
              </a:solidFill>
              <a:latin typeface="IBM Plex Sans" panose="020B0503050000000000" pitchFamily="34" charset="0"/>
            </a:endParaRPr>
          </a:p>
          <a:p>
            <a:pPr marL="457200" lvl="3" indent="0">
              <a:spcBef>
                <a:spcPts val="0"/>
              </a:spcBef>
              <a:buNone/>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F8B4309B-AE77-4AE8-B6A6-C78A6F1EA831}"/>
              </a:ext>
            </a:extLst>
          </p:cNvPr>
          <p:cNvPicPr>
            <a:picLocks noChangeAspect="1"/>
          </p:cNvPicPr>
          <p:nvPr/>
        </p:nvPicPr>
        <p:blipFill>
          <a:blip r:embed="rId2"/>
          <a:stretch>
            <a:fillRect/>
          </a:stretch>
        </p:blipFill>
        <p:spPr>
          <a:xfrm>
            <a:off x="1133718" y="2356074"/>
            <a:ext cx="3520657" cy="2286760"/>
          </a:xfrm>
          <a:prstGeom prst="rect">
            <a:avLst/>
          </a:prstGeom>
          <a:solidFill>
            <a:srgbClr val="0070C0"/>
          </a:solidFill>
          <a:ln>
            <a:solidFill>
              <a:srgbClr val="0070C0"/>
            </a:solidFill>
          </a:ln>
        </p:spPr>
      </p:pic>
      <p:sp>
        <p:nvSpPr>
          <p:cNvPr id="5" name="Rectangle 4">
            <a:extLst>
              <a:ext uri="{FF2B5EF4-FFF2-40B4-BE49-F238E27FC236}">
                <a16:creationId xmlns:a16="http://schemas.microsoft.com/office/drawing/2014/main" id="{2F014976-6D94-4032-8ED8-BA3132315405}"/>
              </a:ext>
            </a:extLst>
          </p:cNvPr>
          <p:cNvSpPr/>
          <p:nvPr/>
        </p:nvSpPr>
        <p:spPr>
          <a:xfrm>
            <a:off x="2132828" y="3778118"/>
            <a:ext cx="2521547" cy="151002"/>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B0D54006-7C37-4B80-BEDB-52043866A029}"/>
              </a:ext>
            </a:extLst>
          </p:cNvPr>
          <p:cNvPicPr>
            <a:picLocks noChangeAspect="1"/>
          </p:cNvPicPr>
          <p:nvPr/>
        </p:nvPicPr>
        <p:blipFill>
          <a:blip r:embed="rId3"/>
          <a:stretch>
            <a:fillRect/>
          </a:stretch>
        </p:blipFill>
        <p:spPr>
          <a:xfrm>
            <a:off x="5424147" y="2577895"/>
            <a:ext cx="1587025" cy="2400447"/>
          </a:xfrm>
          <a:prstGeom prst="rect">
            <a:avLst/>
          </a:prstGeom>
        </p:spPr>
      </p:pic>
      <p:sp>
        <p:nvSpPr>
          <p:cNvPr id="9" name="Content Placeholder 2">
            <a:extLst>
              <a:ext uri="{FF2B5EF4-FFF2-40B4-BE49-F238E27FC236}">
                <a16:creationId xmlns:a16="http://schemas.microsoft.com/office/drawing/2014/main" id="{0875E54B-D1AE-4176-9D00-DF9BF0B32480}"/>
              </a:ext>
            </a:extLst>
          </p:cNvPr>
          <p:cNvSpPr txBox="1">
            <a:spLocks/>
          </p:cNvSpPr>
          <p:nvPr/>
        </p:nvSpPr>
        <p:spPr>
          <a:xfrm>
            <a:off x="7154174" y="3474208"/>
            <a:ext cx="1753672" cy="799138"/>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400"/>
              </a:spcBef>
            </a:pPr>
            <a:r>
              <a:rPr lang="en-US" sz="1600" dirty="0">
                <a:solidFill>
                  <a:schemeClr val="tx1"/>
                </a:solidFill>
                <a:latin typeface="IBM Plex Sans" panose="020B0503050000000000" pitchFamily="34" charset="0"/>
              </a:rPr>
              <a:t>These actions hide this toggle in the BrassRing New UI.</a:t>
            </a:r>
            <a:endParaRPr lang="en-US" sz="1800" dirty="0">
              <a:solidFill>
                <a:schemeClr val="tx1"/>
              </a:solidFill>
              <a:latin typeface="IBM Plex Sans" panose="020B0503050000000000" pitchFamily="34" charset="0"/>
            </a:endParaRPr>
          </a:p>
        </p:txBody>
      </p:sp>
      <p:cxnSp>
        <p:nvCxnSpPr>
          <p:cNvPr id="11" name="Straight Arrow Connector 10">
            <a:extLst>
              <a:ext uri="{FF2B5EF4-FFF2-40B4-BE49-F238E27FC236}">
                <a16:creationId xmlns:a16="http://schemas.microsoft.com/office/drawing/2014/main" id="{C3AD3A1B-1DF4-4D83-90EA-9C3B3993F613}"/>
              </a:ext>
            </a:extLst>
          </p:cNvPr>
          <p:cNvCxnSpPr/>
          <p:nvPr/>
        </p:nvCxnSpPr>
        <p:spPr>
          <a:xfrm flipH="1">
            <a:off x="6217659" y="3606085"/>
            <a:ext cx="936515" cy="667261"/>
          </a:xfrm>
          <a:prstGeom prst="straightConnector1">
            <a:avLst/>
          </a:prstGeom>
          <a:ln w="63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76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244700" y="786441"/>
            <a:ext cx="8790840" cy="3942914"/>
          </a:xfrm>
        </p:spPr>
        <p:txBody>
          <a:bodyPr>
            <a:normAutofit/>
          </a:bodyPr>
          <a:lstStyle/>
          <a:p>
            <a:pPr marL="285750" indent="-285750">
              <a:spcBef>
                <a:spcPts val="600"/>
              </a:spcBef>
              <a:buFont typeface="Arial" panose="020B0604020202020204" pitchFamily="34" charset="0"/>
              <a:buChar char="•"/>
            </a:pPr>
            <a:r>
              <a:rPr lang="en-US" dirty="0">
                <a:solidFill>
                  <a:schemeClr val="tx1"/>
                </a:solidFill>
                <a:latin typeface="+mn-lt"/>
              </a:rPr>
              <a:t>The BrassRing user home page is mobile responsive and improves how you work in BrassRing. Its user experience is based on persona designation. There are five different personas:</a:t>
            </a:r>
          </a:p>
          <a:p>
            <a:pPr marL="682625" lvl="2" indent="-285750">
              <a:spcBef>
                <a:spcPts val="400"/>
              </a:spcBef>
              <a:buFontTx/>
              <a:buChar char="-"/>
            </a:pPr>
            <a:r>
              <a:rPr lang="en-US" dirty="0">
                <a:solidFill>
                  <a:schemeClr val="tx1"/>
                </a:solidFill>
                <a:latin typeface="+mn-lt"/>
              </a:rPr>
              <a:t>Recruiter</a:t>
            </a:r>
          </a:p>
          <a:p>
            <a:pPr marL="682625" lvl="2" indent="-285750">
              <a:spcBef>
                <a:spcPts val="400"/>
              </a:spcBef>
              <a:buFontTx/>
              <a:buChar char="-"/>
            </a:pPr>
            <a:r>
              <a:rPr lang="en-US" dirty="0">
                <a:solidFill>
                  <a:schemeClr val="tx1"/>
                </a:solidFill>
                <a:latin typeface="+mn-lt"/>
              </a:rPr>
              <a:t>HR User</a:t>
            </a:r>
          </a:p>
          <a:p>
            <a:pPr marL="682625" lvl="2" indent="-285750">
              <a:spcBef>
                <a:spcPts val="400"/>
              </a:spcBef>
              <a:buFontTx/>
              <a:buChar char="-"/>
            </a:pPr>
            <a:r>
              <a:rPr lang="en-US" dirty="0">
                <a:solidFill>
                  <a:schemeClr val="tx1"/>
                </a:solidFill>
                <a:latin typeface="+mn-lt"/>
              </a:rPr>
              <a:t>Hiring Manager</a:t>
            </a:r>
          </a:p>
          <a:p>
            <a:pPr marL="285750" indent="-285750">
              <a:spcBef>
                <a:spcPts val="600"/>
              </a:spcBef>
              <a:buFont typeface="Arial" panose="020B0604020202020204" pitchFamily="34" charset="0"/>
              <a:buChar char="•"/>
            </a:pPr>
            <a:r>
              <a:rPr lang="en-US" dirty="0">
                <a:solidFill>
                  <a:schemeClr val="tx1"/>
                </a:solidFill>
                <a:latin typeface="+mn-lt"/>
              </a:rPr>
              <a:t>Additional personas cannot be created/added.</a:t>
            </a:r>
          </a:p>
          <a:p>
            <a:pPr marL="285750" indent="-285750">
              <a:spcBef>
                <a:spcPts val="600"/>
              </a:spcBef>
              <a:buFont typeface="Arial" panose="020B0604020202020204" pitchFamily="34" charset="0"/>
              <a:buChar char="•"/>
            </a:pPr>
            <a:r>
              <a:rPr lang="en-US" dirty="0">
                <a:solidFill>
                  <a:schemeClr val="tx1"/>
                </a:solidFill>
                <a:latin typeface="+mn-lt"/>
              </a:rPr>
              <a:t>The BrassRing user homepage is designed to display cards</a:t>
            </a:r>
            <a:r>
              <a:rPr lang="en-US">
                <a:solidFill>
                  <a:schemeClr val="tx1"/>
                </a:solidFill>
                <a:latin typeface="+mn-lt"/>
              </a:rPr>
              <a:t>, grids, </a:t>
            </a:r>
            <a:r>
              <a:rPr lang="en-US" dirty="0">
                <a:solidFill>
                  <a:schemeClr val="tx1"/>
                </a:solidFill>
                <a:latin typeface="+mn-lt"/>
              </a:rPr>
              <a:t>visualization, and welcome messages specific to the five personas.</a:t>
            </a:r>
          </a:p>
          <a:p>
            <a:pPr marL="285750" indent="-285750">
              <a:spcBef>
                <a:spcPts val="600"/>
              </a:spcBef>
              <a:buFont typeface="Arial" panose="020B0604020202020204" pitchFamily="34" charset="0"/>
              <a:buChar char="•"/>
            </a:pPr>
            <a:r>
              <a:rPr lang="en-US" dirty="0">
                <a:solidFill>
                  <a:schemeClr val="tx1"/>
                </a:solidFill>
                <a:latin typeface="+mn-lt"/>
              </a:rPr>
              <a:t>Each persona provides the user with the view of the data that works best for them, but the users can also personalize their view.</a:t>
            </a:r>
          </a:p>
          <a:p>
            <a:pPr marL="285750" indent="-285750">
              <a:spcBef>
                <a:spcPts val="600"/>
              </a:spcBef>
              <a:buFont typeface="Arial" panose="020B0604020202020204" pitchFamily="34" charset="0"/>
              <a:buChar char="•"/>
            </a:pPr>
            <a:r>
              <a:rPr lang="en-US" dirty="0">
                <a:solidFill>
                  <a:schemeClr val="tx1"/>
                </a:solidFill>
                <a:latin typeface="+mn-lt"/>
              </a:rPr>
              <a:t>Only Workbench Administrators can configure Persona Groups by setting defaults that are configured (to regulate what new users can see): </a:t>
            </a:r>
          </a:p>
        </p:txBody>
      </p:sp>
      <p:graphicFrame>
        <p:nvGraphicFramePr>
          <p:cNvPr id="5" name="Table 4">
            <a:extLst>
              <a:ext uri="{FF2B5EF4-FFF2-40B4-BE49-F238E27FC236}">
                <a16:creationId xmlns:a16="http://schemas.microsoft.com/office/drawing/2014/main" id="{5B3249F7-0826-4EF6-B70E-A9E53B107546}"/>
              </a:ext>
            </a:extLst>
          </p:cNvPr>
          <p:cNvGraphicFramePr>
            <a:graphicFrameLocks noGrp="1"/>
          </p:cNvGraphicFramePr>
          <p:nvPr>
            <p:extLst>
              <p:ext uri="{D42A27DB-BD31-4B8C-83A1-F6EECF244321}">
                <p14:modId xmlns:p14="http://schemas.microsoft.com/office/powerpoint/2010/main" val="2447202462"/>
              </p:ext>
            </p:extLst>
          </p:nvPr>
        </p:nvGraphicFramePr>
        <p:xfrm>
          <a:off x="1273309" y="4030153"/>
          <a:ext cx="6597382" cy="708660"/>
        </p:xfrm>
        <a:graphic>
          <a:graphicData uri="http://schemas.openxmlformats.org/drawingml/2006/table">
            <a:tbl>
              <a:tblPr>
                <a:tableStyleId>{5C22544A-7EE6-4342-B048-85BDC9FD1C3A}</a:tableStyleId>
              </a:tblPr>
              <a:tblGrid>
                <a:gridCol w="3298691">
                  <a:extLst>
                    <a:ext uri="{9D8B030D-6E8A-4147-A177-3AD203B41FA5}">
                      <a16:colId xmlns:a16="http://schemas.microsoft.com/office/drawing/2014/main" val="1222247468"/>
                    </a:ext>
                  </a:extLst>
                </a:gridCol>
                <a:gridCol w="3298691">
                  <a:extLst>
                    <a:ext uri="{9D8B030D-6E8A-4147-A177-3AD203B41FA5}">
                      <a16:colId xmlns:a16="http://schemas.microsoft.com/office/drawing/2014/main" val="2456779150"/>
                    </a:ext>
                  </a:extLst>
                </a:gridCol>
              </a:tblGrid>
              <a:tr h="186405">
                <a:tc>
                  <a:txBody>
                    <a:bodyPr/>
                    <a:lstStyle/>
                    <a:p>
                      <a:r>
                        <a:rPr lang="en-US" sz="1150" b="0" dirty="0"/>
                        <a:t>Grid and Card Fields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50" b="0" dirty="0"/>
                        <a:t>Welcome Message</a:t>
                      </a:r>
                    </a:p>
                  </a:txBody>
                  <a:tcPr/>
                </a:tc>
                <a:extLst>
                  <a:ext uri="{0D108BD9-81ED-4DB2-BD59-A6C34878D82A}">
                    <a16:rowId xmlns:a16="http://schemas.microsoft.com/office/drawing/2014/main" val="2309820616"/>
                  </a:ext>
                </a:extLst>
              </a:tr>
              <a:tr h="308900">
                <a:tc>
                  <a:txBody>
                    <a:bodyPr/>
                    <a:lstStyle/>
                    <a:p>
                      <a:r>
                        <a:rPr lang="en-US" sz="1150" b="0" dirty="0"/>
                        <a:t>Quick Links (incl. folder name)</a:t>
                      </a:r>
                    </a:p>
                  </a:txBody>
                  <a:tcPr/>
                </a:tc>
                <a:tc>
                  <a:txBody>
                    <a:bodyPr/>
                    <a:lstStyle/>
                    <a:p>
                      <a:r>
                        <a:rPr lang="en-US" sz="1150" b="0" dirty="0"/>
                        <a:t>Default Tabs and Order (first tab is set as default tab)</a:t>
                      </a:r>
                    </a:p>
                  </a:txBody>
                  <a:tcPr/>
                </a:tc>
                <a:extLst>
                  <a:ext uri="{0D108BD9-81ED-4DB2-BD59-A6C34878D82A}">
                    <a16:rowId xmlns:a16="http://schemas.microsoft.com/office/drawing/2014/main" val="2402025642"/>
                  </a:ext>
                </a:extLst>
              </a:tr>
            </a:tbl>
          </a:graphicData>
        </a:graphic>
      </p:graphicFrame>
      <p:sp>
        <p:nvSpPr>
          <p:cNvPr id="6" name="Content Placeholder 2">
            <a:extLst>
              <a:ext uri="{FF2B5EF4-FFF2-40B4-BE49-F238E27FC236}">
                <a16:creationId xmlns:a16="http://schemas.microsoft.com/office/drawing/2014/main" id="{32CDCE0A-3414-4FA6-9318-188D9896967B}"/>
              </a:ext>
            </a:extLst>
          </p:cNvPr>
          <p:cNvSpPr txBox="1">
            <a:spLocks/>
          </p:cNvSpPr>
          <p:nvPr/>
        </p:nvSpPr>
        <p:spPr>
          <a:xfrm>
            <a:off x="2786131" y="1286953"/>
            <a:ext cx="3073756" cy="851602"/>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82625" lvl="2" indent="-285750">
              <a:spcBef>
                <a:spcPts val="400"/>
              </a:spcBef>
              <a:buFontTx/>
              <a:buChar char="-"/>
            </a:pPr>
            <a:r>
              <a:rPr lang="en-US" dirty="0">
                <a:solidFill>
                  <a:schemeClr val="tx1"/>
                </a:solidFill>
                <a:latin typeface="+mj-lt"/>
              </a:rPr>
              <a:t>Reporting/Analytics</a:t>
            </a:r>
          </a:p>
          <a:p>
            <a:pPr marL="682625" lvl="2" indent="-285750">
              <a:spcBef>
                <a:spcPts val="400"/>
              </a:spcBef>
              <a:buFontTx/>
              <a:buChar char="-"/>
            </a:pPr>
            <a:r>
              <a:rPr lang="en-US" dirty="0">
                <a:solidFill>
                  <a:schemeClr val="tx1"/>
                </a:solidFill>
                <a:latin typeface="+mj-lt"/>
              </a:rPr>
              <a:t>Administrator</a:t>
            </a:r>
          </a:p>
        </p:txBody>
      </p:sp>
    </p:spTree>
    <p:extLst>
      <p:ext uri="{BB962C8B-B14F-4D97-AF65-F5344CB8AC3E}">
        <p14:creationId xmlns:p14="http://schemas.microsoft.com/office/powerpoint/2010/main" val="208000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467832" y="870154"/>
            <a:ext cx="8567707" cy="3942914"/>
          </a:xfrm>
        </p:spPr>
        <p:txBody>
          <a:bodyPr>
            <a:normAutofit/>
          </a:bodyPr>
          <a:lstStyle/>
          <a:p>
            <a:r>
              <a:rPr lang="en-US" sz="1600" dirty="0">
                <a:solidFill>
                  <a:schemeClr val="tx1"/>
                </a:solidFill>
              </a:rPr>
              <a:t>To assign a Persona to a User Type:</a:t>
            </a:r>
          </a:p>
          <a:p>
            <a:pPr marL="682625" lvl="2" indent="-285750">
              <a:spcBef>
                <a:spcPts val="600"/>
              </a:spcBef>
              <a:buFontTx/>
              <a:buChar char="-"/>
            </a:pPr>
            <a:r>
              <a:rPr lang="en-US" sz="1600" i="1" dirty="0">
                <a:solidFill>
                  <a:schemeClr val="tx1"/>
                </a:solidFill>
              </a:rPr>
              <a:t>Tools &gt; Users &gt;  User Types </a:t>
            </a:r>
            <a:r>
              <a:rPr lang="en-US" sz="1600" dirty="0">
                <a:solidFill>
                  <a:schemeClr val="tx1"/>
                </a:solidFill>
              </a:rPr>
              <a:t>&gt; Select </a:t>
            </a:r>
            <a:r>
              <a:rPr lang="en-US" sz="1600" i="1" dirty="0">
                <a:solidFill>
                  <a:schemeClr val="tx1"/>
                </a:solidFill>
              </a:rPr>
              <a:t>Edit Type Permission</a:t>
            </a:r>
            <a:r>
              <a:rPr lang="en-US" sz="1600" dirty="0">
                <a:solidFill>
                  <a:schemeClr val="tx1"/>
                </a:solidFill>
              </a:rPr>
              <a:t> for User Type</a:t>
            </a:r>
          </a:p>
          <a:p>
            <a:pPr lvl="2" indent="0">
              <a:spcBef>
                <a:spcPts val="600"/>
              </a:spcBef>
              <a:buNone/>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r>
              <a:rPr lang="en-US" sz="1600" dirty="0">
                <a:solidFill>
                  <a:schemeClr val="tx1"/>
                </a:solidFill>
              </a:rPr>
              <a:t>Select the appropriate </a:t>
            </a:r>
            <a:r>
              <a:rPr lang="en-US" sz="1600" i="1" dirty="0">
                <a:solidFill>
                  <a:schemeClr val="tx1"/>
                </a:solidFill>
              </a:rPr>
              <a:t>Persona Group </a:t>
            </a:r>
            <a:r>
              <a:rPr lang="en-US" sz="1600" dirty="0">
                <a:solidFill>
                  <a:schemeClr val="tx1"/>
                </a:solidFill>
              </a:rPr>
              <a:t>to assign to the User Type.</a:t>
            </a:r>
          </a:p>
          <a:p>
            <a:pPr lvl="2" indent="0">
              <a:spcBef>
                <a:spcPts val="600"/>
              </a:spcBef>
              <a:buNone/>
            </a:pPr>
            <a:r>
              <a:rPr lang="en-US" sz="1600" dirty="0">
                <a:solidFill>
                  <a:schemeClr val="tx1"/>
                </a:solidFill>
              </a:rPr>
              <a:t> </a:t>
            </a:r>
            <a:endParaRPr lang="en-US" sz="1600" dirty="0">
              <a:solidFill>
                <a:schemeClr val="tx1"/>
              </a:solidFill>
              <a:latin typeface="IBM Plex Sans" panose="020B0503050000000000" pitchFamily="34" charset="0"/>
            </a:endParaRPr>
          </a:p>
        </p:txBody>
      </p:sp>
      <p:pic>
        <p:nvPicPr>
          <p:cNvPr id="4" name="Picture 3">
            <a:extLst>
              <a:ext uri="{FF2B5EF4-FFF2-40B4-BE49-F238E27FC236}">
                <a16:creationId xmlns:a16="http://schemas.microsoft.com/office/drawing/2014/main" id="{39944D17-7B90-4FCF-AF64-050290C8F572}"/>
              </a:ext>
            </a:extLst>
          </p:cNvPr>
          <p:cNvPicPr>
            <a:picLocks noChangeAspect="1"/>
          </p:cNvPicPr>
          <p:nvPr/>
        </p:nvPicPr>
        <p:blipFill>
          <a:blip r:embed="rId2"/>
          <a:stretch>
            <a:fillRect/>
          </a:stretch>
        </p:blipFill>
        <p:spPr>
          <a:xfrm>
            <a:off x="2054095" y="1663948"/>
            <a:ext cx="5035809" cy="1936850"/>
          </a:xfrm>
          <a:prstGeom prst="rect">
            <a:avLst/>
          </a:prstGeom>
          <a:ln>
            <a:solidFill>
              <a:schemeClr val="accent1"/>
            </a:solidFill>
          </a:ln>
        </p:spPr>
      </p:pic>
      <p:sp>
        <p:nvSpPr>
          <p:cNvPr id="5" name="Rectangle 4">
            <a:extLst>
              <a:ext uri="{FF2B5EF4-FFF2-40B4-BE49-F238E27FC236}">
                <a16:creationId xmlns:a16="http://schemas.microsoft.com/office/drawing/2014/main" id="{8BFBFCC9-AF8A-4965-A928-2B11F9858841}"/>
              </a:ext>
            </a:extLst>
          </p:cNvPr>
          <p:cNvSpPr/>
          <p:nvPr/>
        </p:nvSpPr>
        <p:spPr>
          <a:xfrm>
            <a:off x="2889549" y="2057399"/>
            <a:ext cx="3107531" cy="1080083"/>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6961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204257" y="731620"/>
            <a:ext cx="8567707" cy="2475219"/>
          </a:xfrm>
        </p:spPr>
        <p:txBody>
          <a:bodyPr>
            <a:normAutofit/>
          </a:bodyPr>
          <a:lstStyle/>
          <a:p>
            <a:pPr>
              <a:spcBef>
                <a:spcPts val="600"/>
              </a:spcBef>
            </a:pPr>
            <a:r>
              <a:rPr lang="en-US" sz="1600" dirty="0">
                <a:solidFill>
                  <a:schemeClr val="tx1"/>
                </a:solidFill>
                <a:latin typeface="+mn-lt"/>
              </a:rPr>
              <a:t>To configure Persona Groups by setting defaults:</a:t>
            </a:r>
          </a:p>
          <a:p>
            <a:pPr marL="285750" indent="-285750">
              <a:spcBef>
                <a:spcPts val="600"/>
              </a:spcBef>
              <a:buFont typeface="IBM Plex Sans" panose="020B0503050203000203" pitchFamily="34" charset="0"/>
              <a:buChar char="−"/>
            </a:pPr>
            <a:r>
              <a:rPr lang="en-US" sz="1600" i="1" dirty="0">
                <a:solidFill>
                  <a:schemeClr val="tx1"/>
                </a:solidFill>
                <a:latin typeface="+mn-lt"/>
              </a:rPr>
              <a:t>Tools &gt; Settings &gt; Home page administration</a:t>
            </a:r>
          </a:p>
          <a:p>
            <a:pPr>
              <a:spcBef>
                <a:spcPts val="600"/>
              </a:spcBef>
            </a:pPr>
            <a:endParaRPr lang="en-US" sz="1600" dirty="0">
              <a:solidFill>
                <a:schemeClr val="tx1"/>
              </a:solidFill>
              <a:latin typeface="+mn-lt"/>
            </a:endParaRPr>
          </a:p>
        </p:txBody>
      </p:sp>
      <p:pic>
        <p:nvPicPr>
          <p:cNvPr id="6" name="Picture 5">
            <a:extLst>
              <a:ext uri="{FF2B5EF4-FFF2-40B4-BE49-F238E27FC236}">
                <a16:creationId xmlns:a16="http://schemas.microsoft.com/office/drawing/2014/main" id="{51204507-1BDD-4388-AFA7-22FDA9DBF416}"/>
              </a:ext>
            </a:extLst>
          </p:cNvPr>
          <p:cNvPicPr/>
          <p:nvPr/>
        </p:nvPicPr>
        <p:blipFill>
          <a:blip r:embed="rId2"/>
          <a:stretch>
            <a:fillRect/>
          </a:stretch>
        </p:blipFill>
        <p:spPr>
          <a:xfrm>
            <a:off x="847288" y="1396165"/>
            <a:ext cx="2827090" cy="1694575"/>
          </a:xfrm>
          <a:prstGeom prst="rect">
            <a:avLst/>
          </a:prstGeom>
          <a:solidFill>
            <a:srgbClr val="0070C0"/>
          </a:solidFill>
          <a:ln>
            <a:solidFill>
              <a:srgbClr val="0070C0"/>
            </a:solidFill>
          </a:ln>
        </p:spPr>
      </p:pic>
      <p:pic>
        <p:nvPicPr>
          <p:cNvPr id="8" name="Picture 7">
            <a:extLst>
              <a:ext uri="{FF2B5EF4-FFF2-40B4-BE49-F238E27FC236}">
                <a16:creationId xmlns:a16="http://schemas.microsoft.com/office/drawing/2014/main" id="{9830241E-B272-4B10-A399-120A2EAB0998}"/>
              </a:ext>
            </a:extLst>
          </p:cNvPr>
          <p:cNvPicPr>
            <a:picLocks noChangeAspect="1"/>
          </p:cNvPicPr>
          <p:nvPr/>
        </p:nvPicPr>
        <p:blipFill>
          <a:blip r:embed="rId3"/>
          <a:stretch>
            <a:fillRect/>
          </a:stretch>
        </p:blipFill>
        <p:spPr>
          <a:xfrm>
            <a:off x="5209846" y="960009"/>
            <a:ext cx="1860646" cy="482625"/>
          </a:xfrm>
          <a:prstGeom prst="rect">
            <a:avLst/>
          </a:prstGeom>
          <a:ln>
            <a:solidFill>
              <a:srgbClr val="0070C0"/>
            </a:solidFill>
          </a:ln>
        </p:spPr>
      </p:pic>
      <p:pic>
        <p:nvPicPr>
          <p:cNvPr id="5" name="Picture 4">
            <a:extLst>
              <a:ext uri="{FF2B5EF4-FFF2-40B4-BE49-F238E27FC236}">
                <a16:creationId xmlns:a16="http://schemas.microsoft.com/office/drawing/2014/main" id="{0DB59A79-723C-4C22-8F2E-D01AF4E8BC79}"/>
              </a:ext>
            </a:extLst>
          </p:cNvPr>
          <p:cNvPicPr>
            <a:picLocks noChangeAspect="1"/>
          </p:cNvPicPr>
          <p:nvPr/>
        </p:nvPicPr>
        <p:blipFill>
          <a:blip r:embed="rId4"/>
          <a:stretch>
            <a:fillRect/>
          </a:stretch>
        </p:blipFill>
        <p:spPr>
          <a:xfrm>
            <a:off x="5246973" y="2203798"/>
            <a:ext cx="1828894" cy="469924"/>
          </a:xfrm>
          <a:prstGeom prst="rect">
            <a:avLst/>
          </a:prstGeom>
          <a:ln>
            <a:solidFill>
              <a:srgbClr val="0070C0"/>
            </a:solidFill>
          </a:ln>
        </p:spPr>
      </p:pic>
      <p:sp>
        <p:nvSpPr>
          <p:cNvPr id="7" name="Content Placeholder 2">
            <a:extLst>
              <a:ext uri="{FF2B5EF4-FFF2-40B4-BE49-F238E27FC236}">
                <a16:creationId xmlns:a16="http://schemas.microsoft.com/office/drawing/2014/main" id="{6FAAE0D2-B507-42C6-9439-589168F08D55}"/>
              </a:ext>
            </a:extLst>
          </p:cNvPr>
          <p:cNvSpPr txBox="1">
            <a:spLocks/>
          </p:cNvSpPr>
          <p:nvPr/>
        </p:nvSpPr>
        <p:spPr>
          <a:xfrm>
            <a:off x="5209846" y="1555423"/>
            <a:ext cx="3317721" cy="596311"/>
          </a:xfrm>
          <a:prstGeom prst="rect">
            <a:avLst/>
          </a:prstGeom>
        </p:spPr>
        <p:txBody>
          <a:bodyPr vert="horz" lIns="0" tIns="0" rIns="0" bIns="0" rtlCol="0">
            <a:normAutofit fontScale="77500" lnSpcReduction="2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dirty="0">
                <a:solidFill>
                  <a:schemeClr val="tx1"/>
                </a:solidFill>
                <a:latin typeface="+mn-lt"/>
              </a:rPr>
              <a:t>Configure client-specific welcome message and choose to display, or not display, the IBM defined welcome message.</a:t>
            </a:r>
            <a:endParaRPr lang="en-US" dirty="0">
              <a:solidFill>
                <a:schemeClr val="tx1"/>
              </a:solidFill>
              <a:latin typeface="+mn-lt"/>
            </a:endParaRPr>
          </a:p>
        </p:txBody>
      </p:sp>
      <p:sp>
        <p:nvSpPr>
          <p:cNvPr id="9" name="Content Placeholder 2">
            <a:extLst>
              <a:ext uri="{FF2B5EF4-FFF2-40B4-BE49-F238E27FC236}">
                <a16:creationId xmlns:a16="http://schemas.microsoft.com/office/drawing/2014/main" id="{95844F5E-44F9-40B4-B539-97D3F2A64ECA}"/>
              </a:ext>
            </a:extLst>
          </p:cNvPr>
          <p:cNvSpPr txBox="1">
            <a:spLocks/>
          </p:cNvSpPr>
          <p:nvPr/>
        </p:nvSpPr>
        <p:spPr>
          <a:xfrm>
            <a:off x="5209846" y="2778307"/>
            <a:ext cx="3317721" cy="59631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200" dirty="0">
                <a:solidFill>
                  <a:schemeClr val="tx1"/>
                </a:solidFill>
                <a:latin typeface="+mn-lt"/>
              </a:rPr>
              <a:t>Configure defaults for Grid fields, Card fields, Quick Links, and Tab order.</a:t>
            </a:r>
          </a:p>
        </p:txBody>
      </p:sp>
      <p:sp>
        <p:nvSpPr>
          <p:cNvPr id="10" name="Content Placeholder 2">
            <a:extLst>
              <a:ext uri="{FF2B5EF4-FFF2-40B4-BE49-F238E27FC236}">
                <a16:creationId xmlns:a16="http://schemas.microsoft.com/office/drawing/2014/main" id="{B671544F-FD2A-4524-8C35-5E215C2EA7EC}"/>
              </a:ext>
            </a:extLst>
          </p:cNvPr>
          <p:cNvSpPr txBox="1">
            <a:spLocks/>
          </p:cNvSpPr>
          <p:nvPr/>
        </p:nvSpPr>
        <p:spPr>
          <a:xfrm>
            <a:off x="356657" y="4205715"/>
            <a:ext cx="8567707" cy="59631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dirty="0">
                <a:solidFill>
                  <a:schemeClr val="tx1"/>
                </a:solidFill>
                <a:latin typeface="+mn-lt"/>
              </a:rPr>
              <a:t>Note: Persona defaults only affect NEW users going forward, except the Quick Links. If you add/edit the Quick Links it will affect ALL users.</a:t>
            </a:r>
          </a:p>
        </p:txBody>
      </p:sp>
    </p:spTree>
    <p:extLst>
      <p:ext uri="{BB962C8B-B14F-4D97-AF65-F5344CB8AC3E}">
        <p14:creationId xmlns:p14="http://schemas.microsoft.com/office/powerpoint/2010/main" val="340423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User Type and Persona Management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 and HR Status Categories</a:t>
            </a:r>
          </a:p>
        </p:txBody>
      </p:sp>
      <p:sp>
        <p:nvSpPr>
          <p:cNvPr id="3" name="Content Placeholder 2"/>
          <p:cNvSpPr>
            <a:spLocks noGrp="1"/>
          </p:cNvSpPr>
          <p:nvPr>
            <p:ph idx="1"/>
          </p:nvPr>
        </p:nvSpPr>
        <p:spPr>
          <a:xfrm>
            <a:off x="276896" y="870154"/>
            <a:ext cx="8758644" cy="3263504"/>
          </a:xfrm>
        </p:spPr>
        <p:txBody>
          <a:bodyPr>
            <a:normAutofit/>
          </a:bodyPr>
          <a:lstStyle/>
          <a:p>
            <a:pPr>
              <a:spcBef>
                <a:spcPts val="0"/>
              </a:spcBef>
              <a:spcAft>
                <a:spcPts val="1200"/>
              </a:spcAft>
            </a:pPr>
            <a:r>
              <a:rPr lang="en-US" sz="1800" dirty="0">
                <a:solidFill>
                  <a:schemeClr val="tx1"/>
                </a:solidFill>
                <a:latin typeface="IBM Plex Sans" panose="020B0503050000000000" pitchFamily="34" charset="0"/>
              </a:rPr>
              <a:t>Visualizations will only display if your HR Statuses are mapped to the appropriate HR Status Categories.</a:t>
            </a: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98856C2-D2D9-4F77-B42E-3CC62717C508}"/>
              </a:ext>
            </a:extLst>
          </p:cNvPr>
          <p:cNvPicPr>
            <a:picLocks noChangeAspect="1"/>
          </p:cNvPicPr>
          <p:nvPr/>
        </p:nvPicPr>
        <p:blipFill>
          <a:blip r:embed="rId2"/>
          <a:stretch>
            <a:fillRect/>
          </a:stretch>
        </p:blipFill>
        <p:spPr>
          <a:xfrm>
            <a:off x="516516" y="2423725"/>
            <a:ext cx="3740342" cy="1600282"/>
          </a:xfrm>
          <a:prstGeom prst="rect">
            <a:avLst/>
          </a:prstGeom>
          <a:ln>
            <a:solidFill>
              <a:srgbClr val="0070C0"/>
            </a:solidFill>
          </a:ln>
        </p:spPr>
      </p:pic>
      <p:sp>
        <p:nvSpPr>
          <p:cNvPr id="8" name="Content Placeholder 2">
            <a:extLst>
              <a:ext uri="{FF2B5EF4-FFF2-40B4-BE49-F238E27FC236}">
                <a16:creationId xmlns:a16="http://schemas.microsoft.com/office/drawing/2014/main" id="{58197B16-7A3E-44C1-8F83-8566FB842FC6}"/>
              </a:ext>
            </a:extLst>
          </p:cNvPr>
          <p:cNvSpPr txBox="1">
            <a:spLocks/>
          </p:cNvSpPr>
          <p:nvPr/>
        </p:nvSpPr>
        <p:spPr>
          <a:xfrm>
            <a:off x="276897" y="1472156"/>
            <a:ext cx="4295104" cy="1550102"/>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buFontTx/>
              <a:buChar char="-"/>
            </a:pPr>
            <a:r>
              <a:rPr lang="en-US" sz="1800" dirty="0">
                <a:solidFill>
                  <a:schemeClr val="tx1"/>
                </a:solidFill>
                <a:latin typeface="IBM Plex Sans" panose="020B0503050000000000" pitchFamily="34" charset="0"/>
              </a:rPr>
              <a:t>To map HR Statuses </a:t>
            </a:r>
            <a:r>
              <a:rPr lang="en-US" sz="1800" b="1" dirty="0">
                <a:solidFill>
                  <a:schemeClr val="tx1"/>
                </a:solidFill>
                <a:latin typeface="IBM Plex Sans" panose="020B0503050000000000" pitchFamily="34" charset="0"/>
              </a:rPr>
              <a:t>one at a time</a:t>
            </a:r>
            <a:r>
              <a:rPr lang="en-US" sz="1800" dirty="0">
                <a:solidFill>
                  <a:schemeClr val="tx1"/>
                </a:solidFill>
                <a:latin typeface="IBM Plex Sans" panose="020B0503050000000000" pitchFamily="34" charset="0"/>
              </a:rPr>
              <a:t>:</a:t>
            </a:r>
          </a:p>
          <a:p>
            <a:pPr marL="458788" lvl="1" indent="-285750">
              <a:spcBef>
                <a:spcPts val="0"/>
              </a:spcBef>
              <a:buFont typeface="Arial" panose="020B0604020202020204" pitchFamily="34" charset="0"/>
              <a:buChar char="•"/>
            </a:pPr>
            <a:r>
              <a:rPr lang="en-US" sz="1300" i="1" dirty="0">
                <a:solidFill>
                  <a:schemeClr val="tx1"/>
                </a:solidFill>
                <a:latin typeface="IBM Plex Sans" panose="020B0503050000000000" pitchFamily="34" charset="0"/>
              </a:rPr>
              <a:t>Tools &gt; HR Statuses &gt; Edit status </a:t>
            </a:r>
            <a:r>
              <a:rPr lang="en-US" sz="1300" dirty="0">
                <a:solidFill>
                  <a:schemeClr val="tx1"/>
                </a:solidFill>
                <a:latin typeface="IBM Plex Sans" panose="020B0503050000000000" pitchFamily="34" charset="0"/>
              </a:rPr>
              <a:t>for specific HR Status</a:t>
            </a:r>
          </a:p>
          <a:p>
            <a:pPr marL="458788" lvl="1" indent="-285750">
              <a:spcBef>
                <a:spcPts val="0"/>
              </a:spcBef>
              <a:buFont typeface="Arial" panose="020B0604020202020204" pitchFamily="34" charset="0"/>
              <a:buChar char="•"/>
            </a:pPr>
            <a:r>
              <a:rPr lang="en-US" sz="1300" dirty="0">
                <a:solidFill>
                  <a:schemeClr val="tx1"/>
                </a:solidFill>
                <a:latin typeface="IBM Plex Sans" panose="020B0503050000000000" pitchFamily="34" charset="0"/>
              </a:rPr>
              <a:t>Select </a:t>
            </a:r>
            <a:r>
              <a:rPr lang="en-US" sz="1300" i="1" dirty="0">
                <a:solidFill>
                  <a:schemeClr val="tx1"/>
                </a:solidFill>
                <a:latin typeface="IBM Plex Sans" panose="020B0503050000000000" pitchFamily="34" charset="0"/>
              </a:rPr>
              <a:t>Category</a:t>
            </a:r>
            <a:r>
              <a:rPr lang="en-US" sz="1300" dirty="0">
                <a:solidFill>
                  <a:schemeClr val="tx1"/>
                </a:solidFill>
                <a:latin typeface="IBM Plex Sans" panose="020B0503050000000000" pitchFamily="34" charset="0"/>
              </a:rPr>
              <a:t> to assign to HR Status</a:t>
            </a: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9" name="Content Placeholder 2">
            <a:extLst>
              <a:ext uri="{FF2B5EF4-FFF2-40B4-BE49-F238E27FC236}">
                <a16:creationId xmlns:a16="http://schemas.microsoft.com/office/drawing/2014/main" id="{FD409AF4-0B75-4D8B-A7BB-5EF7E79EC9F7}"/>
              </a:ext>
            </a:extLst>
          </p:cNvPr>
          <p:cNvSpPr txBox="1">
            <a:spLocks/>
          </p:cNvSpPr>
          <p:nvPr/>
        </p:nvSpPr>
        <p:spPr>
          <a:xfrm>
            <a:off x="4733763" y="1472156"/>
            <a:ext cx="4295104" cy="1550102"/>
          </a:xfrm>
          <a:prstGeom prst="rect">
            <a:avLst/>
          </a:prstGeom>
        </p:spPr>
        <p:txBody>
          <a:bodyPr vert="horz" lIns="0" tIns="0" rIns="0" bIns="0" rtlCol="0">
            <a:normAutofit fontScale="925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buFontTx/>
              <a:buChar char="-"/>
            </a:pPr>
            <a:r>
              <a:rPr lang="en-US" sz="1800" dirty="0">
                <a:solidFill>
                  <a:schemeClr val="tx1"/>
                </a:solidFill>
                <a:latin typeface="IBM Plex Sans" panose="020B0503050000000000" pitchFamily="34" charset="0"/>
              </a:rPr>
              <a:t>To map </a:t>
            </a:r>
            <a:r>
              <a:rPr lang="en-US" sz="1800" b="1" dirty="0">
                <a:solidFill>
                  <a:schemeClr val="tx1"/>
                </a:solidFill>
                <a:latin typeface="IBM Plex Sans" panose="020B0503050000000000" pitchFamily="34" charset="0"/>
              </a:rPr>
              <a:t>multiple</a:t>
            </a:r>
            <a:r>
              <a:rPr lang="en-US" sz="1800" dirty="0">
                <a:solidFill>
                  <a:schemeClr val="tx1"/>
                </a:solidFill>
                <a:latin typeface="IBM Plex Sans" panose="020B0503050000000000" pitchFamily="34" charset="0"/>
              </a:rPr>
              <a:t> HR Statuses at a time:</a:t>
            </a:r>
          </a:p>
          <a:p>
            <a:pPr marL="458788" lvl="1" indent="-285750">
              <a:spcBef>
                <a:spcPts val="0"/>
              </a:spcBef>
              <a:buFont typeface="Arial" panose="020B0604020202020204" pitchFamily="34" charset="0"/>
              <a:buChar char="•"/>
            </a:pPr>
            <a:r>
              <a:rPr lang="en-US" i="1" dirty="0">
                <a:solidFill>
                  <a:schemeClr val="tx1"/>
                </a:solidFill>
                <a:latin typeface="IBM Plex Sans" panose="020B0503050000000000" pitchFamily="34" charset="0"/>
              </a:rPr>
              <a:t>Tools &gt; HR Statuses &gt; Actions &gt; HR Status Categories</a:t>
            </a:r>
            <a:endParaRPr lang="en-US" dirty="0">
              <a:solidFill>
                <a:schemeClr val="tx1"/>
              </a:solidFill>
              <a:latin typeface="IBM Plex Sans" panose="020B0503050000000000" pitchFamily="34" charset="0"/>
            </a:endParaRPr>
          </a:p>
          <a:p>
            <a:pPr marL="458788" lvl="1" indent="-285750">
              <a:spcBef>
                <a:spcPts val="0"/>
              </a:spcBef>
              <a:buFont typeface="Arial" panose="020B0604020202020204" pitchFamily="34" charset="0"/>
              <a:buChar char="•"/>
            </a:pPr>
            <a:r>
              <a:rPr lang="en-US" dirty="0">
                <a:solidFill>
                  <a:schemeClr val="tx1"/>
                </a:solidFill>
                <a:latin typeface="IBM Plex Sans" panose="020B0503050000000000" pitchFamily="34" charset="0"/>
              </a:rPr>
              <a:t>Select to </a:t>
            </a:r>
            <a:r>
              <a:rPr lang="en-US" i="1" dirty="0">
                <a:solidFill>
                  <a:schemeClr val="tx1"/>
                </a:solidFill>
                <a:latin typeface="IBM Plex Sans" panose="020B0503050000000000" pitchFamily="34" charset="0"/>
              </a:rPr>
              <a:t>Edit a specific HR Status Category</a:t>
            </a:r>
          </a:p>
          <a:p>
            <a:pPr marL="458788" lvl="1" indent="-285750">
              <a:spcBef>
                <a:spcPts val="0"/>
              </a:spcBef>
              <a:buFont typeface="Arial" panose="020B0604020202020204" pitchFamily="34" charset="0"/>
              <a:buChar char="•"/>
            </a:pPr>
            <a:r>
              <a:rPr lang="en-US" dirty="0">
                <a:solidFill>
                  <a:schemeClr val="tx1"/>
                </a:solidFill>
                <a:latin typeface="IBM Plex Sans" panose="020B0503050000000000" pitchFamily="34" charset="0"/>
              </a:rPr>
              <a:t>From the Available HR Statuses </a:t>
            </a:r>
            <a:r>
              <a:rPr lang="en-US" i="1" dirty="0">
                <a:solidFill>
                  <a:schemeClr val="tx1"/>
                </a:solidFill>
                <a:latin typeface="IBM Plex Sans" panose="020B0503050000000000" pitchFamily="34" charset="0"/>
              </a:rPr>
              <a:t>select the HR Statuses you want to associate to the category &gt; Add &gt; Save.</a:t>
            </a:r>
          </a:p>
          <a:p>
            <a:pPr>
              <a:spcBef>
                <a:spcPts val="0"/>
              </a:spcBef>
            </a:pPr>
            <a:endParaRPr lang="en-US" sz="1800" dirty="0">
              <a:solidFill>
                <a:schemeClr val="tx1"/>
              </a:solidFill>
              <a:latin typeface="IBM Plex Sans" panose="020B0503050000000000" pitchFamily="34" charset="0"/>
            </a:endParaRPr>
          </a:p>
        </p:txBody>
      </p:sp>
      <p:pic>
        <p:nvPicPr>
          <p:cNvPr id="5" name="Picture 4">
            <a:extLst>
              <a:ext uri="{FF2B5EF4-FFF2-40B4-BE49-F238E27FC236}">
                <a16:creationId xmlns:a16="http://schemas.microsoft.com/office/drawing/2014/main" id="{E3233E5A-9242-4E05-8389-B261C896FBC1}"/>
              </a:ext>
            </a:extLst>
          </p:cNvPr>
          <p:cNvPicPr>
            <a:picLocks noChangeAspect="1"/>
          </p:cNvPicPr>
          <p:nvPr/>
        </p:nvPicPr>
        <p:blipFill>
          <a:blip r:embed="rId3"/>
          <a:stretch>
            <a:fillRect/>
          </a:stretch>
        </p:blipFill>
        <p:spPr>
          <a:xfrm>
            <a:off x="4733763" y="3022258"/>
            <a:ext cx="4366113" cy="2041510"/>
          </a:xfrm>
          <a:prstGeom prst="rect">
            <a:avLst/>
          </a:prstGeom>
        </p:spPr>
      </p:pic>
      <p:sp>
        <p:nvSpPr>
          <p:cNvPr id="10" name="Content Placeholder 2">
            <a:extLst>
              <a:ext uri="{FF2B5EF4-FFF2-40B4-BE49-F238E27FC236}">
                <a16:creationId xmlns:a16="http://schemas.microsoft.com/office/drawing/2014/main" id="{1FE9F487-BFA1-45DF-8C79-71854927698D}"/>
              </a:ext>
            </a:extLst>
          </p:cNvPr>
          <p:cNvSpPr txBox="1">
            <a:spLocks/>
          </p:cNvSpPr>
          <p:nvPr/>
        </p:nvSpPr>
        <p:spPr>
          <a:xfrm>
            <a:off x="286769" y="4491682"/>
            <a:ext cx="4366113" cy="285700"/>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200" dirty="0">
                <a:solidFill>
                  <a:schemeClr val="tx1"/>
                </a:solidFill>
                <a:latin typeface="IBM Plex Sans" panose="020B0503050000000000" pitchFamily="34" charset="0"/>
              </a:rPr>
              <a:t>*Note: No additional HR Status Categories can be added.</a:t>
            </a:r>
          </a:p>
        </p:txBody>
      </p:sp>
    </p:spTree>
    <p:extLst>
      <p:ext uri="{BB962C8B-B14F-4D97-AF65-F5344CB8AC3E}">
        <p14:creationId xmlns:p14="http://schemas.microsoft.com/office/powerpoint/2010/main" val="251969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Candidate Visualization (Based on HR Status Categories) – All HR Statuses must be mapped to an HR Status Category to see these visualizations.</a:t>
            </a:r>
          </a:p>
        </p:txBody>
      </p:sp>
      <p:pic>
        <p:nvPicPr>
          <p:cNvPr id="5" name="Picture 4">
            <a:extLst>
              <a:ext uri="{FF2B5EF4-FFF2-40B4-BE49-F238E27FC236}">
                <a16:creationId xmlns:a16="http://schemas.microsoft.com/office/drawing/2014/main" id="{0F94C939-F5D4-4059-B7AD-9ED67583D65C}"/>
              </a:ext>
            </a:extLst>
          </p:cNvPr>
          <p:cNvPicPr>
            <a:picLocks noChangeAspect="1"/>
          </p:cNvPicPr>
          <p:nvPr/>
        </p:nvPicPr>
        <p:blipFill>
          <a:blip r:embed="rId2"/>
          <a:stretch>
            <a:fillRect/>
          </a:stretch>
        </p:blipFill>
        <p:spPr>
          <a:xfrm>
            <a:off x="4098331" y="2031101"/>
            <a:ext cx="4937209" cy="1738414"/>
          </a:xfrm>
          <a:prstGeom prst="rect">
            <a:avLst/>
          </a:prstGeom>
          <a:ln>
            <a:solidFill>
              <a:schemeClr val="accent1"/>
            </a:solidFill>
          </a:ln>
        </p:spPr>
      </p:pic>
      <p:pic>
        <p:nvPicPr>
          <p:cNvPr id="6" name="Picture 5">
            <a:extLst>
              <a:ext uri="{FF2B5EF4-FFF2-40B4-BE49-F238E27FC236}">
                <a16:creationId xmlns:a16="http://schemas.microsoft.com/office/drawing/2014/main" id="{6C19BA03-BB0B-4964-9713-0867065CBB1C}"/>
              </a:ext>
            </a:extLst>
          </p:cNvPr>
          <p:cNvPicPr>
            <a:picLocks noChangeAspect="1"/>
          </p:cNvPicPr>
          <p:nvPr/>
        </p:nvPicPr>
        <p:blipFill>
          <a:blip r:embed="rId3"/>
          <a:stretch>
            <a:fillRect/>
          </a:stretch>
        </p:blipFill>
        <p:spPr>
          <a:xfrm>
            <a:off x="236446" y="2013398"/>
            <a:ext cx="3168285" cy="2696038"/>
          </a:xfrm>
          <a:prstGeom prst="rect">
            <a:avLst/>
          </a:prstGeom>
          <a:ln>
            <a:solidFill>
              <a:schemeClr val="accent1"/>
            </a:solidFill>
          </a:ln>
        </p:spPr>
      </p:pic>
      <p:sp>
        <p:nvSpPr>
          <p:cNvPr id="7" name="TextBox 6">
            <a:extLst>
              <a:ext uri="{FF2B5EF4-FFF2-40B4-BE49-F238E27FC236}">
                <a16:creationId xmlns:a16="http://schemas.microsoft.com/office/drawing/2014/main" id="{A84E91C7-DC64-4620-8D55-171B3038B0E1}"/>
              </a:ext>
            </a:extLst>
          </p:cNvPr>
          <p:cNvSpPr txBox="1"/>
          <p:nvPr/>
        </p:nvSpPr>
        <p:spPr>
          <a:xfrm>
            <a:off x="4098331" y="1593948"/>
            <a:ext cx="4385917" cy="338554"/>
          </a:xfrm>
          <a:prstGeom prst="rect">
            <a:avLst/>
          </a:prstGeom>
          <a:noFill/>
        </p:spPr>
        <p:txBody>
          <a:bodyPr wrap="square" rtlCol="0">
            <a:spAutoFit/>
          </a:bodyPr>
          <a:lstStyle/>
          <a:p>
            <a:r>
              <a:rPr lang="en-US" sz="1600" u="sng" dirty="0"/>
              <a:t>Candidate Diversity Distribution</a:t>
            </a:r>
          </a:p>
        </p:txBody>
      </p:sp>
      <p:sp>
        <p:nvSpPr>
          <p:cNvPr id="8" name="TextBox 7">
            <a:extLst>
              <a:ext uri="{FF2B5EF4-FFF2-40B4-BE49-F238E27FC236}">
                <a16:creationId xmlns:a16="http://schemas.microsoft.com/office/drawing/2014/main" id="{9ACF24D1-734E-4624-8073-FEE1F2861323}"/>
              </a:ext>
            </a:extLst>
          </p:cNvPr>
          <p:cNvSpPr txBox="1"/>
          <p:nvPr/>
        </p:nvSpPr>
        <p:spPr>
          <a:xfrm>
            <a:off x="143639" y="1590304"/>
            <a:ext cx="3870011" cy="338554"/>
          </a:xfrm>
          <a:prstGeom prst="rect">
            <a:avLst/>
          </a:prstGeom>
          <a:noFill/>
        </p:spPr>
        <p:txBody>
          <a:bodyPr wrap="square" rtlCol="0">
            <a:spAutoFit/>
          </a:bodyPr>
          <a:lstStyle/>
          <a:p>
            <a:r>
              <a:rPr lang="en-US" sz="1600" u="sng" dirty="0"/>
              <a:t>Candidate Conversion Rate Distribution</a:t>
            </a:r>
          </a:p>
        </p:txBody>
      </p:sp>
      <p:sp>
        <p:nvSpPr>
          <p:cNvPr id="9" name="TextBox 8">
            <a:extLst>
              <a:ext uri="{FF2B5EF4-FFF2-40B4-BE49-F238E27FC236}">
                <a16:creationId xmlns:a16="http://schemas.microsoft.com/office/drawing/2014/main" id="{9F363D51-0DA4-4C8E-8553-D2448A0F1BC6}"/>
              </a:ext>
            </a:extLst>
          </p:cNvPr>
          <p:cNvSpPr txBox="1"/>
          <p:nvPr/>
        </p:nvSpPr>
        <p:spPr>
          <a:xfrm>
            <a:off x="4013650" y="3795104"/>
            <a:ext cx="5021889"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Steps to configure the Diversity Distribution can be found on </a:t>
            </a:r>
            <a:r>
              <a:rPr lang="en-US" sz="1400" dirty="0">
                <a:solidFill>
                  <a:schemeClr val="accent2"/>
                </a:solidFill>
                <a:hlinkClick r:id="rId4">
                  <a:extLst>
                    <a:ext uri="{A12FA001-AC4F-418D-AE19-62706E023703}">
                      <ahyp:hlinkClr xmlns:ahyp="http://schemas.microsoft.com/office/drawing/2018/hyperlinkcolor" val="tx"/>
                    </a:ext>
                  </a:extLst>
                </a:hlinkClick>
              </a:rPr>
              <a:t>HERE</a:t>
            </a:r>
            <a:r>
              <a:rPr lang="en-US" sz="1400" dirty="0"/>
              <a:t> on the Knowledge Center.</a:t>
            </a:r>
          </a:p>
          <a:p>
            <a:pPr marL="285750" indent="-285750">
              <a:buFont typeface="Arial" panose="020B0604020202020204" pitchFamily="34" charset="0"/>
              <a:buChar char="•"/>
            </a:pPr>
            <a:r>
              <a:rPr lang="en-US" sz="1400" dirty="0"/>
              <a:t>The Diversity Distribution visualization is per req. If you would like to see these statistics across your organization, please use the Metrics Dashboard.</a:t>
            </a:r>
          </a:p>
        </p:txBody>
      </p:sp>
    </p:spTree>
    <p:extLst>
      <p:ext uri="{BB962C8B-B14F-4D97-AF65-F5344CB8AC3E}">
        <p14:creationId xmlns:p14="http://schemas.microsoft.com/office/powerpoint/2010/main" val="152600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251139" y="870154"/>
            <a:ext cx="8784402"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800" dirty="0">
                <a:solidFill>
                  <a:schemeClr val="tx1"/>
                </a:solidFill>
                <a:latin typeface="IBM Plex Sans" panose="020B0503050000000000" pitchFamily="34" charset="0"/>
              </a:rPr>
              <a:t>The My Tasks tab on the Homepage, now provides users a view into their HR Status Aging if the HR Status Aging is configured and the My Tasks panel is enabled. </a:t>
            </a: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2" descr="HR status aging functions available in My Tasks tab on home page.">
            <a:extLst>
              <a:ext uri="{FF2B5EF4-FFF2-40B4-BE49-F238E27FC236}">
                <a16:creationId xmlns:a16="http://schemas.microsoft.com/office/drawing/2014/main" id="{CBFF2113-DD97-4205-963A-2517F2262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376" y="1997287"/>
            <a:ext cx="4587479" cy="2198319"/>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529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387715" y="809204"/>
            <a:ext cx="8496824"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600" dirty="0">
                <a:solidFill>
                  <a:schemeClr val="tx1"/>
                </a:solidFill>
                <a:latin typeface="IBM Plex Sans" panose="020B0503050000000000" pitchFamily="34" charset="0"/>
              </a:rPr>
              <a:t>(1) To configure the HR Status Aging per HR Status:</a:t>
            </a:r>
          </a:p>
          <a:p>
            <a:pPr marL="285750" indent="-285750">
              <a:spcBef>
                <a:spcPts val="0"/>
              </a:spcBef>
              <a:spcAft>
                <a:spcPts val="1200"/>
              </a:spcAft>
              <a:buFontTx/>
              <a:buChar char="-"/>
            </a:pPr>
            <a:r>
              <a:rPr lang="en-US" sz="1600" i="1" dirty="0">
                <a:solidFill>
                  <a:schemeClr val="tx1"/>
                </a:solidFill>
                <a:latin typeface="IBM Plex Sans" panose="020B0503050000000000" pitchFamily="34" charset="0"/>
              </a:rPr>
              <a:t>Tools &gt; HR Statuses &gt; Edit Status &gt; Actions &gt; HR Status Aging</a:t>
            </a:r>
          </a:p>
          <a:p>
            <a:pPr marL="285750" indent="-285750">
              <a:spcBef>
                <a:spcPts val="0"/>
              </a:spcBef>
              <a:spcAft>
                <a:spcPts val="1200"/>
              </a:spcAft>
              <a:buFontTx/>
              <a:buChar char="-"/>
            </a:pPr>
            <a:endParaRPr lang="en-US" sz="1800" dirty="0">
              <a:solidFill>
                <a:schemeClr val="tx1"/>
              </a:solidFill>
              <a:latin typeface="IBM Plex Sans" panose="020B0503050000000000" pitchFamily="34" charset="0"/>
            </a:endParaRP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A938FE97-9072-49E6-AB46-5058F36E5884}"/>
              </a:ext>
            </a:extLst>
          </p:cNvPr>
          <p:cNvPicPr>
            <a:picLocks noChangeAspect="1"/>
          </p:cNvPicPr>
          <p:nvPr/>
        </p:nvPicPr>
        <p:blipFill>
          <a:blip r:embed="rId2"/>
          <a:stretch>
            <a:fillRect/>
          </a:stretch>
        </p:blipFill>
        <p:spPr>
          <a:xfrm>
            <a:off x="2269065" y="2118738"/>
            <a:ext cx="3758366" cy="2409871"/>
          </a:xfrm>
          <a:prstGeom prst="rect">
            <a:avLst/>
          </a:prstGeom>
          <a:ln>
            <a:solidFill>
              <a:srgbClr val="0070C0"/>
            </a:solidFill>
          </a:ln>
        </p:spPr>
      </p:pic>
    </p:spTree>
    <p:extLst>
      <p:ext uri="{BB962C8B-B14F-4D97-AF65-F5344CB8AC3E}">
        <p14:creationId xmlns:p14="http://schemas.microsoft.com/office/powerpoint/2010/main" val="4097709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387715" y="809204"/>
            <a:ext cx="8496824"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600" dirty="0">
                <a:solidFill>
                  <a:schemeClr val="tx1"/>
                </a:solidFill>
                <a:latin typeface="IBM Plex Sans" panose="020B0503050000000000" pitchFamily="34" charset="0"/>
              </a:rPr>
              <a:t>(2) To enable the My Task panel in Panel Configuration:</a:t>
            </a:r>
          </a:p>
          <a:p>
            <a:pPr marL="285750" indent="-285750">
              <a:spcBef>
                <a:spcPts val="0"/>
              </a:spcBef>
              <a:spcAft>
                <a:spcPts val="1200"/>
              </a:spcAft>
              <a:buFontTx/>
              <a:buChar char="-"/>
            </a:pPr>
            <a:r>
              <a:rPr lang="en-US" sz="1600" i="1" dirty="0">
                <a:solidFill>
                  <a:schemeClr val="tx1"/>
                </a:solidFill>
                <a:latin typeface="IBM Plex Sans" panose="020B0503050000000000" pitchFamily="34" charset="0"/>
              </a:rPr>
              <a:t>Tools &gt; Users &gt; User Types &gt; </a:t>
            </a:r>
            <a:r>
              <a:rPr lang="en-US" sz="1600" dirty="0">
                <a:solidFill>
                  <a:schemeClr val="tx1"/>
                </a:solidFill>
                <a:latin typeface="IBM Plex Sans" panose="020B0503050000000000" pitchFamily="34" charset="0"/>
              </a:rPr>
              <a:t>Select</a:t>
            </a:r>
            <a:r>
              <a:rPr lang="en-US" sz="1600" i="1" dirty="0">
                <a:solidFill>
                  <a:schemeClr val="tx1"/>
                </a:solidFill>
                <a:latin typeface="IBM Plex Sans" panose="020B0503050000000000" pitchFamily="34" charset="0"/>
              </a:rPr>
              <a:t> User Type &gt; User Type Panel Mapping </a:t>
            </a:r>
          </a:p>
          <a:p>
            <a:pPr marL="285750" indent="-285750">
              <a:spcBef>
                <a:spcPts val="0"/>
              </a:spcBef>
              <a:spcAft>
                <a:spcPts val="1200"/>
              </a:spcAft>
              <a:buFontTx/>
              <a:buChar char="-"/>
            </a:pPr>
            <a:r>
              <a:rPr lang="en-US" sz="1600" dirty="0">
                <a:solidFill>
                  <a:schemeClr val="tx1"/>
                </a:solidFill>
                <a:latin typeface="IBM Plex Sans" panose="020B0503050000000000" pitchFamily="34" charset="0"/>
              </a:rPr>
              <a:t>Enable</a:t>
            </a:r>
            <a:r>
              <a:rPr lang="en-US" sz="1600" i="1" dirty="0">
                <a:solidFill>
                  <a:schemeClr val="tx1"/>
                </a:solidFill>
                <a:latin typeface="IBM Plex Sans" panose="020B0503050000000000" pitchFamily="34" charset="0"/>
              </a:rPr>
              <a:t> My Task tab &gt; </a:t>
            </a:r>
            <a:r>
              <a:rPr lang="en-US" sz="1600" dirty="0">
                <a:solidFill>
                  <a:schemeClr val="tx1"/>
                </a:solidFill>
                <a:latin typeface="IBM Plex Sans" panose="020B0503050000000000" pitchFamily="34" charset="0"/>
              </a:rPr>
              <a:t>Select</a:t>
            </a:r>
            <a:r>
              <a:rPr lang="en-US" sz="1600" i="1" dirty="0">
                <a:solidFill>
                  <a:schemeClr val="tx1"/>
                </a:solidFill>
                <a:latin typeface="IBM Plex Sans" panose="020B0503050000000000" pitchFamily="34" charset="0"/>
              </a:rPr>
              <a:t> Basic View </a:t>
            </a:r>
            <a:r>
              <a:rPr lang="en-US" sz="1600" dirty="0">
                <a:solidFill>
                  <a:schemeClr val="tx1"/>
                </a:solidFill>
                <a:latin typeface="IBM Plex Sans" panose="020B0503050000000000" pitchFamily="34" charset="0"/>
              </a:rPr>
              <a:t>under the Configuration dropdown </a:t>
            </a:r>
            <a:r>
              <a:rPr lang="en-US" sz="1600" i="1" dirty="0">
                <a:solidFill>
                  <a:schemeClr val="tx1"/>
                </a:solidFill>
                <a:latin typeface="IBM Plex Sans" panose="020B0503050000000000" pitchFamily="34" charset="0"/>
              </a:rPr>
              <a:t>&gt; Save.</a:t>
            </a:r>
          </a:p>
          <a:p>
            <a:pPr marL="285750" indent="-285750">
              <a:spcBef>
                <a:spcPts val="0"/>
              </a:spcBef>
              <a:spcAft>
                <a:spcPts val="1200"/>
              </a:spcAft>
              <a:buFontTx/>
              <a:buChar char="-"/>
            </a:pPr>
            <a:endParaRPr lang="en-US" sz="1800" dirty="0">
              <a:solidFill>
                <a:schemeClr val="tx1"/>
              </a:solidFill>
              <a:latin typeface="IBM Plex Sans" panose="020B0503050000000000" pitchFamily="34" charset="0"/>
            </a:endParaRP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9DB83457-1402-4163-A6C7-8FDAAD8E0B91}"/>
              </a:ext>
            </a:extLst>
          </p:cNvPr>
          <p:cNvPicPr>
            <a:picLocks noChangeAspect="1"/>
          </p:cNvPicPr>
          <p:nvPr/>
        </p:nvPicPr>
        <p:blipFill>
          <a:blip r:embed="rId2"/>
          <a:stretch>
            <a:fillRect/>
          </a:stretch>
        </p:blipFill>
        <p:spPr>
          <a:xfrm>
            <a:off x="2417447" y="2426851"/>
            <a:ext cx="4437360" cy="2501057"/>
          </a:xfrm>
          <a:prstGeom prst="rect">
            <a:avLst/>
          </a:prstGeom>
          <a:ln>
            <a:solidFill>
              <a:srgbClr val="0070C0"/>
            </a:solidFill>
          </a:ln>
        </p:spPr>
      </p:pic>
    </p:spTree>
    <p:extLst>
      <p:ext uri="{BB962C8B-B14F-4D97-AF65-F5344CB8AC3E}">
        <p14:creationId xmlns:p14="http://schemas.microsoft.com/office/powerpoint/2010/main" val="174744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New UI Branding Configuration</a:t>
            </a:r>
          </a:p>
        </p:txBody>
      </p:sp>
      <p:sp>
        <p:nvSpPr>
          <p:cNvPr id="3" name="Content Placeholder 2"/>
          <p:cNvSpPr>
            <a:spLocks noGrp="1"/>
          </p:cNvSpPr>
          <p:nvPr>
            <p:ph idx="1"/>
          </p:nvPr>
        </p:nvSpPr>
        <p:spPr>
          <a:xfrm>
            <a:off x="244700" y="786441"/>
            <a:ext cx="8790840" cy="3942914"/>
          </a:xfrm>
        </p:spPr>
        <p:txBody>
          <a:bodyPr>
            <a:normAutofit/>
          </a:bodyPr>
          <a:lstStyle/>
          <a:p>
            <a:pPr>
              <a:spcBef>
                <a:spcPts val="600"/>
              </a:spcBef>
            </a:pPr>
            <a:r>
              <a:rPr lang="en-US" dirty="0">
                <a:solidFill>
                  <a:schemeClr val="tx1"/>
                </a:solidFill>
                <a:latin typeface="+mn-lt"/>
              </a:rPr>
              <a:t>Branding can be configured for the BrassRing New UI. If you are a client that uses BrassRing within Talent Suite, some branding will be done in Workbench and some will be done in the Talent Suite Admin section. If you are a client that does not use BrassRing within Talent Suite then you will configure all of your branding in Workbench.</a:t>
            </a:r>
          </a:p>
          <a:p>
            <a:pPr>
              <a:spcBef>
                <a:spcPts val="600"/>
              </a:spcBef>
            </a:pPr>
            <a:endParaRPr lang="en-US" i="1" dirty="0">
              <a:solidFill>
                <a:schemeClr val="tx1"/>
              </a:solidFill>
              <a:latin typeface="+mn-lt"/>
            </a:endParaRPr>
          </a:p>
          <a:p>
            <a:pPr>
              <a:spcBef>
                <a:spcPts val="600"/>
              </a:spcBef>
            </a:pPr>
            <a:r>
              <a:rPr lang="en-US" i="1" dirty="0">
                <a:solidFill>
                  <a:schemeClr val="tx1"/>
                </a:solidFill>
                <a:latin typeface="+mn-lt"/>
              </a:rPr>
              <a:t>Tools &gt; Settings &gt; BrassRing UI Colors &gt; </a:t>
            </a:r>
            <a:r>
              <a:rPr lang="en-US" dirty="0">
                <a:solidFill>
                  <a:schemeClr val="tx1"/>
                </a:solidFill>
                <a:latin typeface="+mn-lt"/>
              </a:rPr>
              <a:t>Select</a:t>
            </a:r>
            <a:r>
              <a:rPr lang="en-US" i="1" dirty="0">
                <a:solidFill>
                  <a:schemeClr val="tx1"/>
                </a:solidFill>
                <a:latin typeface="+mn-lt"/>
              </a:rPr>
              <a:t> Responsive Recruiter Branding &gt; </a:t>
            </a:r>
            <a:r>
              <a:rPr lang="en-US" dirty="0">
                <a:solidFill>
                  <a:schemeClr val="tx1"/>
                </a:solidFill>
                <a:latin typeface="+mn-lt"/>
              </a:rPr>
              <a:t>Select</a:t>
            </a:r>
            <a:r>
              <a:rPr lang="en-US" i="1" dirty="0">
                <a:solidFill>
                  <a:schemeClr val="tx1"/>
                </a:solidFill>
                <a:latin typeface="+mn-lt"/>
              </a:rPr>
              <a:t> Launch &gt; Right-click on elements of the page to update &gt; Save</a:t>
            </a:r>
          </a:p>
          <a:p>
            <a:pPr>
              <a:spcBef>
                <a:spcPts val="600"/>
              </a:spcBef>
            </a:pPr>
            <a:endParaRPr lang="en-US" i="1" dirty="0">
              <a:solidFill>
                <a:schemeClr val="tx1"/>
              </a:solidFill>
              <a:latin typeface="+mn-lt"/>
            </a:endParaRPr>
          </a:p>
        </p:txBody>
      </p:sp>
      <p:pic>
        <p:nvPicPr>
          <p:cNvPr id="4" name="Picture 3">
            <a:extLst>
              <a:ext uri="{FF2B5EF4-FFF2-40B4-BE49-F238E27FC236}">
                <a16:creationId xmlns:a16="http://schemas.microsoft.com/office/drawing/2014/main" id="{D8BD3884-655B-4E76-96F5-2A3091793D3D}"/>
              </a:ext>
            </a:extLst>
          </p:cNvPr>
          <p:cNvPicPr>
            <a:picLocks noChangeAspect="1"/>
          </p:cNvPicPr>
          <p:nvPr/>
        </p:nvPicPr>
        <p:blipFill>
          <a:blip r:embed="rId2"/>
          <a:stretch>
            <a:fillRect/>
          </a:stretch>
        </p:blipFill>
        <p:spPr>
          <a:xfrm>
            <a:off x="1724159" y="2496926"/>
            <a:ext cx="5695681" cy="2127267"/>
          </a:xfrm>
          <a:prstGeom prst="rect">
            <a:avLst/>
          </a:prstGeom>
        </p:spPr>
      </p:pic>
    </p:spTree>
    <p:extLst>
      <p:ext uri="{BB962C8B-B14F-4D97-AF65-F5344CB8AC3E}">
        <p14:creationId xmlns:p14="http://schemas.microsoft.com/office/powerpoint/2010/main" val="4026461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2259672" cy="1445486"/>
          </a:xfrm>
        </p:spPr>
        <p:txBody>
          <a:bodyPr>
            <a:normAutofit fontScale="90000"/>
          </a:bodyPr>
          <a:lstStyle/>
          <a:p>
            <a:r>
              <a:rPr lang="en-US" sz="3000" dirty="0">
                <a:solidFill>
                  <a:schemeClr val="tx1"/>
                </a:solidFill>
                <a:latin typeface="IBM Plex Sans" panose="020B0503050000000000" pitchFamily="34" charset="0"/>
              </a:rPr>
              <a:t>New UI Branding Configuration</a:t>
            </a:r>
          </a:p>
        </p:txBody>
      </p:sp>
      <p:graphicFrame>
        <p:nvGraphicFramePr>
          <p:cNvPr id="4" name="Table 3">
            <a:extLst>
              <a:ext uri="{FF2B5EF4-FFF2-40B4-BE49-F238E27FC236}">
                <a16:creationId xmlns:a16="http://schemas.microsoft.com/office/drawing/2014/main" id="{E8545B07-3E7F-42C5-B3D8-B554134CF26D}"/>
              </a:ext>
            </a:extLst>
          </p:cNvPr>
          <p:cNvGraphicFramePr>
            <a:graphicFrameLocks noGrp="1"/>
          </p:cNvGraphicFramePr>
          <p:nvPr>
            <p:extLst>
              <p:ext uri="{D42A27DB-BD31-4B8C-83A1-F6EECF244321}">
                <p14:modId xmlns:p14="http://schemas.microsoft.com/office/powerpoint/2010/main" val="4039673181"/>
              </p:ext>
            </p:extLst>
          </p:nvPr>
        </p:nvGraphicFramePr>
        <p:xfrm>
          <a:off x="3032973" y="2656876"/>
          <a:ext cx="5409126" cy="2338725"/>
        </p:xfrm>
        <a:graphic>
          <a:graphicData uri="http://schemas.openxmlformats.org/drawingml/2006/table">
            <a:tbl>
              <a:tblPr firstRow="1" bandRow="1">
                <a:tableStyleId>{5C22544A-7EE6-4342-B048-85BDC9FD1C3A}</a:tableStyleId>
              </a:tblPr>
              <a:tblGrid>
                <a:gridCol w="1803042">
                  <a:extLst>
                    <a:ext uri="{9D8B030D-6E8A-4147-A177-3AD203B41FA5}">
                      <a16:colId xmlns:a16="http://schemas.microsoft.com/office/drawing/2014/main" val="2495967756"/>
                    </a:ext>
                  </a:extLst>
                </a:gridCol>
                <a:gridCol w="1803042">
                  <a:extLst>
                    <a:ext uri="{9D8B030D-6E8A-4147-A177-3AD203B41FA5}">
                      <a16:colId xmlns:a16="http://schemas.microsoft.com/office/drawing/2014/main" val="2721042242"/>
                    </a:ext>
                  </a:extLst>
                </a:gridCol>
                <a:gridCol w="1803042">
                  <a:extLst>
                    <a:ext uri="{9D8B030D-6E8A-4147-A177-3AD203B41FA5}">
                      <a16:colId xmlns:a16="http://schemas.microsoft.com/office/drawing/2014/main" val="1360505788"/>
                    </a:ext>
                  </a:extLst>
                </a:gridCol>
              </a:tblGrid>
              <a:tr h="266085">
                <a:tc>
                  <a:txBody>
                    <a:bodyPr/>
                    <a:lstStyle/>
                    <a:p>
                      <a:r>
                        <a:rPr lang="en-US" sz="1100" dirty="0"/>
                        <a:t>Page Element</a:t>
                      </a:r>
                    </a:p>
                  </a:txBody>
                  <a:tcPr/>
                </a:tc>
                <a:tc>
                  <a:txBody>
                    <a:bodyPr/>
                    <a:lstStyle/>
                    <a:p>
                      <a:r>
                        <a:rPr lang="en-US" sz="1100" dirty="0"/>
                        <a:t>Talent Suite Clients</a:t>
                      </a:r>
                    </a:p>
                  </a:txBody>
                  <a:tcPr/>
                </a:tc>
                <a:tc>
                  <a:txBody>
                    <a:bodyPr/>
                    <a:lstStyle/>
                    <a:p>
                      <a:r>
                        <a:rPr lang="en-US" sz="1100" dirty="0"/>
                        <a:t>Non-Talent Suite Clients</a:t>
                      </a:r>
                    </a:p>
                  </a:txBody>
                  <a:tcPr/>
                </a:tc>
                <a:extLst>
                  <a:ext uri="{0D108BD9-81ED-4DB2-BD59-A6C34878D82A}">
                    <a16:rowId xmlns:a16="http://schemas.microsoft.com/office/drawing/2014/main" val="3385791622"/>
                  </a:ext>
                </a:extLst>
              </a:tr>
              <a:tr h="251138">
                <a:tc>
                  <a:txBody>
                    <a:bodyPr/>
                    <a:lstStyle/>
                    <a:p>
                      <a:r>
                        <a:rPr lang="en-US" sz="1100" dirty="0"/>
                        <a:t>Base Font Size</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86608029"/>
                  </a:ext>
                </a:extLst>
              </a:tr>
              <a:tr h="223878">
                <a:tc>
                  <a:txBody>
                    <a:bodyPr/>
                    <a:lstStyle/>
                    <a:p>
                      <a:r>
                        <a:rPr lang="en-US" sz="1100" dirty="0"/>
                        <a:t>Base Font</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1147731233"/>
                  </a:ext>
                </a:extLst>
              </a:tr>
              <a:tr h="235254">
                <a:tc>
                  <a:txBody>
                    <a:bodyPr/>
                    <a:lstStyle/>
                    <a:p>
                      <a:r>
                        <a:rPr lang="en-US" sz="1100" dirty="0"/>
                        <a:t>Link Color</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530748543"/>
                  </a:ext>
                </a:extLst>
              </a:tr>
              <a:tr h="227312">
                <a:tc>
                  <a:txBody>
                    <a:bodyPr/>
                    <a:lstStyle/>
                    <a:p>
                      <a:r>
                        <a:rPr lang="en-US" sz="1100" dirty="0"/>
                        <a:t>Header Background Color</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1940012902"/>
                  </a:ext>
                </a:extLst>
              </a:tr>
              <a:tr h="219370">
                <a:tc>
                  <a:txBody>
                    <a:bodyPr/>
                    <a:lstStyle/>
                    <a:p>
                      <a:r>
                        <a:rPr lang="en-US" sz="1100" dirty="0"/>
                        <a:t>Header Text Color</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1846483818"/>
                  </a:ext>
                </a:extLst>
              </a:tr>
              <a:tr h="218644">
                <a:tc>
                  <a:txBody>
                    <a:bodyPr/>
                    <a:lstStyle/>
                    <a:p>
                      <a:r>
                        <a:rPr lang="en-US" sz="1100" dirty="0"/>
                        <a:t>Logo</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2179289013"/>
                  </a:ext>
                </a:extLst>
              </a:tr>
              <a:tr h="230020">
                <a:tc>
                  <a:txBody>
                    <a:bodyPr/>
                    <a:lstStyle/>
                    <a:p>
                      <a:r>
                        <a:rPr lang="en-US" sz="1100" dirty="0"/>
                        <a:t>Background Image</a:t>
                      </a:r>
                    </a:p>
                  </a:txBody>
                  <a:tcPr/>
                </a:tc>
                <a:tc>
                  <a:txBody>
                    <a:bodyPr/>
                    <a:lstStyle/>
                    <a:p>
                      <a:r>
                        <a:rPr lang="en-US" sz="1100" dirty="0"/>
                        <a:t>No longer applicable</a:t>
                      </a:r>
                    </a:p>
                  </a:txBody>
                  <a:tcPr/>
                </a:tc>
                <a:tc>
                  <a:txBody>
                    <a:bodyPr/>
                    <a:lstStyle/>
                    <a:p>
                      <a:r>
                        <a:rPr lang="en-US" sz="1100" dirty="0"/>
                        <a:t>No longer applicable</a:t>
                      </a:r>
                    </a:p>
                  </a:txBody>
                  <a:tcPr/>
                </a:tc>
                <a:extLst>
                  <a:ext uri="{0D108BD9-81ED-4DB2-BD59-A6C34878D82A}">
                    <a16:rowId xmlns:a16="http://schemas.microsoft.com/office/drawing/2014/main" val="2575983080"/>
                  </a:ext>
                </a:extLst>
              </a:tr>
              <a:tr h="228518">
                <a:tc>
                  <a:txBody>
                    <a:bodyPr/>
                    <a:lstStyle/>
                    <a:p>
                      <a:r>
                        <a:rPr lang="en-US" sz="1100" dirty="0"/>
                        <a:t>Title Font Color</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580517666"/>
                  </a:ext>
                </a:extLst>
              </a:tr>
            </a:tbl>
          </a:graphicData>
        </a:graphic>
      </p:graphicFrame>
      <p:pic>
        <p:nvPicPr>
          <p:cNvPr id="5" name="Picture 4">
            <a:extLst>
              <a:ext uri="{FF2B5EF4-FFF2-40B4-BE49-F238E27FC236}">
                <a16:creationId xmlns:a16="http://schemas.microsoft.com/office/drawing/2014/main" id="{82BBC0C9-C2CE-4613-8676-1AB3A20448A6}"/>
              </a:ext>
            </a:extLst>
          </p:cNvPr>
          <p:cNvPicPr>
            <a:picLocks noChangeAspect="1"/>
          </p:cNvPicPr>
          <p:nvPr/>
        </p:nvPicPr>
        <p:blipFill>
          <a:blip r:embed="rId2"/>
          <a:stretch>
            <a:fillRect/>
          </a:stretch>
        </p:blipFill>
        <p:spPr>
          <a:xfrm>
            <a:off x="2374806" y="125737"/>
            <a:ext cx="6516742" cy="2338725"/>
          </a:xfrm>
          <a:prstGeom prst="rect">
            <a:avLst/>
          </a:prstGeom>
        </p:spPr>
      </p:pic>
    </p:spTree>
    <p:extLst>
      <p:ext uri="{BB962C8B-B14F-4D97-AF65-F5344CB8AC3E}">
        <p14:creationId xmlns:p14="http://schemas.microsoft.com/office/powerpoint/2010/main" val="77131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04" y="281320"/>
            <a:ext cx="865357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315589" y="744490"/>
            <a:ext cx="2208423" cy="2042978"/>
          </a:xfrm>
        </p:spPr>
        <p:txBody>
          <a:bodyPr>
            <a:normAutofit fontScale="92500" lnSpcReduction="10000"/>
          </a:bodyPr>
          <a:lstStyle/>
          <a:p>
            <a:pPr marL="285750" indent="-285750">
              <a:lnSpc>
                <a:spcPct val="120000"/>
              </a:lnSpc>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Candidate Results grid includes advanced filtering capabilities as well as the ability to save filters for future use.  The filters persist to the next use.</a:t>
            </a:r>
          </a:p>
        </p:txBody>
      </p:sp>
      <p:pic>
        <p:nvPicPr>
          <p:cNvPr id="4" name="Picture 3">
            <a:extLst>
              <a:ext uri="{FF2B5EF4-FFF2-40B4-BE49-F238E27FC236}">
                <a16:creationId xmlns:a16="http://schemas.microsoft.com/office/drawing/2014/main" id="{48C1E6E7-A54C-4352-B93A-04F40FD6BBED}"/>
              </a:ext>
            </a:extLst>
          </p:cNvPr>
          <p:cNvPicPr>
            <a:picLocks noChangeAspect="1"/>
          </p:cNvPicPr>
          <p:nvPr/>
        </p:nvPicPr>
        <p:blipFill>
          <a:blip r:embed="rId2"/>
          <a:stretch>
            <a:fillRect/>
          </a:stretch>
        </p:blipFill>
        <p:spPr>
          <a:xfrm>
            <a:off x="2921222" y="733877"/>
            <a:ext cx="4037927" cy="2136737"/>
          </a:xfrm>
          <a:prstGeom prst="rect">
            <a:avLst/>
          </a:prstGeom>
          <a:ln>
            <a:solidFill>
              <a:schemeClr val="accent1"/>
            </a:solidFill>
          </a:ln>
        </p:spPr>
      </p:pic>
      <p:sp>
        <p:nvSpPr>
          <p:cNvPr id="5" name="Rectangle 4">
            <a:extLst>
              <a:ext uri="{FF2B5EF4-FFF2-40B4-BE49-F238E27FC236}">
                <a16:creationId xmlns:a16="http://schemas.microsoft.com/office/drawing/2014/main" id="{0C958470-422A-4FC2-AC2F-0AD1D15A81FC}"/>
              </a:ext>
            </a:extLst>
          </p:cNvPr>
          <p:cNvSpPr/>
          <p:nvPr/>
        </p:nvSpPr>
        <p:spPr>
          <a:xfrm>
            <a:off x="2907510" y="738109"/>
            <a:ext cx="1664489"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TextBox 5">
            <a:extLst>
              <a:ext uri="{FF2B5EF4-FFF2-40B4-BE49-F238E27FC236}">
                <a16:creationId xmlns:a16="http://schemas.microsoft.com/office/drawing/2014/main" id="{55A81423-7F11-46D0-90FC-94578C2EF805}"/>
              </a:ext>
            </a:extLst>
          </p:cNvPr>
          <p:cNvSpPr txBox="1"/>
          <p:nvPr/>
        </p:nvSpPr>
        <p:spPr>
          <a:xfrm>
            <a:off x="461394" y="3070657"/>
            <a:ext cx="8514826" cy="907941"/>
          </a:xfrm>
          <a:prstGeom prst="rect">
            <a:avLst/>
          </a:prstGeom>
          <a:noFill/>
        </p:spPr>
        <p:txBody>
          <a:bodyPr wrap="square" rtlCol="0">
            <a:spAutoFit/>
          </a:bodyPr>
          <a:lstStyle/>
          <a:p>
            <a:r>
              <a:rPr lang="en-US" sz="1600" dirty="0"/>
              <a:t>Custom fields need to be enabled as searchable fields in order to be used as a filter.</a:t>
            </a:r>
          </a:p>
          <a:p>
            <a:pPr marL="285750" indent="-285750">
              <a:spcAft>
                <a:spcPts val="600"/>
              </a:spcAft>
              <a:buFontTx/>
              <a:buChar char="-"/>
            </a:pPr>
            <a:r>
              <a:rPr lang="en-US" sz="1600" i="1" dirty="0"/>
              <a:t>Tools &gt; Forms &gt; </a:t>
            </a:r>
            <a:r>
              <a:rPr lang="en-US" sz="1600" i="1" dirty="0" err="1"/>
              <a:t>Reqs</a:t>
            </a:r>
            <a:r>
              <a:rPr lang="en-US" sz="1600" i="1" dirty="0"/>
              <a:t> &gt; Req forms &gt; Define custom req fields</a:t>
            </a:r>
            <a:r>
              <a:rPr lang="en-US" sz="1600" dirty="0"/>
              <a:t> </a:t>
            </a:r>
          </a:p>
          <a:p>
            <a:pPr marL="285750" indent="-285750">
              <a:buFontTx/>
              <a:buChar char="-"/>
            </a:pPr>
            <a:r>
              <a:rPr lang="en-US" sz="1600" i="1" dirty="0"/>
              <a:t>Edit field attribute &gt; Save and continue</a:t>
            </a:r>
            <a:r>
              <a:rPr lang="en-US" sz="1600" dirty="0"/>
              <a:t> &gt; Select </a:t>
            </a:r>
            <a:r>
              <a:rPr lang="en-US" sz="1600" i="1" dirty="0"/>
              <a:t>Yes</a:t>
            </a:r>
            <a:r>
              <a:rPr lang="en-US" sz="1600" dirty="0"/>
              <a:t> </a:t>
            </a:r>
            <a:r>
              <a:rPr lang="en-US" sz="1600" i="1" dirty="0"/>
              <a:t>for Searchable</a:t>
            </a:r>
          </a:p>
        </p:txBody>
      </p:sp>
      <p:pic>
        <p:nvPicPr>
          <p:cNvPr id="10" name="Picture 9">
            <a:extLst>
              <a:ext uri="{FF2B5EF4-FFF2-40B4-BE49-F238E27FC236}">
                <a16:creationId xmlns:a16="http://schemas.microsoft.com/office/drawing/2014/main" id="{AD582D66-7A9B-49FC-982D-ACE6C14A2874}"/>
              </a:ext>
            </a:extLst>
          </p:cNvPr>
          <p:cNvPicPr>
            <a:picLocks noChangeAspect="1"/>
          </p:cNvPicPr>
          <p:nvPr/>
        </p:nvPicPr>
        <p:blipFill>
          <a:blip r:embed="rId3"/>
          <a:stretch>
            <a:fillRect/>
          </a:stretch>
        </p:blipFill>
        <p:spPr>
          <a:xfrm>
            <a:off x="3095044" y="3978598"/>
            <a:ext cx="3117214" cy="1101774"/>
          </a:xfrm>
          <a:prstGeom prst="rect">
            <a:avLst/>
          </a:prstGeom>
          <a:ln>
            <a:solidFill>
              <a:schemeClr val="accent1"/>
            </a:solidFill>
          </a:ln>
        </p:spPr>
      </p:pic>
    </p:spTree>
    <p:extLst>
      <p:ext uri="{BB962C8B-B14F-4D97-AF65-F5344CB8AC3E}">
        <p14:creationId xmlns:p14="http://schemas.microsoft.com/office/powerpoint/2010/main" val="2690116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870154"/>
            <a:ext cx="8482647" cy="3263504"/>
          </a:xfrm>
        </p:spPr>
        <p:txBody>
          <a:bodyPr>
            <a:normAutofit/>
          </a:bodyPr>
          <a:lstStyle/>
          <a:p>
            <a:pPr marL="285750" indent="-285750">
              <a:spcBef>
                <a:spcPts val="600"/>
              </a:spcBef>
              <a:spcAft>
                <a:spcPts val="600"/>
              </a:spcAft>
              <a:buFont typeface="Arial" panose="020B0604020202020204" pitchFamily="34" charset="0"/>
              <a:buChar char="•"/>
            </a:pPr>
            <a:r>
              <a:rPr lang="en-US" sz="1800" dirty="0">
                <a:solidFill>
                  <a:schemeClr val="tx1"/>
                </a:solidFill>
                <a:latin typeface="IBM Plex Sans" panose="020B0503050000000000" pitchFamily="34" charset="0"/>
              </a:rPr>
              <a:t>The talent record is streamlined and viewable on any device.</a:t>
            </a:r>
          </a:p>
          <a:p>
            <a:pPr marL="285750" indent="-285750">
              <a:spcBef>
                <a:spcPts val="1200"/>
              </a:spcBef>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When on a mobile device, the click to call and email is available directly from the talent record.</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All other appropriate actions based on user permissions are available.</a:t>
            </a:r>
          </a:p>
        </p:txBody>
      </p:sp>
    </p:spTree>
    <p:extLst>
      <p:ext uri="{BB962C8B-B14F-4D97-AF65-F5344CB8AC3E}">
        <p14:creationId xmlns:p14="http://schemas.microsoft.com/office/powerpoint/2010/main" val="1023018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716404"/>
            <a:ext cx="8482647" cy="4427095"/>
          </a:xfrm>
        </p:spPr>
        <p:txBody>
          <a:bodyPr>
            <a:normAutofit/>
          </a:bodyPr>
          <a:lstStyle/>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Talent Record is enhanced with the display of the category based action log and display of full Action Log.</a:t>
            </a:r>
          </a:p>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Users can search the Action Log, which can also be used to filter the log by requisition number, my actions, 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a:t>
            </a:r>
          </a:p>
        </p:txBody>
      </p:sp>
      <p:pic>
        <p:nvPicPr>
          <p:cNvPr id="4" name="Picture 3">
            <a:extLst>
              <a:ext uri="{FF2B5EF4-FFF2-40B4-BE49-F238E27FC236}">
                <a16:creationId xmlns:a16="http://schemas.microsoft.com/office/drawing/2014/main" id="{0C0703ED-547F-4E64-929C-4E631B9924B5}"/>
              </a:ext>
            </a:extLst>
          </p:cNvPr>
          <p:cNvPicPr>
            <a:picLocks noChangeAspect="1"/>
          </p:cNvPicPr>
          <p:nvPr/>
        </p:nvPicPr>
        <p:blipFill>
          <a:blip r:embed="rId2"/>
          <a:stretch>
            <a:fillRect/>
          </a:stretch>
        </p:blipFill>
        <p:spPr>
          <a:xfrm>
            <a:off x="1537486" y="1797380"/>
            <a:ext cx="5996656" cy="2969449"/>
          </a:xfrm>
          <a:prstGeom prst="rect">
            <a:avLst/>
          </a:prstGeom>
          <a:ln>
            <a:solidFill>
              <a:srgbClr val="6EA6FF"/>
            </a:solidFill>
          </a:ln>
        </p:spPr>
      </p:pic>
      <p:sp>
        <p:nvSpPr>
          <p:cNvPr id="5" name="Oval 4">
            <a:extLst>
              <a:ext uri="{FF2B5EF4-FFF2-40B4-BE49-F238E27FC236}">
                <a16:creationId xmlns:a16="http://schemas.microsoft.com/office/drawing/2014/main" id="{7141EC65-DD2D-4D8D-9CF8-096CCC1380DD}"/>
              </a:ext>
            </a:extLst>
          </p:cNvPr>
          <p:cNvSpPr/>
          <p:nvPr/>
        </p:nvSpPr>
        <p:spPr>
          <a:xfrm>
            <a:off x="6022867" y="4152491"/>
            <a:ext cx="1654754" cy="207522"/>
          </a:xfrm>
          <a:prstGeom prst="ellipse">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54800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206062" y="723193"/>
            <a:ext cx="8752097" cy="4146463"/>
          </a:xfrm>
        </p:spPr>
        <p:txBody>
          <a:bodyPr>
            <a:normAutofit/>
          </a:bodyPr>
          <a:lstStyle/>
          <a:p>
            <a:pPr>
              <a:spcBef>
                <a:spcPts val="0"/>
              </a:spcBef>
            </a:pPr>
            <a:r>
              <a:rPr lang="en-US" dirty="0">
                <a:solidFill>
                  <a:schemeClr val="tx1"/>
                </a:solidFill>
                <a:latin typeface="IBM Plex Sans" panose="020B0503050000000000" pitchFamily="34" charset="0"/>
              </a:rPr>
              <a:t>You can customize the following screen display for the </a:t>
            </a:r>
            <a:r>
              <a:rPr lang="en-US" b="1" dirty="0">
                <a:solidFill>
                  <a:schemeClr val="tx1"/>
                </a:solidFill>
                <a:latin typeface="IBM Plex Sans" panose="020B0503050000000000" pitchFamily="34" charset="0"/>
              </a:rPr>
              <a:t>Ribbon and Resume/CV </a:t>
            </a:r>
            <a:r>
              <a:rPr lang="en-US" dirty="0">
                <a:solidFill>
                  <a:schemeClr val="tx1"/>
                </a:solidFill>
                <a:latin typeface="IBM Plex Sans" panose="020B0503050000000000" pitchFamily="34" charset="0"/>
              </a:rPr>
              <a:t>section of the Talent Records by user type.</a:t>
            </a:r>
          </a:p>
          <a:p>
            <a:pPr marL="285750" indent="-285750">
              <a:spcBef>
                <a:spcPts val="0"/>
              </a:spcBef>
              <a:buFontTx/>
              <a:buChar char="-"/>
            </a:pPr>
            <a:r>
              <a:rPr lang="en-US" i="1" dirty="0">
                <a:solidFill>
                  <a:schemeClr val="tx1"/>
                </a:solidFill>
                <a:latin typeface="IBM Plex Sans" panose="020B0503050000000000" pitchFamily="34" charset="0"/>
              </a:rPr>
              <a:t>Tools &gt; Users &gt; User types </a:t>
            </a:r>
            <a:r>
              <a:rPr lang="en-US" dirty="0">
                <a:solidFill>
                  <a:schemeClr val="tx1"/>
                </a:solidFill>
                <a:latin typeface="IBM Plex Sans" panose="020B0503050000000000" pitchFamily="34" charset="0"/>
              </a:rPr>
              <a:t>&gt; Select a </a:t>
            </a:r>
            <a:r>
              <a:rPr lang="en-US" i="1" dirty="0">
                <a:solidFill>
                  <a:schemeClr val="tx1"/>
                </a:solidFill>
                <a:latin typeface="IBM Plex Sans" panose="020B0503050000000000" pitchFamily="34" charset="0"/>
              </a:rPr>
              <a:t>user type </a:t>
            </a:r>
            <a:r>
              <a:rPr lang="en-US" dirty="0">
                <a:solidFill>
                  <a:schemeClr val="tx1"/>
                </a:solidFill>
                <a:latin typeface="IBM Plex Sans" panose="020B0503050000000000" pitchFamily="34" charset="0"/>
              </a:rPr>
              <a:t>to change the display</a:t>
            </a:r>
          </a:p>
          <a:p>
            <a:pPr marL="285750" indent="-285750">
              <a:spcBef>
                <a:spcPts val="0"/>
              </a:spcBef>
              <a:buFontTx/>
              <a:buChar char="-"/>
            </a:pPr>
            <a:r>
              <a:rPr lang="en-US" dirty="0">
                <a:solidFill>
                  <a:schemeClr val="tx1"/>
                </a:solidFill>
                <a:latin typeface="IBM Plex Sans" panose="020B0503050000000000" pitchFamily="34" charset="0"/>
              </a:rPr>
              <a:t>Click </a:t>
            </a:r>
            <a:r>
              <a:rPr lang="en-US" b="1" i="1" dirty="0">
                <a:solidFill>
                  <a:schemeClr val="tx1"/>
                </a:solidFill>
                <a:latin typeface="IBM Plex Sans" panose="020B0503050000000000" pitchFamily="34" charset="0"/>
              </a:rPr>
              <a:t>Screen Display Defaults </a:t>
            </a:r>
            <a:r>
              <a:rPr lang="en-US" dirty="0">
                <a:solidFill>
                  <a:schemeClr val="tx1"/>
                </a:solidFill>
                <a:latin typeface="IBM Plex Sans" panose="020B0503050000000000" pitchFamily="34" charset="0"/>
              </a:rPr>
              <a:t>in the Actions list.</a:t>
            </a: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endParaRPr lang="en-US" dirty="0">
              <a:solidFill>
                <a:schemeClr val="tx1"/>
              </a:solidFill>
              <a:latin typeface="IBM Plex Sans" panose="020B0503050000000000" pitchFamily="34" charset="0"/>
            </a:endParaRPr>
          </a:p>
          <a:p>
            <a:pPr>
              <a:spcBef>
                <a:spcPts val="0"/>
              </a:spcBef>
            </a:pPr>
            <a:endParaRPr lang="en-US" dirty="0">
              <a:solidFill>
                <a:schemeClr val="tx1"/>
              </a:solidFill>
              <a:latin typeface="IBM Plex Sans" panose="020B0503050000000000" pitchFamily="34" charset="0"/>
            </a:endParaRPr>
          </a:p>
          <a:p>
            <a:pPr>
              <a:spcBef>
                <a:spcPts val="0"/>
              </a:spcBef>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endParaRPr lang="en-US" sz="1800" dirty="0">
              <a:solidFill>
                <a:schemeClr val="tx1"/>
              </a:solidFill>
              <a:latin typeface="IBM Plex Sans" panose="020B0503050000000000" pitchFamily="34" charset="0"/>
            </a:endParaRPr>
          </a:p>
        </p:txBody>
      </p:sp>
      <p:pic>
        <p:nvPicPr>
          <p:cNvPr id="4" name="Picture 3">
            <a:extLst>
              <a:ext uri="{FF2B5EF4-FFF2-40B4-BE49-F238E27FC236}">
                <a16:creationId xmlns:a16="http://schemas.microsoft.com/office/drawing/2014/main" id="{86E98D8E-A0BC-414B-BC94-8CDCCCE2A0F8}"/>
              </a:ext>
            </a:extLst>
          </p:cNvPr>
          <p:cNvPicPr>
            <a:picLocks noChangeAspect="1"/>
          </p:cNvPicPr>
          <p:nvPr/>
        </p:nvPicPr>
        <p:blipFill>
          <a:blip r:embed="rId2"/>
          <a:stretch>
            <a:fillRect/>
          </a:stretch>
        </p:blipFill>
        <p:spPr>
          <a:xfrm>
            <a:off x="482205" y="1632693"/>
            <a:ext cx="2054689" cy="1244837"/>
          </a:xfrm>
          <a:prstGeom prst="rect">
            <a:avLst/>
          </a:prstGeom>
          <a:ln>
            <a:solidFill>
              <a:schemeClr val="accent1"/>
            </a:solidFill>
          </a:ln>
        </p:spPr>
      </p:pic>
      <p:pic>
        <p:nvPicPr>
          <p:cNvPr id="5" name="Picture 4">
            <a:extLst>
              <a:ext uri="{FF2B5EF4-FFF2-40B4-BE49-F238E27FC236}">
                <a16:creationId xmlns:a16="http://schemas.microsoft.com/office/drawing/2014/main" id="{D889AD22-241B-4783-9761-67A9C10D6C63}"/>
              </a:ext>
            </a:extLst>
          </p:cNvPr>
          <p:cNvPicPr>
            <a:picLocks noChangeAspect="1"/>
          </p:cNvPicPr>
          <p:nvPr/>
        </p:nvPicPr>
        <p:blipFill>
          <a:blip r:embed="rId3"/>
          <a:stretch>
            <a:fillRect/>
          </a:stretch>
        </p:blipFill>
        <p:spPr>
          <a:xfrm>
            <a:off x="646608" y="2957015"/>
            <a:ext cx="1865433" cy="1188793"/>
          </a:xfrm>
          <a:prstGeom prst="rect">
            <a:avLst/>
          </a:prstGeom>
          <a:ln>
            <a:solidFill>
              <a:schemeClr val="accent1"/>
            </a:solidFill>
          </a:ln>
        </p:spPr>
      </p:pic>
      <p:pic>
        <p:nvPicPr>
          <p:cNvPr id="6" name="Picture 5">
            <a:extLst>
              <a:ext uri="{FF2B5EF4-FFF2-40B4-BE49-F238E27FC236}">
                <a16:creationId xmlns:a16="http://schemas.microsoft.com/office/drawing/2014/main" id="{0BACFD8C-C8D0-4A3D-8827-48F2164F9B21}"/>
              </a:ext>
            </a:extLst>
          </p:cNvPr>
          <p:cNvPicPr>
            <a:picLocks noChangeAspect="1"/>
          </p:cNvPicPr>
          <p:nvPr/>
        </p:nvPicPr>
        <p:blipFill>
          <a:blip r:embed="rId4"/>
          <a:stretch>
            <a:fillRect/>
          </a:stretch>
        </p:blipFill>
        <p:spPr>
          <a:xfrm>
            <a:off x="258052" y="4225294"/>
            <a:ext cx="3148015" cy="431183"/>
          </a:xfrm>
          <a:prstGeom prst="rect">
            <a:avLst/>
          </a:prstGeom>
          <a:ln>
            <a:solidFill>
              <a:schemeClr val="accent1"/>
            </a:solidFill>
          </a:ln>
        </p:spPr>
      </p:pic>
      <p:sp>
        <p:nvSpPr>
          <p:cNvPr id="7" name="TextBox 6">
            <a:extLst>
              <a:ext uri="{FF2B5EF4-FFF2-40B4-BE49-F238E27FC236}">
                <a16:creationId xmlns:a16="http://schemas.microsoft.com/office/drawing/2014/main" id="{48B0437B-3CA5-4F69-B10A-77E0C0A588A7}"/>
              </a:ext>
            </a:extLst>
          </p:cNvPr>
          <p:cNvSpPr txBox="1"/>
          <p:nvPr/>
        </p:nvSpPr>
        <p:spPr>
          <a:xfrm>
            <a:off x="2544216" y="1627011"/>
            <a:ext cx="6082020" cy="738664"/>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Talent Record section allows you to customize the ribbon by being able to select up to 4 fields to display in a pane and the number of panes to display. </a:t>
            </a:r>
            <a:endParaRPr lang="en-US" sz="1400" dirty="0"/>
          </a:p>
        </p:txBody>
      </p:sp>
      <p:sp>
        <p:nvSpPr>
          <p:cNvPr id="8" name="TextBox 7">
            <a:extLst>
              <a:ext uri="{FF2B5EF4-FFF2-40B4-BE49-F238E27FC236}">
                <a16:creationId xmlns:a16="http://schemas.microsoft.com/office/drawing/2014/main" id="{2159E827-86A4-4479-805F-D8D703D469B5}"/>
              </a:ext>
            </a:extLst>
          </p:cNvPr>
          <p:cNvSpPr txBox="1"/>
          <p:nvPr/>
        </p:nvSpPr>
        <p:spPr>
          <a:xfrm>
            <a:off x="2544216" y="2890404"/>
            <a:ext cx="6082020" cy="553998"/>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Resume/CV section allows you to customize what tables are displayed and what tab should display as default.</a:t>
            </a:r>
            <a:r>
              <a:rPr lang="en-US" sz="1600" dirty="0">
                <a:latin typeface="IBM Plex Sans" panose="020B0503050000000000" pitchFamily="34" charset="0"/>
              </a:rPr>
              <a:t> </a:t>
            </a:r>
            <a:endParaRPr lang="en-US" sz="1600" dirty="0"/>
          </a:p>
        </p:txBody>
      </p:sp>
      <p:sp>
        <p:nvSpPr>
          <p:cNvPr id="9" name="TextBox 8">
            <a:extLst>
              <a:ext uri="{FF2B5EF4-FFF2-40B4-BE49-F238E27FC236}">
                <a16:creationId xmlns:a16="http://schemas.microsoft.com/office/drawing/2014/main" id="{AED404B2-E9FC-4BDA-8A63-9505ABB327F5}"/>
              </a:ext>
            </a:extLst>
          </p:cNvPr>
          <p:cNvSpPr txBox="1"/>
          <p:nvPr/>
        </p:nvSpPr>
        <p:spPr>
          <a:xfrm>
            <a:off x="3484334" y="4214148"/>
            <a:ext cx="4748892" cy="553998"/>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You can also apply the configuration to other user types from the Display Defaults screen.</a:t>
            </a:r>
            <a:r>
              <a:rPr lang="en-US" sz="1600" dirty="0">
                <a:latin typeface="IBM Plex Sans" panose="020B0503050000000000" pitchFamily="34" charset="0"/>
              </a:rPr>
              <a:t> </a:t>
            </a:r>
            <a:endParaRPr lang="en-US" sz="1600" dirty="0"/>
          </a:p>
        </p:txBody>
      </p:sp>
      <p:pic>
        <p:nvPicPr>
          <p:cNvPr id="10" name="Picture 9">
            <a:extLst>
              <a:ext uri="{FF2B5EF4-FFF2-40B4-BE49-F238E27FC236}">
                <a16:creationId xmlns:a16="http://schemas.microsoft.com/office/drawing/2014/main" id="{4CFDE291-E1FA-44F4-B49E-2D08D860EB38}"/>
              </a:ext>
            </a:extLst>
          </p:cNvPr>
          <p:cNvPicPr>
            <a:picLocks noChangeAspect="1"/>
          </p:cNvPicPr>
          <p:nvPr/>
        </p:nvPicPr>
        <p:blipFill>
          <a:blip r:embed="rId5"/>
          <a:stretch>
            <a:fillRect/>
          </a:stretch>
        </p:blipFill>
        <p:spPr>
          <a:xfrm>
            <a:off x="3303036" y="2133633"/>
            <a:ext cx="4063285" cy="623055"/>
          </a:xfrm>
          <a:prstGeom prst="rect">
            <a:avLst/>
          </a:prstGeom>
        </p:spPr>
      </p:pic>
      <p:pic>
        <p:nvPicPr>
          <p:cNvPr id="11" name="Picture 10">
            <a:extLst>
              <a:ext uri="{FF2B5EF4-FFF2-40B4-BE49-F238E27FC236}">
                <a16:creationId xmlns:a16="http://schemas.microsoft.com/office/drawing/2014/main" id="{F82473DC-F747-445A-B399-BD6BB2C074DC}"/>
              </a:ext>
            </a:extLst>
          </p:cNvPr>
          <p:cNvPicPr>
            <a:picLocks noChangeAspect="1"/>
          </p:cNvPicPr>
          <p:nvPr/>
        </p:nvPicPr>
        <p:blipFill>
          <a:blip r:embed="rId6"/>
          <a:stretch>
            <a:fillRect/>
          </a:stretch>
        </p:blipFill>
        <p:spPr>
          <a:xfrm>
            <a:off x="5858780" y="3158986"/>
            <a:ext cx="2688102" cy="953651"/>
          </a:xfrm>
          <a:prstGeom prst="rect">
            <a:avLst/>
          </a:prstGeom>
        </p:spPr>
      </p:pic>
    </p:spTree>
    <p:extLst>
      <p:ext uri="{BB962C8B-B14F-4D97-AF65-F5344CB8AC3E}">
        <p14:creationId xmlns:p14="http://schemas.microsoft.com/office/powerpoint/2010/main" val="259955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280800" y="2571750"/>
            <a:ext cx="8506013" cy="369332"/>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HR Statuses, HR Status Categories, Branding, Req folder, and Talent Record</a:t>
            </a:r>
          </a:p>
        </p:txBody>
      </p:sp>
    </p:spTree>
    <p:extLst>
      <p:ext uri="{BB962C8B-B14F-4D97-AF65-F5344CB8AC3E}">
        <p14:creationId xmlns:p14="http://schemas.microsoft.com/office/powerpoint/2010/main" val="185099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2308324"/>
          </a:xfrm>
          <a:prstGeom prst="rect">
            <a:avLst/>
          </a:prstGeom>
        </p:spPr>
        <p:txBody>
          <a:bodyPr wrap="square">
            <a:spAutoFit/>
          </a:bodyPr>
          <a:lstStyle/>
          <a:p>
            <a:endParaRPr lang="en-US" sz="1600" dirty="0"/>
          </a:p>
          <a:p>
            <a:pPr marL="285750" indent="-285750">
              <a:buFont typeface="Arial" panose="020B0604020202020204" pitchFamily="34" charset="0"/>
              <a:buChar char="•"/>
            </a:pPr>
            <a:r>
              <a:rPr lang="en-US" sz="1600" dirty="0"/>
              <a:t>August 2019 – Default settings for all user types will be updated to the new UI in Production. </a:t>
            </a:r>
            <a:r>
              <a:rPr lang="en-US" sz="1600" i="1" dirty="0"/>
              <a:t>(Current </a:t>
            </a:r>
            <a:r>
              <a:rPr lang="en-US" sz="1600" i="1" u="sng" dirty="0"/>
              <a:t>estimate</a:t>
            </a:r>
            <a:r>
              <a:rPr lang="en-US" sz="1600" i="1" dirty="0"/>
              <a:t> date is August 19</a:t>
            </a:r>
            <a:r>
              <a:rPr lang="en-US" sz="1600" i="1" baseline="30000" dirty="0"/>
              <a:t>th</a:t>
            </a:r>
            <a:r>
              <a:rPr lang="en-US" sz="1600" i="1" dirty="0"/>
              <a:t>. Watch for the release communication for confirmation!)</a:t>
            </a:r>
            <a:endParaRPr lang="en-US" sz="1600" dirty="0"/>
          </a:p>
          <a:p>
            <a:endParaRPr lang="en-US" sz="1600" dirty="0"/>
          </a:p>
          <a:p>
            <a:pPr marL="285750" indent="-285750">
              <a:buFont typeface="Arial" panose="020B0604020202020204" pitchFamily="34" charset="0"/>
              <a:buChar char="•"/>
            </a:pPr>
            <a:r>
              <a:rPr lang="en-US" sz="1600" dirty="0"/>
              <a:t>Through February 2020, users can switch back and forth from classic UI to new UI.</a:t>
            </a:r>
          </a:p>
          <a:p>
            <a:endParaRPr lang="en-US" sz="1600" dirty="0"/>
          </a:p>
          <a:p>
            <a:pPr marL="285750" indent="-285750">
              <a:buFont typeface="Arial" panose="020B0604020202020204" pitchFamily="34" charset="0"/>
              <a:buChar char="•"/>
            </a:pPr>
            <a:r>
              <a:rPr lang="en-US" sz="1600" dirty="0"/>
              <a:t>After the February 2020 BrassRing Release, classic UI is no longer available.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8617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02150" y="870153"/>
            <a:ext cx="8920406" cy="3864879"/>
          </a:xfrm>
        </p:spPr>
        <p:txBody>
          <a:bodyPr>
            <a:normAutofit/>
          </a:bodyPr>
          <a:lstStyle/>
          <a:p>
            <a:pPr lvl="0"/>
            <a:r>
              <a:rPr lang="en-US" dirty="0">
                <a:solidFill>
                  <a:schemeClr val="tx1"/>
                </a:solidFill>
                <a:latin typeface="+mn-lt"/>
              </a:rPr>
              <a:t>Migration to BrassRing on Cloud Responsive </a:t>
            </a:r>
          </a:p>
          <a:p>
            <a:pPr>
              <a:spcBef>
                <a:spcPts val="0"/>
              </a:spcBef>
            </a:pPr>
            <a:r>
              <a:rPr lang="en-US" u="sng" dirty="0">
                <a:latin typeface="+mn-lt"/>
                <a:hlinkClick r:id="rId2"/>
              </a:rPr>
              <a:t>https://www.ibm.com/support/knowledgecenter/SSEUFV/1_GettingStarted/1a_MigrationDoc.html</a:t>
            </a:r>
            <a:endParaRPr lang="en-US" dirty="0">
              <a:latin typeface="+mn-lt"/>
            </a:endParaRPr>
          </a:p>
          <a:p>
            <a:pPr>
              <a:lnSpc>
                <a:spcPct val="110000"/>
              </a:lnSpc>
              <a:spcBef>
                <a:spcPts val="600"/>
              </a:spcBef>
            </a:pPr>
            <a:r>
              <a:rPr lang="en-US" dirty="0">
                <a:latin typeface="+mn-lt"/>
              </a:rPr>
              <a:t> </a:t>
            </a:r>
          </a:p>
          <a:p>
            <a:pPr lvl="0">
              <a:spcBef>
                <a:spcPts val="0"/>
              </a:spcBef>
            </a:pPr>
            <a:r>
              <a:rPr lang="en-US" dirty="0">
                <a:solidFill>
                  <a:schemeClr val="tx1"/>
                </a:solidFill>
                <a:latin typeface="+mn-lt"/>
              </a:rPr>
              <a:t>BrassRing Responsive User Interface FAQs </a:t>
            </a:r>
          </a:p>
          <a:p>
            <a:pPr>
              <a:spcBef>
                <a:spcPts val="0"/>
              </a:spcBef>
            </a:pPr>
            <a:r>
              <a:rPr lang="en-US" u="sng" dirty="0">
                <a:latin typeface="+mn-lt"/>
                <a:hlinkClick r:id="rId3"/>
              </a:rPr>
              <a:t>https://www.ibm.com/support/knowledgecenter/SSEUFV/1_GettingStarted/1a_NewUIFAQ.html</a:t>
            </a:r>
            <a:endParaRPr lang="en-US" dirty="0">
              <a:latin typeface="+mn-lt"/>
            </a:endParaRPr>
          </a:p>
          <a:p>
            <a:pPr>
              <a:spcBef>
                <a:spcPts val="600"/>
              </a:spcBef>
            </a:pPr>
            <a:r>
              <a:rPr lang="en-US" dirty="0">
                <a:latin typeface="+mn-lt"/>
              </a:rPr>
              <a:t> </a:t>
            </a:r>
          </a:p>
          <a:p>
            <a:pPr lvl="0">
              <a:spcBef>
                <a:spcPts val="0"/>
              </a:spcBef>
            </a:pPr>
            <a:r>
              <a:rPr lang="en-US" dirty="0">
                <a:solidFill>
                  <a:schemeClr val="tx1"/>
                </a:solidFill>
                <a:latin typeface="+mn-lt"/>
              </a:rPr>
              <a:t>Persona Group Management</a:t>
            </a:r>
          </a:p>
          <a:p>
            <a:pPr>
              <a:spcBef>
                <a:spcPts val="0"/>
              </a:spcBef>
            </a:pPr>
            <a:r>
              <a:rPr lang="en-US" u="sng" dirty="0">
                <a:latin typeface="+mn-lt"/>
                <a:hlinkClick r:id="rId4"/>
              </a:rPr>
              <a:t>https://www.ibm.com/support/knowledgecenter/SSEUFV/2_Configuration/2_UserManagement/3_ManagePersonaGroups.html</a:t>
            </a:r>
            <a:endParaRPr lang="en-US" dirty="0">
              <a:latin typeface="+mn-lt"/>
            </a:endParaRPr>
          </a:p>
          <a:p>
            <a:pPr>
              <a:spcBef>
                <a:spcPts val="600"/>
              </a:spcBef>
            </a:pPr>
            <a:r>
              <a:rPr lang="en-US" dirty="0">
                <a:latin typeface="+mn-lt"/>
              </a:rPr>
              <a:t> </a:t>
            </a:r>
          </a:p>
          <a:p>
            <a:pPr lvl="0">
              <a:spcBef>
                <a:spcPts val="0"/>
              </a:spcBef>
            </a:pPr>
            <a:r>
              <a:rPr lang="en-US" dirty="0">
                <a:solidFill>
                  <a:schemeClr val="tx1"/>
                </a:solidFill>
                <a:latin typeface="+mn-lt"/>
              </a:rPr>
              <a:t>User Interface Configuration</a:t>
            </a:r>
          </a:p>
          <a:p>
            <a:pPr>
              <a:spcBef>
                <a:spcPts val="0"/>
              </a:spcBef>
            </a:pPr>
            <a:r>
              <a:rPr lang="en-US" u="sng" dirty="0">
                <a:latin typeface="+mn-lt"/>
                <a:hlinkClick r:id="rId5"/>
              </a:rPr>
              <a:t>https://www.ibm.com/support/knowledgecenter/SSEUFV/2_Configuration/2_UserManagement/1_ConfigureUI.html</a:t>
            </a:r>
            <a:endParaRPr lang="en-US" u="sng" dirty="0">
              <a:latin typeface="+mn-lt"/>
            </a:endParaRPr>
          </a:p>
          <a:p>
            <a:pPr>
              <a:spcBef>
                <a:spcPts val="0"/>
              </a:spcBef>
            </a:pPr>
            <a:endParaRPr lang="en-US" dirty="0">
              <a:latin typeface="+mn-lt"/>
            </a:endParaRPr>
          </a:p>
          <a:p>
            <a:pPr>
              <a:spcBef>
                <a:spcPts val="0"/>
              </a:spcBef>
            </a:pPr>
            <a:r>
              <a:rPr lang="en-US" dirty="0">
                <a:solidFill>
                  <a:schemeClr val="tx1"/>
                </a:solidFill>
                <a:latin typeface="+mn-lt"/>
              </a:rPr>
              <a:t>BrassRing Quick </a:t>
            </a:r>
            <a:r>
              <a:rPr lang="en-US">
                <a:solidFill>
                  <a:schemeClr val="tx1"/>
                </a:solidFill>
                <a:latin typeface="+mn-lt"/>
              </a:rPr>
              <a:t>Reference Guide (QRG)</a:t>
            </a:r>
            <a:endParaRPr lang="en-US" dirty="0">
              <a:solidFill>
                <a:schemeClr val="tx1"/>
              </a:solidFill>
              <a:latin typeface="+mn-lt"/>
            </a:endParaRPr>
          </a:p>
          <a:p>
            <a:pPr>
              <a:spcBef>
                <a:spcPts val="0"/>
              </a:spcBef>
            </a:pPr>
            <a:r>
              <a:rPr lang="en-US" dirty="0">
                <a:solidFill>
                  <a:schemeClr val="tx1"/>
                </a:solidFill>
                <a:latin typeface="+mn-lt"/>
                <a:hlinkClick r:id="rId6"/>
              </a:rPr>
              <a:t>https://www.ibm.com/support/knowledgecenter/SSEUFV/1_GettingStarted/2_AccessBR.html</a:t>
            </a:r>
            <a:endParaRPr lang="en-US" dirty="0">
              <a:solidFill>
                <a:schemeClr val="tx1"/>
              </a:solidFill>
              <a:latin typeface="+mn-lt"/>
            </a:endParaRPr>
          </a:p>
          <a:p>
            <a:pPr>
              <a:spcBef>
                <a:spcPts val="0"/>
              </a:spcBef>
            </a:pPr>
            <a:endParaRPr lang="en-US" dirty="0">
              <a:solidFill>
                <a:schemeClr val="tx1"/>
              </a:solidFill>
              <a:latin typeface="IBM Plex Sans" panose="020B0503050000000000" pitchFamily="34" charset="0"/>
            </a:endParaRP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770917"/>
            <a:ext cx="8920406" cy="3999502"/>
          </a:xfrm>
        </p:spPr>
        <p:txBody>
          <a:bodyPr>
            <a:normAutofit/>
          </a:bodyPr>
          <a:lstStyle/>
          <a:p>
            <a:pPr lvl="0"/>
            <a:r>
              <a:rPr lang="en-US" dirty="0">
                <a:solidFill>
                  <a:schemeClr val="tx1"/>
                </a:solidFill>
              </a:rPr>
              <a:t>Client Training &amp; Enablement Sessions</a:t>
            </a:r>
          </a:p>
          <a:p>
            <a:pPr lvl="1"/>
            <a:r>
              <a:rPr lang="en-US" dirty="0">
                <a:solidFill>
                  <a:schemeClr val="tx1"/>
                </a:solidFill>
              </a:rPr>
              <a:t>Recordings, presentations, and Q&amp;A doc from past BrassRing New UI sessions</a:t>
            </a:r>
          </a:p>
          <a:p>
            <a:pPr lvl="2"/>
            <a:r>
              <a:rPr lang="en-US" dirty="0">
                <a:solidFill>
                  <a:schemeClr val="tx1"/>
                </a:solidFill>
              </a:rPr>
              <a:t>June 18</a:t>
            </a:r>
            <a:r>
              <a:rPr lang="en-US" baseline="30000" dirty="0">
                <a:solidFill>
                  <a:schemeClr val="tx1"/>
                </a:solidFill>
              </a:rPr>
              <a:t>th</a:t>
            </a:r>
            <a:r>
              <a:rPr lang="en-US" dirty="0">
                <a:solidFill>
                  <a:schemeClr val="tx1"/>
                </a:solidFill>
              </a:rPr>
              <a:t>, 2019 – BrassRing New UI – Client Panel</a:t>
            </a:r>
          </a:p>
          <a:p>
            <a:pPr lvl="2"/>
            <a:r>
              <a:rPr lang="en-US" dirty="0">
                <a:solidFill>
                  <a:schemeClr val="tx1"/>
                </a:solidFill>
              </a:rPr>
              <a:t>June 19</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July 16</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Today, July 30</a:t>
            </a:r>
            <a:r>
              <a:rPr lang="en-US" baseline="30000" dirty="0">
                <a:solidFill>
                  <a:schemeClr val="tx1"/>
                </a:solidFill>
              </a:rPr>
              <a:t>th</a:t>
            </a:r>
            <a:r>
              <a:rPr lang="en-US" dirty="0">
                <a:solidFill>
                  <a:schemeClr val="tx1"/>
                </a:solidFill>
              </a:rPr>
              <a:t>, 2019 – BrassRing New UI Admin Configuration</a:t>
            </a:r>
          </a:p>
          <a:p>
            <a:pPr lvl="1">
              <a:spcBef>
                <a:spcPts val="1800"/>
              </a:spcBef>
            </a:pPr>
            <a:r>
              <a:rPr lang="en-US" dirty="0">
                <a:solidFill>
                  <a:schemeClr val="tx1"/>
                </a:solidFill>
              </a:rPr>
              <a:t>You can access the recordings from:</a:t>
            </a:r>
          </a:p>
          <a:p>
            <a:r>
              <a:rPr lang="en-US" dirty="0">
                <a:solidFill>
                  <a:schemeClr val="tx1"/>
                </a:solidFill>
              </a:rPr>
              <a:t>IBM Knowledge Center (KC) &gt;&gt; IBM Kenexa BrassRing on Cloud &gt;&gt; Past Events</a:t>
            </a:r>
          </a:p>
          <a:p>
            <a:pPr>
              <a:spcBef>
                <a:spcPts val="600"/>
              </a:spcBef>
            </a:pPr>
            <a:r>
              <a:rPr lang="en-US" u="sng" dirty="0">
                <a:hlinkClick r:id="rId2"/>
              </a:rPr>
              <a:t>https://www.ibm.com/support/knowledgecenter/SSEUFV/welcome/kc_welcome_brassring.html</a:t>
            </a:r>
            <a:endParaRPr lang="en-US" dirty="0"/>
          </a:p>
          <a:p>
            <a:r>
              <a:rPr lang="en-US" dirty="0"/>
              <a:t> </a:t>
            </a:r>
            <a:endParaRPr lang="en-US" sz="1800" dirty="0">
              <a:latin typeface="IBM Plex Sans" panose="020B0503050000000000" pitchFamily="34" charset="0"/>
            </a:endParaRPr>
          </a:p>
        </p:txBody>
      </p:sp>
    </p:spTree>
    <p:extLst>
      <p:ext uri="{BB962C8B-B14F-4D97-AF65-F5344CB8AC3E}">
        <p14:creationId xmlns:p14="http://schemas.microsoft.com/office/powerpoint/2010/main" val="2304546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4"/>
            <a:ext cx="8920406" cy="3263504"/>
          </a:xfrm>
        </p:spPr>
        <p:txBody>
          <a:bodyPr>
            <a:normAutofit/>
          </a:bodyPr>
          <a:lstStyle/>
          <a:p>
            <a:pPr lvl="0"/>
            <a:r>
              <a:rPr lang="en-US" dirty="0">
                <a:solidFill>
                  <a:schemeClr val="tx1"/>
                </a:solidFill>
              </a:rPr>
              <a:t>Self Service BrassRing New User Fundamentals (NUF) Training </a:t>
            </a:r>
          </a:p>
          <a:p>
            <a:pPr lvl="1"/>
            <a:r>
              <a:rPr lang="en-US" dirty="0">
                <a:solidFill>
                  <a:schemeClr val="tx1"/>
                </a:solidFill>
              </a:rPr>
              <a:t>Self-paced BrassRing NUF training at no cost to the client</a:t>
            </a:r>
          </a:p>
          <a:p>
            <a:pPr lvl="1"/>
            <a:r>
              <a:rPr lang="en-US" dirty="0">
                <a:solidFill>
                  <a:schemeClr val="tx1"/>
                </a:solidFill>
              </a:rPr>
              <a:t>User can achieve digital badge when successfully completing the course</a:t>
            </a:r>
          </a:p>
          <a:p>
            <a:r>
              <a:rPr lang="en-US" u="sng" dirty="0">
                <a:hlinkClick r:id="rId2"/>
              </a:rPr>
              <a:t>https://www.ibm.com/support/knowledgecenter/SSEUFV/14_Training/4_BrassRingAndWBTraining.html</a:t>
            </a:r>
            <a:endParaRPr lang="en-US" dirty="0"/>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46632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9040</TotalTime>
  <Words>1830</Words>
  <Application>Microsoft Macintosh PowerPoint</Application>
  <PresentationFormat>On-screen Show (16:9)</PresentationFormat>
  <Paragraphs>211</Paragraphs>
  <Slides>25</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25</vt:i4>
      </vt:variant>
    </vt:vector>
  </HeadingPairs>
  <TitlesOfParts>
    <vt:vector size="34" baseType="lpstr">
      <vt:lpstr>Arial</vt:lpstr>
      <vt:lpstr>Calibri</vt:lpstr>
      <vt:lpstr>HelvNeue for IBM</vt:lpstr>
      <vt:lpstr>IBM Plex Sans</vt:lpstr>
      <vt:lpstr>IBM Plex Sans SemiBold</vt:lpstr>
      <vt:lpstr>blk_background_2017</vt:lpstr>
      <vt:lpstr>gry_background_2017</vt:lpstr>
      <vt:lpstr>wht_background_2017</vt:lpstr>
      <vt:lpstr>1_gry_background_2017</vt:lpstr>
      <vt:lpstr> New User Interface (UI) Admin Configuration  IBM Kenexa BrassRing on Cloud   — Client Training and Enablement Session IBM Watson Talent  July 30th ,2019 </vt:lpstr>
      <vt:lpstr>PowerPoint Presentation</vt:lpstr>
      <vt:lpstr>User Type and Persona Management</vt:lpstr>
      <vt:lpstr>User Type and Persona Management</vt:lpstr>
      <vt:lpstr>User Type and Persona Management</vt:lpstr>
      <vt:lpstr>User Type and Persona Management</vt:lpstr>
      <vt:lpstr>User Type and Persona Management</vt:lpstr>
      <vt:lpstr>Demo –</vt:lpstr>
      <vt:lpstr>HR Statuses and HR Status Categories</vt:lpstr>
      <vt:lpstr>Visualizations</vt:lpstr>
      <vt:lpstr>HR Statuses</vt:lpstr>
      <vt:lpstr>HR Statuses</vt:lpstr>
      <vt:lpstr>HR Statuses</vt:lpstr>
      <vt:lpstr>New UI Branding Configuration</vt:lpstr>
      <vt:lpstr>New UI Branding Configuration</vt:lpstr>
      <vt:lpstr>Working with Reqs: Req Folder</vt:lpstr>
      <vt:lpstr>Talent Record</vt:lpstr>
      <vt:lpstr>Talent Record</vt:lpstr>
      <vt:lpstr>Talent Record</vt:lpstr>
      <vt:lpstr>Demo –</vt:lpstr>
      <vt:lpstr>Timeline</vt:lpstr>
      <vt:lpstr>Resources</vt:lpstr>
      <vt:lpstr>Resources</vt:lpstr>
      <vt:lpstr>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Microsoft Office User</cp:lastModifiedBy>
  <cp:revision>262</cp:revision>
  <dcterms:created xsi:type="dcterms:W3CDTF">2018-03-01T22:47:15Z</dcterms:created>
  <dcterms:modified xsi:type="dcterms:W3CDTF">2019-07-30T16:13:53Z</dcterms:modified>
</cp:coreProperties>
</file>