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Lst>
  <p:notesMasterIdLst>
    <p:notesMasterId r:id="rId27"/>
  </p:notesMasterIdLst>
  <p:handoutMasterIdLst>
    <p:handoutMasterId r:id="rId28"/>
  </p:handoutMasterIdLst>
  <p:sldIdLst>
    <p:sldId id="338" r:id="rId6"/>
    <p:sldId id="458" r:id="rId7"/>
    <p:sldId id="483" r:id="rId8"/>
    <p:sldId id="349" r:id="rId9"/>
    <p:sldId id="330" r:id="rId10"/>
    <p:sldId id="465" r:id="rId11"/>
    <p:sldId id="466" r:id="rId12"/>
    <p:sldId id="461" r:id="rId13"/>
    <p:sldId id="477" r:id="rId14"/>
    <p:sldId id="484" r:id="rId15"/>
    <p:sldId id="488" r:id="rId16"/>
    <p:sldId id="482" r:id="rId17"/>
    <p:sldId id="487" r:id="rId18"/>
    <p:sldId id="394" r:id="rId19"/>
    <p:sldId id="464" r:id="rId20"/>
    <p:sldId id="467" r:id="rId21"/>
    <p:sldId id="468" r:id="rId22"/>
    <p:sldId id="333" r:id="rId23"/>
    <p:sldId id="459" r:id="rId24"/>
    <p:sldId id="462" r:id="rId25"/>
    <p:sldId id="288" r:id="rId2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A6FF"/>
    <a:srgbClr val="FFFFFF"/>
    <a:srgbClr val="F3F3F3"/>
    <a:srgbClr val="F7F3F1"/>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46" autoAdjust="0"/>
    <p:restoredTop sz="93817" autoAdjust="0"/>
  </p:normalViewPr>
  <p:slideViewPr>
    <p:cSldViewPr snapToGrid="0" snapToObjects="1" showGuides="1">
      <p:cViewPr varScale="1">
        <p:scale>
          <a:sx n="105" d="100"/>
          <a:sy n="105" d="100"/>
        </p:scale>
        <p:origin x="124" y="7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1/30/2020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1/30/2020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5382340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193495853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00810166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3665655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7743122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245413109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0999526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06957304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4570799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55975022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8868304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933385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41414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65771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02114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94320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590323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233535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124107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71082327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78523692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11365145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118606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667782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09382183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572164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2890167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90314419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139368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20361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555656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404105003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929447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163334955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7164029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65297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323308423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0077038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theme" Target="../theme/theme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slideLayout" Target="../slideLayouts/slideLayout166.xml"/><Relationship Id="rId29" Type="http://schemas.openxmlformats.org/officeDocument/2006/relationships/slideLayout" Target="../slideLayouts/slideLayout175.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image" Target="../media/image1.png"/><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8" Type="http://schemas.openxmlformats.org/officeDocument/2006/relationships/slideLayout" Target="../slideLayouts/slideLayout154.xml"/><Relationship Id="rId3"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271033196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hyperlink" Target="https://ibm.webex.com/ibm/j.php?RGID=rc73c104df8bac91cc1a50a713f0dc75a" TargetMode="External"/><Relationship Id="rId3" Type="http://schemas.openxmlformats.org/officeDocument/2006/relationships/hyperlink" Target="https://ibm.webex.com/ibm/j.php?RGID=r2dd1f36b65bc9d9526e9c9f1e48f1aaf" TargetMode="External"/><Relationship Id="rId7" Type="http://schemas.openxmlformats.org/officeDocument/2006/relationships/hyperlink" Target="https://ibm.webex.com/ibm/j.php?RGID=r6bba5aefd3b0e99998633f3075064dde" TargetMode="External"/><Relationship Id="rId2" Type="http://schemas.openxmlformats.org/officeDocument/2006/relationships/hyperlink" Target="https://ibm.webex.com/ibm/j.php?RGID=rf398aebb385b43b183b1106abf290361" TargetMode="External"/><Relationship Id="rId1" Type="http://schemas.openxmlformats.org/officeDocument/2006/relationships/slideLayout" Target="../slideLayouts/slideLayout2.xml"/><Relationship Id="rId6" Type="http://schemas.openxmlformats.org/officeDocument/2006/relationships/hyperlink" Target="https://ibm.webex.com/ibm/j.php?RGID=r8fc1848f5af678516f23118a9f138dc8" TargetMode="External"/><Relationship Id="rId5" Type="http://schemas.openxmlformats.org/officeDocument/2006/relationships/hyperlink" Target="https://ibm.webex.com/ibm/j.php?RGID=r4da995074be85639a215d32bf707af7d" TargetMode="External"/><Relationship Id="rId10"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ba9c35b35c1bee41b6fa8080bc63da64" TargetMode="External"/><Relationship Id="rId9" Type="http://schemas.openxmlformats.org/officeDocument/2006/relationships/hyperlink" Target="https://ibm.webex.com/ibm/j.php?RGID=r3700e0b78c96f5cbff895455a561c959"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ibm.webex.com/ibm/j.php?RGID=r9aaf09ee05bc691f5b7184d9e70fb7f5" TargetMode="External"/><Relationship Id="rId3" Type="http://schemas.openxmlformats.org/officeDocument/2006/relationships/hyperlink" Target="https://ibm.webex.com/ibm/j.php?RGID=r850a2e494c302a5bd8533a3e43ea5ea4" TargetMode="External"/><Relationship Id="rId7" Type="http://schemas.openxmlformats.org/officeDocument/2006/relationships/hyperlink" Target="https://ibm.webex.com/ibm/j.php?RGID=r3308eb186eba7566fcdd69c809a8fad3" TargetMode="External"/><Relationship Id="rId2" Type="http://schemas.openxmlformats.org/officeDocument/2006/relationships/hyperlink" Target="https://ibm.webex.com/ibm/j.php?RGID=r87f21a8de39a477ba3595a9f297c42ee" TargetMode="External"/><Relationship Id="rId1" Type="http://schemas.openxmlformats.org/officeDocument/2006/relationships/slideLayout" Target="../slideLayouts/slideLayout148.xml"/><Relationship Id="rId6" Type="http://schemas.openxmlformats.org/officeDocument/2006/relationships/hyperlink" Target="https://ibm.webex.com/ibm/j.php?RGID=rbc21e208d47f6b51a5f293a83f6b1543" TargetMode="External"/><Relationship Id="rId11"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b5d258f6af1f2940f435c56e82bb3b85" TargetMode="External"/><Relationship Id="rId10" Type="http://schemas.openxmlformats.org/officeDocument/2006/relationships/hyperlink" Target="https://ibm.webex.com/ibm/j.php?RGID=rb2ee961bc9c1947f298d59017f8e3240" TargetMode="External"/><Relationship Id="rId4" Type="http://schemas.openxmlformats.org/officeDocument/2006/relationships/hyperlink" Target="https://ibm.webex.com/ibm/j.php?RGID=re31b80e020f7f7f12e636f7a3cc97160" TargetMode="External"/><Relationship Id="rId9" Type="http://schemas.openxmlformats.org/officeDocument/2006/relationships/hyperlink" Target="https://ibm.webex.com/ibm/j.php?RGID=rb6e5c83c8cd8ffa55b10bc92634aa4d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5.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3" Type="http://schemas.openxmlformats.org/officeDocument/2006/relationships/hyperlink" Target="https://www.ibm.com/support/knowledgecenter/SSEUFV/2_Configuration/17_ConfiguringIM/top.html" TargetMode="External"/><Relationship Id="rId2" Type="http://schemas.openxmlformats.org/officeDocument/2006/relationships/hyperlink" Target="https://www.ibm.com/support/knowledgecenter/SSEUFV/16_InterviewManagement/top.html" TargetMode="External"/><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3" Type="http://schemas.openxmlformats.org/officeDocument/2006/relationships/hyperlink" Target="https://www.ibm.com/support/knowledgecenter/SSEUFV/14_Training/2EnablementSessions.html" TargetMode="External"/><Relationship Id="rId2" Type="http://schemas.openxmlformats.org/officeDocument/2006/relationships/hyperlink" Target="https://www.ibm.com/support/knowledgecenter/SSEUFV/14_Training/1UpcomingEnablements.html" TargetMode="External"/><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br>
              <a:rPr lang="en-US" dirty="0"/>
            </a:br>
            <a:r>
              <a:rPr lang="en-US" dirty="0"/>
              <a:t>BrassRing Interview Manager </a:t>
            </a:r>
            <a:br>
              <a:rPr lang="en-US" dirty="0"/>
            </a:br>
            <a:r>
              <a:rPr lang="en-US" dirty="0"/>
              <a:t>IBM Kenexa BrassRing on Cloud</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dirty="0">
                <a:latin typeface="IBM Plex Sans" charset="0"/>
              </a:rPr>
              <a:t>January 14</a:t>
            </a:r>
            <a:r>
              <a:rPr lang="en-US" sz="1600" baseline="30000" dirty="0">
                <a:latin typeface="IBM Plex Sans" charset="0"/>
              </a:rPr>
              <a:t>th</a:t>
            </a:r>
            <a:r>
              <a:rPr lang="en-US" sz="1600" dirty="0">
                <a:latin typeface="IBM Plex Sans" charset="0"/>
              </a:rPr>
              <a:t>, 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January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1588700591"/>
              </p:ext>
            </p:extLst>
          </p:nvPr>
        </p:nvGraphicFramePr>
        <p:xfrm>
          <a:off x="228600" y="808589"/>
          <a:ext cx="8726214" cy="4231335"/>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435823">
                  <a:extLst>
                    <a:ext uri="{9D8B030D-6E8A-4147-A177-3AD203B41FA5}">
                      <a16:colId xmlns:a16="http://schemas.microsoft.com/office/drawing/2014/main" val="1806861775"/>
                    </a:ext>
                  </a:extLst>
                </a:gridCol>
                <a:gridCol w="1243013">
                  <a:extLst>
                    <a:ext uri="{9D8B030D-6E8A-4147-A177-3AD203B41FA5}">
                      <a16:colId xmlns:a16="http://schemas.microsoft.com/office/drawing/2014/main" val="4008877000"/>
                    </a:ext>
                  </a:extLst>
                </a:gridCol>
                <a:gridCol w="1060970">
                  <a:extLst>
                    <a:ext uri="{9D8B030D-6E8A-4147-A177-3AD203B41FA5}">
                      <a16:colId xmlns:a16="http://schemas.microsoft.com/office/drawing/2014/main" val="554407507"/>
                    </a:ext>
                  </a:extLst>
                </a:gridCol>
              </a:tblGrid>
              <a:tr h="2949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492098">
                <a:tc>
                  <a:txBody>
                    <a:bodyPr/>
                    <a:lstStyle/>
                    <a:p>
                      <a:endParaRPr lang="en-US" sz="1050" dirty="0"/>
                    </a:p>
                  </a:txBody>
                  <a:tcPr/>
                </a:tc>
                <a:tc>
                  <a:txBody>
                    <a:bodyPr/>
                    <a:lstStyle/>
                    <a:p>
                      <a:r>
                        <a:rPr lang="en-US" sz="1050" dirty="0"/>
                        <a:t> </a:t>
                      </a:r>
                    </a:p>
                  </a:txBody>
                  <a:tcPr/>
                </a:tc>
                <a:tc>
                  <a:txBody>
                    <a:bodyPr/>
                    <a:lstStyle/>
                    <a:p>
                      <a:endParaRPr lang="en-US" sz="800" b="1" dirty="0"/>
                    </a:p>
                  </a:txBody>
                  <a:tcPr/>
                </a:tc>
                <a:tc>
                  <a:txBody>
                    <a:bodyPr/>
                    <a:lstStyle/>
                    <a:p>
                      <a:r>
                        <a:rPr lang="en-US" sz="1000" dirty="0"/>
                        <a:t>1</a:t>
                      </a:r>
                    </a:p>
                  </a:txBody>
                  <a:tcPr/>
                </a:tc>
                <a:tc>
                  <a:txBody>
                    <a:bodyPr/>
                    <a:lstStyle/>
                    <a:p>
                      <a:r>
                        <a:rPr lang="en-US" sz="1000" dirty="0"/>
                        <a:t>2</a:t>
                      </a:r>
                    </a:p>
                  </a:txBody>
                  <a:tcPr/>
                </a:tc>
                <a:tc>
                  <a:txBody>
                    <a:bodyPr/>
                    <a:lstStyle/>
                    <a:p>
                      <a:r>
                        <a:rPr lang="en-US" sz="1050" dirty="0">
                          <a:solidFill>
                            <a:schemeClr val="tx1"/>
                          </a:solidFill>
                        </a:rPr>
                        <a:t>3</a:t>
                      </a:r>
                    </a:p>
                    <a:p>
                      <a:endParaRPr lang="en-US" sz="700" dirty="0">
                        <a:solidFill>
                          <a:schemeClr val="tx1"/>
                        </a:solidFill>
                      </a:endParaRPr>
                    </a:p>
                  </a:txBody>
                  <a:tcPr/>
                </a:tc>
                <a:tc>
                  <a:txBody>
                    <a:bodyPr/>
                    <a:lstStyle/>
                    <a:p>
                      <a:r>
                        <a:rPr lang="en-US" sz="1050" dirty="0"/>
                        <a:t>4</a:t>
                      </a:r>
                    </a:p>
                  </a:txBody>
                  <a:tcPr/>
                </a:tc>
                <a:extLst>
                  <a:ext uri="{0D108BD9-81ED-4DB2-BD59-A6C34878D82A}">
                    <a16:rowId xmlns:a16="http://schemas.microsoft.com/office/drawing/2014/main" val="2963636183"/>
                  </a:ext>
                </a:extLst>
              </a:tr>
              <a:tr h="492098">
                <a:tc>
                  <a:txBody>
                    <a:bodyPr/>
                    <a:lstStyle/>
                    <a:p>
                      <a:r>
                        <a:rPr lang="en-US" sz="1050" dirty="0"/>
                        <a:t>5</a:t>
                      </a:r>
                    </a:p>
                  </a:txBody>
                  <a:tcPr/>
                </a:tc>
                <a:tc>
                  <a:txBody>
                    <a:bodyPr/>
                    <a:lstStyle/>
                    <a:p>
                      <a:r>
                        <a:rPr lang="en-US" sz="1050" dirty="0"/>
                        <a:t>6</a:t>
                      </a:r>
                    </a:p>
                  </a:txBody>
                  <a:tcPr/>
                </a:tc>
                <a:tc>
                  <a:txBody>
                    <a:bodyPr/>
                    <a:lstStyle/>
                    <a:p>
                      <a:r>
                        <a:rPr lang="en-US" sz="1050" dirty="0">
                          <a:solidFill>
                            <a:schemeClr val="tx1"/>
                          </a:solidFill>
                        </a:rPr>
                        <a:t>7</a:t>
                      </a:r>
                    </a:p>
                    <a:p>
                      <a:r>
                        <a:rPr lang="en-US" sz="1000" b="1" dirty="0">
                          <a:solidFill>
                            <a:schemeClr val="tx1"/>
                          </a:solidFill>
                        </a:rPr>
                        <a:t>Client</a:t>
                      </a:r>
                      <a:r>
                        <a:rPr lang="en-US" sz="1000" b="0" dirty="0">
                          <a:solidFill>
                            <a:schemeClr val="tx1"/>
                          </a:solidFill>
                        </a:rPr>
                        <a:t>: </a:t>
                      </a:r>
                      <a:r>
                        <a:rPr lang="en-US" sz="1000" b="0" strike="sngStrike" dirty="0">
                          <a:solidFill>
                            <a:schemeClr val="tx1"/>
                          </a:solidFill>
                          <a:hlinkClick r:id="rId2"/>
                        </a:rPr>
                        <a:t>Interview Manager – Client Panel (11:00 AM EST)</a:t>
                      </a:r>
                      <a:r>
                        <a:rPr lang="en-US" sz="1000" b="0" strike="noStrike" dirty="0">
                          <a:solidFill>
                            <a:schemeClr val="tx1"/>
                          </a:solidFill>
                        </a:rPr>
                        <a:t> - Cancelled</a:t>
                      </a:r>
                      <a:endParaRPr lang="en-US" sz="1000" b="1" strike="noStrike" dirty="0">
                        <a:solidFill>
                          <a:schemeClr val="tx1"/>
                        </a:solidFill>
                      </a:endParaRPr>
                    </a:p>
                  </a:txBody>
                  <a:tcPr/>
                </a:tc>
                <a:tc>
                  <a:txBody>
                    <a:bodyPr/>
                    <a:lstStyle/>
                    <a:p>
                      <a:r>
                        <a:rPr lang="en-US" sz="1050" dirty="0"/>
                        <a:t>8</a:t>
                      </a:r>
                    </a:p>
                    <a:p>
                      <a:endParaRPr lang="en-US" sz="800" dirty="0"/>
                    </a:p>
                  </a:txBody>
                  <a:tcPr/>
                </a:tc>
                <a:tc>
                  <a:txBody>
                    <a:bodyPr/>
                    <a:lstStyle/>
                    <a:p>
                      <a:r>
                        <a:rPr lang="en-US" sz="1050" dirty="0"/>
                        <a:t>9</a:t>
                      </a:r>
                    </a:p>
                  </a:txBody>
                  <a:tcPr/>
                </a:tc>
                <a:tc>
                  <a:txBody>
                    <a:bodyPr/>
                    <a:lstStyle/>
                    <a:p>
                      <a:r>
                        <a:rPr lang="en-US" sz="1050" dirty="0"/>
                        <a:t>10</a:t>
                      </a:r>
                    </a:p>
                  </a:txBody>
                  <a:tcPr/>
                </a:tc>
                <a:tc>
                  <a:txBody>
                    <a:bodyPr/>
                    <a:lstStyle/>
                    <a:p>
                      <a:r>
                        <a:rPr lang="en-US" sz="1050" dirty="0"/>
                        <a:t>11</a:t>
                      </a:r>
                    </a:p>
                  </a:txBody>
                  <a:tcPr/>
                </a:tc>
                <a:extLst>
                  <a:ext uri="{0D108BD9-81ED-4DB2-BD59-A6C34878D82A}">
                    <a16:rowId xmlns:a16="http://schemas.microsoft.com/office/drawing/2014/main" val="1628256478"/>
                  </a:ext>
                </a:extLst>
              </a:tr>
              <a:tr h="492098">
                <a:tc>
                  <a:txBody>
                    <a:bodyPr/>
                    <a:lstStyle/>
                    <a:p>
                      <a:r>
                        <a:rPr lang="en-US" sz="1050" dirty="0"/>
                        <a:t>12</a:t>
                      </a:r>
                    </a:p>
                  </a:txBody>
                  <a:tcPr/>
                </a:tc>
                <a:tc>
                  <a:txBody>
                    <a:bodyPr/>
                    <a:lstStyle/>
                    <a:p>
                      <a:r>
                        <a:rPr lang="en-US" sz="1050" dirty="0"/>
                        <a:t>13</a:t>
                      </a:r>
                    </a:p>
                    <a:p>
                      <a:r>
                        <a:rPr lang="en-US" sz="1000" b="1" dirty="0"/>
                        <a:t>Client</a:t>
                      </a:r>
                      <a:r>
                        <a:rPr lang="en-US" sz="1000" dirty="0"/>
                        <a:t>: </a:t>
                      </a:r>
                      <a:r>
                        <a:rPr lang="en-US" sz="1000" dirty="0">
                          <a:hlinkClick r:id="rId3"/>
                        </a:rPr>
                        <a:t>Assess New User Training (11:00 AM EST)</a:t>
                      </a:r>
                      <a:endParaRPr lang="en-US" sz="1000" dirty="0"/>
                    </a:p>
                  </a:txBody>
                  <a:tcPr/>
                </a:tc>
                <a:tc>
                  <a:txBody>
                    <a:bodyPr/>
                    <a:lstStyle/>
                    <a:p>
                      <a:r>
                        <a:rPr lang="en-US" sz="1050" dirty="0"/>
                        <a:t>14</a:t>
                      </a:r>
                    </a:p>
                    <a:p>
                      <a:r>
                        <a:rPr lang="en-US" sz="1000" b="1" dirty="0">
                          <a:solidFill>
                            <a:schemeClr val="tx1"/>
                          </a:solidFill>
                        </a:rPr>
                        <a:t>Client</a:t>
                      </a:r>
                      <a:r>
                        <a:rPr lang="en-US" sz="1000" b="0" dirty="0">
                          <a:solidFill>
                            <a:schemeClr val="tx1"/>
                          </a:solidFill>
                        </a:rPr>
                        <a:t>: </a:t>
                      </a:r>
                      <a:r>
                        <a:rPr lang="en-US" sz="1000" b="0" dirty="0">
                          <a:solidFill>
                            <a:schemeClr val="tx1"/>
                          </a:solidFill>
                          <a:hlinkClick r:id="rId4"/>
                        </a:rPr>
                        <a:t>Interview Manager – User Session (11 AM EST)</a:t>
                      </a:r>
                      <a:endParaRPr lang="en-US" sz="1000" b="1" dirty="0">
                        <a:solidFill>
                          <a:schemeClr val="tx1"/>
                        </a:solidFill>
                      </a:endParaRPr>
                    </a:p>
                  </a:txBody>
                  <a:tcPr/>
                </a:tc>
                <a:tc>
                  <a:txBody>
                    <a:bodyPr/>
                    <a:lstStyle/>
                    <a:p>
                      <a:r>
                        <a:rPr lang="en-US" sz="1050" dirty="0"/>
                        <a:t>15</a:t>
                      </a:r>
                    </a:p>
                    <a:p>
                      <a:endParaRPr lang="en-US" sz="800" dirty="0"/>
                    </a:p>
                  </a:txBody>
                  <a:tcPr/>
                </a:tc>
                <a:tc>
                  <a:txBody>
                    <a:bodyPr/>
                    <a:lstStyle/>
                    <a:p>
                      <a:r>
                        <a:rPr lang="en-US" sz="1050" dirty="0"/>
                        <a:t>16</a:t>
                      </a:r>
                    </a:p>
                    <a:p>
                      <a:r>
                        <a:rPr lang="en-US" sz="1000" b="1" dirty="0"/>
                        <a:t>Client:</a:t>
                      </a:r>
                      <a:r>
                        <a:rPr lang="en-US" sz="1000" b="0" dirty="0"/>
                        <a:t> BrassRing 20.01.13 &amp; Onboard Release (</a:t>
                      </a:r>
                      <a:r>
                        <a:rPr lang="en-US" sz="1000" b="0" dirty="0">
                          <a:hlinkClick r:id="rId5"/>
                        </a:rPr>
                        <a:t>4 am EST</a:t>
                      </a:r>
                      <a:r>
                        <a:rPr lang="en-US" sz="1000" b="0" dirty="0"/>
                        <a:t>; </a:t>
                      </a:r>
                      <a:r>
                        <a:rPr lang="en-US" sz="1000" b="0" dirty="0">
                          <a:hlinkClick r:id="rId6"/>
                        </a:rPr>
                        <a:t>11 am EST</a:t>
                      </a:r>
                      <a:r>
                        <a:rPr lang="en-US" sz="1000" b="0" dirty="0"/>
                        <a:t>)</a:t>
                      </a:r>
                      <a:endParaRPr lang="en-US" sz="800" b="0" dirty="0"/>
                    </a:p>
                  </a:txBody>
                  <a:tcPr/>
                </a:tc>
                <a:tc>
                  <a:txBody>
                    <a:bodyPr/>
                    <a:lstStyle/>
                    <a:p>
                      <a:r>
                        <a:rPr lang="en-US" sz="1050" dirty="0"/>
                        <a:t>17</a:t>
                      </a:r>
                    </a:p>
                  </a:txBody>
                  <a:tcPr/>
                </a:tc>
                <a:tc>
                  <a:txBody>
                    <a:bodyPr/>
                    <a:lstStyle/>
                    <a:p>
                      <a:r>
                        <a:rPr lang="en-US" sz="1050" dirty="0"/>
                        <a:t>18</a:t>
                      </a:r>
                    </a:p>
                  </a:txBody>
                  <a:tcPr/>
                </a:tc>
                <a:extLst>
                  <a:ext uri="{0D108BD9-81ED-4DB2-BD59-A6C34878D82A}">
                    <a16:rowId xmlns:a16="http://schemas.microsoft.com/office/drawing/2014/main" val="634571686"/>
                  </a:ext>
                </a:extLst>
              </a:tr>
              <a:tr h="492098">
                <a:tc>
                  <a:txBody>
                    <a:bodyPr/>
                    <a:lstStyle/>
                    <a:p>
                      <a:r>
                        <a:rPr lang="en-US" sz="1050" dirty="0"/>
                        <a:t>19</a:t>
                      </a:r>
                    </a:p>
                  </a:txBody>
                  <a:tcPr/>
                </a:tc>
                <a:tc>
                  <a:txBody>
                    <a:bodyPr/>
                    <a:lstStyle/>
                    <a:p>
                      <a:r>
                        <a:rPr lang="en-US" sz="1050" dirty="0"/>
                        <a:t>20</a:t>
                      </a:r>
                    </a:p>
                    <a:p>
                      <a:r>
                        <a:rPr lang="en-US" sz="1000" b="1" dirty="0"/>
                        <a:t>Client</a:t>
                      </a:r>
                      <a:r>
                        <a:rPr lang="en-US" sz="1000" b="0" dirty="0"/>
                        <a:t>: </a:t>
                      </a:r>
                      <a:r>
                        <a:rPr lang="en-US" sz="1000" b="0" dirty="0">
                          <a:hlinkClick r:id="rId7"/>
                        </a:rPr>
                        <a:t>Assess Transitioning to the New UI (Phase 4) (11 AM EST)</a:t>
                      </a:r>
                      <a:endParaRPr lang="en-US" sz="1000" b="1" dirty="0"/>
                    </a:p>
                  </a:txBody>
                  <a:tcPr/>
                </a:tc>
                <a:tc>
                  <a:txBody>
                    <a:bodyPr/>
                    <a:lstStyle/>
                    <a:p>
                      <a:r>
                        <a:rPr lang="en-US" sz="1050" dirty="0"/>
                        <a:t>21</a:t>
                      </a:r>
                    </a:p>
                    <a:p>
                      <a:r>
                        <a:rPr lang="en-US" sz="1000" b="1" dirty="0"/>
                        <a:t>Client:</a:t>
                      </a:r>
                      <a:r>
                        <a:rPr lang="en-US" sz="1000" b="0" dirty="0"/>
                        <a:t> </a:t>
                      </a:r>
                      <a:r>
                        <a:rPr lang="en-US" sz="1000" b="0" dirty="0">
                          <a:hlinkClick r:id="rId8"/>
                        </a:rPr>
                        <a:t>Interview Manager – Admin Session (11 AM EST)</a:t>
                      </a:r>
                      <a:endParaRPr lang="en-US" sz="1000" b="1" dirty="0"/>
                    </a:p>
                  </a:txBody>
                  <a:tcPr/>
                </a:tc>
                <a:tc>
                  <a:txBody>
                    <a:bodyPr/>
                    <a:lstStyle/>
                    <a:p>
                      <a:r>
                        <a:rPr lang="en-US" sz="1050" b="0" dirty="0"/>
                        <a:t>22</a:t>
                      </a:r>
                    </a:p>
                    <a:p>
                      <a:endParaRPr lang="en-US" sz="800" b="0" dirty="0"/>
                    </a:p>
                  </a:txBody>
                  <a:tcPr/>
                </a:tc>
                <a:tc>
                  <a:txBody>
                    <a:bodyPr/>
                    <a:lstStyle/>
                    <a:p>
                      <a:r>
                        <a:rPr lang="en-US" sz="1050" dirty="0"/>
                        <a:t>23</a:t>
                      </a:r>
                    </a:p>
                  </a:txBody>
                  <a:tcPr/>
                </a:tc>
                <a:tc>
                  <a:txBody>
                    <a:bodyPr/>
                    <a:lstStyle/>
                    <a:p>
                      <a:r>
                        <a:rPr lang="en-US" sz="1050" dirty="0"/>
                        <a:t>24</a:t>
                      </a:r>
                    </a:p>
                  </a:txBody>
                  <a:tcPr/>
                </a:tc>
                <a:tc>
                  <a:txBody>
                    <a:bodyPr/>
                    <a:lstStyle/>
                    <a:p>
                      <a:r>
                        <a:rPr lang="en-US" sz="1050" dirty="0"/>
                        <a:t>25</a:t>
                      </a:r>
                    </a:p>
                  </a:txBody>
                  <a:tcPr/>
                </a:tc>
                <a:extLst>
                  <a:ext uri="{0D108BD9-81ED-4DB2-BD59-A6C34878D82A}">
                    <a16:rowId xmlns:a16="http://schemas.microsoft.com/office/drawing/2014/main" val="1980404736"/>
                  </a:ext>
                </a:extLst>
              </a:tr>
              <a:tr h="492098">
                <a:tc>
                  <a:txBody>
                    <a:bodyPr/>
                    <a:lstStyle/>
                    <a:p>
                      <a:r>
                        <a:rPr lang="en-US" sz="1050" dirty="0"/>
                        <a:t>26</a:t>
                      </a:r>
                    </a:p>
                  </a:txBody>
                  <a:tcPr/>
                </a:tc>
                <a:tc>
                  <a:txBody>
                    <a:bodyPr/>
                    <a:lstStyle/>
                    <a:p>
                      <a:r>
                        <a:rPr lang="en-US" sz="1050" dirty="0"/>
                        <a:t>27</a:t>
                      </a:r>
                    </a:p>
                    <a:p>
                      <a:r>
                        <a:rPr lang="en-US" sz="1000" b="1" dirty="0"/>
                        <a:t>Client:</a:t>
                      </a:r>
                      <a:r>
                        <a:rPr lang="en-US" sz="1000" b="0" dirty="0"/>
                        <a:t> </a:t>
                      </a:r>
                      <a:r>
                        <a:rPr lang="en-US" sz="1000" b="0" dirty="0">
                          <a:hlinkClick r:id="rId9"/>
                        </a:rPr>
                        <a:t>Assess New Features and Updates (11 AM EST)</a:t>
                      </a:r>
                      <a:endParaRPr lang="en-US" sz="1000" b="1" dirty="0"/>
                    </a:p>
                  </a:txBody>
                  <a:tcPr/>
                </a:tc>
                <a:tc>
                  <a:txBody>
                    <a:bodyPr/>
                    <a:lstStyle/>
                    <a:p>
                      <a:r>
                        <a:rPr lang="en-US" sz="1050" dirty="0"/>
                        <a:t>28</a:t>
                      </a:r>
                      <a:endParaRPr lang="en-US" sz="800" dirty="0"/>
                    </a:p>
                  </a:txBody>
                  <a:tcPr/>
                </a:tc>
                <a:tc>
                  <a:txBody>
                    <a:bodyPr/>
                    <a:lstStyle/>
                    <a:p>
                      <a:r>
                        <a:rPr lang="en-US" sz="1050" b="0" dirty="0"/>
                        <a:t>29</a:t>
                      </a:r>
                    </a:p>
                  </a:txBody>
                  <a:tcPr/>
                </a:tc>
                <a:tc>
                  <a:txBody>
                    <a:bodyPr/>
                    <a:lstStyle/>
                    <a:p>
                      <a:r>
                        <a:rPr lang="en-US" sz="1000" dirty="0"/>
                        <a:t>30</a:t>
                      </a:r>
                    </a:p>
                  </a:txBody>
                  <a:tcPr/>
                </a:tc>
                <a:tc>
                  <a:txBody>
                    <a:bodyPr/>
                    <a:lstStyle/>
                    <a:p>
                      <a:r>
                        <a:rPr lang="en-US" sz="1000" dirty="0"/>
                        <a:t>31</a:t>
                      </a:r>
                    </a:p>
                  </a:txBody>
                  <a:tcPr/>
                </a:tc>
                <a:tc>
                  <a:txBody>
                    <a:bodyPr/>
                    <a:lstStyle/>
                    <a:p>
                      <a:endParaRPr lang="en-US" sz="1050" dirty="0"/>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10"/>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252611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February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686715499"/>
              </p:ext>
            </p:extLst>
          </p:nvPr>
        </p:nvGraphicFramePr>
        <p:xfrm>
          <a:off x="228600" y="808589"/>
          <a:ext cx="8726214" cy="4176160"/>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389371">
                  <a:extLst>
                    <a:ext uri="{9D8B030D-6E8A-4147-A177-3AD203B41FA5}">
                      <a16:colId xmlns:a16="http://schemas.microsoft.com/office/drawing/2014/main" val="4008877000"/>
                    </a:ext>
                  </a:extLst>
                </a:gridCol>
                <a:gridCol w="1103833">
                  <a:extLst>
                    <a:ext uri="{9D8B030D-6E8A-4147-A177-3AD203B41FA5}">
                      <a16:colId xmlns:a16="http://schemas.microsoft.com/office/drawing/2014/main" val="554407507"/>
                    </a:ext>
                  </a:extLst>
                </a:gridCol>
              </a:tblGrid>
              <a:tr h="306948">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88016">
                <a:tc>
                  <a:txBody>
                    <a:bodyPr/>
                    <a:lstStyle/>
                    <a:p>
                      <a:r>
                        <a:rPr lang="en-US" sz="1000" dirty="0"/>
                        <a:t>2</a:t>
                      </a:r>
                    </a:p>
                  </a:txBody>
                  <a:tcPr/>
                </a:tc>
                <a:tc>
                  <a:txBody>
                    <a:bodyPr/>
                    <a:lstStyle/>
                    <a:p>
                      <a:r>
                        <a:rPr lang="en-US" sz="1000" dirty="0"/>
                        <a:t> 3</a:t>
                      </a:r>
                    </a:p>
                  </a:txBody>
                  <a:tcPr/>
                </a:tc>
                <a:tc>
                  <a:txBody>
                    <a:bodyPr/>
                    <a:lstStyle/>
                    <a:p>
                      <a:r>
                        <a:rPr lang="en-US" sz="1000" b="0" dirty="0"/>
                        <a:t>4</a:t>
                      </a:r>
                    </a:p>
                    <a:p>
                      <a:r>
                        <a:rPr lang="en-US" sz="1000" b="1" dirty="0"/>
                        <a:t>Client:</a:t>
                      </a:r>
                      <a:r>
                        <a:rPr lang="en-US" sz="1000" b="0" dirty="0"/>
                        <a:t> </a:t>
                      </a:r>
                      <a:r>
                        <a:rPr lang="en-US" sz="1000" b="0" dirty="0">
                          <a:hlinkClick r:id="rId2"/>
                        </a:rPr>
                        <a:t>Interview Manager – User Session (11:00 AM EST)</a:t>
                      </a:r>
                      <a:endParaRPr lang="en-US" sz="1000" b="1" dirty="0"/>
                    </a:p>
                  </a:txBody>
                  <a:tcPr/>
                </a:tc>
                <a:tc>
                  <a:txBody>
                    <a:bodyPr/>
                    <a:lstStyle/>
                    <a:p>
                      <a:r>
                        <a:rPr lang="en-US" sz="1000" dirty="0"/>
                        <a:t>5</a:t>
                      </a:r>
                    </a:p>
                  </a:txBody>
                  <a:tcPr/>
                </a:tc>
                <a:tc>
                  <a:txBody>
                    <a:bodyPr/>
                    <a:lstStyle/>
                    <a:p>
                      <a:r>
                        <a:rPr lang="en-US" sz="1000" dirty="0"/>
                        <a:t>6</a:t>
                      </a:r>
                    </a:p>
                    <a:p>
                      <a:r>
                        <a:rPr lang="en-US" sz="1000" b="1" dirty="0"/>
                        <a:t>Client:</a:t>
                      </a:r>
                      <a:r>
                        <a:rPr lang="en-US" sz="1000" b="0" dirty="0"/>
                        <a:t> </a:t>
                      </a:r>
                      <a:r>
                        <a:rPr lang="en-US" sz="1000" b="0" dirty="0">
                          <a:hlinkClick r:id="rId3"/>
                        </a:rPr>
                        <a:t>Interview Manager – Admin Session (11:00 AM EST)</a:t>
                      </a:r>
                      <a:endParaRPr lang="en-US" sz="1000" b="1" dirty="0"/>
                    </a:p>
                  </a:txBody>
                  <a:tcPr/>
                </a:tc>
                <a:tc>
                  <a:txBody>
                    <a:bodyPr/>
                    <a:lstStyle/>
                    <a:p>
                      <a:r>
                        <a:rPr lang="en-US" sz="1000" dirty="0">
                          <a:solidFill>
                            <a:schemeClr val="tx1"/>
                          </a:solidFill>
                        </a:rPr>
                        <a:t>7</a:t>
                      </a:r>
                    </a:p>
                    <a:p>
                      <a:endParaRPr lang="en-US" sz="1000" dirty="0">
                        <a:solidFill>
                          <a:schemeClr val="tx1"/>
                        </a:solidFill>
                      </a:endParaRPr>
                    </a:p>
                  </a:txBody>
                  <a:tcPr/>
                </a:tc>
                <a:tc>
                  <a:txBody>
                    <a:bodyPr/>
                    <a:lstStyle/>
                    <a:p>
                      <a:r>
                        <a:rPr lang="en-US" sz="1000" dirty="0"/>
                        <a:t>8</a:t>
                      </a:r>
                    </a:p>
                  </a:txBody>
                  <a:tcPr/>
                </a:tc>
                <a:extLst>
                  <a:ext uri="{0D108BD9-81ED-4DB2-BD59-A6C34878D82A}">
                    <a16:rowId xmlns:a16="http://schemas.microsoft.com/office/drawing/2014/main" val="2963636183"/>
                  </a:ext>
                </a:extLst>
              </a:tr>
              <a:tr h="1046590">
                <a:tc>
                  <a:txBody>
                    <a:bodyPr/>
                    <a:lstStyle/>
                    <a:p>
                      <a:r>
                        <a:rPr lang="en-US" sz="1000" dirty="0"/>
                        <a:t>9</a:t>
                      </a:r>
                    </a:p>
                  </a:txBody>
                  <a:tcPr/>
                </a:tc>
                <a:tc>
                  <a:txBody>
                    <a:bodyPr/>
                    <a:lstStyle/>
                    <a:p>
                      <a:r>
                        <a:rPr lang="en-US" sz="1000" dirty="0"/>
                        <a:t>10</a:t>
                      </a:r>
                    </a:p>
                    <a:p>
                      <a:r>
                        <a:rPr lang="en-US" sz="1000" b="1" dirty="0"/>
                        <a:t>Client:</a:t>
                      </a:r>
                      <a:r>
                        <a:rPr lang="en-US" sz="1000" b="0" dirty="0"/>
                        <a:t> </a:t>
                      </a:r>
                      <a:r>
                        <a:rPr lang="en-US" sz="1000" b="0" dirty="0">
                          <a:hlinkClick r:id="rId4"/>
                        </a:rPr>
                        <a:t>Assess New User Training (11:00 AM EST)</a:t>
                      </a:r>
                      <a:endParaRPr lang="en-US" sz="1000" b="1" dirty="0"/>
                    </a:p>
                  </a:txBody>
                  <a:tcPr/>
                </a:tc>
                <a:tc>
                  <a:txBody>
                    <a:bodyPr/>
                    <a:lstStyle/>
                    <a:p>
                      <a:r>
                        <a:rPr lang="en-US" sz="1000" dirty="0">
                          <a:solidFill>
                            <a:schemeClr val="tx1"/>
                          </a:solidFill>
                        </a:rPr>
                        <a:t>11</a:t>
                      </a:r>
                    </a:p>
                  </a:txBody>
                  <a:tcPr/>
                </a:tc>
                <a:tc>
                  <a:txBody>
                    <a:bodyPr/>
                    <a:lstStyle/>
                    <a:p>
                      <a:r>
                        <a:rPr lang="en-US" sz="1000" dirty="0"/>
                        <a:t>12</a:t>
                      </a:r>
                    </a:p>
                  </a:txBody>
                  <a:tcPr/>
                </a:tc>
                <a:tc>
                  <a:txBody>
                    <a:bodyPr/>
                    <a:lstStyle/>
                    <a:p>
                      <a:r>
                        <a:rPr lang="en-US" sz="1000" dirty="0"/>
                        <a:t>13</a:t>
                      </a:r>
                    </a:p>
                    <a:p>
                      <a:r>
                        <a:rPr lang="en-US" sz="1000" b="1" dirty="0"/>
                        <a:t>Client</a:t>
                      </a:r>
                      <a:r>
                        <a:rPr lang="en-US" sz="1000" b="0" dirty="0"/>
                        <a:t>: BrassRing 20.02.10 and Onboard Release (</a:t>
                      </a:r>
                      <a:r>
                        <a:rPr lang="en-US" sz="1000" b="0" dirty="0">
                          <a:hlinkClick r:id="rId5"/>
                        </a:rPr>
                        <a:t>4 AM EST</a:t>
                      </a:r>
                      <a:r>
                        <a:rPr lang="en-US" sz="1000" b="0" dirty="0"/>
                        <a:t>; </a:t>
                      </a:r>
                      <a:r>
                        <a:rPr lang="en-US" sz="1000" b="0" dirty="0">
                          <a:hlinkClick r:id="rId6"/>
                        </a:rPr>
                        <a:t>11 AM EST</a:t>
                      </a:r>
                      <a:r>
                        <a:rPr lang="en-US" sz="1000" b="0" dirty="0"/>
                        <a:t>)</a:t>
                      </a:r>
                      <a:endParaRPr lang="en-US" sz="1000" b="1" dirty="0"/>
                    </a:p>
                  </a:txBody>
                  <a:tcPr/>
                </a:tc>
                <a:tc>
                  <a:txBody>
                    <a:bodyPr/>
                    <a:lstStyle/>
                    <a:p>
                      <a:r>
                        <a:rPr lang="en-US" sz="1000" dirty="0"/>
                        <a:t>14</a:t>
                      </a:r>
                    </a:p>
                  </a:txBody>
                  <a:tcPr/>
                </a:tc>
                <a:tc>
                  <a:txBody>
                    <a:bodyPr/>
                    <a:lstStyle/>
                    <a:p>
                      <a:r>
                        <a:rPr lang="en-US" sz="1000" dirty="0"/>
                        <a:t>15</a:t>
                      </a:r>
                    </a:p>
                  </a:txBody>
                  <a:tcPr/>
                </a:tc>
                <a:extLst>
                  <a:ext uri="{0D108BD9-81ED-4DB2-BD59-A6C34878D82A}">
                    <a16:rowId xmlns:a16="http://schemas.microsoft.com/office/drawing/2014/main" val="1628256478"/>
                  </a:ext>
                </a:extLst>
              </a:tr>
              <a:tr h="1046590">
                <a:tc>
                  <a:txBody>
                    <a:bodyPr/>
                    <a:lstStyle/>
                    <a:p>
                      <a:r>
                        <a:rPr lang="en-US" sz="1000" dirty="0"/>
                        <a:t>16</a:t>
                      </a:r>
                    </a:p>
                  </a:txBody>
                  <a:tcPr/>
                </a:tc>
                <a:tc>
                  <a:txBody>
                    <a:bodyPr/>
                    <a:lstStyle/>
                    <a:p>
                      <a:r>
                        <a:rPr lang="en-US" sz="1000" dirty="0"/>
                        <a:t>17</a:t>
                      </a:r>
                    </a:p>
                    <a:p>
                      <a:r>
                        <a:rPr lang="en-US" sz="1000" b="1" dirty="0"/>
                        <a:t>Client</a:t>
                      </a:r>
                      <a:r>
                        <a:rPr lang="en-US" sz="1000" dirty="0"/>
                        <a:t>: </a:t>
                      </a:r>
                      <a:r>
                        <a:rPr lang="en-US" sz="1000" dirty="0">
                          <a:hlinkClick r:id="rId7"/>
                        </a:rPr>
                        <a:t>Assess Transitioning to the New UI – Phase 4 (11:00 AM EST)</a:t>
                      </a:r>
                      <a:endParaRPr lang="en-US" sz="1000" dirty="0"/>
                    </a:p>
                  </a:txBody>
                  <a:tcPr/>
                </a:tc>
                <a:tc>
                  <a:txBody>
                    <a:bodyPr/>
                    <a:lstStyle/>
                    <a:p>
                      <a:r>
                        <a:rPr lang="en-US" sz="1000" dirty="0"/>
                        <a:t>18</a:t>
                      </a:r>
                    </a:p>
                    <a:p>
                      <a:r>
                        <a:rPr lang="en-US" sz="1000" b="1" dirty="0">
                          <a:solidFill>
                            <a:schemeClr val="tx1"/>
                          </a:solidFill>
                        </a:rPr>
                        <a:t>Client</a:t>
                      </a:r>
                      <a:r>
                        <a:rPr lang="en-US" sz="1000" b="0" dirty="0">
                          <a:solidFill>
                            <a:schemeClr val="tx1"/>
                          </a:solidFill>
                        </a:rPr>
                        <a:t>: </a:t>
                      </a:r>
                      <a:r>
                        <a:rPr lang="en-US" sz="1000" b="0" dirty="0">
                          <a:solidFill>
                            <a:schemeClr val="tx1"/>
                          </a:solidFill>
                          <a:hlinkClick r:id="rId8"/>
                        </a:rPr>
                        <a:t>Interview Manager – User Session (11 AM EST)</a:t>
                      </a:r>
                      <a:endParaRPr lang="en-US" sz="1000" b="1" dirty="0">
                        <a:solidFill>
                          <a:schemeClr val="tx1"/>
                        </a:solidFill>
                      </a:endParaRPr>
                    </a:p>
                  </a:txBody>
                  <a:tcPr/>
                </a:tc>
                <a:tc>
                  <a:txBody>
                    <a:bodyPr/>
                    <a:lstStyle/>
                    <a:p>
                      <a:r>
                        <a:rPr lang="en-US" sz="1000" dirty="0"/>
                        <a:t>19</a:t>
                      </a:r>
                    </a:p>
                  </a:txBody>
                  <a:tcPr/>
                </a:tc>
                <a:tc>
                  <a:txBody>
                    <a:bodyPr/>
                    <a:lstStyle/>
                    <a:p>
                      <a:r>
                        <a:rPr lang="en-US" sz="1000" dirty="0"/>
                        <a:t>20</a:t>
                      </a:r>
                    </a:p>
                  </a:txBody>
                  <a:tcPr/>
                </a:tc>
                <a:tc>
                  <a:txBody>
                    <a:bodyPr/>
                    <a:lstStyle/>
                    <a:p>
                      <a:r>
                        <a:rPr lang="en-US" sz="1000" dirty="0"/>
                        <a:t>21</a:t>
                      </a:r>
                    </a:p>
                  </a:txBody>
                  <a:tcPr/>
                </a:tc>
                <a:tc>
                  <a:txBody>
                    <a:bodyPr/>
                    <a:lstStyle/>
                    <a:p>
                      <a:r>
                        <a:rPr lang="en-US" sz="1000" dirty="0"/>
                        <a:t>22</a:t>
                      </a:r>
                    </a:p>
                  </a:txBody>
                  <a:tcPr/>
                </a:tc>
                <a:extLst>
                  <a:ext uri="{0D108BD9-81ED-4DB2-BD59-A6C34878D82A}">
                    <a16:rowId xmlns:a16="http://schemas.microsoft.com/office/drawing/2014/main" val="634571686"/>
                  </a:ext>
                </a:extLst>
              </a:tr>
              <a:tr h="888016">
                <a:tc>
                  <a:txBody>
                    <a:bodyPr/>
                    <a:lstStyle/>
                    <a:p>
                      <a:r>
                        <a:rPr lang="en-US" sz="1000" dirty="0"/>
                        <a:t>23</a:t>
                      </a:r>
                    </a:p>
                  </a:txBody>
                  <a:tcPr/>
                </a:tc>
                <a:tc>
                  <a:txBody>
                    <a:bodyPr/>
                    <a:lstStyle/>
                    <a:p>
                      <a:r>
                        <a:rPr lang="en-US" sz="1000" dirty="0"/>
                        <a:t>24</a:t>
                      </a:r>
                    </a:p>
                    <a:p>
                      <a:r>
                        <a:rPr lang="en-US" sz="1000" b="1" dirty="0"/>
                        <a:t>Client</a:t>
                      </a:r>
                      <a:r>
                        <a:rPr lang="en-US" sz="1000" b="0" dirty="0"/>
                        <a:t>: </a:t>
                      </a:r>
                      <a:r>
                        <a:rPr lang="en-US" sz="1000" b="0" dirty="0">
                          <a:hlinkClick r:id="rId9"/>
                        </a:rPr>
                        <a:t>Assess New Features and Updates (11:00 AM EST)</a:t>
                      </a:r>
                      <a:endParaRPr lang="en-US" sz="1000" b="1" dirty="0"/>
                    </a:p>
                  </a:txBody>
                  <a:tcPr/>
                </a:tc>
                <a:tc>
                  <a:txBody>
                    <a:bodyPr/>
                    <a:lstStyle/>
                    <a:p>
                      <a:r>
                        <a:rPr lang="en-US" sz="1000" dirty="0"/>
                        <a:t>25</a:t>
                      </a:r>
                    </a:p>
                    <a:p>
                      <a:r>
                        <a:rPr lang="en-US" sz="1000" b="1" dirty="0"/>
                        <a:t>Client:</a:t>
                      </a:r>
                      <a:r>
                        <a:rPr lang="en-US" sz="1000" b="0" dirty="0"/>
                        <a:t> </a:t>
                      </a:r>
                      <a:r>
                        <a:rPr lang="en-US" sz="1000" b="0" dirty="0">
                          <a:hlinkClick r:id="rId10"/>
                        </a:rPr>
                        <a:t>TA Roadmap (11:00 AM EST)</a:t>
                      </a:r>
                      <a:endParaRPr lang="en-US" sz="1000" b="1" dirty="0"/>
                    </a:p>
                  </a:txBody>
                  <a:tcPr/>
                </a:tc>
                <a:tc>
                  <a:txBody>
                    <a:bodyPr/>
                    <a:lstStyle/>
                    <a:p>
                      <a:r>
                        <a:rPr lang="en-US" sz="1000" dirty="0"/>
                        <a:t>26</a:t>
                      </a:r>
                    </a:p>
                  </a:txBody>
                  <a:tcPr/>
                </a:tc>
                <a:tc>
                  <a:txBody>
                    <a:bodyPr/>
                    <a:lstStyle/>
                    <a:p>
                      <a:r>
                        <a:rPr lang="en-US" sz="1000" dirty="0"/>
                        <a:t>27</a:t>
                      </a:r>
                    </a:p>
                  </a:txBody>
                  <a:tcPr/>
                </a:tc>
                <a:tc>
                  <a:txBody>
                    <a:bodyPr/>
                    <a:lstStyle/>
                    <a:p>
                      <a:r>
                        <a:rPr lang="en-US" sz="1000" dirty="0"/>
                        <a:t>28</a:t>
                      </a:r>
                    </a:p>
                  </a:txBody>
                  <a:tcPr/>
                </a:tc>
                <a:tc>
                  <a:txBody>
                    <a:bodyPr/>
                    <a:lstStyle/>
                    <a:p>
                      <a:r>
                        <a:rPr lang="en-US" sz="1000" dirty="0"/>
                        <a:t>29</a:t>
                      </a:r>
                    </a:p>
                  </a:txBody>
                  <a:tcPr/>
                </a:tc>
                <a:extLst>
                  <a:ext uri="{0D108BD9-81ED-4DB2-BD59-A6C34878D82A}">
                    <a16:rowId xmlns:a16="http://schemas.microsoft.com/office/drawing/2014/main" val="1980404736"/>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11"/>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246913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What is the Interview Manager?</a:t>
            </a:r>
          </a:p>
          <a:p>
            <a:pPr marL="285750" indent="-285750">
              <a:spcBef>
                <a:spcPts val="0"/>
              </a:spcBef>
              <a:spcAft>
                <a:spcPts val="600"/>
              </a:spcAft>
              <a:buFont typeface="IBM Plex Sans" panose="020B0503050203000203" pitchFamily="34" charset="0"/>
              <a:buChar char="-"/>
            </a:pPr>
            <a:r>
              <a:rPr lang="en-US" dirty="0">
                <a:solidFill>
                  <a:srgbClr val="FFFFFF"/>
                </a:solidFill>
              </a:rPr>
              <a:t>How to use Interview Manager – User Experience</a:t>
            </a:r>
          </a:p>
          <a:p>
            <a:pPr marL="285750" indent="-285750">
              <a:spcBef>
                <a:spcPts val="0"/>
              </a:spcBef>
              <a:spcAft>
                <a:spcPts val="600"/>
              </a:spcAft>
              <a:buFont typeface="IBM Plex Sans" panose="020B0503050203000203" pitchFamily="34" charset="0"/>
              <a:buChar char="-"/>
            </a:pPr>
            <a:r>
              <a:rPr lang="en-US" dirty="0">
                <a:solidFill>
                  <a:srgbClr val="FFFFFF"/>
                </a:solidFill>
              </a:rPr>
              <a:t>FAQs</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Client Training &amp; Enablement Sessions</a:t>
            </a:r>
          </a:p>
          <a:p>
            <a:pPr marL="285750" indent="-285750">
              <a:spcBef>
                <a:spcPts val="0"/>
              </a:spcBef>
              <a:spcAft>
                <a:spcPts val="300"/>
              </a:spcAft>
              <a:buFont typeface="IBM Plex Sans" panose="020B0503050203000203" pitchFamily="34" charset="0"/>
              <a:buChar char="-"/>
            </a:pPr>
            <a:r>
              <a:rPr lang="en-US" dirty="0"/>
              <a:t>Future Enhancements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What is the Interview Manager?</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1200"/>
              </a:spcAft>
            </a:pPr>
            <a:r>
              <a:rPr lang="en-US" sz="1600" dirty="0">
                <a:solidFill>
                  <a:schemeClr val="tx1"/>
                </a:solidFill>
                <a:latin typeface="IBM Plex Sans" panose="020B0503050000000000" pitchFamily="34" charset="0"/>
              </a:rPr>
              <a:t>The Interview Manager is a new feature in BrassRing that allows both BrassRing users and candidates to efficiently and effectively schedule interviews. It is part of a standard feature in BrassRing and requires some configuration. There is no additional cost.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We started with an early adopter phase.</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Ready to launch with February Release in Staging for all BrassRing on Cloud clients.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Flexible, easy to use feature.</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Easy access to interviews scheduled, in process, or that need to be scheduled.</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Interviews can be created by BrassRing users who have access to Candidates within My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 Interview Participants cannot choose to set-up their own interviews.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User permissions determine the type of access (view, edit, or create interviews)</a:t>
            </a:r>
          </a:p>
          <a:p>
            <a:pPr marL="285750" indent="-285750">
              <a:spcBef>
                <a:spcPts val="0"/>
              </a:spcBef>
              <a:buFont typeface="Arial" panose="020B0604020202020204" pitchFamily="34" charset="0"/>
              <a:buChar char="•"/>
            </a:pPr>
            <a:r>
              <a:rPr lang="en-US" sz="1600" dirty="0">
                <a:solidFill>
                  <a:schemeClr val="tx1"/>
                </a:solidFill>
                <a:latin typeface="IBM Plex Sans" panose="020B0503050000000000" pitchFamily="34" charset="0"/>
              </a:rPr>
              <a:t>It does not replace Event Manager but rather is used with the single candidate experience.</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What is the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1200"/>
              </a:spcAft>
              <a:buFont typeface="Arial" panose="020B0604020202020204" pitchFamily="34" charset="0"/>
              <a:buChar char="•"/>
            </a:pPr>
            <a:r>
              <a:rPr lang="en-US" sz="1600" dirty="0">
                <a:solidFill>
                  <a:schemeClr val="tx1"/>
                </a:solidFill>
                <a:latin typeface="IBM Plex Sans" panose="020B0503050000000000" pitchFamily="34" charset="0"/>
              </a:rPr>
              <a:t>New Tab on Home page with card and grid view, filtering options and refresh icon.</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1:1 Interview - single candidate and single interviewer </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Series Interview -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600" dirty="0">
                <a:solidFill>
                  <a:schemeClr val="tx1"/>
                </a:solidFill>
                <a:latin typeface="IBM Plex Sans" panose="020B0503050000000000" pitchFamily="34" charset="0"/>
              </a:rPr>
              <a:t>Panel Interview – single candidate and team of interviewers in the same time slot</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Interviewer Availability – gives access to check interviewers calendar to send specific times for the candidate to select from</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Candidate Availability – gives the candidate a time frame to select what works best</a:t>
            </a:r>
          </a:p>
          <a:p>
            <a:pPr marL="682625" lvl="2" indent="-285750">
              <a:spcBef>
                <a:spcPts val="0"/>
              </a:spcBef>
              <a:spcAft>
                <a:spcPts val="1200"/>
              </a:spcAft>
              <a:buFont typeface="Courier New" panose="02070309020205020404" pitchFamily="49" charset="0"/>
              <a:buChar char="o"/>
            </a:pPr>
            <a:r>
              <a:rPr lang="en-US" sz="1600" dirty="0">
                <a:solidFill>
                  <a:schemeClr val="tx1"/>
                </a:solidFill>
                <a:latin typeface="IBM Plex Sans" panose="020B0503050000000000" pitchFamily="34" charset="0"/>
              </a:rPr>
              <a:t>Specific (Confirmed) date and time – when the schedule has already been worked out</a:t>
            </a:r>
          </a:p>
          <a:p>
            <a:pPr marL="285750" indent="-285750">
              <a:spcBef>
                <a:spcPts val="0"/>
              </a:spcBef>
              <a:spcAft>
                <a:spcPts val="600"/>
              </a:spcAft>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035537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What is the Interview Manager?</a:t>
            </a:r>
          </a:p>
        </p:txBody>
      </p:sp>
      <p:sp>
        <p:nvSpPr>
          <p:cNvPr id="3" name="Content Placeholder 2"/>
          <p:cNvSpPr>
            <a:spLocks noGrp="1"/>
          </p:cNvSpPr>
          <p:nvPr>
            <p:ph idx="1"/>
          </p:nvPr>
        </p:nvSpPr>
        <p:spPr>
          <a:xfrm>
            <a:off x="377505" y="754704"/>
            <a:ext cx="8658035" cy="3999502"/>
          </a:xfrm>
        </p:spPr>
        <p:txBody>
          <a:bodyPr>
            <a:normAutofit/>
          </a:bodyPr>
          <a:lstStyle/>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will receive an automated meeting invitation as soon as they accept the interview request. This meeting request allows the candidates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calendars.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Phone – interview over the phone </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Video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Text/Chat –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In person –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Other – other type of interviews where the format of the interview can be entered into the Interview Details</a:t>
            </a:r>
          </a:p>
          <a:p>
            <a:pPr>
              <a:spcBef>
                <a:spcPts val="0"/>
              </a:spcBef>
              <a:spcAft>
                <a:spcPts val="600"/>
              </a:spcAft>
            </a:pPr>
            <a:r>
              <a:rPr lang="en-US" sz="1600" dirty="0">
                <a:solidFill>
                  <a:schemeClr val="tx1"/>
                </a:solidFill>
                <a:latin typeface="IBM Plex Sans" panose="020B0503050000000000" pitchFamily="34" charset="0"/>
              </a:rPr>
              <a:t>         </a:t>
            </a:r>
            <a:r>
              <a:rPr lang="en-US" sz="1600" u="sng" dirty="0">
                <a:solidFill>
                  <a:schemeClr val="tx1"/>
                </a:solidFill>
                <a:latin typeface="IBM Plex Sans" panose="020B0503050000000000" pitchFamily="34" charset="0"/>
              </a:rPr>
              <a:t>Note: </a:t>
            </a:r>
            <a:r>
              <a:rPr lang="en-US" sz="1600" dirty="0">
                <a:solidFill>
                  <a:schemeClr val="tx1"/>
                </a:solidFill>
                <a:latin typeface="IBM Plex Sans" panose="020B0503050000000000" pitchFamily="34" charset="0"/>
              </a:rPr>
              <a:t>The details of the interview differ depending on the interview format selection. </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469511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370831" y="670621"/>
            <a:ext cx="8658035" cy="3999502"/>
          </a:xfrm>
        </p:spPr>
        <p:txBody>
          <a:bodyPr>
            <a:normAutofit/>
          </a:bodyPr>
          <a:lstStyle/>
          <a:p>
            <a:pPr>
              <a:spcBef>
                <a:spcPts val="0"/>
              </a:spcBef>
              <a:spcAft>
                <a:spcPts val="300"/>
              </a:spcAft>
            </a:pPr>
            <a:r>
              <a:rPr lang="en-US" sz="1600" b="1" dirty="0">
                <a:solidFill>
                  <a:schemeClr val="tx1"/>
                </a:solidFill>
                <a:latin typeface="IBM Plex Sans" panose="020B0503050000000000" pitchFamily="34" charset="0"/>
              </a:rPr>
              <a:t>Create Interview</a:t>
            </a:r>
          </a:p>
          <a:p>
            <a:pPr>
              <a:spcBef>
                <a:spcPts val="0"/>
              </a:spcBef>
            </a:pPr>
            <a:r>
              <a:rPr lang="en-US" sz="1600" i="1" dirty="0">
                <a:solidFill>
                  <a:schemeClr val="tx1"/>
                </a:solidFill>
                <a:latin typeface="IBM Plex Sans" panose="020B0503050000000000" pitchFamily="34" charset="0"/>
              </a:rPr>
              <a:t>BrassRing &gt; My Open </a:t>
            </a:r>
            <a:r>
              <a:rPr lang="en-US" sz="1600" i="1" dirty="0" err="1">
                <a:solidFill>
                  <a:schemeClr val="tx1"/>
                </a:solidFill>
                <a:latin typeface="IBM Plex Sans" panose="020B0503050000000000" pitchFamily="34" charset="0"/>
              </a:rPr>
              <a:t>Reqs</a:t>
            </a:r>
            <a:r>
              <a:rPr lang="en-US" sz="1600" i="1" dirty="0">
                <a:solidFill>
                  <a:schemeClr val="tx1"/>
                </a:solidFill>
                <a:latin typeface="IBM Plex Sans" panose="020B0503050000000000" pitchFamily="34" charset="0"/>
              </a:rPr>
              <a:t> &gt; Select Candidate &gt; Action: Create Interview</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3D76A1A0-A795-45DD-9173-5BFC17982D78}"/>
              </a:ext>
            </a:extLst>
          </p:cNvPr>
          <p:cNvPicPr>
            <a:picLocks noChangeAspect="1"/>
          </p:cNvPicPr>
          <p:nvPr/>
        </p:nvPicPr>
        <p:blipFill>
          <a:blip r:embed="rId2"/>
          <a:stretch>
            <a:fillRect/>
          </a:stretch>
        </p:blipFill>
        <p:spPr>
          <a:xfrm>
            <a:off x="458132" y="1244427"/>
            <a:ext cx="1600129" cy="2245559"/>
          </a:xfrm>
          <a:prstGeom prst="rect">
            <a:avLst/>
          </a:prstGeom>
          <a:ln>
            <a:solidFill>
              <a:schemeClr val="accent1"/>
            </a:solidFill>
          </a:ln>
        </p:spPr>
      </p:pic>
      <p:pic>
        <p:nvPicPr>
          <p:cNvPr id="8" name="Picture 7">
            <a:extLst>
              <a:ext uri="{FF2B5EF4-FFF2-40B4-BE49-F238E27FC236}">
                <a16:creationId xmlns:a16="http://schemas.microsoft.com/office/drawing/2014/main" id="{ABD6DFD0-341B-4A57-95DE-FA8E832D5851}"/>
              </a:ext>
            </a:extLst>
          </p:cNvPr>
          <p:cNvPicPr>
            <a:picLocks noChangeAspect="1"/>
          </p:cNvPicPr>
          <p:nvPr/>
        </p:nvPicPr>
        <p:blipFill>
          <a:blip r:embed="rId3"/>
          <a:stretch>
            <a:fillRect/>
          </a:stretch>
        </p:blipFill>
        <p:spPr>
          <a:xfrm>
            <a:off x="2487091" y="1244427"/>
            <a:ext cx="2368549" cy="3606878"/>
          </a:xfrm>
          <a:prstGeom prst="rect">
            <a:avLst/>
          </a:prstGeom>
          <a:ln>
            <a:solidFill>
              <a:schemeClr val="accent1"/>
            </a:solidFill>
          </a:ln>
        </p:spPr>
      </p:pic>
      <p:pic>
        <p:nvPicPr>
          <p:cNvPr id="9" name="Picture 8">
            <a:extLst>
              <a:ext uri="{FF2B5EF4-FFF2-40B4-BE49-F238E27FC236}">
                <a16:creationId xmlns:a16="http://schemas.microsoft.com/office/drawing/2014/main" id="{60D90DE5-F0BF-4DEB-8AF1-D066098D48BF}"/>
              </a:ext>
            </a:extLst>
          </p:cNvPr>
          <p:cNvPicPr>
            <a:picLocks noChangeAspect="1"/>
          </p:cNvPicPr>
          <p:nvPr/>
        </p:nvPicPr>
        <p:blipFill>
          <a:blip r:embed="rId4"/>
          <a:stretch>
            <a:fillRect/>
          </a:stretch>
        </p:blipFill>
        <p:spPr>
          <a:xfrm>
            <a:off x="5351990" y="1266932"/>
            <a:ext cx="3180526" cy="1520361"/>
          </a:xfrm>
          <a:prstGeom prst="rect">
            <a:avLst/>
          </a:prstGeom>
          <a:ln>
            <a:solidFill>
              <a:schemeClr val="accent1"/>
            </a:solidFill>
          </a:ln>
        </p:spPr>
      </p:pic>
      <p:sp>
        <p:nvSpPr>
          <p:cNvPr id="11" name="TextBox 10">
            <a:extLst>
              <a:ext uri="{FF2B5EF4-FFF2-40B4-BE49-F238E27FC236}">
                <a16:creationId xmlns:a16="http://schemas.microsoft.com/office/drawing/2014/main" id="{FB5E0145-D29E-4E3C-B631-C0B74A2C077E}"/>
              </a:ext>
            </a:extLst>
          </p:cNvPr>
          <p:cNvSpPr txBox="1"/>
          <p:nvPr/>
        </p:nvSpPr>
        <p:spPr>
          <a:xfrm>
            <a:off x="82276" y="1278709"/>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2" name="TextBox 11">
            <a:extLst>
              <a:ext uri="{FF2B5EF4-FFF2-40B4-BE49-F238E27FC236}">
                <a16:creationId xmlns:a16="http://schemas.microsoft.com/office/drawing/2014/main" id="{74F097FF-9417-4E0D-9398-2BEC2FAA9559}"/>
              </a:ext>
            </a:extLst>
          </p:cNvPr>
          <p:cNvSpPr txBox="1"/>
          <p:nvPr/>
        </p:nvSpPr>
        <p:spPr>
          <a:xfrm>
            <a:off x="2133019" y="1296193"/>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sp>
        <p:nvSpPr>
          <p:cNvPr id="13" name="TextBox 12">
            <a:extLst>
              <a:ext uri="{FF2B5EF4-FFF2-40B4-BE49-F238E27FC236}">
                <a16:creationId xmlns:a16="http://schemas.microsoft.com/office/drawing/2014/main" id="{6774EA12-9CD3-4F76-92ED-1C4E58560665}"/>
              </a:ext>
            </a:extLst>
          </p:cNvPr>
          <p:cNvSpPr txBox="1"/>
          <p:nvPr/>
        </p:nvSpPr>
        <p:spPr>
          <a:xfrm>
            <a:off x="4986441" y="128571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sp>
        <p:nvSpPr>
          <p:cNvPr id="14" name="TextBox 13">
            <a:extLst>
              <a:ext uri="{FF2B5EF4-FFF2-40B4-BE49-F238E27FC236}">
                <a16:creationId xmlns:a16="http://schemas.microsoft.com/office/drawing/2014/main" id="{10BA1D77-8465-4089-A1DA-8503F8722FEB}"/>
              </a:ext>
            </a:extLst>
          </p:cNvPr>
          <p:cNvSpPr txBox="1"/>
          <p:nvPr/>
        </p:nvSpPr>
        <p:spPr>
          <a:xfrm>
            <a:off x="4986441" y="3186730"/>
            <a:ext cx="347116" cy="300082"/>
          </a:xfrm>
          <a:prstGeom prst="rect">
            <a:avLst/>
          </a:prstGeom>
          <a:noFill/>
        </p:spPr>
        <p:txBody>
          <a:bodyPr wrap="square" rtlCol="0">
            <a:spAutoFit/>
          </a:bodyPr>
          <a:lstStyle/>
          <a:p>
            <a:r>
              <a:rPr lang="en-US" b="1" dirty="0">
                <a:solidFill>
                  <a:schemeClr val="bg1">
                    <a:lumMod val="50000"/>
                    <a:lumOff val="50000"/>
                  </a:schemeClr>
                </a:solidFill>
              </a:rPr>
              <a:t>4.</a:t>
            </a:r>
          </a:p>
        </p:txBody>
      </p:sp>
      <p:pic>
        <p:nvPicPr>
          <p:cNvPr id="15" name="Picture 14">
            <a:extLst>
              <a:ext uri="{FF2B5EF4-FFF2-40B4-BE49-F238E27FC236}">
                <a16:creationId xmlns:a16="http://schemas.microsoft.com/office/drawing/2014/main" id="{054858EE-0C49-44C9-89E8-998EEA203F88}"/>
              </a:ext>
            </a:extLst>
          </p:cNvPr>
          <p:cNvPicPr>
            <a:picLocks noChangeAspect="1"/>
          </p:cNvPicPr>
          <p:nvPr/>
        </p:nvPicPr>
        <p:blipFill>
          <a:blip r:embed="rId5"/>
          <a:stretch>
            <a:fillRect/>
          </a:stretch>
        </p:blipFill>
        <p:spPr>
          <a:xfrm>
            <a:off x="5375559" y="2843318"/>
            <a:ext cx="1814514" cy="2267084"/>
          </a:xfrm>
          <a:prstGeom prst="rect">
            <a:avLst/>
          </a:prstGeom>
          <a:ln>
            <a:solidFill>
              <a:schemeClr val="accent1"/>
            </a:solidFill>
          </a:ln>
        </p:spPr>
      </p:pic>
    </p:spTree>
    <p:extLst>
      <p:ext uri="{BB962C8B-B14F-4D97-AF65-F5344CB8AC3E}">
        <p14:creationId xmlns:p14="http://schemas.microsoft.com/office/powerpoint/2010/main" val="58632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After creating the interview, the user can send a communication to the candidate and interviewer.</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5" name="Picture 4">
            <a:extLst>
              <a:ext uri="{FF2B5EF4-FFF2-40B4-BE49-F238E27FC236}">
                <a16:creationId xmlns:a16="http://schemas.microsoft.com/office/drawing/2014/main" id="{DBA0F78E-3A4E-45BB-8074-6EE4D0C657C0}"/>
              </a:ext>
            </a:extLst>
          </p:cNvPr>
          <p:cNvPicPr>
            <a:picLocks noChangeAspect="1"/>
          </p:cNvPicPr>
          <p:nvPr/>
        </p:nvPicPr>
        <p:blipFill rotWithShape="1">
          <a:blip r:embed="rId2"/>
          <a:srcRect b="52589"/>
          <a:stretch/>
        </p:blipFill>
        <p:spPr>
          <a:xfrm>
            <a:off x="3418475" y="1292175"/>
            <a:ext cx="2132832" cy="1351743"/>
          </a:xfrm>
          <a:prstGeom prst="rect">
            <a:avLst/>
          </a:prstGeom>
          <a:solidFill>
            <a:schemeClr val="accent2"/>
          </a:solidFill>
          <a:ln>
            <a:solidFill>
              <a:schemeClr val="accent1"/>
            </a:solidFill>
          </a:ln>
        </p:spPr>
      </p:pic>
      <p:pic>
        <p:nvPicPr>
          <p:cNvPr id="10" name="Picture 9">
            <a:extLst>
              <a:ext uri="{FF2B5EF4-FFF2-40B4-BE49-F238E27FC236}">
                <a16:creationId xmlns:a16="http://schemas.microsoft.com/office/drawing/2014/main" id="{B2677C97-8FFD-448C-BC80-03F4C8491D38}"/>
              </a:ext>
            </a:extLst>
          </p:cNvPr>
          <p:cNvPicPr>
            <a:picLocks noChangeAspect="1"/>
          </p:cNvPicPr>
          <p:nvPr/>
        </p:nvPicPr>
        <p:blipFill>
          <a:blip r:embed="rId3"/>
          <a:stretch>
            <a:fillRect/>
          </a:stretch>
        </p:blipFill>
        <p:spPr>
          <a:xfrm>
            <a:off x="216976" y="2686282"/>
            <a:ext cx="2905063" cy="2305738"/>
          </a:xfrm>
          <a:prstGeom prst="rect">
            <a:avLst/>
          </a:prstGeom>
          <a:ln>
            <a:solidFill>
              <a:schemeClr val="accent1"/>
            </a:solidFill>
          </a:ln>
        </p:spPr>
      </p:pic>
      <p:pic>
        <p:nvPicPr>
          <p:cNvPr id="16" name="Picture 15">
            <a:extLst>
              <a:ext uri="{FF2B5EF4-FFF2-40B4-BE49-F238E27FC236}">
                <a16:creationId xmlns:a16="http://schemas.microsoft.com/office/drawing/2014/main" id="{7AA688ED-C5AF-40D7-BEE9-50A28B8FA451}"/>
              </a:ext>
            </a:extLst>
          </p:cNvPr>
          <p:cNvPicPr>
            <a:picLocks noChangeAspect="1"/>
          </p:cNvPicPr>
          <p:nvPr/>
        </p:nvPicPr>
        <p:blipFill>
          <a:blip r:embed="rId4"/>
          <a:stretch>
            <a:fillRect/>
          </a:stretch>
        </p:blipFill>
        <p:spPr>
          <a:xfrm>
            <a:off x="5829050" y="2727702"/>
            <a:ext cx="2867959" cy="2227864"/>
          </a:xfrm>
          <a:prstGeom prst="rect">
            <a:avLst/>
          </a:prstGeom>
          <a:ln>
            <a:solidFill>
              <a:schemeClr val="accent1"/>
            </a:solidFill>
          </a:ln>
        </p:spPr>
      </p:pic>
      <p:cxnSp>
        <p:nvCxnSpPr>
          <p:cNvPr id="21" name="Straight Connector 20">
            <a:extLst>
              <a:ext uri="{FF2B5EF4-FFF2-40B4-BE49-F238E27FC236}">
                <a16:creationId xmlns:a16="http://schemas.microsoft.com/office/drawing/2014/main" id="{70ED43A5-F199-45EA-87FC-FCD8794CC9F1}"/>
              </a:ext>
            </a:extLst>
          </p:cNvPr>
          <p:cNvCxnSpPr>
            <a:cxnSpLocks/>
            <a:stCxn id="5" idx="2"/>
          </p:cNvCxnSpPr>
          <p:nvPr/>
        </p:nvCxnSpPr>
        <p:spPr>
          <a:xfrm>
            <a:off x="4484891" y="2643918"/>
            <a:ext cx="0" cy="990435"/>
          </a:xfrm>
          <a:prstGeom prst="line">
            <a:avLst/>
          </a:prstGeom>
          <a:ln w="28575">
            <a:solidFill>
              <a:schemeClr val="bg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8DD2AC0-C89B-4AC7-9C25-986B277C00C3}"/>
              </a:ext>
            </a:extLst>
          </p:cNvPr>
          <p:cNvCxnSpPr>
            <a:cxnSpLocks/>
          </p:cNvCxnSpPr>
          <p:nvPr/>
        </p:nvCxnSpPr>
        <p:spPr>
          <a:xfrm flipH="1">
            <a:off x="3269523" y="3622713"/>
            <a:ext cx="123799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24094665-3E4D-4701-A204-BB1008BC7FEE}"/>
              </a:ext>
            </a:extLst>
          </p:cNvPr>
          <p:cNvCxnSpPr>
            <a:cxnSpLocks/>
          </p:cNvCxnSpPr>
          <p:nvPr/>
        </p:nvCxnSpPr>
        <p:spPr>
          <a:xfrm>
            <a:off x="4477142" y="3616909"/>
            <a:ext cx="121073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6262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Manage Interviews</a:t>
            </a:r>
            <a:endParaRPr lang="en-US" sz="1600" b="1" dirty="0">
              <a:solidFill>
                <a:srgbClr val="FF0000"/>
              </a:solidFill>
              <a:latin typeface="IBM Plex Sans" panose="020B0503050000000000" pitchFamily="34" charset="0"/>
            </a:endParaRPr>
          </a:p>
          <a:p>
            <a:pPr marL="285750" indent="-285750">
              <a:spcBef>
                <a:spcPts val="0"/>
              </a:spcBef>
              <a:spcAft>
                <a:spcPts val="1000"/>
              </a:spcAft>
              <a:buFontTx/>
              <a:buChar char="-"/>
            </a:pPr>
            <a:r>
              <a:rPr lang="en-US" dirty="0">
                <a:solidFill>
                  <a:schemeClr val="tx1"/>
                </a:solidFill>
                <a:latin typeface="IBM Plex Sans" panose="020B0503050000000000" pitchFamily="34" charset="0"/>
              </a:rPr>
              <a:t>Provides details of the Interviews in a card view (interview status, interview date and time, etc.) </a:t>
            </a:r>
          </a:p>
          <a:p>
            <a:pPr marL="452437" lvl="3" indent="0">
              <a:spcBef>
                <a:spcPts val="0"/>
              </a:spcBef>
              <a:buNone/>
            </a:pPr>
            <a:r>
              <a:rPr lang="en-US" i="1" dirty="0">
                <a:solidFill>
                  <a:schemeClr val="tx1"/>
                </a:solidFill>
                <a:latin typeface="IBM Plex Sans" panose="020B0503050000000000" pitchFamily="34" charset="0"/>
              </a:rPr>
              <a:t>BrassRing &gt; Candidates &gt; Manage Interviews</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1C16AC7A-A9DF-4490-9FAD-BC2596C5F3A3}"/>
              </a:ext>
            </a:extLst>
          </p:cNvPr>
          <p:cNvPicPr>
            <a:picLocks noChangeAspect="1"/>
          </p:cNvPicPr>
          <p:nvPr/>
        </p:nvPicPr>
        <p:blipFill>
          <a:blip r:embed="rId2"/>
          <a:stretch>
            <a:fillRect/>
          </a:stretch>
        </p:blipFill>
        <p:spPr>
          <a:xfrm>
            <a:off x="2208508" y="1821051"/>
            <a:ext cx="6801294" cy="2931081"/>
          </a:xfrm>
          <a:prstGeom prst="rect">
            <a:avLst/>
          </a:prstGeom>
          <a:ln>
            <a:solidFill>
              <a:schemeClr val="accent1"/>
            </a:solidFill>
          </a:ln>
        </p:spPr>
      </p:pic>
      <p:pic>
        <p:nvPicPr>
          <p:cNvPr id="9" name="Picture 8">
            <a:extLst>
              <a:ext uri="{FF2B5EF4-FFF2-40B4-BE49-F238E27FC236}">
                <a16:creationId xmlns:a16="http://schemas.microsoft.com/office/drawing/2014/main" id="{7182CE5B-B648-4563-A2A3-56080BB75B39}"/>
              </a:ext>
            </a:extLst>
          </p:cNvPr>
          <p:cNvPicPr/>
          <p:nvPr/>
        </p:nvPicPr>
        <p:blipFill rotWithShape="1">
          <a:blip r:embed="rId3"/>
          <a:srcRect r="4117"/>
          <a:stretch/>
        </p:blipFill>
        <p:spPr>
          <a:xfrm>
            <a:off x="220850" y="1805553"/>
            <a:ext cx="1568114" cy="3139610"/>
          </a:xfrm>
          <a:prstGeom prst="rect">
            <a:avLst/>
          </a:prstGeom>
          <a:ln>
            <a:solidFill>
              <a:schemeClr val="accent1"/>
            </a:solidFill>
          </a:ln>
        </p:spPr>
      </p:pic>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5" name="Rectangle 4">
            <a:extLst>
              <a:ext uri="{FF2B5EF4-FFF2-40B4-BE49-F238E27FC236}">
                <a16:creationId xmlns:a16="http://schemas.microsoft.com/office/drawing/2014/main" id="{0887940D-9505-4BE1-925B-BA0B891C0BAE}"/>
              </a:ext>
            </a:extLst>
          </p:cNvPr>
          <p:cNvSpPr/>
          <p:nvPr/>
        </p:nvSpPr>
        <p:spPr>
          <a:xfrm>
            <a:off x="220850" y="4725935"/>
            <a:ext cx="1560365" cy="211474"/>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1" name="Straight Arrow Connector 10">
            <a:extLst>
              <a:ext uri="{FF2B5EF4-FFF2-40B4-BE49-F238E27FC236}">
                <a16:creationId xmlns:a16="http://schemas.microsoft.com/office/drawing/2014/main" id="{D3EF380F-F31D-4998-8A5D-15A99D430204}"/>
              </a:ext>
            </a:extLst>
          </p:cNvPr>
          <p:cNvCxnSpPr>
            <a:cxnSpLocks/>
          </p:cNvCxnSpPr>
          <p:nvPr/>
        </p:nvCxnSpPr>
        <p:spPr>
          <a:xfrm>
            <a:off x="1831963" y="3281243"/>
            <a:ext cx="34096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5290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Manage Interviews</a:t>
            </a:r>
            <a:endParaRPr lang="en-US" sz="1600" b="1" dirty="0">
              <a:solidFill>
                <a:srgbClr val="FF0000"/>
              </a:solidFill>
              <a:latin typeface="IBM Plex Sans" panose="020B0503050000000000" pitchFamily="34" charset="0"/>
            </a:endParaRPr>
          </a:p>
          <a:p>
            <a:pPr marL="285750" indent="-285750">
              <a:spcBef>
                <a:spcPts val="0"/>
              </a:spcBef>
              <a:buFontTx/>
              <a:buChar char="-"/>
            </a:pPr>
            <a:r>
              <a:rPr lang="en-US" dirty="0">
                <a:solidFill>
                  <a:schemeClr val="tx1"/>
                </a:solidFill>
                <a:latin typeface="IBM Plex Sans" panose="020B0503050000000000" pitchFamily="34" charset="0"/>
              </a:rPr>
              <a:t>Click on the Candidate’s Name hyperlink to access the Interview Details Page</a:t>
            </a:r>
          </a:p>
          <a:p>
            <a:pPr marL="285750" indent="-285750">
              <a:spcBef>
                <a:spcPts val="0"/>
              </a:spcBef>
              <a:buFontTx/>
              <a:buChar char="-"/>
            </a:pPr>
            <a:r>
              <a:rPr lang="en-US" dirty="0">
                <a:solidFill>
                  <a:schemeClr val="tx1"/>
                </a:solidFill>
                <a:latin typeface="IBM Plex Sans" panose="020B0503050000000000" pitchFamily="34" charset="0"/>
              </a:rPr>
              <a:t>User can edit basic interview details; view, edit, and cancel interviews; send and resend communication; manage to-dos</a:t>
            </a:r>
          </a:p>
          <a:p>
            <a:pPr marL="452437" lvl="3" indent="0">
              <a:spcBef>
                <a:spcPts val="0"/>
              </a:spcBef>
              <a:buNone/>
            </a:pPr>
            <a:endParaRPr lang="en-US" i="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13" name="Picture 12">
            <a:extLst>
              <a:ext uri="{FF2B5EF4-FFF2-40B4-BE49-F238E27FC236}">
                <a16:creationId xmlns:a16="http://schemas.microsoft.com/office/drawing/2014/main" id="{4BD4D565-1B63-47C4-8325-41F469AE7CB6}"/>
              </a:ext>
            </a:extLst>
          </p:cNvPr>
          <p:cNvPicPr>
            <a:picLocks noChangeAspect="1"/>
          </p:cNvPicPr>
          <p:nvPr/>
        </p:nvPicPr>
        <p:blipFill>
          <a:blip r:embed="rId2"/>
          <a:stretch>
            <a:fillRect/>
          </a:stretch>
        </p:blipFill>
        <p:spPr>
          <a:xfrm>
            <a:off x="2933983" y="1774482"/>
            <a:ext cx="6154778" cy="2277301"/>
          </a:xfrm>
          <a:prstGeom prst="rect">
            <a:avLst/>
          </a:prstGeom>
          <a:ln>
            <a:solidFill>
              <a:srgbClr val="6EA6FF"/>
            </a:solidFill>
          </a:ln>
        </p:spPr>
      </p:pic>
      <p:pic>
        <p:nvPicPr>
          <p:cNvPr id="15" name="Picture 14">
            <a:extLst>
              <a:ext uri="{FF2B5EF4-FFF2-40B4-BE49-F238E27FC236}">
                <a16:creationId xmlns:a16="http://schemas.microsoft.com/office/drawing/2014/main" id="{C5021503-E444-4217-A2F7-C3BB9E754345}"/>
              </a:ext>
            </a:extLst>
          </p:cNvPr>
          <p:cNvPicPr>
            <a:picLocks noChangeAspect="1"/>
          </p:cNvPicPr>
          <p:nvPr/>
        </p:nvPicPr>
        <p:blipFill>
          <a:blip r:embed="rId3"/>
          <a:stretch>
            <a:fillRect/>
          </a:stretch>
        </p:blipFill>
        <p:spPr>
          <a:xfrm>
            <a:off x="358366" y="1774480"/>
            <a:ext cx="1921942" cy="2277301"/>
          </a:xfrm>
          <a:prstGeom prst="rect">
            <a:avLst/>
          </a:prstGeom>
          <a:ln>
            <a:solidFill>
              <a:srgbClr val="6EA6FF"/>
            </a:solidFill>
          </a:ln>
        </p:spPr>
      </p:pic>
      <p:cxnSp>
        <p:nvCxnSpPr>
          <p:cNvPr id="22" name="Straight Arrow Connector 21">
            <a:extLst>
              <a:ext uri="{FF2B5EF4-FFF2-40B4-BE49-F238E27FC236}">
                <a16:creationId xmlns:a16="http://schemas.microsoft.com/office/drawing/2014/main" id="{9B5BB18F-5739-4C67-810B-725C837D9394}"/>
              </a:ext>
            </a:extLst>
          </p:cNvPr>
          <p:cNvCxnSpPr>
            <a:cxnSpLocks/>
          </p:cNvCxnSpPr>
          <p:nvPr/>
        </p:nvCxnSpPr>
        <p:spPr>
          <a:xfrm>
            <a:off x="2376964" y="2438107"/>
            <a:ext cx="53377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FFDABBF2-E923-4E28-A259-E47109A56848}"/>
              </a:ext>
            </a:extLst>
          </p:cNvPr>
          <p:cNvSpPr/>
          <p:nvPr/>
        </p:nvSpPr>
        <p:spPr>
          <a:xfrm>
            <a:off x="358366" y="2158869"/>
            <a:ext cx="1921942" cy="340963"/>
          </a:xfrm>
          <a:prstGeom prst="rect">
            <a:avLst/>
          </a:prstGeom>
          <a:ln w="2857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797095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a:t>
            </a:r>
          </a:p>
          <a:p>
            <a:pPr>
              <a:spcBef>
                <a:spcPts val="0"/>
              </a:spcBef>
            </a:pPr>
            <a:r>
              <a:rPr lang="en-US" sz="1600" dirty="0">
                <a:solidFill>
                  <a:schemeClr val="tx1"/>
                </a:solidFill>
                <a:latin typeface="IBM Plex Sans" panose="020B0503050000000000" pitchFamily="34" charset="0"/>
              </a:rPr>
              <a:t>Interview Tab will be available on the Home Page – Card View</a:t>
            </a: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1" name="Picture 10">
            <a:extLst>
              <a:ext uri="{FF2B5EF4-FFF2-40B4-BE49-F238E27FC236}">
                <a16:creationId xmlns:a16="http://schemas.microsoft.com/office/drawing/2014/main" id="{2F35687A-5CC4-4A00-8691-1E3F722BC4BF}"/>
              </a:ext>
            </a:extLst>
          </p:cNvPr>
          <p:cNvPicPr>
            <a:picLocks noChangeAspect="1"/>
          </p:cNvPicPr>
          <p:nvPr/>
        </p:nvPicPr>
        <p:blipFill>
          <a:blip r:embed="rId2"/>
          <a:stretch>
            <a:fillRect/>
          </a:stretch>
        </p:blipFill>
        <p:spPr>
          <a:xfrm>
            <a:off x="766217" y="1487372"/>
            <a:ext cx="7611565" cy="2985507"/>
          </a:xfrm>
          <a:prstGeom prst="rect">
            <a:avLst/>
          </a:prstGeom>
          <a:ln>
            <a:solidFill>
              <a:schemeClr val="accent1"/>
            </a:solidFill>
          </a:ln>
        </p:spPr>
      </p:pic>
      <p:sp>
        <p:nvSpPr>
          <p:cNvPr id="12" name="Rectangle 11">
            <a:extLst>
              <a:ext uri="{FF2B5EF4-FFF2-40B4-BE49-F238E27FC236}">
                <a16:creationId xmlns:a16="http://schemas.microsoft.com/office/drawing/2014/main" id="{B1190233-0AC8-42FA-BE22-ACFF1DCF4822}"/>
              </a:ext>
            </a:extLst>
          </p:cNvPr>
          <p:cNvSpPr/>
          <p:nvPr/>
        </p:nvSpPr>
        <p:spPr>
          <a:xfrm>
            <a:off x="2864499" y="2425482"/>
            <a:ext cx="576127"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488080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a:t>
            </a:r>
          </a:p>
          <a:p>
            <a:pPr>
              <a:spcBef>
                <a:spcPts val="0"/>
              </a:spcBef>
            </a:pPr>
            <a:r>
              <a:rPr lang="en-US" sz="1600" dirty="0">
                <a:solidFill>
                  <a:schemeClr val="tx1"/>
                </a:solidFill>
                <a:latin typeface="IBM Plex Sans" panose="020B0503050000000000" pitchFamily="34" charset="0"/>
              </a:rPr>
              <a:t>Interview Tab will be available on the Home Page – Grid View</a:t>
            </a: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9DB601EA-0665-430B-BAC7-80667B0D88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079" y="1423892"/>
            <a:ext cx="7596378" cy="2978481"/>
          </a:xfrm>
          <a:prstGeom prst="rect">
            <a:avLst/>
          </a:prstGeom>
          <a:ln>
            <a:solidFill>
              <a:schemeClr val="accent1"/>
            </a:solidFill>
          </a:ln>
        </p:spPr>
      </p:pic>
      <p:sp>
        <p:nvSpPr>
          <p:cNvPr id="4" name="Rectangle 3">
            <a:extLst>
              <a:ext uri="{FF2B5EF4-FFF2-40B4-BE49-F238E27FC236}">
                <a16:creationId xmlns:a16="http://schemas.microsoft.com/office/drawing/2014/main" id="{3EB4458B-1DC8-4FBE-A452-0AFCF507CE3C}"/>
              </a:ext>
            </a:extLst>
          </p:cNvPr>
          <p:cNvSpPr/>
          <p:nvPr/>
        </p:nvSpPr>
        <p:spPr>
          <a:xfrm>
            <a:off x="3135718" y="2533972"/>
            <a:ext cx="576127"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780273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Interview Manager User Experience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FAQs</a:t>
            </a:r>
          </a:p>
        </p:txBody>
      </p:sp>
      <p:sp>
        <p:nvSpPr>
          <p:cNvPr id="3" name="Content Placeholder 2"/>
          <p:cNvSpPr>
            <a:spLocks noGrp="1"/>
          </p:cNvSpPr>
          <p:nvPr>
            <p:ph idx="1"/>
          </p:nvPr>
        </p:nvSpPr>
        <p:spPr>
          <a:xfrm>
            <a:off x="250031" y="714375"/>
            <a:ext cx="8785509" cy="4050506"/>
          </a:xfrm>
        </p:spPr>
        <p:txBody>
          <a:bodyPr>
            <a:normAutofit/>
          </a:bodyPr>
          <a:lstStyle/>
          <a:p>
            <a:pPr marL="285750" indent="-285750">
              <a:spcBef>
                <a:spcPts val="0"/>
              </a:spcBef>
              <a:spcAft>
                <a:spcPts val="600"/>
              </a:spcAft>
              <a:buFont typeface="Arial" panose="020B0604020202020204" pitchFamily="34" charset="0"/>
              <a:buChar char="•"/>
            </a:pPr>
            <a:r>
              <a:rPr lang="en-US" b="1" dirty="0">
                <a:solidFill>
                  <a:schemeClr val="tx1"/>
                </a:solidFill>
                <a:latin typeface="+mn-lt"/>
              </a:rPr>
              <a:t>Can the email that goes to the interviewer/manager include a link to the resume? </a:t>
            </a:r>
            <a:r>
              <a:rPr lang="en-US" dirty="0">
                <a:solidFill>
                  <a:schemeClr val="tx1"/>
                </a:solidFill>
                <a:latin typeface="+mn-lt"/>
              </a:rPr>
              <a:t>Yes, you can include a link to the talent record in the communication template.</a:t>
            </a:r>
          </a:p>
          <a:p>
            <a:pPr marL="283464" lvl="1" indent="-283464">
              <a:spcBef>
                <a:spcPts val="0"/>
              </a:spcBef>
              <a:spcAft>
                <a:spcPts val="600"/>
              </a:spcAft>
              <a:buFont typeface="Arial" panose="020B0604020202020204" pitchFamily="34" charset="0"/>
              <a:buChar char="•"/>
            </a:pPr>
            <a:r>
              <a:rPr lang="en-US" b="1" dirty="0">
                <a:solidFill>
                  <a:schemeClr val="tx1"/>
                </a:solidFill>
                <a:latin typeface="+mn-lt"/>
              </a:rPr>
              <a:t>Can the user include in the interview invite any candidate forms that need to be completed by the   candidate prior to the day of the interview? </a:t>
            </a:r>
            <a:r>
              <a:rPr lang="en-US" dirty="0">
                <a:solidFill>
                  <a:schemeClr val="tx1"/>
                </a:solidFill>
                <a:latin typeface="+mn-lt"/>
              </a:rPr>
              <a:t>Yes, you can include candidate forms in the communication template.</a:t>
            </a:r>
          </a:p>
          <a:p>
            <a:pPr marL="283464" lvl="1" indent="-283464">
              <a:spcBef>
                <a:spcPts val="0"/>
              </a:spcBef>
              <a:spcAft>
                <a:spcPts val="600"/>
              </a:spcAft>
              <a:buFont typeface="Arial" panose="020B0604020202020204" pitchFamily="34" charset="0"/>
              <a:buChar char="•"/>
            </a:pPr>
            <a:r>
              <a:rPr lang="en-US" b="1" dirty="0">
                <a:solidFill>
                  <a:schemeClr val="tx1"/>
                </a:solidFill>
                <a:latin typeface="+mn-lt"/>
              </a:rPr>
              <a:t>If it’s a video interview, can all the Skype or Zoom details be included in the interview details? </a:t>
            </a:r>
            <a:r>
              <a:rPr lang="en-US" dirty="0">
                <a:solidFill>
                  <a:schemeClr val="tx1"/>
                </a:solidFill>
                <a:latin typeface="+mn-lt"/>
              </a:rPr>
              <a:t>Yes, you can include the details for Skype or Zoom video interviews. </a:t>
            </a:r>
          </a:p>
          <a:p>
            <a:pPr marL="283464" lvl="1" indent="-283464">
              <a:spcBef>
                <a:spcPts val="0"/>
              </a:spcBef>
              <a:spcAft>
                <a:spcPts val="600"/>
              </a:spcAft>
              <a:buFont typeface="Arial" panose="020B0604020202020204" pitchFamily="34" charset="0"/>
              <a:buChar char="•"/>
            </a:pPr>
            <a:r>
              <a:rPr lang="en-US" b="1" dirty="0">
                <a:solidFill>
                  <a:schemeClr val="tx1"/>
                </a:solidFill>
                <a:latin typeface="+mn-lt"/>
              </a:rPr>
              <a:t>Will this be integrated with Office 365 to reflect a meeting on calendars? </a:t>
            </a:r>
            <a:r>
              <a:rPr lang="en-US" dirty="0">
                <a:solidFill>
                  <a:schemeClr val="tx1"/>
                </a:solidFill>
                <a:latin typeface="+mn-lt"/>
              </a:rPr>
              <a:t>Yes - Office 365 and Google calendars are included in this project.</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Does the feature include rescheduling? </a:t>
            </a:r>
            <a:r>
              <a:rPr lang="en-US" dirty="0">
                <a:solidFill>
                  <a:schemeClr val="tx1"/>
                </a:solidFill>
                <a:latin typeface="+mn-lt"/>
              </a:rPr>
              <a:t>Rescheduling is not part of Phase I but we are planning on including it in the next phases.</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Will we have the ability to have reports that can track all the interviews for the company? </a:t>
            </a:r>
            <a:r>
              <a:rPr lang="en-US" dirty="0">
                <a:solidFill>
                  <a:schemeClr val="tx1"/>
                </a:solidFill>
                <a:latin typeface="+mn-lt"/>
              </a:rPr>
              <a:t>These details are being worked out so that Interview Manager data is available in the DIT and Metrics Dashboard.</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Does the Interview Manager have any capabilities to adjust according to time zones and locations? </a:t>
            </a:r>
            <a:r>
              <a:rPr lang="en-US" dirty="0">
                <a:solidFill>
                  <a:schemeClr val="tx1"/>
                </a:solidFill>
                <a:latin typeface="+mn-lt"/>
              </a:rPr>
              <a:t>Yes, you can select time zones when creating an interview. </a:t>
            </a:r>
          </a:p>
          <a:p>
            <a:pPr marL="285750" indent="-285750">
              <a:spcBef>
                <a:spcPts val="0"/>
              </a:spcBef>
              <a:buFont typeface="Arial" panose="020B0604020202020204" pitchFamily="34" charset="0"/>
              <a:buChar char="•"/>
            </a:pPr>
            <a:r>
              <a:rPr lang="en-US" b="1" dirty="0">
                <a:solidFill>
                  <a:schemeClr val="tx1"/>
                </a:solidFill>
                <a:latin typeface="+mn-lt"/>
              </a:rPr>
              <a:t>Who is part of the list of Lead Coordinators? </a:t>
            </a:r>
            <a:r>
              <a:rPr lang="en-US" dirty="0">
                <a:solidFill>
                  <a:schemeClr val="tx1"/>
                </a:solidFill>
                <a:latin typeface="+mn-lt"/>
              </a:rPr>
              <a:t>All BrassRing users. </a:t>
            </a:r>
          </a:p>
          <a:p>
            <a:pPr marL="285750" indent="-285750">
              <a:spcBef>
                <a:spcPts val="0"/>
              </a:spcBef>
              <a:buFont typeface="Arial" panose="020B0604020202020204" pitchFamily="34" charset="0"/>
              <a:buChar char="•"/>
            </a:pPr>
            <a:endParaRPr lang="en-US" dirty="0">
              <a:solidFill>
                <a:schemeClr val="tx1"/>
              </a:solidFill>
              <a:latin typeface="+mn-lt"/>
            </a:endParaRPr>
          </a:p>
          <a:p>
            <a:pPr>
              <a:spcBef>
                <a:spcPts val="0"/>
              </a:spcBef>
            </a:pPr>
            <a:endParaRPr lang="en-US" b="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815545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FAQs</a:t>
            </a:r>
          </a:p>
        </p:txBody>
      </p:sp>
      <p:sp>
        <p:nvSpPr>
          <p:cNvPr id="3" name="Content Placeholder 2"/>
          <p:cNvSpPr>
            <a:spLocks noGrp="1"/>
          </p:cNvSpPr>
          <p:nvPr>
            <p:ph idx="1"/>
          </p:nvPr>
        </p:nvSpPr>
        <p:spPr>
          <a:xfrm>
            <a:off x="285751" y="809204"/>
            <a:ext cx="8749790" cy="4169990"/>
          </a:xfrm>
        </p:spPr>
        <p:txBody>
          <a:bodyPr>
            <a:normAutofit/>
          </a:bodyPr>
          <a:lstStyle/>
          <a:p>
            <a:pPr marL="285750" indent="-285750">
              <a:spcBef>
                <a:spcPts val="0"/>
              </a:spcBef>
              <a:spcAft>
                <a:spcPts val="600"/>
              </a:spcAft>
              <a:buFont typeface="Arial" panose="020B0604020202020204" pitchFamily="34" charset="0"/>
              <a:buChar char="•"/>
            </a:pPr>
            <a:r>
              <a:rPr lang="en-US" b="1" dirty="0">
                <a:solidFill>
                  <a:schemeClr val="tx1"/>
                </a:solidFill>
                <a:latin typeface="+mj-lt"/>
              </a:rPr>
              <a:t>Will the email to the hiring manager include the ability to add the interview to the calendar? </a:t>
            </a:r>
            <a:r>
              <a:rPr lang="en-US" dirty="0">
                <a:solidFill>
                  <a:schemeClr val="tx1"/>
                </a:solidFill>
                <a:latin typeface="+mj-lt"/>
              </a:rPr>
              <a:t>Yes, the .</a:t>
            </a:r>
            <a:r>
              <a:rPr lang="en-US" dirty="0" err="1">
                <a:solidFill>
                  <a:schemeClr val="tx1"/>
                </a:solidFill>
                <a:latin typeface="+mj-lt"/>
              </a:rPr>
              <a:t>ics</a:t>
            </a:r>
            <a:r>
              <a:rPr lang="en-US" dirty="0">
                <a:solidFill>
                  <a:schemeClr val="tx1"/>
                </a:solidFill>
                <a:latin typeface="+mj-lt"/>
              </a:rPr>
              <a:t> attachment will be available for all scheduling communications, allowing the user to import it into their calendar.  </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Can the user customize the interview details fields?  </a:t>
            </a:r>
            <a:r>
              <a:rPr lang="en-US" dirty="0">
                <a:solidFill>
                  <a:schemeClr val="tx1"/>
                </a:solidFill>
                <a:latin typeface="+mj-lt"/>
              </a:rPr>
              <a:t>No, these are standard fields.</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How are BrassRing users designated as "Interviewers"? </a:t>
            </a:r>
            <a:r>
              <a:rPr lang="en-US" dirty="0">
                <a:solidFill>
                  <a:schemeClr val="tx1"/>
                </a:solidFill>
                <a:latin typeface="+mj-lt"/>
              </a:rPr>
              <a:t>At this time, all users in the system will show in the drop down.  The type ahead and "Recently Used" section will allow for common ones to be easily found.</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Can you have more than one "interviewer" but all at the same time (not a series)?</a:t>
            </a:r>
            <a:r>
              <a:rPr lang="en-US" dirty="0">
                <a:solidFill>
                  <a:schemeClr val="tx1"/>
                </a:solidFill>
                <a:latin typeface="+mj-lt"/>
              </a:rPr>
              <a:t> Yes, the panel interview is the option that allows for an interview team.</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Does the Interview Manager allow us to book rooms? </a:t>
            </a:r>
            <a:r>
              <a:rPr lang="en-US" dirty="0">
                <a:solidFill>
                  <a:schemeClr val="tx1"/>
                </a:solidFill>
                <a:latin typeface="+mj-lt"/>
              </a:rPr>
              <a:t>No, not at this time. We are considering this for future phases.</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Can you preview the email before sending? </a:t>
            </a:r>
            <a:r>
              <a:rPr lang="en-US" dirty="0">
                <a:solidFill>
                  <a:schemeClr val="tx1"/>
                </a:solidFill>
                <a:latin typeface="+mj-lt"/>
              </a:rPr>
              <a:t>Yes, a preview option is available.</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Do candidates have to "accept" in the candidate zone? or can you set the system up so they do not have to "accept"? Meaning we have already confirmed the time so we don't need the candidate to accept.</a:t>
            </a:r>
            <a:r>
              <a:rPr lang="en-US" dirty="0">
                <a:solidFill>
                  <a:schemeClr val="tx1"/>
                </a:solidFill>
                <a:latin typeface="+mj-lt"/>
              </a:rPr>
              <a:t> Candidates can accept either from the Candidate Zone or the email with the invitation link. But they will have to still accept, even for the Confirmed Date &amp; Time.</a:t>
            </a:r>
          </a:p>
          <a:p>
            <a:pPr marL="285750" indent="-285750">
              <a:spcBef>
                <a:spcPts val="0"/>
              </a:spcBef>
              <a:spcAft>
                <a:spcPts val="600"/>
              </a:spcAft>
              <a:buFont typeface="Arial" panose="020B0604020202020204" pitchFamily="34" charset="0"/>
              <a:buChar char="•"/>
            </a:pPr>
            <a:endParaRPr lang="en-US" sz="1500" dirty="0">
              <a:solidFill>
                <a:schemeClr val="tx1"/>
              </a:solidFill>
              <a:latin typeface="HelvNeue for IBM" panose="020B0604020202020204"/>
            </a:endParaRPr>
          </a:p>
          <a:p>
            <a:pPr>
              <a:spcBef>
                <a:spcPts val="0"/>
              </a:spcBef>
            </a:pPr>
            <a:endParaRPr lang="en-US" sz="1600" b="1"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693449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FAQs</a:t>
            </a:r>
          </a:p>
        </p:txBody>
      </p:sp>
      <p:sp>
        <p:nvSpPr>
          <p:cNvPr id="3" name="Content Placeholder 2"/>
          <p:cNvSpPr>
            <a:spLocks noGrp="1"/>
          </p:cNvSpPr>
          <p:nvPr>
            <p:ph idx="1"/>
          </p:nvPr>
        </p:nvSpPr>
        <p:spPr>
          <a:xfrm>
            <a:off x="307181" y="718727"/>
            <a:ext cx="8629650" cy="4060452"/>
          </a:xfrm>
        </p:spPr>
        <p:txBody>
          <a:bodyPr>
            <a:normAutofit lnSpcReduction="10000"/>
          </a:bodyPr>
          <a:lstStyle/>
          <a:p>
            <a:pPr marL="285750" indent="-285750">
              <a:spcBef>
                <a:spcPts val="0"/>
              </a:spcBef>
              <a:spcAft>
                <a:spcPts val="600"/>
              </a:spcAft>
              <a:buFont typeface="Arial" panose="020B0604020202020204" pitchFamily="34" charset="0"/>
              <a:buChar char="•"/>
            </a:pPr>
            <a:r>
              <a:rPr lang="en-US" b="1" dirty="0">
                <a:solidFill>
                  <a:schemeClr val="tx1"/>
                </a:solidFill>
                <a:latin typeface="+mn-lt"/>
              </a:rPr>
              <a:t>Can we add external Interviewers that are not in the system or will the interviewer need to be an existing user in the system? </a:t>
            </a:r>
            <a:r>
              <a:rPr lang="en-US" dirty="0">
                <a:solidFill>
                  <a:schemeClr val="tx1"/>
                </a:solidFill>
                <a:latin typeface="+mn-lt"/>
              </a:rPr>
              <a:t>Yes, in the "Interviewers" section on the interview set up screen, there is an option to add an external interviewer.</a:t>
            </a:r>
            <a:endParaRPr lang="en-US" sz="1600" b="1" dirty="0">
              <a:solidFill>
                <a:schemeClr val="tx1"/>
              </a:solidFill>
              <a:latin typeface="+mn-lt"/>
            </a:endParaRP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Can we default the communications so that users do not need to select the correct template? </a:t>
            </a:r>
            <a:r>
              <a:rPr lang="en-US" dirty="0">
                <a:solidFill>
                  <a:schemeClr val="tx1"/>
                </a:solidFill>
                <a:latin typeface="+mn-lt"/>
              </a:rPr>
              <a:t>Not at this time, but we are considering this for future phases.</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Will the Interview Manager replace Event Manager? </a:t>
            </a:r>
            <a:r>
              <a:rPr lang="en-US" dirty="0">
                <a:solidFill>
                  <a:schemeClr val="tx1"/>
                </a:solidFill>
                <a:latin typeface="+mn-lt"/>
              </a:rPr>
              <a:t>No. The Interview Manager is not used with mass scheduling of interviews but rather with single candidate experience.</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Is there documentation available that shows the various steps in each of the different workflow options?</a:t>
            </a:r>
            <a:r>
              <a:rPr lang="en-US" dirty="0">
                <a:solidFill>
                  <a:schemeClr val="tx1"/>
                </a:solidFill>
                <a:latin typeface="+mn-lt"/>
              </a:rPr>
              <a:t> We will have details documentation available on the IBM Knowledge Center once the feature is released.</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How does this work with agency candidates?  Does the email go to the candidate or to the recruitment agency? </a:t>
            </a:r>
            <a:r>
              <a:rPr lang="en-US" dirty="0">
                <a:solidFill>
                  <a:schemeClr val="tx1"/>
                </a:solidFill>
                <a:latin typeface="+mn-lt"/>
              </a:rPr>
              <a:t>It is going to pull the email attached to the Candidate Record. </a:t>
            </a:r>
          </a:p>
          <a:p>
            <a:pPr marL="285750" indent="-285750">
              <a:lnSpc>
                <a:spcPct val="110000"/>
              </a:lnSpc>
              <a:spcBef>
                <a:spcPts val="0"/>
              </a:spcBef>
              <a:spcAft>
                <a:spcPts val="600"/>
              </a:spcAft>
              <a:buFont typeface="Arial" panose="020B0604020202020204" pitchFamily="34" charset="0"/>
              <a:buChar char="•"/>
            </a:pPr>
            <a:r>
              <a:rPr lang="en-US" b="1" dirty="0">
                <a:solidFill>
                  <a:schemeClr val="tx1"/>
                </a:solidFill>
                <a:latin typeface="+mn-lt"/>
              </a:rPr>
              <a:t>Can users set up their personal time slots in advance without creating an interview? </a:t>
            </a:r>
            <a:r>
              <a:rPr lang="en-US" dirty="0">
                <a:solidFill>
                  <a:schemeClr val="tx1"/>
                </a:solidFill>
                <a:latin typeface="+mn-lt"/>
              </a:rPr>
              <a:t>Not at this time, but we are considering this for future phases.</a:t>
            </a:r>
            <a:endParaRPr lang="en-US" b="1" dirty="0">
              <a:solidFill>
                <a:schemeClr val="tx1"/>
              </a:solidFill>
              <a:latin typeface="+mn-lt"/>
            </a:endParaRP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Does the Interview Manager integrate with Lotus Notes? </a:t>
            </a:r>
            <a:r>
              <a:rPr lang="en-US" dirty="0">
                <a:solidFill>
                  <a:schemeClr val="tx1"/>
                </a:solidFill>
                <a:latin typeface="+mn-lt"/>
              </a:rPr>
              <a:t>No, it integrates with Outlook 365 and Google. </a:t>
            </a:r>
          </a:p>
          <a:p>
            <a:pPr marL="285750" indent="-285750">
              <a:spcBef>
                <a:spcPts val="0"/>
              </a:spcBef>
              <a:buFont typeface="Arial" panose="020B0604020202020204" pitchFamily="34" charset="0"/>
              <a:buChar char="•"/>
            </a:pPr>
            <a:r>
              <a:rPr lang="en-US" b="1" dirty="0">
                <a:solidFill>
                  <a:schemeClr val="tx1"/>
                </a:solidFill>
                <a:latin typeface="+mn-lt"/>
              </a:rPr>
              <a:t>What determines the date format of the Interview Manager? </a:t>
            </a:r>
            <a:r>
              <a:rPr lang="en-US" dirty="0">
                <a:solidFill>
                  <a:schemeClr val="tx1"/>
                </a:solidFill>
                <a:latin typeface="+mn-lt"/>
              </a:rPr>
              <a:t>The date format reflects the logged in user’s locale.</a:t>
            </a:r>
          </a:p>
          <a:p>
            <a:pPr marL="285750" indent="-285750">
              <a:spcBef>
                <a:spcPts val="0"/>
              </a:spcBef>
              <a:buFont typeface="Arial" panose="020B0604020202020204" pitchFamily="34" charset="0"/>
              <a:buChar char="•"/>
            </a:pPr>
            <a:endParaRPr lang="en-US" dirty="0">
              <a:solidFill>
                <a:schemeClr val="tx1"/>
              </a:solidFill>
              <a:latin typeface="+mn-lt"/>
            </a:endParaRPr>
          </a:p>
          <a:p>
            <a:pPr marL="285750" indent="-285750">
              <a:spcBef>
                <a:spcPts val="0"/>
              </a:spcBef>
              <a:buFont typeface="Arial" panose="020B0604020202020204" pitchFamily="34" charset="0"/>
              <a:buChar char="•"/>
            </a:pPr>
            <a:endParaRPr lang="en-US" b="1" dirty="0">
              <a:solidFill>
                <a:schemeClr val="tx1"/>
              </a:solidFill>
              <a:latin typeface="HelvNeue for IBM" panose="020B0604020202020204"/>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049749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222456" cy="3864879"/>
          </a:xfrm>
        </p:spPr>
        <p:txBody>
          <a:bodyPr>
            <a:normAutofit/>
          </a:bodyPr>
          <a:lstStyle/>
          <a:p>
            <a:pPr lvl="0">
              <a:spcAft>
                <a:spcPts val="600"/>
              </a:spcAft>
            </a:pPr>
            <a:r>
              <a:rPr lang="en-US" sz="1600" b="1" dirty="0">
                <a:solidFill>
                  <a:schemeClr val="tx1"/>
                </a:solidFill>
                <a:latin typeface="+mn-lt"/>
              </a:rPr>
              <a:t>Interview Management </a:t>
            </a:r>
          </a:p>
          <a:p>
            <a:pPr>
              <a:spcBef>
                <a:spcPts val="0"/>
              </a:spcBef>
            </a:pPr>
            <a:r>
              <a:rPr lang="en-US" u="sng" dirty="0">
                <a:latin typeface="+mn-lt"/>
                <a:hlinkClick r:id="rId2"/>
              </a:rPr>
              <a:t>https://www.ibm.com/support/knowledgecenter/SSEUFV/16_InterviewManagement/top.html</a:t>
            </a:r>
            <a:endParaRPr lang="en-US" u="sng" dirty="0">
              <a:latin typeface="+mn-lt"/>
            </a:endParaRPr>
          </a:p>
          <a:p>
            <a:pPr>
              <a:spcBef>
                <a:spcPts val="0"/>
              </a:spcBef>
            </a:pPr>
            <a:r>
              <a:rPr lang="en-US" dirty="0">
                <a:latin typeface="+mn-lt"/>
              </a:rPr>
              <a:t> </a:t>
            </a:r>
          </a:p>
          <a:p>
            <a:pPr>
              <a:spcBef>
                <a:spcPts val="0"/>
              </a:spcBef>
            </a:pPr>
            <a:r>
              <a:rPr lang="en-US" sz="1600" b="1" dirty="0">
                <a:solidFill>
                  <a:schemeClr val="tx1"/>
                </a:solidFill>
                <a:latin typeface="IBM Plex Sans" panose="020B0503050000000000" pitchFamily="34" charset="0"/>
              </a:rPr>
              <a:t>Interview Manager Configuration</a:t>
            </a:r>
          </a:p>
          <a:p>
            <a:pPr>
              <a:spcBef>
                <a:spcPts val="600"/>
              </a:spcBef>
            </a:pPr>
            <a:r>
              <a:rPr lang="en-US" dirty="0">
                <a:hlinkClick r:id="rId3"/>
              </a:rPr>
              <a:t>https://www.ibm.com/support/knowledgecenter/SSEUFV/2_Configuration/17_ConfiguringIM/top.html</a:t>
            </a:r>
            <a:endParaRPr lang="en-US" sz="1800"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Client Training &amp; Enablement Sessions</a:t>
            </a:r>
          </a:p>
        </p:txBody>
      </p:sp>
      <p:sp>
        <p:nvSpPr>
          <p:cNvPr id="3" name="Content Placeholder 2"/>
          <p:cNvSpPr>
            <a:spLocks noGrp="1"/>
          </p:cNvSpPr>
          <p:nvPr>
            <p:ph idx="1"/>
          </p:nvPr>
        </p:nvSpPr>
        <p:spPr>
          <a:xfrm>
            <a:off x="115134" y="883834"/>
            <a:ext cx="8920406" cy="3999502"/>
          </a:xfrm>
        </p:spPr>
        <p:txBody>
          <a:bodyPr>
            <a:normAutofit/>
          </a:bodyPr>
          <a:lstStyle/>
          <a:p>
            <a:pPr lvl="1">
              <a:buFont typeface="Arial" panose="020B0604020202020204" pitchFamily="34" charset="0"/>
              <a:buChar char="•"/>
            </a:pPr>
            <a:r>
              <a:rPr lang="en-US" sz="1600" b="1" dirty="0">
                <a:solidFill>
                  <a:schemeClr val="tx1"/>
                </a:solidFill>
                <a:latin typeface="+mj-lt"/>
              </a:rPr>
              <a:t>Register for Client T&amp;E Session on the IBM Knowledge Center (KC):</a:t>
            </a:r>
          </a:p>
          <a:p>
            <a:pPr marL="223837" lvl="2" indent="0">
              <a:buNone/>
            </a:pPr>
            <a:r>
              <a:rPr lang="en-US" sz="1600" i="1" dirty="0">
                <a:solidFill>
                  <a:schemeClr val="tx1"/>
                </a:solidFill>
                <a:latin typeface="+mj-lt"/>
              </a:rPr>
              <a:t>IBM Kenexa BrassRing on Cloud &gt;&gt; BrassRing and Workbench Enablement Sessions &gt;&gt; Upcoming Training and Enablement Sessions</a:t>
            </a:r>
          </a:p>
          <a:p>
            <a:pPr marL="452437" lvl="3" indent="0">
              <a:buNone/>
            </a:pPr>
            <a:r>
              <a:rPr lang="en-US" dirty="0">
                <a:solidFill>
                  <a:schemeClr val="tx1"/>
                </a:solidFill>
                <a:latin typeface="+mj-lt"/>
                <a:hlinkClick r:id="rId2"/>
              </a:rPr>
              <a:t>https://www.ibm.com/support/knowledgecenter/SSEUFV/14_Training/1UpcomingEnablements.html</a:t>
            </a:r>
            <a:endParaRPr lang="en-US" dirty="0">
              <a:solidFill>
                <a:schemeClr val="tx1"/>
              </a:solidFill>
              <a:latin typeface="+mj-lt"/>
            </a:endParaRPr>
          </a:p>
          <a:p>
            <a:pPr marL="0" lvl="1" indent="0">
              <a:spcBef>
                <a:spcPts val="0"/>
              </a:spcBef>
              <a:buNone/>
            </a:pPr>
            <a:endParaRPr lang="en-US" dirty="0">
              <a:solidFill>
                <a:schemeClr val="tx1"/>
              </a:solidFill>
              <a:latin typeface="+mj-lt"/>
            </a:endParaRPr>
          </a:p>
          <a:p>
            <a:pPr lvl="1">
              <a:spcBef>
                <a:spcPts val="1800"/>
              </a:spcBef>
              <a:buFont typeface="Arial" panose="020B0604020202020204" pitchFamily="34" charset="0"/>
              <a:buChar char="•"/>
            </a:pPr>
            <a:r>
              <a:rPr lang="en-US" sz="1600" b="1" dirty="0">
                <a:solidFill>
                  <a:schemeClr val="tx1"/>
                </a:solidFill>
                <a:latin typeface="+mj-lt"/>
              </a:rPr>
              <a:t>Access the recordings, presentations, and FAQs from past Client T&amp;E Sessions:</a:t>
            </a:r>
          </a:p>
          <a:p>
            <a:pPr marL="223837" lvl="2" indent="0">
              <a:buNone/>
            </a:pPr>
            <a:r>
              <a:rPr lang="en-US" sz="1600" i="1" dirty="0">
                <a:solidFill>
                  <a:schemeClr val="tx1"/>
                </a:solidFill>
                <a:latin typeface="+mj-lt"/>
              </a:rPr>
              <a:t>IBM Kenexa BrassRing on Cloud &gt;&gt; BrassRing and Workbench Enablement Sessions &gt;&gt; Past Training and Enablement Sessions</a:t>
            </a:r>
          </a:p>
          <a:p>
            <a:pPr lvl="2" indent="0">
              <a:spcBef>
                <a:spcPts val="600"/>
              </a:spcBef>
              <a:buNone/>
            </a:pPr>
            <a:r>
              <a:rPr lang="en-US" u="sng" dirty="0">
                <a:latin typeface="+mj-lt"/>
                <a:hlinkClick r:id="rId3"/>
              </a:rPr>
              <a:t>https://www.ibm.com/support/knowledgecenter/SSEUFV/14_Training/2EnablementSessions.html</a:t>
            </a:r>
            <a:endParaRPr lang="en-US" u="sng" dirty="0">
              <a:latin typeface="+mj-lt"/>
            </a:endParaRPr>
          </a:p>
          <a:p>
            <a:pPr>
              <a:spcBef>
                <a:spcPts val="600"/>
              </a:spcBef>
            </a:pPr>
            <a:r>
              <a:rPr lang="en-US" dirty="0">
                <a:latin typeface="+mj-lt"/>
              </a:rPr>
              <a:t> </a:t>
            </a:r>
            <a:endParaRPr lang="en-US" sz="1800" dirty="0">
              <a:latin typeface="+mj-lt"/>
            </a:endParaRPr>
          </a:p>
        </p:txBody>
      </p:sp>
    </p:spTree>
    <p:extLst>
      <p:ext uri="{BB962C8B-B14F-4D97-AF65-F5344CB8AC3E}">
        <p14:creationId xmlns:p14="http://schemas.microsoft.com/office/powerpoint/2010/main" val="3178052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Future Enhancements</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Rules Automation Manager</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Reporting (Metrics Dashboard and DIT)</a:t>
            </a:r>
          </a:p>
          <a:p>
            <a:pPr lvl="2" indent="0">
              <a:spcBef>
                <a:spcPts val="0"/>
              </a:spcBef>
              <a:spcAft>
                <a:spcPts val="600"/>
              </a:spcAft>
              <a:buNone/>
            </a:pPr>
            <a:endParaRPr lang="en-US" dirty="0">
              <a:solidFill>
                <a:schemeClr val="tx1"/>
              </a:solidFill>
              <a:latin typeface="+mn-lt"/>
            </a:endParaRPr>
          </a:p>
          <a:p>
            <a:pPr>
              <a:spcBef>
                <a:spcPts val="0"/>
              </a:spcBef>
            </a:pPr>
            <a:r>
              <a:rPr lang="en-US" dirty="0">
                <a:latin typeface="+mn-lt"/>
              </a:rPr>
              <a:t> </a:t>
            </a:r>
          </a:p>
        </p:txBody>
      </p:sp>
    </p:spTree>
    <p:extLst>
      <p:ext uri="{BB962C8B-B14F-4D97-AF65-F5344CB8AC3E}">
        <p14:creationId xmlns:p14="http://schemas.microsoft.com/office/powerpoint/2010/main" val="1173721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26030</TotalTime>
  <Words>1811</Words>
  <Application>Microsoft Office PowerPoint</Application>
  <PresentationFormat>On-screen Show (16:9)</PresentationFormat>
  <Paragraphs>206</Paragraphs>
  <Slides>21</Slides>
  <Notes>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21</vt:i4>
      </vt:variant>
    </vt:vector>
  </HeadingPairs>
  <TitlesOfParts>
    <vt:vector size="32" baseType="lpstr">
      <vt:lpstr>Arial</vt:lpstr>
      <vt:lpstr>Calibri</vt:lpstr>
      <vt:lpstr>Courier New</vt:lpstr>
      <vt:lpstr>HelvNeue for IBM</vt:lpstr>
      <vt:lpstr>IBM Plex Sans</vt:lpstr>
      <vt:lpstr>IBM Plex Sans SemiBold</vt:lpstr>
      <vt:lpstr>blk_background_2017</vt:lpstr>
      <vt:lpstr>gry_background_2017</vt:lpstr>
      <vt:lpstr>wht_background_2017</vt:lpstr>
      <vt:lpstr>1_gry_background_2017</vt:lpstr>
      <vt:lpstr>1_blk_background_2017</vt:lpstr>
      <vt:lpstr> BrassRing Interview Manager  IBM Kenexa BrassRing on Cloud   — Client Training and Enablement Session IBM Watson Talent  January 14th, 2020 </vt:lpstr>
      <vt:lpstr>January VIRTUAL TRAINING SESSIONS</vt:lpstr>
      <vt:lpstr>February VIRTUAL TRAINING SESSIONS</vt:lpstr>
      <vt:lpstr>PowerPoint Presentation</vt:lpstr>
      <vt:lpstr>What is the Interview Manager?</vt:lpstr>
      <vt:lpstr>What is the Interview Manager?</vt:lpstr>
      <vt:lpstr>What is the Interview Manager?</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Demo –</vt:lpstr>
      <vt:lpstr>FAQs</vt:lpstr>
      <vt:lpstr>FAQs</vt:lpstr>
      <vt:lpstr>FAQs</vt:lpstr>
      <vt:lpstr>Resources</vt:lpstr>
      <vt:lpstr>Client Training &amp; Enablement Sessions</vt:lpstr>
      <vt:lpstr>Future Enhancements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Claudia Arens</cp:lastModifiedBy>
  <cp:revision>464</cp:revision>
  <dcterms:created xsi:type="dcterms:W3CDTF">2018-03-01T22:47:15Z</dcterms:created>
  <dcterms:modified xsi:type="dcterms:W3CDTF">2020-01-30T14:00:51Z</dcterms:modified>
</cp:coreProperties>
</file>