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2"/>
  </p:notesMasterIdLst>
  <p:handoutMasterIdLst>
    <p:handoutMasterId r:id="rId33"/>
  </p:handoutMasterIdLst>
  <p:sldIdLst>
    <p:sldId id="338" r:id="rId6"/>
    <p:sldId id="349" r:id="rId7"/>
    <p:sldId id="330" r:id="rId8"/>
    <p:sldId id="505" r:id="rId9"/>
    <p:sldId id="506" r:id="rId10"/>
    <p:sldId id="394" r:id="rId11"/>
    <p:sldId id="461" r:id="rId12"/>
    <p:sldId id="486" r:id="rId13"/>
    <p:sldId id="485" r:id="rId14"/>
    <p:sldId id="502" r:id="rId15"/>
    <p:sldId id="503" r:id="rId16"/>
    <p:sldId id="477" r:id="rId17"/>
    <p:sldId id="520" r:id="rId18"/>
    <p:sldId id="521" r:id="rId19"/>
    <p:sldId id="509" r:id="rId20"/>
    <p:sldId id="484" r:id="rId21"/>
    <p:sldId id="482" r:id="rId22"/>
    <p:sldId id="488" r:id="rId23"/>
    <p:sldId id="504" r:id="rId24"/>
    <p:sldId id="333" r:id="rId25"/>
    <p:sldId id="462" r:id="rId26"/>
    <p:sldId id="510" r:id="rId27"/>
    <p:sldId id="459" r:id="rId28"/>
    <p:sldId id="519" r:id="rId29"/>
    <p:sldId id="518" r:id="rId30"/>
    <p:sldId id="288" r:id="rId3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89" d="100"/>
          <a:sy n="89" d="100"/>
        </p:scale>
        <p:origin x="552" y="4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3/3/2020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3/3/2020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 Id="rId4" Type="http://schemas.openxmlformats.org/officeDocument/2006/relationships/hyperlink" Target="https://www.ibm.com/support/knowledgecenter/SSEUFV/1a_FAQs/9_InterviewManagerFAQ.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8" Type="http://schemas.openxmlformats.org/officeDocument/2006/relationships/hyperlink" Target="https://ibm.webex.com/ibm/j.php?RGID=r53bbd418a8db6dcd6d70820ad47ff86e" TargetMode="External"/><Relationship Id="rId3" Type="http://schemas.openxmlformats.org/officeDocument/2006/relationships/hyperlink" Target="https://ibm.webex.com/ibm/j.php?RGID=r2aa6ef825fe5a2f1f3341f6c685c6ec2" TargetMode="External"/><Relationship Id="rId7" Type="http://schemas.openxmlformats.org/officeDocument/2006/relationships/hyperlink" Target="https://ibm.webex.com/ibm/j.php?RGID=r958f23009396a26d07b202bac2c1e1ed" TargetMode="External"/><Relationship Id="rId12" Type="http://schemas.openxmlformats.org/officeDocument/2006/relationships/hyperlink" Target="https://learn.ibm.com/course/view.php?id=4984" TargetMode="External"/><Relationship Id="rId2" Type="http://schemas.openxmlformats.org/officeDocument/2006/relationships/hyperlink" Target="https://ibm.webex.com/ibm/j.php?RGID=r24e8c5d83fdf4392e14e8c43e89abc2f" TargetMode="External"/><Relationship Id="rId1" Type="http://schemas.openxmlformats.org/officeDocument/2006/relationships/slideLayout" Target="../slideLayouts/slideLayout148.xml"/><Relationship Id="rId6" Type="http://schemas.openxmlformats.org/officeDocument/2006/relationships/hyperlink" Target="https://ibm.webex.com/ibm/j.php?RGID=r9b9b8e9e0d55593ee1a14ddd6bb9ff0c" TargetMode="External"/><Relationship Id="rId11" Type="http://schemas.openxmlformats.org/officeDocument/2006/relationships/hyperlink" Target="https://ec.yourlearning.ibm.com/w3/series/10069166" TargetMode="External"/><Relationship Id="rId5" Type="http://schemas.openxmlformats.org/officeDocument/2006/relationships/hyperlink" Target="https://ibm.webex.com/ibm/j.php?RGID=r2fe4e3ec218d172b27fd1a18b88260a0"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fefda381f41b2420f1affd14925a33d2" TargetMode="External"/><Relationship Id="rId9" Type="http://schemas.openxmlformats.org/officeDocument/2006/relationships/hyperlink" Target="https://ibm.webex.com/ibm/j.php?RGID=r351e74bb623e050d344050f4f1faf238"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2" Type="http://schemas.openxmlformats.org/officeDocument/2006/relationships/hyperlink" Target="https://www.ibm.com/support/pages/node/715723"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2" Type="http://schemas.openxmlformats.org/officeDocument/2006/relationships/hyperlink" Target="https://www.ibm.com/support/knowledgecenter/SSEUFV/14_Training/4_BrassRingAndWBTraining.html" TargetMode="Externa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779420" cy="4479344"/>
          </a:xfrm>
        </p:spPr>
        <p:txBody>
          <a:bodyPr/>
          <a:lstStyle/>
          <a:p>
            <a:br>
              <a:rPr lang="en-US" dirty="0"/>
            </a:br>
            <a:r>
              <a:rPr lang="en-US" dirty="0"/>
              <a:t>BrassRing Interview Manager – User Experience</a:t>
            </a:r>
            <a:br>
              <a:rPr lang="en-US" dirty="0"/>
            </a:br>
            <a:r>
              <a:rPr lang="en-US" dirty="0"/>
              <a:t>IBM Kenexa 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March 3</a:t>
            </a:r>
            <a:r>
              <a:rPr lang="en-US" sz="1600" baseline="30000" dirty="0">
                <a:latin typeface="IBM Plex Sans" charset="0"/>
              </a:rPr>
              <a:t>rd</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Other Important Information</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Staging only for all BrassRing clients (since February Release –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 Moved to Production tentatively with March Release.</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30984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t>
            </a:r>
            <a:r>
              <a:rPr lang="en-US" sz="1600" dirty="0">
                <a:solidFill>
                  <a:schemeClr val="tx1"/>
                </a:solidFill>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candidate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 slots to pick from based on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6359"/>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Candidate</a:t>
            </a:r>
          </a:p>
          <a:p>
            <a:pPr>
              <a:spcBef>
                <a:spcPts val="0"/>
              </a:spcBef>
            </a:pPr>
            <a:r>
              <a:rPr lang="en-US" sz="1600" i="1" dirty="0">
                <a:solidFill>
                  <a:schemeClr val="tx1"/>
                </a:solidFill>
                <a:latin typeface="IBM Plex Sans" panose="020B0503050000000000" pitchFamily="34" charset="0"/>
              </a:rPr>
              <a:t>After receiving the email, the candidate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97CADB4C-4461-4093-97E7-A3A86FF497D2}"/>
              </a:ext>
            </a:extLst>
          </p:cNvPr>
          <p:cNvPicPr>
            <a:picLocks noChangeAspect="1"/>
          </p:cNvPicPr>
          <p:nvPr/>
        </p:nvPicPr>
        <p:blipFill>
          <a:blip r:embed="rId2"/>
          <a:stretch>
            <a:fillRect/>
          </a:stretch>
        </p:blipFill>
        <p:spPr>
          <a:xfrm>
            <a:off x="115135" y="1266932"/>
            <a:ext cx="5030190" cy="2391644"/>
          </a:xfrm>
          <a:prstGeom prst="rect">
            <a:avLst/>
          </a:prstGeom>
          <a:ln>
            <a:solidFill>
              <a:srgbClr val="0070C0"/>
            </a:solidFill>
          </a:ln>
        </p:spPr>
      </p:pic>
      <p:pic>
        <p:nvPicPr>
          <p:cNvPr id="8" name="Picture 7">
            <a:extLst>
              <a:ext uri="{FF2B5EF4-FFF2-40B4-BE49-F238E27FC236}">
                <a16:creationId xmlns:a16="http://schemas.microsoft.com/office/drawing/2014/main" id="{7A81B64A-A880-47A6-B90F-114B36C122BA}"/>
              </a:ext>
            </a:extLst>
          </p:cNvPr>
          <p:cNvPicPr>
            <a:picLocks noChangeAspect="1"/>
          </p:cNvPicPr>
          <p:nvPr/>
        </p:nvPicPr>
        <p:blipFill>
          <a:blip r:embed="rId3"/>
          <a:stretch>
            <a:fillRect/>
          </a:stretch>
        </p:blipFill>
        <p:spPr>
          <a:xfrm>
            <a:off x="5843587" y="1637665"/>
            <a:ext cx="2862450" cy="3032458"/>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3AB28790-9C3E-4E0A-A1A4-D9E8BF41F5B7}"/>
              </a:ext>
            </a:extLst>
          </p:cNvPr>
          <p:cNvSpPr/>
          <p:nvPr/>
        </p:nvSpPr>
        <p:spPr>
          <a:xfrm>
            <a:off x="5723448" y="4421981"/>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57338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Interviewer</a:t>
            </a:r>
          </a:p>
          <a:p>
            <a:pPr>
              <a:spcBef>
                <a:spcPts val="0"/>
              </a:spcBef>
            </a:pPr>
            <a:r>
              <a:rPr lang="en-US" sz="1600" i="1" dirty="0">
                <a:solidFill>
                  <a:schemeClr val="tx1"/>
                </a:solidFill>
                <a:latin typeface="IBM Plex Sans" panose="020B0503050000000000" pitchFamily="34" charset="0"/>
              </a:rPr>
              <a:t>After receiving the email, the interviewer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9C8A57AB-2869-420A-9D9D-7D97CD99F9D6}"/>
              </a:ext>
            </a:extLst>
          </p:cNvPr>
          <p:cNvPicPr>
            <a:picLocks noChangeAspect="1"/>
          </p:cNvPicPr>
          <p:nvPr/>
        </p:nvPicPr>
        <p:blipFill>
          <a:blip r:embed="rId2"/>
          <a:stretch>
            <a:fillRect/>
          </a:stretch>
        </p:blipFill>
        <p:spPr>
          <a:xfrm>
            <a:off x="333094" y="1275526"/>
            <a:ext cx="3485758" cy="2592447"/>
          </a:xfrm>
          <a:prstGeom prst="rect">
            <a:avLst/>
          </a:prstGeom>
          <a:ln>
            <a:solidFill>
              <a:srgbClr val="0070C0"/>
            </a:solidFill>
          </a:ln>
        </p:spPr>
      </p:pic>
      <p:pic>
        <p:nvPicPr>
          <p:cNvPr id="9" name="Picture 8">
            <a:extLst>
              <a:ext uri="{FF2B5EF4-FFF2-40B4-BE49-F238E27FC236}">
                <a16:creationId xmlns:a16="http://schemas.microsoft.com/office/drawing/2014/main" id="{FE183604-1804-42E6-AA17-F20EA2AAA668}"/>
              </a:ext>
            </a:extLst>
          </p:cNvPr>
          <p:cNvPicPr>
            <a:picLocks noChangeAspect="1"/>
          </p:cNvPicPr>
          <p:nvPr/>
        </p:nvPicPr>
        <p:blipFill>
          <a:blip r:embed="rId3"/>
          <a:stretch>
            <a:fillRect/>
          </a:stretch>
        </p:blipFill>
        <p:spPr>
          <a:xfrm>
            <a:off x="4869245" y="1223942"/>
            <a:ext cx="2995762" cy="2855610"/>
          </a:xfrm>
          <a:prstGeom prst="rect">
            <a:avLst/>
          </a:prstGeom>
          <a:ln>
            <a:solidFill>
              <a:srgbClr val="0070C0"/>
            </a:solidFill>
          </a:ln>
        </p:spPr>
      </p:pic>
      <p:pic>
        <p:nvPicPr>
          <p:cNvPr id="12" name="Picture 11">
            <a:extLst>
              <a:ext uri="{FF2B5EF4-FFF2-40B4-BE49-F238E27FC236}">
                <a16:creationId xmlns:a16="http://schemas.microsoft.com/office/drawing/2014/main" id="{D0DCB8C7-04CF-4A70-89AD-F34CC7350773}"/>
              </a:ext>
            </a:extLst>
          </p:cNvPr>
          <p:cNvPicPr>
            <a:picLocks noChangeAspect="1"/>
          </p:cNvPicPr>
          <p:nvPr/>
        </p:nvPicPr>
        <p:blipFill>
          <a:blip r:embed="rId4"/>
          <a:stretch>
            <a:fillRect/>
          </a:stretch>
        </p:blipFill>
        <p:spPr>
          <a:xfrm>
            <a:off x="4869245" y="4086068"/>
            <a:ext cx="2995762" cy="937842"/>
          </a:xfrm>
          <a:prstGeom prst="rect">
            <a:avLst/>
          </a:prstGeom>
          <a:ln>
            <a:solidFill>
              <a:srgbClr val="0070C0"/>
            </a:solidFill>
          </a:ln>
        </p:spPr>
      </p:pic>
      <p:sp>
        <p:nvSpPr>
          <p:cNvPr id="13" name="Oval 12">
            <a:extLst>
              <a:ext uri="{FF2B5EF4-FFF2-40B4-BE49-F238E27FC236}">
                <a16:creationId xmlns:a16="http://schemas.microsoft.com/office/drawing/2014/main" id="{3AB28790-9C3E-4E0A-A1A4-D9E8BF41F5B7}"/>
              </a:ext>
            </a:extLst>
          </p:cNvPr>
          <p:cNvSpPr/>
          <p:nvPr/>
        </p:nvSpPr>
        <p:spPr>
          <a:xfrm>
            <a:off x="4742439" y="4766862"/>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4" name="Straight Arrow Connector 13">
            <a:extLst>
              <a:ext uri="{FF2B5EF4-FFF2-40B4-BE49-F238E27FC236}">
                <a16:creationId xmlns:a16="http://schemas.microsoft.com/office/drawing/2014/main" id="{0FA28612-C59C-488A-8FA7-FE122E1509D3}"/>
              </a:ext>
            </a:extLst>
          </p:cNvPr>
          <p:cNvCxnSpPr>
            <a:cxnSpLocks/>
          </p:cNvCxnSpPr>
          <p:nvPr/>
        </p:nvCxnSpPr>
        <p:spPr>
          <a:xfrm>
            <a:off x="4051731" y="2794861"/>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562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Examples of Interview Manager Confirmations to Lead Coordinator</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6667445A-CA42-4FBC-AB2C-0E72DD05E0F6}"/>
              </a:ext>
            </a:extLst>
          </p:cNvPr>
          <p:cNvSpPr txBox="1"/>
          <p:nvPr/>
        </p:nvSpPr>
        <p:spPr>
          <a:xfrm>
            <a:off x="6053791" y="2379354"/>
            <a:ext cx="157162" cy="300082"/>
          </a:xfrm>
          <a:prstGeom prst="rect">
            <a:avLst/>
          </a:prstGeom>
          <a:solidFill>
            <a:srgbClr val="FFFFFF"/>
          </a:solidFill>
        </p:spPr>
        <p:txBody>
          <a:bodyPr wrap="square" rtlCol="0">
            <a:spAutoFit/>
          </a:bodyPr>
          <a:lstStyle/>
          <a:p>
            <a:endParaRPr lang="en-US" dirty="0">
              <a:highlight>
                <a:srgbClr val="F7F3F1"/>
              </a:highlight>
            </a:endParaRPr>
          </a:p>
        </p:txBody>
      </p:sp>
      <p:pic>
        <p:nvPicPr>
          <p:cNvPr id="12" name="Picture 11">
            <a:extLst>
              <a:ext uri="{FF2B5EF4-FFF2-40B4-BE49-F238E27FC236}">
                <a16:creationId xmlns:a16="http://schemas.microsoft.com/office/drawing/2014/main" id="{C351EAD7-2F19-4951-96FC-73425664C55D}"/>
              </a:ext>
            </a:extLst>
          </p:cNvPr>
          <p:cNvPicPr>
            <a:picLocks noChangeAspect="1"/>
          </p:cNvPicPr>
          <p:nvPr/>
        </p:nvPicPr>
        <p:blipFill>
          <a:blip r:embed="rId2"/>
          <a:stretch>
            <a:fillRect/>
          </a:stretch>
        </p:blipFill>
        <p:spPr>
          <a:xfrm>
            <a:off x="228599" y="1332002"/>
            <a:ext cx="3511672" cy="865127"/>
          </a:xfrm>
          <a:prstGeom prst="rect">
            <a:avLst/>
          </a:prstGeom>
          <a:ln>
            <a:solidFill>
              <a:schemeClr val="accent1"/>
            </a:solidFill>
          </a:ln>
        </p:spPr>
      </p:pic>
      <p:pic>
        <p:nvPicPr>
          <p:cNvPr id="8" name="Picture 7">
            <a:extLst>
              <a:ext uri="{FF2B5EF4-FFF2-40B4-BE49-F238E27FC236}">
                <a16:creationId xmlns:a16="http://schemas.microsoft.com/office/drawing/2014/main" id="{285B1A0D-C5D0-45CC-B24E-FEEA474B0EAE}"/>
              </a:ext>
            </a:extLst>
          </p:cNvPr>
          <p:cNvPicPr>
            <a:picLocks noChangeAspect="1"/>
          </p:cNvPicPr>
          <p:nvPr/>
        </p:nvPicPr>
        <p:blipFill rotWithShape="1">
          <a:blip r:embed="rId3"/>
          <a:srcRect r="11497"/>
          <a:stretch/>
        </p:blipFill>
        <p:spPr>
          <a:xfrm>
            <a:off x="2950752" y="2036538"/>
            <a:ext cx="3377083" cy="1978102"/>
          </a:xfrm>
          <a:prstGeom prst="rect">
            <a:avLst/>
          </a:prstGeom>
          <a:ln>
            <a:solidFill>
              <a:schemeClr val="accent1"/>
            </a:solidFill>
          </a:ln>
        </p:spPr>
      </p:pic>
      <p:pic>
        <p:nvPicPr>
          <p:cNvPr id="4" name="Picture 3">
            <a:extLst>
              <a:ext uri="{FF2B5EF4-FFF2-40B4-BE49-F238E27FC236}">
                <a16:creationId xmlns:a16="http://schemas.microsoft.com/office/drawing/2014/main" id="{1502F157-C8EC-4902-B8C0-4FD2E17D665A}"/>
              </a:ext>
            </a:extLst>
          </p:cNvPr>
          <p:cNvPicPr>
            <a:picLocks noChangeAspect="1"/>
          </p:cNvPicPr>
          <p:nvPr/>
        </p:nvPicPr>
        <p:blipFill>
          <a:blip r:embed="rId4"/>
          <a:stretch>
            <a:fillRect/>
          </a:stretch>
        </p:blipFill>
        <p:spPr>
          <a:xfrm>
            <a:off x="6053791" y="2622832"/>
            <a:ext cx="2737731" cy="2344041"/>
          </a:xfrm>
          <a:prstGeom prst="rect">
            <a:avLst/>
          </a:prstGeom>
          <a:ln>
            <a:solidFill>
              <a:schemeClr val="accent1"/>
            </a:solidFill>
          </a:ln>
        </p:spPr>
      </p:pic>
      <p:pic>
        <p:nvPicPr>
          <p:cNvPr id="9" name="Picture 8">
            <a:extLst>
              <a:ext uri="{FF2B5EF4-FFF2-40B4-BE49-F238E27FC236}">
                <a16:creationId xmlns:a16="http://schemas.microsoft.com/office/drawing/2014/main" id="{1025D2CE-BCC6-4B4C-B921-096D75F64ACF}"/>
              </a:ext>
            </a:extLst>
          </p:cNvPr>
          <p:cNvPicPr>
            <a:picLocks noChangeAspect="1"/>
          </p:cNvPicPr>
          <p:nvPr/>
        </p:nvPicPr>
        <p:blipFill>
          <a:blip r:embed="rId5"/>
          <a:stretch>
            <a:fillRect/>
          </a:stretch>
        </p:blipFill>
        <p:spPr>
          <a:xfrm>
            <a:off x="6053791" y="2816037"/>
            <a:ext cx="1235515" cy="213753"/>
          </a:xfrm>
          <a:prstGeom prst="rect">
            <a:avLst/>
          </a:prstGeom>
        </p:spPr>
      </p:pic>
    </p:spTree>
    <p:extLst>
      <p:ext uri="{BB962C8B-B14F-4D97-AF65-F5344CB8AC3E}">
        <p14:creationId xmlns:p14="http://schemas.microsoft.com/office/powerpoint/2010/main" val="24177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a:spcBef>
                <a:spcPts val="0"/>
              </a:spcBef>
              <a:spcAft>
                <a:spcPts val="1000"/>
              </a:spcAft>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is available on the Home Page – Card View or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236662" y="1444774"/>
            <a:ext cx="5427413" cy="2128811"/>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1685924" y="2102897"/>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D1D405DA-B778-4807-B34D-02B87A7FA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533" y="2946797"/>
            <a:ext cx="5305938" cy="2080417"/>
          </a:xfrm>
          <a:prstGeom prst="rect">
            <a:avLst/>
          </a:prstGeom>
          <a:ln>
            <a:solidFill>
              <a:schemeClr val="accent1"/>
            </a:solidFill>
          </a:ln>
        </p:spPr>
      </p:pic>
      <p:sp>
        <p:nvSpPr>
          <p:cNvPr id="9" name="Rectangle 8">
            <a:extLst>
              <a:ext uri="{FF2B5EF4-FFF2-40B4-BE49-F238E27FC236}">
                <a16:creationId xmlns:a16="http://schemas.microsoft.com/office/drawing/2014/main" id="{43440A50-10AD-436A-B0C9-C2EE24837ECE}"/>
              </a:ext>
            </a:extLst>
          </p:cNvPr>
          <p:cNvSpPr/>
          <p:nvPr/>
        </p:nvSpPr>
        <p:spPr>
          <a:xfrm>
            <a:off x="5317331" y="3711296"/>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0"/>
            <a:ext cx="8800266" cy="4472879"/>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Status</a:t>
            </a:r>
          </a:p>
          <a:p>
            <a:pPr>
              <a:spcBef>
                <a:spcPts val="0"/>
              </a:spcBef>
              <a:spcAft>
                <a:spcPts val="600"/>
              </a:spcAft>
            </a:pPr>
            <a:r>
              <a:rPr lang="en-US" sz="1600" dirty="0">
                <a:solidFill>
                  <a:schemeClr val="tx1"/>
                </a:solidFill>
                <a:latin typeface="IBM Plex Sans" panose="020B0503050000000000" pitchFamily="34" charset="0"/>
              </a:rPr>
              <a:t>Each interview is assigned to an interview status depending on where it is in the interview process. The status appears in green – accepted/completed, red – expired/canceled/declined,  and blue – pending.  </a:t>
            </a:r>
          </a:p>
          <a:p>
            <a:pPr>
              <a:spcBef>
                <a:spcPts val="0"/>
              </a:spcBef>
            </a:pPr>
            <a:r>
              <a:rPr lang="en-US" sz="1600" i="1" u="sng" dirty="0">
                <a:solidFill>
                  <a:schemeClr val="tx1"/>
                </a:solidFill>
                <a:latin typeface="IBM Plex Sans" panose="020B0503050000000000" pitchFamily="34" charset="0"/>
              </a:rPr>
              <a:t>Examples:</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5" name="Picture 14">
            <a:extLst>
              <a:ext uri="{FF2B5EF4-FFF2-40B4-BE49-F238E27FC236}">
                <a16:creationId xmlns:a16="http://schemas.microsoft.com/office/drawing/2014/main" id="{D38A8B2C-F071-4B24-B4A3-AECD59D8E860}"/>
              </a:ext>
            </a:extLst>
          </p:cNvPr>
          <p:cNvPicPr>
            <a:picLocks noChangeAspect="1"/>
          </p:cNvPicPr>
          <p:nvPr/>
        </p:nvPicPr>
        <p:blipFill>
          <a:blip r:embed="rId2"/>
          <a:stretch>
            <a:fillRect/>
          </a:stretch>
        </p:blipFill>
        <p:spPr>
          <a:xfrm>
            <a:off x="115134" y="2222407"/>
            <a:ext cx="1410767" cy="1381452"/>
          </a:xfrm>
          <a:prstGeom prst="rect">
            <a:avLst/>
          </a:prstGeom>
        </p:spPr>
      </p:pic>
      <p:pic>
        <p:nvPicPr>
          <p:cNvPr id="16" name="Picture 15">
            <a:extLst>
              <a:ext uri="{FF2B5EF4-FFF2-40B4-BE49-F238E27FC236}">
                <a16:creationId xmlns:a16="http://schemas.microsoft.com/office/drawing/2014/main" id="{34C94831-D21B-4B84-AAB6-99921886EA49}"/>
              </a:ext>
            </a:extLst>
          </p:cNvPr>
          <p:cNvPicPr>
            <a:picLocks noChangeAspect="1"/>
          </p:cNvPicPr>
          <p:nvPr/>
        </p:nvPicPr>
        <p:blipFill>
          <a:blip r:embed="rId3"/>
          <a:stretch>
            <a:fillRect/>
          </a:stretch>
        </p:blipFill>
        <p:spPr>
          <a:xfrm>
            <a:off x="4921922" y="3718588"/>
            <a:ext cx="1410768" cy="1348312"/>
          </a:xfrm>
          <a:prstGeom prst="rect">
            <a:avLst/>
          </a:prstGeom>
        </p:spPr>
      </p:pic>
      <p:pic>
        <p:nvPicPr>
          <p:cNvPr id="17" name="Picture 16">
            <a:extLst>
              <a:ext uri="{FF2B5EF4-FFF2-40B4-BE49-F238E27FC236}">
                <a16:creationId xmlns:a16="http://schemas.microsoft.com/office/drawing/2014/main" id="{21C92332-B465-4354-AD6C-5E8BC429116F}"/>
              </a:ext>
            </a:extLst>
          </p:cNvPr>
          <p:cNvPicPr>
            <a:picLocks noChangeAspect="1"/>
          </p:cNvPicPr>
          <p:nvPr/>
        </p:nvPicPr>
        <p:blipFill>
          <a:blip r:embed="rId4"/>
          <a:stretch>
            <a:fillRect/>
          </a:stretch>
        </p:blipFill>
        <p:spPr>
          <a:xfrm>
            <a:off x="5873947" y="2222406"/>
            <a:ext cx="1411081" cy="1381452"/>
          </a:xfrm>
          <a:prstGeom prst="rect">
            <a:avLst/>
          </a:prstGeom>
        </p:spPr>
      </p:pic>
      <p:pic>
        <p:nvPicPr>
          <p:cNvPr id="18" name="Picture 17">
            <a:extLst>
              <a:ext uri="{FF2B5EF4-FFF2-40B4-BE49-F238E27FC236}">
                <a16:creationId xmlns:a16="http://schemas.microsoft.com/office/drawing/2014/main" id="{69086F17-5E82-4391-8EA0-EACA5C33F229}"/>
              </a:ext>
            </a:extLst>
          </p:cNvPr>
          <p:cNvPicPr>
            <a:picLocks noChangeAspect="1"/>
          </p:cNvPicPr>
          <p:nvPr/>
        </p:nvPicPr>
        <p:blipFill>
          <a:blip r:embed="rId5"/>
          <a:stretch>
            <a:fillRect/>
          </a:stretch>
        </p:blipFill>
        <p:spPr>
          <a:xfrm>
            <a:off x="3006614" y="3718588"/>
            <a:ext cx="1411282" cy="1348312"/>
          </a:xfrm>
          <a:prstGeom prst="rect">
            <a:avLst/>
          </a:prstGeom>
        </p:spPr>
      </p:pic>
      <p:pic>
        <p:nvPicPr>
          <p:cNvPr id="19" name="Picture 18">
            <a:extLst>
              <a:ext uri="{FF2B5EF4-FFF2-40B4-BE49-F238E27FC236}">
                <a16:creationId xmlns:a16="http://schemas.microsoft.com/office/drawing/2014/main" id="{7D5F382C-C4F9-44D6-AC40-E75676D0DE53}"/>
              </a:ext>
            </a:extLst>
          </p:cNvPr>
          <p:cNvPicPr>
            <a:picLocks noChangeAspect="1"/>
          </p:cNvPicPr>
          <p:nvPr/>
        </p:nvPicPr>
        <p:blipFill>
          <a:blip r:embed="rId6"/>
          <a:stretch>
            <a:fillRect/>
          </a:stretch>
        </p:blipFill>
        <p:spPr>
          <a:xfrm>
            <a:off x="1991388" y="2222407"/>
            <a:ext cx="1451656" cy="1425533"/>
          </a:xfrm>
          <a:prstGeom prst="rect">
            <a:avLst/>
          </a:prstGeom>
        </p:spPr>
      </p:pic>
      <p:pic>
        <p:nvPicPr>
          <p:cNvPr id="20" name="Picture 19">
            <a:extLst>
              <a:ext uri="{FF2B5EF4-FFF2-40B4-BE49-F238E27FC236}">
                <a16:creationId xmlns:a16="http://schemas.microsoft.com/office/drawing/2014/main" id="{F0324674-63E6-40DD-BC6C-62FADB5D611E}"/>
              </a:ext>
            </a:extLst>
          </p:cNvPr>
          <p:cNvPicPr>
            <a:picLocks noChangeAspect="1"/>
          </p:cNvPicPr>
          <p:nvPr/>
        </p:nvPicPr>
        <p:blipFill>
          <a:blip r:embed="rId7"/>
          <a:stretch>
            <a:fillRect/>
          </a:stretch>
        </p:blipFill>
        <p:spPr>
          <a:xfrm>
            <a:off x="3985308" y="2222406"/>
            <a:ext cx="1392564" cy="1381453"/>
          </a:xfrm>
          <a:prstGeom prst="rect">
            <a:avLst/>
          </a:prstGeom>
        </p:spPr>
      </p:pic>
      <p:pic>
        <p:nvPicPr>
          <p:cNvPr id="21" name="Picture 20">
            <a:extLst>
              <a:ext uri="{FF2B5EF4-FFF2-40B4-BE49-F238E27FC236}">
                <a16:creationId xmlns:a16="http://schemas.microsoft.com/office/drawing/2014/main" id="{AC71C650-2157-443B-A929-DD9E66BAEED3}"/>
              </a:ext>
            </a:extLst>
          </p:cNvPr>
          <p:cNvPicPr>
            <a:picLocks noChangeAspect="1"/>
          </p:cNvPicPr>
          <p:nvPr/>
        </p:nvPicPr>
        <p:blipFill>
          <a:blip r:embed="rId8"/>
          <a:stretch>
            <a:fillRect/>
          </a:stretch>
        </p:blipFill>
        <p:spPr>
          <a:xfrm>
            <a:off x="6700716" y="3707014"/>
            <a:ext cx="1339483" cy="1371460"/>
          </a:xfrm>
          <a:prstGeom prst="rect">
            <a:avLst/>
          </a:prstGeom>
        </p:spPr>
      </p:pic>
      <p:pic>
        <p:nvPicPr>
          <p:cNvPr id="22" name="Picture 21">
            <a:extLst>
              <a:ext uri="{FF2B5EF4-FFF2-40B4-BE49-F238E27FC236}">
                <a16:creationId xmlns:a16="http://schemas.microsoft.com/office/drawing/2014/main" id="{4144B155-C1EE-4E29-B27E-B23DEF10C139}"/>
              </a:ext>
            </a:extLst>
          </p:cNvPr>
          <p:cNvPicPr>
            <a:picLocks noChangeAspect="1"/>
          </p:cNvPicPr>
          <p:nvPr/>
        </p:nvPicPr>
        <p:blipFill>
          <a:blip r:embed="rId9"/>
          <a:stretch>
            <a:fillRect/>
          </a:stretch>
        </p:blipFill>
        <p:spPr>
          <a:xfrm>
            <a:off x="7560358" y="2222406"/>
            <a:ext cx="1399675" cy="1381451"/>
          </a:xfrm>
          <a:prstGeom prst="rect">
            <a:avLst/>
          </a:prstGeom>
        </p:spPr>
      </p:pic>
    </p:spTree>
    <p:extLst>
      <p:ext uri="{BB962C8B-B14F-4D97-AF65-F5344CB8AC3E}">
        <p14:creationId xmlns:p14="http://schemas.microsoft.com/office/powerpoint/2010/main" val="35684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https://www.ibm.com/support/knowledgecenter/SSEUFV/1a_FAQs/9_InterviewManagerFAQ.html</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818424400"/>
              </p:ext>
            </p:extLst>
          </p:nvPr>
        </p:nvGraphicFramePr>
        <p:xfrm>
          <a:off x="228600" y="762213"/>
          <a:ext cx="8726214" cy="418323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746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8755">
                <a:tc>
                  <a:txBody>
                    <a:bodyPr/>
                    <a:lstStyle/>
                    <a:p>
                      <a:r>
                        <a:rPr lang="en-US" sz="1050" dirty="0"/>
                        <a:t>1</a:t>
                      </a:r>
                    </a:p>
                  </a:txBody>
                  <a:tcPr/>
                </a:tc>
                <a:tc>
                  <a:txBody>
                    <a:bodyPr/>
                    <a:lstStyle/>
                    <a:p>
                      <a:r>
                        <a:rPr lang="en-US" sz="900" dirty="0"/>
                        <a:t>2</a:t>
                      </a:r>
                    </a:p>
                  </a:txBody>
                  <a:tcPr/>
                </a:tc>
                <a:tc>
                  <a:txBody>
                    <a:bodyPr/>
                    <a:lstStyle/>
                    <a:p>
                      <a:r>
                        <a:rPr lang="en-US" sz="900" dirty="0">
                          <a:solidFill>
                            <a:schemeClr val="tx1"/>
                          </a:solidFill>
                        </a:rPr>
                        <a:t>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 </a:t>
                      </a:r>
                      <a:r>
                        <a:rPr lang="en-US" sz="800" b="0" dirty="0">
                          <a:hlinkClick r:id="rId2"/>
                        </a:rPr>
                        <a:t>Interview Manager – User Session (11:00 AM EST)</a:t>
                      </a:r>
                      <a:endParaRPr lang="en-US" sz="800"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b="0" dirty="0">
                          <a:solidFill>
                            <a:schemeClr val="tx1"/>
                          </a:solidFill>
                        </a:rPr>
                        <a:t> </a:t>
                      </a:r>
                      <a:r>
                        <a:rPr lang="en-US" sz="800" b="0" dirty="0">
                          <a:solidFill>
                            <a:schemeClr val="tx1"/>
                          </a:solidFill>
                          <a:hlinkClick r:id="rId3"/>
                        </a:rPr>
                        <a:t>Talent Frameworks Content Updates (3:00 PM EST)</a:t>
                      </a:r>
                      <a:endParaRPr lang="en-US" sz="800" b="1" dirty="0">
                        <a:solidFill>
                          <a:schemeClr val="tx1"/>
                        </a:solidFill>
                      </a:endParaRPr>
                    </a:p>
                  </a:txBody>
                  <a:tcPr/>
                </a:tc>
                <a:tc>
                  <a:txBody>
                    <a:bodyPr/>
                    <a:lstStyle/>
                    <a:p>
                      <a:r>
                        <a:rPr lang="en-US" sz="900" dirty="0"/>
                        <a:t>4</a:t>
                      </a:r>
                    </a:p>
                    <a:p>
                      <a:endParaRPr lang="en-US" sz="900" dirty="0"/>
                    </a:p>
                  </a:txBody>
                  <a:tcPr/>
                </a:tc>
                <a:tc>
                  <a:txBody>
                    <a:bodyPr/>
                    <a:lstStyle/>
                    <a:p>
                      <a:r>
                        <a:rPr lang="en-US" sz="900" dirty="0"/>
                        <a:t>5</a:t>
                      </a:r>
                    </a:p>
                    <a:p>
                      <a:r>
                        <a:rPr lang="en-US" sz="900" b="1" dirty="0"/>
                        <a:t>Client:</a:t>
                      </a:r>
                      <a:r>
                        <a:rPr lang="en-US" sz="900" b="0" dirty="0"/>
                        <a:t> </a:t>
                      </a:r>
                      <a:r>
                        <a:rPr lang="en-US" sz="900" b="0" dirty="0">
                          <a:hlinkClick r:id="rId4"/>
                        </a:rPr>
                        <a:t>Talent Frameworks Content Updates (12:00 PM EST)</a:t>
                      </a:r>
                      <a:endParaRPr lang="en-US" sz="900" b="1" dirty="0"/>
                    </a:p>
                  </a:txBody>
                  <a:tcPr/>
                </a:tc>
                <a:tc>
                  <a:txBody>
                    <a:bodyPr/>
                    <a:lstStyle/>
                    <a:p>
                      <a:r>
                        <a:rPr lang="en-US" sz="1050" dirty="0"/>
                        <a:t>6</a:t>
                      </a:r>
                    </a:p>
                  </a:txBody>
                  <a:tcPr/>
                </a:tc>
                <a:tc>
                  <a:txBody>
                    <a:bodyPr/>
                    <a:lstStyle/>
                    <a:p>
                      <a:r>
                        <a:rPr lang="en-US" sz="1050" dirty="0"/>
                        <a:t>7</a:t>
                      </a:r>
                    </a:p>
                  </a:txBody>
                  <a:tcPr/>
                </a:tc>
                <a:extLst>
                  <a:ext uri="{0D108BD9-81ED-4DB2-BD59-A6C34878D82A}">
                    <a16:rowId xmlns:a16="http://schemas.microsoft.com/office/drawing/2014/main" val="1628256478"/>
                  </a:ext>
                </a:extLst>
              </a:tr>
              <a:tr h="1108580">
                <a:tc>
                  <a:txBody>
                    <a:bodyPr/>
                    <a:lstStyle/>
                    <a:p>
                      <a:r>
                        <a:rPr lang="en-US" sz="1050" dirty="0"/>
                        <a:t>8</a:t>
                      </a:r>
                    </a:p>
                  </a:txBody>
                  <a:tcPr/>
                </a:tc>
                <a:tc>
                  <a:txBody>
                    <a:bodyPr/>
                    <a:lstStyle/>
                    <a:p>
                      <a:r>
                        <a:rPr lang="en-US" sz="900" dirty="0"/>
                        <a:t>9</a:t>
                      </a:r>
                    </a:p>
                    <a:p>
                      <a:r>
                        <a:rPr lang="en-US" sz="900" b="1" dirty="0"/>
                        <a:t>Client</a:t>
                      </a:r>
                      <a:r>
                        <a:rPr lang="en-US" sz="900" b="0" dirty="0"/>
                        <a:t>: </a:t>
                      </a:r>
                      <a:r>
                        <a:rPr lang="en-US" sz="900" b="0" dirty="0">
                          <a:hlinkClick r:id="rId5"/>
                        </a:rPr>
                        <a:t>Assess New User Training (11:00 AM EST)</a:t>
                      </a:r>
                      <a:endParaRPr lang="en-US" sz="900" b="1" dirty="0"/>
                    </a:p>
                  </a:txBody>
                  <a:tcPr/>
                </a:tc>
                <a:tc>
                  <a:txBody>
                    <a:bodyPr/>
                    <a:lstStyle/>
                    <a:p>
                      <a:r>
                        <a:rPr lang="en-US" sz="900" dirty="0"/>
                        <a:t>10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6"/>
                        </a:rPr>
                        <a:t>Interview Manager – Admin Session (11:00 AM EST)</a:t>
                      </a:r>
                      <a:endParaRPr lang="en-US" sz="900" dirty="0"/>
                    </a:p>
                  </a:txBody>
                  <a:tcPr/>
                </a:tc>
                <a:tc>
                  <a:txBody>
                    <a:bodyPr/>
                    <a:lstStyle/>
                    <a:p>
                      <a:r>
                        <a:rPr lang="en-US" sz="900" dirty="0"/>
                        <a:t>11</a:t>
                      </a:r>
                    </a:p>
                  </a:txBody>
                  <a:tcPr/>
                </a:tc>
                <a:tc>
                  <a:txBody>
                    <a:bodyPr/>
                    <a:lstStyle/>
                    <a:p>
                      <a:r>
                        <a:rPr lang="en-US" sz="900" dirty="0"/>
                        <a:t>12</a:t>
                      </a:r>
                    </a:p>
                    <a:p>
                      <a:r>
                        <a:rPr lang="en-US" sz="900" b="1" dirty="0"/>
                        <a:t>Client</a:t>
                      </a:r>
                      <a:r>
                        <a:rPr lang="en-US" sz="900" b="0" dirty="0"/>
                        <a:t>: </a:t>
                      </a:r>
                      <a:r>
                        <a:rPr lang="en-US" sz="900" b="0" dirty="0">
                          <a:hlinkClick r:id="rId7"/>
                        </a:rPr>
                        <a:t>BrassRing 20.03.09 and Onboard Release</a:t>
                      </a:r>
                    </a:p>
                    <a:p>
                      <a:r>
                        <a:rPr lang="en-US" sz="900" b="0" dirty="0">
                          <a:hlinkClick r:id="rId7"/>
                        </a:rPr>
                        <a:t>(11:00 AM EST) </a:t>
                      </a:r>
                      <a:endParaRPr lang="en-US" sz="900" dirty="0"/>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634571686"/>
                  </a:ext>
                </a:extLst>
              </a:tr>
              <a:tr h="652106">
                <a:tc>
                  <a:txBody>
                    <a:bodyPr/>
                    <a:lstStyle/>
                    <a:p>
                      <a:r>
                        <a:rPr lang="en-US" sz="1050" dirty="0"/>
                        <a:t>15</a:t>
                      </a:r>
                    </a:p>
                  </a:txBody>
                  <a:tcPr/>
                </a:tc>
                <a:tc>
                  <a:txBody>
                    <a:bodyPr/>
                    <a:lstStyle/>
                    <a:p>
                      <a:r>
                        <a:rPr lang="en-US" sz="900" dirty="0"/>
                        <a:t>16</a:t>
                      </a:r>
                    </a:p>
                    <a:p>
                      <a:endParaRPr lang="en-US" sz="900" b="1" dirty="0"/>
                    </a:p>
                  </a:txBody>
                  <a:tcPr/>
                </a:tc>
                <a:tc>
                  <a:txBody>
                    <a:bodyPr/>
                    <a:lstStyle/>
                    <a:p>
                      <a:r>
                        <a:rPr lang="en-US" sz="900" dirty="0"/>
                        <a:t>17</a:t>
                      </a:r>
                    </a:p>
                    <a:p>
                      <a:r>
                        <a:rPr lang="en-US" sz="900" b="1" dirty="0"/>
                        <a:t>Client</a:t>
                      </a:r>
                      <a:r>
                        <a:rPr lang="en-US" sz="900" b="0" dirty="0"/>
                        <a:t>: </a:t>
                      </a:r>
                      <a:r>
                        <a:rPr lang="en-US" sz="900" b="0" dirty="0">
                          <a:hlinkClick r:id="rId8"/>
                        </a:rPr>
                        <a:t>Talent Frameworks Content Updates (11:00 AM EST)</a:t>
                      </a:r>
                      <a:endParaRPr lang="en-US" sz="900" b="1" dirty="0"/>
                    </a:p>
                  </a:txBody>
                  <a:tcPr/>
                </a:tc>
                <a:tc>
                  <a:txBody>
                    <a:bodyPr/>
                    <a:lstStyle/>
                    <a:p>
                      <a:r>
                        <a:rPr lang="en-US" sz="900" dirty="0"/>
                        <a:t>18</a:t>
                      </a:r>
                    </a:p>
                    <a:p>
                      <a:endParaRPr lang="en-US" sz="900" dirty="0"/>
                    </a:p>
                    <a:p>
                      <a:endParaRPr lang="en-US" sz="900" b="1" dirty="0"/>
                    </a:p>
                  </a:txBody>
                  <a:tcPr/>
                </a:tc>
                <a:tc>
                  <a:txBody>
                    <a:bodyPr/>
                    <a:lstStyle/>
                    <a:p>
                      <a:r>
                        <a:rPr lang="en-US" sz="900" dirty="0"/>
                        <a:t>19</a:t>
                      </a: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1980404736"/>
                  </a:ext>
                </a:extLst>
              </a:tr>
              <a:tr h="818755">
                <a:tc>
                  <a:txBody>
                    <a:bodyPr/>
                    <a:lstStyle/>
                    <a:p>
                      <a:r>
                        <a:rPr lang="en-US" sz="1050" dirty="0"/>
                        <a:t>22</a:t>
                      </a:r>
                    </a:p>
                  </a:txBody>
                  <a:tcPr/>
                </a:tc>
                <a:tc>
                  <a:txBody>
                    <a:bodyPr/>
                    <a:lstStyle/>
                    <a:p>
                      <a:r>
                        <a:rPr lang="en-US" sz="900" dirty="0"/>
                        <a:t>23</a:t>
                      </a:r>
                    </a:p>
                  </a:txBody>
                  <a:tcPr/>
                </a:tc>
                <a:tc>
                  <a:txBody>
                    <a:bodyPr/>
                    <a:lstStyle/>
                    <a:p>
                      <a:r>
                        <a:rPr lang="en-US" sz="900" dirty="0"/>
                        <a:t>24</a:t>
                      </a:r>
                    </a:p>
                    <a:p>
                      <a:r>
                        <a:rPr lang="en-US" sz="900" b="1" dirty="0"/>
                        <a:t>Client: </a:t>
                      </a:r>
                      <a:r>
                        <a:rPr lang="en-US" sz="900" b="0" dirty="0">
                          <a:hlinkClick r:id="rId9"/>
                        </a:rPr>
                        <a:t>Talent Suite – Manage Email Templates </a:t>
                      </a:r>
                      <a:r>
                        <a:rPr lang="en-US" sz="900" b="0">
                          <a:hlinkClick r:id="rId9"/>
                        </a:rPr>
                        <a:t>(11:00 </a:t>
                      </a:r>
                      <a:r>
                        <a:rPr lang="en-US" sz="900" b="0" dirty="0">
                          <a:hlinkClick r:id="rId9"/>
                        </a:rPr>
                        <a:t>AM EST)</a:t>
                      </a:r>
                      <a:endParaRPr lang="en-US" sz="900" dirty="0"/>
                    </a:p>
                  </a:txBody>
                  <a:tcPr/>
                </a:tc>
                <a:tc>
                  <a:txBody>
                    <a:bodyPr/>
                    <a:lstStyle/>
                    <a:p>
                      <a:r>
                        <a:rPr lang="en-US" sz="900" dirty="0"/>
                        <a:t>25</a:t>
                      </a:r>
                    </a:p>
                    <a:p>
                      <a:endParaRPr lang="en-US" sz="900" dirty="0"/>
                    </a:p>
                  </a:txBody>
                  <a:tcPr/>
                </a:tc>
                <a:tc>
                  <a:txBody>
                    <a:bodyPr/>
                    <a:lstStyle/>
                    <a:p>
                      <a:r>
                        <a:rPr lang="en-US" sz="900" dirty="0"/>
                        <a:t>26</a:t>
                      </a:r>
                    </a:p>
                  </a:txBody>
                  <a:tcPr/>
                </a:tc>
                <a:tc>
                  <a:txBody>
                    <a:bodyPr/>
                    <a:lstStyle/>
                    <a:p>
                      <a:r>
                        <a:rPr lang="en-US" sz="1000" dirty="0"/>
                        <a:t>27</a:t>
                      </a:r>
                    </a:p>
                  </a:txBody>
                  <a:tcPr/>
                </a:tc>
                <a:tc>
                  <a:txBody>
                    <a:bodyPr/>
                    <a:lstStyle/>
                    <a:p>
                      <a:r>
                        <a:rPr lang="en-US" sz="1050" dirty="0"/>
                        <a:t>28</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11"/>
            <a:extLst>
              <a:ext uri="{FF2B5EF4-FFF2-40B4-BE49-F238E27FC236}">
                <a16:creationId xmlns:a16="http://schemas.microsoft.com/office/drawing/2014/main" id="{10B230D2-CE28-4DF1-A4E7-381CD1A13EC7}"/>
              </a:ext>
            </a:extLst>
          </p:cNvPr>
          <p:cNvSpPr txBox="1"/>
          <p:nvPr/>
        </p:nvSpPr>
        <p:spPr>
          <a:xfrm>
            <a:off x="4572000" y="491013"/>
            <a:ext cx="4380186"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12"/>
              </a:rPr>
              <a:t>Check your skills here</a:t>
            </a:r>
            <a:endParaRPr kumimoji="0" lang="en-US" sz="1350" b="0" i="0" u="none" strike="noStrike" kern="1200" cap="none" spc="0" normalizeH="0" baseline="0" noProof="0" dirty="0">
              <a:ln>
                <a:noFill/>
              </a:ln>
              <a:solidFill>
                <a:schemeClr val="bg2"/>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CF72E4BA-C5D2-4EE5-A442-75AF68228631}"/>
              </a:ext>
            </a:extLst>
          </p:cNvPr>
          <p:cNvSpPr/>
          <p:nvPr/>
        </p:nvSpPr>
        <p:spPr>
          <a:xfrm>
            <a:off x="1114426" y="3428394"/>
            <a:ext cx="1685902" cy="738107"/>
          </a:xfrm>
          <a:prstGeom prst="irregularSeal2">
            <a:avLst/>
          </a:prstGeom>
          <a:solidFill>
            <a:srgbClr val="FFFF00"/>
          </a:solidFill>
          <a:ln w="19050">
            <a:solidFill>
              <a:srgbClr val="FF0000"/>
            </a:solidFill>
          </a:ln>
        </p:spPr>
        <p:txBody>
          <a:bodyPr wrap="square" lIns="0" tIns="0" rIns="0" bIns="0" rtlCol="0" anchor="ctr">
            <a:noAutofit/>
          </a:bodyPr>
          <a:lstStyle/>
          <a:p>
            <a:endParaRPr lang="en-US" sz="800" b="1" dirty="0"/>
          </a:p>
        </p:txBody>
      </p:sp>
      <p:sp>
        <p:nvSpPr>
          <p:cNvPr id="7" name="TextBox 6">
            <a:extLst>
              <a:ext uri="{FF2B5EF4-FFF2-40B4-BE49-F238E27FC236}">
                <a16:creationId xmlns:a16="http://schemas.microsoft.com/office/drawing/2014/main" id="{51FD574B-8F99-46D3-B6A2-B353E01F9271}"/>
              </a:ext>
            </a:extLst>
          </p:cNvPr>
          <p:cNvSpPr txBox="1"/>
          <p:nvPr/>
        </p:nvSpPr>
        <p:spPr>
          <a:xfrm>
            <a:off x="1339134" y="3656746"/>
            <a:ext cx="1236485" cy="338554"/>
          </a:xfrm>
          <a:prstGeom prst="rect">
            <a:avLst/>
          </a:prstGeom>
          <a:noFill/>
        </p:spPr>
        <p:txBody>
          <a:bodyPr wrap="square" rtlCol="0">
            <a:spAutoFit/>
          </a:bodyPr>
          <a:lstStyle/>
          <a:p>
            <a:r>
              <a:rPr lang="en-US" sz="800" b="1" dirty="0"/>
              <a:t>Interview</a:t>
            </a:r>
            <a:r>
              <a:rPr lang="en-US" sz="800" dirty="0"/>
              <a:t> </a:t>
            </a:r>
            <a:r>
              <a:rPr lang="en-US" sz="800" b="1" dirty="0"/>
              <a:t>Manager</a:t>
            </a:r>
            <a:r>
              <a:rPr lang="en-US" sz="800" dirty="0"/>
              <a:t> R</a:t>
            </a:r>
            <a:r>
              <a:rPr lang="en-US" sz="800" b="1" dirty="0"/>
              <a:t>elease</a:t>
            </a:r>
            <a:r>
              <a:rPr lang="en-US" sz="800" dirty="0"/>
              <a:t> </a:t>
            </a:r>
            <a:r>
              <a:rPr lang="en-US" sz="800" b="1" dirty="0"/>
              <a:t>in</a:t>
            </a:r>
            <a:r>
              <a:rPr lang="en-US" sz="800" dirty="0"/>
              <a:t> </a:t>
            </a:r>
            <a:r>
              <a:rPr lang="en-US" sz="800" b="1" dirty="0"/>
              <a:t>Production</a:t>
            </a:r>
          </a:p>
        </p:txBody>
      </p:sp>
    </p:spTree>
    <p:extLst>
      <p:ext uri="{BB962C8B-B14F-4D97-AF65-F5344CB8AC3E}">
        <p14:creationId xmlns:p14="http://schemas.microsoft.com/office/powerpoint/2010/main" val="1903319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sz="1600" b="1" dirty="0">
                <a:solidFill>
                  <a:schemeClr val="tx1"/>
                </a:solidFill>
                <a:latin typeface="+mj-lt"/>
              </a:rPr>
              <a:t>Register for Client T&amp;E Session on the IBM Knowledge Center (KC):</a:t>
            </a:r>
          </a:p>
          <a:p>
            <a:pPr marL="223837" lvl="2" indent="0">
              <a:buNone/>
            </a:pPr>
            <a:r>
              <a:rPr lang="en-US" sz="1600" i="1" dirty="0">
                <a:solidFill>
                  <a:schemeClr val="tx1"/>
                </a:solidFill>
                <a:latin typeface="+mj-lt"/>
              </a:rPr>
              <a:t>IBM Kenexa BrassRing on Cloud &gt;&gt; BrassRing and Workbench Enablement Sessions &gt;&gt; Upcoming Training and Enablement Sessions</a:t>
            </a:r>
          </a:p>
          <a:p>
            <a:pPr marL="452437" lvl="3" indent="0">
              <a:buNone/>
            </a:pPr>
            <a:r>
              <a:rPr lang="en-US" dirty="0">
                <a:solidFill>
                  <a:schemeClr val="tx1"/>
                </a:solidFill>
                <a:latin typeface="+mj-lt"/>
                <a:hlinkClick r:id="rId2"/>
              </a:rPr>
              <a:t>https://www.ibm.com/support/knowledgecenter/SSEUFV/14_Training/1UpcomingEnablements.html</a:t>
            </a:r>
            <a:endParaRPr lang="en-US" dirty="0">
              <a:solidFill>
                <a:schemeClr val="tx1"/>
              </a:solidFill>
              <a:latin typeface="+mj-lt"/>
            </a:endParaRPr>
          </a:p>
          <a:p>
            <a:pPr marL="0" lvl="1" indent="0">
              <a:spcBef>
                <a:spcPts val="0"/>
              </a:spcBef>
              <a:buNone/>
            </a:pPr>
            <a:endParaRPr lang="en-US" dirty="0">
              <a:solidFill>
                <a:schemeClr val="tx1"/>
              </a:solidFill>
              <a:latin typeface="+mj-lt"/>
            </a:endParaRPr>
          </a:p>
          <a:p>
            <a:pPr lvl="1">
              <a:spcBef>
                <a:spcPts val="1800"/>
              </a:spcBef>
              <a:buFont typeface="Arial" panose="020B0604020202020204" pitchFamily="34" charset="0"/>
              <a:buChar char="•"/>
            </a:pPr>
            <a:r>
              <a:rPr lang="en-US" sz="1600" b="1" dirty="0">
                <a:solidFill>
                  <a:schemeClr val="tx1"/>
                </a:solidFill>
                <a:latin typeface="+mj-lt"/>
              </a:rPr>
              <a:t>Access the recordings, presentations, and FAQs from past Client T&amp;E Sessions:</a:t>
            </a:r>
          </a:p>
          <a:p>
            <a:pPr marL="223837" lvl="2" indent="0">
              <a:buNone/>
            </a:pPr>
            <a:r>
              <a:rPr lang="en-US" sz="1600" i="1" dirty="0">
                <a:solidFill>
                  <a:schemeClr val="tx1"/>
                </a:solidFill>
                <a:latin typeface="+mj-lt"/>
              </a:rPr>
              <a:t>IBM Kenexa BrassRing on Cloud &gt;&gt; BrassRing and Workbench Enablement Sessions &gt;&gt; Past Training and Enablement Sessions</a:t>
            </a:r>
          </a:p>
          <a:p>
            <a:pPr lvl="2" indent="0">
              <a:spcBef>
                <a:spcPts val="600"/>
              </a:spcBef>
              <a:buNone/>
            </a:pPr>
            <a:r>
              <a:rPr lang="en-US" u="sng" dirty="0">
                <a:latin typeface="+mj-lt"/>
                <a:hlinkClick r:id="rId3"/>
              </a:rPr>
              <a:t>https://www.ibm.com/support/knowledgecenter/SSEUFV/14_Training/2EnablementSessions.html</a:t>
            </a:r>
            <a:endParaRPr lang="en-US" u="sng" dirty="0">
              <a:latin typeface="+mj-lt"/>
            </a:endParaRPr>
          </a:p>
          <a:p>
            <a:pPr>
              <a:spcBef>
                <a:spcPts val="600"/>
              </a:spcBef>
            </a:pPr>
            <a:r>
              <a:rPr lang="en-US" dirty="0">
                <a:latin typeface="+mj-lt"/>
              </a:rPr>
              <a:t> </a:t>
            </a:r>
            <a:endParaRPr lang="en-US" sz="1800" dirty="0">
              <a:latin typeface="+mj-lt"/>
            </a:endParaRPr>
          </a:p>
        </p:txBody>
      </p:sp>
    </p:spTree>
    <p:extLst>
      <p:ext uri="{BB962C8B-B14F-4D97-AF65-F5344CB8AC3E}">
        <p14:creationId xmlns:p14="http://schemas.microsoft.com/office/powerpoint/2010/main" val="3178052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 Production Maintenance</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US Production maintenance was originally scheduled for March 14</a:t>
            </a:r>
            <a:r>
              <a:rPr lang="en-US" sz="1600" baseline="30000" dirty="0">
                <a:solidFill>
                  <a:schemeClr val="tx1"/>
                </a:solidFill>
              </a:rPr>
              <a:t>th</a:t>
            </a:r>
            <a:r>
              <a:rPr lang="en-US" sz="1600" dirty="0">
                <a:solidFill>
                  <a:schemeClr val="tx1"/>
                </a:solidFill>
                <a:latin typeface="+mn-lt"/>
              </a:rPr>
              <a:t> (1 week earlier than our normal cadence), but has been moved back to March 21</a:t>
            </a:r>
            <a:r>
              <a:rPr lang="en-US" sz="1600" baseline="30000" dirty="0">
                <a:solidFill>
                  <a:schemeClr val="tx1"/>
                </a:solidFill>
                <a:latin typeface="+mn-lt"/>
              </a:rPr>
              <a:t>st</a:t>
            </a:r>
            <a:r>
              <a:rPr lang="en-US" sz="1600" dirty="0">
                <a:solidFill>
                  <a:schemeClr val="tx1"/>
                </a:solidFill>
                <a:latin typeface="+mn-lt"/>
              </a:rPr>
              <a:t>, 2020.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A maintenance reminder from the status page will go out.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The customer facing maintenance page reflects the change </a:t>
            </a:r>
            <a:r>
              <a:rPr lang="en-US" sz="1600" dirty="0">
                <a:latin typeface="Slack-Lato"/>
                <a:hlinkClick r:id="rId2"/>
              </a:rPr>
              <a:t>https://www.ibm.com/support/pages/node/715723</a:t>
            </a:r>
            <a:r>
              <a:rPr lang="en-US" sz="1600" dirty="0">
                <a:latin typeface="Slack-Lato"/>
              </a:rPr>
              <a:t>   </a:t>
            </a:r>
          </a:p>
          <a:p>
            <a:pPr marL="285750" lvl="0" indent="-285750">
              <a:spcBef>
                <a:spcPts val="600"/>
              </a:spcBef>
              <a:buFont typeface="Arial" panose="020B0604020202020204" pitchFamily="34" charset="0"/>
              <a:buChar char="•"/>
            </a:pPr>
            <a:r>
              <a:rPr lang="en-US" sz="1600" dirty="0">
                <a:latin typeface="Slack-Lato"/>
                <a:hlinkClick r:id="rId2"/>
              </a:rPr>
              <a:t>IBM Kenexa Monthly Maintenance Calendar – 2020</a:t>
            </a:r>
            <a:endParaRPr lang="en-US" sz="1600" dirty="0">
              <a:latin typeface="Slack-Lato"/>
            </a:endParaRPr>
          </a:p>
          <a:p>
            <a:pPr lvl="0">
              <a:spcBef>
                <a:spcPts val="600"/>
              </a:spcBef>
            </a:pPr>
            <a:r>
              <a:rPr lang="en-US" sz="1600" dirty="0">
                <a:latin typeface="Slack-Lato"/>
              </a:rPr>
              <a:t>	This document outlines the targeted monthly maintenance dates in 2020 for the following 	products:</a:t>
            </a:r>
          </a:p>
          <a:p>
            <a:pPr marL="911225" lvl="3" indent="-285750">
              <a:lnSpc>
                <a:spcPct val="110000"/>
              </a:lnSpc>
              <a:spcBef>
                <a:spcPts val="0"/>
              </a:spcBef>
              <a:buFont typeface="Courier New" panose="02070309020205020404" pitchFamily="49" charset="0"/>
              <a:buChar char="o"/>
            </a:pPr>
            <a:r>
              <a:rPr lang="en-US" sz="1600" dirty="0">
                <a:latin typeface="Slack-Lato"/>
              </a:rPr>
              <a:t>IBM Kenexa Talent Acquisition Suite</a:t>
            </a:r>
          </a:p>
          <a:p>
            <a:pPr marL="911225" lvl="3" indent="-285750">
              <a:lnSpc>
                <a:spcPct val="110000"/>
              </a:lnSpc>
              <a:spcBef>
                <a:spcPts val="0"/>
              </a:spcBef>
              <a:buFont typeface="Courier New" panose="02070309020205020404" pitchFamily="49" charset="0"/>
              <a:buChar char="o"/>
            </a:pPr>
            <a:r>
              <a:rPr lang="en-US" sz="1600" dirty="0">
                <a:latin typeface="Slack-Lato"/>
              </a:rPr>
              <a:t>IBM Kenexa BrassRing on Cloud</a:t>
            </a:r>
          </a:p>
          <a:p>
            <a:pPr marL="911225" lvl="3" indent="-285750">
              <a:lnSpc>
                <a:spcPct val="110000"/>
              </a:lnSpc>
              <a:spcBef>
                <a:spcPts val="0"/>
              </a:spcBef>
              <a:buFont typeface="Courier New" panose="02070309020205020404" pitchFamily="49" charset="0"/>
              <a:buChar char="o"/>
            </a:pPr>
            <a:r>
              <a:rPr lang="en-US" sz="1600" dirty="0">
                <a:latin typeface="Slack-Lato"/>
              </a:rPr>
              <a:t>IBM Kenexa Assess on Cloud</a:t>
            </a:r>
          </a:p>
          <a:p>
            <a:pPr marL="911225" lvl="3" indent="-285750">
              <a:lnSpc>
                <a:spcPct val="110000"/>
              </a:lnSpc>
              <a:spcBef>
                <a:spcPts val="0"/>
              </a:spcBef>
              <a:buFont typeface="Courier New" panose="02070309020205020404" pitchFamily="49" charset="0"/>
              <a:buChar char="o"/>
            </a:pPr>
            <a:r>
              <a:rPr lang="en-US" sz="1600" dirty="0">
                <a:latin typeface="Slack-Lato"/>
              </a:rPr>
              <a:t>IBM Watson Talent Insights</a:t>
            </a:r>
          </a:p>
          <a:p>
            <a:pPr marL="285750" lvl="0" indent="-285750">
              <a:spcBef>
                <a:spcPts val="600"/>
              </a:spcBef>
              <a:spcAft>
                <a:spcPts val="600"/>
              </a:spcAft>
              <a:buFont typeface="Arial" panose="020B0604020202020204" pitchFamily="34" charset="0"/>
              <a:buChar char="•"/>
            </a:pPr>
            <a:endParaRPr lang="en-US" sz="1600" dirty="0">
              <a:latin typeface="Slack-Lato"/>
            </a:endParaRPr>
          </a:p>
          <a:p>
            <a:pPr marL="285750" lvl="0" indent="-285750">
              <a:spcBef>
                <a:spcPts val="600"/>
              </a:spcBef>
              <a:spcAft>
                <a:spcPts val="600"/>
              </a:spcAft>
              <a:buFont typeface="Arial" panose="020B0604020202020204" pitchFamily="34" charset="0"/>
              <a:buChar char="•"/>
            </a:pPr>
            <a:endParaRPr lang="en-US" sz="1600" dirty="0">
              <a:solidFill>
                <a:schemeClr val="tx1"/>
              </a:solidFill>
              <a:latin typeface="Slack-Lato"/>
            </a:endParaRPr>
          </a:p>
        </p:txBody>
      </p:sp>
    </p:spTree>
    <p:extLst>
      <p:ext uri="{BB962C8B-B14F-4D97-AF65-F5344CB8AC3E}">
        <p14:creationId xmlns:p14="http://schemas.microsoft.com/office/powerpoint/2010/main" val="2804034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Workbench Digital Badge Course</a:t>
            </a:r>
          </a:p>
        </p:txBody>
      </p:sp>
      <p:sp>
        <p:nvSpPr>
          <p:cNvPr id="3" name="Content Placeholder 2"/>
          <p:cNvSpPr>
            <a:spLocks noGrp="1"/>
          </p:cNvSpPr>
          <p:nvPr>
            <p:ph idx="1"/>
          </p:nvPr>
        </p:nvSpPr>
        <p:spPr>
          <a:xfrm>
            <a:off x="557213" y="996763"/>
            <a:ext cx="8203574" cy="3239481"/>
          </a:xfrm>
        </p:spPr>
        <p:txBody>
          <a:bodyPr>
            <a:normAutofit fontScale="92500" lnSpcReduction="10000"/>
          </a:bodyPr>
          <a:lstStyle/>
          <a:p>
            <a:r>
              <a:rPr lang="en-US" sz="1600" dirty="0">
                <a:solidFill>
                  <a:schemeClr val="tx1"/>
                </a:solidFill>
                <a:latin typeface="+mj-lt"/>
              </a:rPr>
              <a:t>We are relaunching the BrassRing Workbench digital badge course.</a:t>
            </a:r>
          </a:p>
          <a:p>
            <a:pPr lvl="0"/>
            <a:r>
              <a:rPr lang="en-US" sz="1600" dirty="0">
                <a:solidFill>
                  <a:schemeClr val="tx1"/>
                </a:solidFill>
                <a:latin typeface="+mj-lt"/>
              </a:rPr>
              <a:t>The new digital badge course has been redesigned from the ground up with new simulations and videos. </a:t>
            </a:r>
          </a:p>
          <a:p>
            <a:pPr lvl="0"/>
            <a:r>
              <a:rPr lang="en-US" sz="1600" dirty="0">
                <a:solidFill>
                  <a:schemeClr val="tx1"/>
                </a:solidFill>
                <a:latin typeface="+mj-lt"/>
              </a:rPr>
              <a:t>Any clients who are taking the current course, please know that the current course will be retired on</a:t>
            </a:r>
          </a:p>
          <a:p>
            <a:pPr lvl="0">
              <a:spcBef>
                <a:spcPts val="0"/>
              </a:spcBef>
            </a:pPr>
            <a:r>
              <a:rPr lang="en-US" sz="1600" b="1" dirty="0">
                <a:solidFill>
                  <a:schemeClr val="tx1"/>
                </a:solidFill>
                <a:latin typeface="+mj-lt"/>
              </a:rPr>
              <a:t>March 30</a:t>
            </a:r>
            <a:r>
              <a:rPr lang="en-US" sz="1600" b="1" baseline="30000" dirty="0">
                <a:solidFill>
                  <a:schemeClr val="tx1"/>
                </a:solidFill>
                <a:latin typeface="+mj-lt"/>
              </a:rPr>
              <a:t>th</a:t>
            </a:r>
            <a:r>
              <a:rPr lang="en-US" sz="1600" b="1" dirty="0">
                <a:solidFill>
                  <a:schemeClr val="tx1"/>
                </a:solidFill>
                <a:latin typeface="+mj-lt"/>
              </a:rPr>
              <a:t>, 2020</a:t>
            </a:r>
            <a:r>
              <a:rPr lang="en-US" sz="1600" dirty="0">
                <a:solidFill>
                  <a:schemeClr val="tx1"/>
                </a:solidFill>
                <a:latin typeface="+mj-lt"/>
              </a:rPr>
              <a:t>. After that date, only the new course will be available. This means that any course in progress will be lost when the course is retired. </a:t>
            </a:r>
          </a:p>
          <a:p>
            <a:pPr lvl="0"/>
            <a:r>
              <a:rPr lang="en-US" sz="1600" dirty="0">
                <a:solidFill>
                  <a:schemeClr val="tx1"/>
                </a:solidFill>
                <a:latin typeface="+mj-lt"/>
              </a:rPr>
              <a:t>If a user has not started or is in the early stages of the old course, we recommend that they take the new course instead.</a:t>
            </a:r>
          </a:p>
          <a:p>
            <a:pPr lvl="0"/>
            <a:r>
              <a:rPr lang="en-US" sz="1600" dirty="0">
                <a:solidFill>
                  <a:schemeClr val="tx1"/>
                </a:solidFill>
                <a:latin typeface="+mj-lt"/>
              </a:rPr>
              <a:t>Details and links to the courses can be found on the IBM KC here:</a:t>
            </a:r>
          </a:p>
          <a:p>
            <a:r>
              <a:rPr lang="en-US" sz="1600" u="sng" dirty="0">
                <a:latin typeface="+mj-lt"/>
                <a:hlinkClick r:id="rId2"/>
              </a:rPr>
              <a:t>https://www.ibm.com/support/knowledgecenter/SSEUFV/14_Training/4_BrassRingAndWBTraining.html</a:t>
            </a:r>
            <a:endParaRPr lang="en-US" sz="1600" dirty="0">
              <a:latin typeface="+mj-lt"/>
            </a:endParaRPr>
          </a:p>
          <a:p>
            <a:pPr marL="285750" indent="-285750">
              <a:spcBef>
                <a:spcPts val="600"/>
              </a:spcBef>
              <a:buFont typeface="Arial" panose="020B0604020202020204" pitchFamily="34" charset="0"/>
              <a:buChar char="•"/>
            </a:pPr>
            <a:endParaRPr lang="en-US" dirty="0">
              <a:solidFill>
                <a:schemeClr val="tx1"/>
              </a:solidFill>
              <a:latin typeface="IBM Plex Sans" panose="020B0503050000000000" pitchFamily="34" charset="0"/>
            </a:endParaRPr>
          </a:p>
          <a:p>
            <a:pPr>
              <a:spcBef>
                <a:spcPts val="600"/>
              </a:spcBef>
            </a:pPr>
            <a:endParaRPr lang="en-US"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2654944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34448</TotalTime>
  <Words>1412</Words>
  <Application>Microsoft Office PowerPoint</Application>
  <PresentationFormat>On-screen Show (16:9)</PresentationFormat>
  <Paragraphs>181</Paragraphs>
  <Slides>26</Slides>
  <Notes>0</Notes>
  <HiddenSlides>12</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26</vt:i4>
      </vt:variant>
    </vt:vector>
  </HeadingPairs>
  <TitlesOfParts>
    <vt:vector size="38" baseType="lpstr">
      <vt:lpstr>Arial</vt:lpstr>
      <vt:lpstr>Calibri</vt:lpstr>
      <vt:lpstr>Courier New</vt:lpstr>
      <vt:lpstr>HelvNeue for IBM</vt:lpstr>
      <vt:lpstr>IBM Plex Sans</vt:lpstr>
      <vt:lpstr>IBM Plex Sans SemiBold</vt:lpstr>
      <vt:lpstr>Slack-Lato</vt:lpstr>
      <vt:lpstr>blk_background_2017</vt:lpstr>
      <vt:lpstr>gry_background_2017</vt:lpstr>
      <vt:lpstr>wht_background_2017</vt:lpstr>
      <vt:lpstr>1_gry_background_2017</vt:lpstr>
      <vt:lpstr>1_blk_background_2017</vt:lpstr>
      <vt:lpstr> BrassRing Interview Manager – User Experience IBM Kenexa BrassRing   — Client Training and Enablement Session IBM Watson Talent  March 3rd,2020 </vt:lpstr>
      <vt:lpstr>PowerPoint Presentation</vt:lpstr>
      <vt:lpstr>Overview of Interview Manager?</vt:lpstr>
      <vt:lpstr>Overview of Interview Manager?</vt:lpstr>
      <vt:lpstr>Overview of Interview Manager?</vt:lpstr>
      <vt:lpstr>Demo –</vt:lpstr>
      <vt:lpstr>How to use the Interview Manager – User Experience</vt:lpstr>
      <vt:lpstr>Overview of Interview Manager</vt:lpstr>
      <vt:lpstr>Overview of Interview Manager</vt:lpstr>
      <vt:lpstr>Overview of Interview Manager</vt:lpstr>
      <vt:lpstr>Overview of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Resources</vt:lpstr>
      <vt:lpstr>Future Enhancements</vt:lpstr>
      <vt:lpstr>March VIRTUAL TRAINING SESSIONS</vt:lpstr>
      <vt:lpstr>Client Training &amp; Enablement Sessions</vt:lpstr>
      <vt:lpstr>US Production Maintenance</vt:lpstr>
      <vt:lpstr>Workbench Digital Badge Course</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543</cp:revision>
  <dcterms:created xsi:type="dcterms:W3CDTF">2018-03-01T22:47:15Z</dcterms:created>
  <dcterms:modified xsi:type="dcterms:W3CDTF">2020-03-03T17:41:13Z</dcterms:modified>
</cp:coreProperties>
</file>