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3.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 id="2147483830" r:id="rId4"/>
    <p:sldMasterId id="2147483868" r:id="rId5"/>
  </p:sldMasterIdLst>
  <p:notesMasterIdLst>
    <p:notesMasterId r:id="rId31"/>
  </p:notesMasterIdLst>
  <p:handoutMasterIdLst>
    <p:handoutMasterId r:id="rId32"/>
  </p:handoutMasterIdLst>
  <p:sldIdLst>
    <p:sldId id="338" r:id="rId6"/>
    <p:sldId id="349" r:id="rId7"/>
    <p:sldId id="330" r:id="rId8"/>
    <p:sldId id="505" r:id="rId9"/>
    <p:sldId id="506" r:id="rId10"/>
    <p:sldId id="394" r:id="rId11"/>
    <p:sldId id="461" r:id="rId12"/>
    <p:sldId id="486" r:id="rId13"/>
    <p:sldId id="485" r:id="rId14"/>
    <p:sldId id="502" r:id="rId15"/>
    <p:sldId id="503" r:id="rId16"/>
    <p:sldId id="477" r:id="rId17"/>
    <p:sldId id="520" r:id="rId18"/>
    <p:sldId id="521" r:id="rId19"/>
    <p:sldId id="509" r:id="rId20"/>
    <p:sldId id="484" r:id="rId21"/>
    <p:sldId id="482" r:id="rId22"/>
    <p:sldId id="488" r:id="rId23"/>
    <p:sldId id="504" r:id="rId24"/>
    <p:sldId id="333" r:id="rId25"/>
    <p:sldId id="462" r:id="rId26"/>
    <p:sldId id="459" r:id="rId27"/>
    <p:sldId id="460" r:id="rId28"/>
    <p:sldId id="522" r:id="rId29"/>
    <p:sldId id="288" r:id="rId30"/>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7F3F1"/>
    <a:srgbClr val="6EA6FF"/>
    <a:srgbClr val="F3F3F3"/>
    <a:srgbClr val="DCDCDC"/>
    <a:srgbClr val="8C8C8C"/>
    <a:srgbClr val="3D3D3D"/>
    <a:srgbClr val="051B75"/>
    <a:srgbClr val="BB8EFF"/>
    <a:srgbClr val="20D5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46" autoAdjust="0"/>
    <p:restoredTop sz="93817" autoAdjust="0"/>
  </p:normalViewPr>
  <p:slideViewPr>
    <p:cSldViewPr snapToGrid="0" snapToObjects="1" showGuides="1">
      <p:cViewPr>
        <p:scale>
          <a:sx n="101" d="100"/>
          <a:sy n="101" d="100"/>
        </p:scale>
        <p:origin x="212" y="136"/>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4/28/2020</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4/28/2020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994172"/>
          </a:xfrm>
        </p:spPr>
        <p:txBody>
          <a:bodyPr/>
          <a:lstStyle>
            <a:lvl1pPr>
              <a:defRPr>
                <a:solidFill>
                  <a:srgbClr val="264A60"/>
                </a:solidFill>
                <a:latin typeface="HelvNeue for IBM"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15134" y="1369219"/>
            <a:ext cx="8920406" cy="3263504"/>
          </a:xfrm>
        </p:spPr>
        <p:txBody>
          <a:bodyPr/>
          <a:lstStyle>
            <a:lvl1pPr>
              <a:defRPr>
                <a:solidFill>
                  <a:schemeClr val="bg1"/>
                </a:solidFill>
                <a:latin typeface="HelvNeue for IBM" panose="020B0604020202020204" pitchFamily="34" charset="0"/>
              </a:defRPr>
            </a:lvl1pPr>
            <a:lvl2pPr>
              <a:defRPr>
                <a:solidFill>
                  <a:srgbClr val="264A60"/>
                </a:solidFill>
                <a:latin typeface="HelvNeue for IBM" panose="020B0604020202020204" pitchFamily="34" charset="0"/>
              </a:defRPr>
            </a:lvl2pPr>
            <a:lvl3pPr>
              <a:defRPr>
                <a:solidFill>
                  <a:srgbClr val="264A60"/>
                </a:solidFill>
                <a:latin typeface="HelvNeue for IBM" panose="020B0604020202020204" pitchFamily="34" charset="0"/>
              </a:defRPr>
            </a:lvl3pPr>
            <a:lvl4pPr>
              <a:defRPr>
                <a:solidFill>
                  <a:srgbClr val="264A60"/>
                </a:solidFill>
                <a:latin typeface="HelvNeue for IBM" panose="020B0604020202020204" pitchFamily="34" charset="0"/>
              </a:defRPr>
            </a:lvl4pPr>
            <a:lvl5pPr>
              <a:defRPr>
                <a:solidFill>
                  <a:srgbClr val="264A60"/>
                </a:solidFill>
                <a:latin typeface="HelvNeue for IBM"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264034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44990045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81160171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52582842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686352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90535134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84332914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920130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2725859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89351875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8113951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7447060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541255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8481978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5072557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699141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45938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4820483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54732807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1573581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7335289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29278329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0225003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11718554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53490832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26112037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82677703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3366542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646897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664203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dirty="0"/>
              <a:t>Drag picture to placeholder or click icon to add</a:t>
            </a:r>
          </a:p>
        </p:txBody>
      </p:sp>
    </p:spTree>
    <p:extLst>
      <p:ext uri="{BB962C8B-B14F-4D97-AF65-F5344CB8AC3E}">
        <p14:creationId xmlns:p14="http://schemas.microsoft.com/office/powerpoint/2010/main" val="245368201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7523717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dirty="0"/>
              <a:t>Click icon to add table</a:t>
            </a:r>
          </a:p>
        </p:txBody>
      </p:sp>
    </p:spTree>
    <p:extLst>
      <p:ext uri="{BB962C8B-B14F-4D97-AF65-F5344CB8AC3E}">
        <p14:creationId xmlns:p14="http://schemas.microsoft.com/office/powerpoint/2010/main" val="56309748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75545982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722278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83908225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116912485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95382340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extLst>
      <p:ext uri="{BB962C8B-B14F-4D97-AF65-F5344CB8AC3E}">
        <p14:creationId xmlns:p14="http://schemas.microsoft.com/office/powerpoint/2010/main" val="1934958530"/>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100810166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36656550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77431225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245413109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210999526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06957304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4570799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559750225"/>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388868304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4933385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5741414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7765771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3602114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694320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5903235"/>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233535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381241072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710823275"/>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78523692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113651451"/>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211186060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66677827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093821838"/>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4115721640"/>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289016757"/>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90314419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81393686"/>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2203613"/>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5555656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4041050031"/>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79294476"/>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1633349557"/>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371640296"/>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6652976"/>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3233084231"/>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100770382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9" Type="http://schemas.openxmlformats.org/officeDocument/2006/relationships/image" Target="../media/image4.png"/><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theme" Target="../theme/theme2.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slideLayout" Target="../slideLayouts/slideLayout75.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slideLayout" Target="../slideLayouts/slideLayout101.xml"/><Relationship Id="rId21" Type="http://schemas.openxmlformats.org/officeDocument/2006/relationships/slideLayout" Target="../slideLayouts/slideLayout96.xml"/><Relationship Id="rId34" Type="http://schemas.openxmlformats.org/officeDocument/2006/relationships/slideLayout" Target="../slideLayouts/slideLayout109.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29" Type="http://schemas.openxmlformats.org/officeDocument/2006/relationships/slideLayout" Target="../slideLayouts/slideLayout104.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37" Type="http://schemas.openxmlformats.org/officeDocument/2006/relationships/image" Target="../media/image4.png"/><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36" Type="http://schemas.openxmlformats.org/officeDocument/2006/relationships/theme" Target="../theme/theme3.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31" Type="http://schemas.openxmlformats.org/officeDocument/2006/relationships/slideLayout" Target="../slideLayouts/slideLayout106.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slideLayout" Target="../slideLayouts/slideLayout110.xml"/><Relationship Id="rId8" Type="http://schemas.openxmlformats.org/officeDocument/2006/relationships/slideLayout" Target="../slideLayouts/slideLayout83.xml"/><Relationship Id="rId3" Type="http://schemas.openxmlformats.org/officeDocument/2006/relationships/slideLayout" Target="../slideLayouts/slideLayout78.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3.xml"/><Relationship Id="rId18" Type="http://schemas.openxmlformats.org/officeDocument/2006/relationships/slideLayout" Target="../slideLayouts/slideLayout128.xml"/><Relationship Id="rId26" Type="http://schemas.openxmlformats.org/officeDocument/2006/relationships/slideLayout" Target="../slideLayouts/slideLayout136.xml"/><Relationship Id="rId21" Type="http://schemas.openxmlformats.org/officeDocument/2006/relationships/slideLayout" Target="../slideLayouts/slideLayout131.xml"/><Relationship Id="rId34" Type="http://schemas.openxmlformats.org/officeDocument/2006/relationships/slideLayout" Target="../slideLayouts/slideLayout144.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17" Type="http://schemas.openxmlformats.org/officeDocument/2006/relationships/slideLayout" Target="../slideLayouts/slideLayout127.xml"/><Relationship Id="rId25" Type="http://schemas.openxmlformats.org/officeDocument/2006/relationships/slideLayout" Target="../slideLayouts/slideLayout135.xml"/><Relationship Id="rId33" Type="http://schemas.openxmlformats.org/officeDocument/2006/relationships/slideLayout" Target="../slideLayouts/slideLayout143.xml"/><Relationship Id="rId38" Type="http://schemas.openxmlformats.org/officeDocument/2006/relationships/image" Target="../media/image4.png"/><Relationship Id="rId2" Type="http://schemas.openxmlformats.org/officeDocument/2006/relationships/slideLayout" Target="../slideLayouts/slideLayout112.xml"/><Relationship Id="rId16" Type="http://schemas.openxmlformats.org/officeDocument/2006/relationships/slideLayout" Target="../slideLayouts/slideLayout126.xml"/><Relationship Id="rId20" Type="http://schemas.openxmlformats.org/officeDocument/2006/relationships/slideLayout" Target="../slideLayouts/slideLayout130.xml"/><Relationship Id="rId29" Type="http://schemas.openxmlformats.org/officeDocument/2006/relationships/slideLayout" Target="../slideLayouts/slideLayout139.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24" Type="http://schemas.openxmlformats.org/officeDocument/2006/relationships/slideLayout" Target="../slideLayouts/slideLayout134.xml"/><Relationship Id="rId32" Type="http://schemas.openxmlformats.org/officeDocument/2006/relationships/slideLayout" Target="../slideLayouts/slideLayout142.xml"/><Relationship Id="rId37" Type="http://schemas.openxmlformats.org/officeDocument/2006/relationships/theme" Target="../theme/theme4.xml"/><Relationship Id="rId5" Type="http://schemas.openxmlformats.org/officeDocument/2006/relationships/slideLayout" Target="../slideLayouts/slideLayout115.xml"/><Relationship Id="rId15" Type="http://schemas.openxmlformats.org/officeDocument/2006/relationships/slideLayout" Target="../slideLayouts/slideLayout125.xml"/><Relationship Id="rId23" Type="http://schemas.openxmlformats.org/officeDocument/2006/relationships/slideLayout" Target="../slideLayouts/slideLayout133.xml"/><Relationship Id="rId28" Type="http://schemas.openxmlformats.org/officeDocument/2006/relationships/slideLayout" Target="../slideLayouts/slideLayout138.xml"/><Relationship Id="rId36" Type="http://schemas.openxmlformats.org/officeDocument/2006/relationships/slideLayout" Target="../slideLayouts/slideLayout146.xml"/><Relationship Id="rId10" Type="http://schemas.openxmlformats.org/officeDocument/2006/relationships/slideLayout" Target="../slideLayouts/slideLayout120.xml"/><Relationship Id="rId19" Type="http://schemas.openxmlformats.org/officeDocument/2006/relationships/slideLayout" Target="../slideLayouts/slideLayout129.xml"/><Relationship Id="rId31" Type="http://schemas.openxmlformats.org/officeDocument/2006/relationships/slideLayout" Target="../slideLayouts/slideLayout141.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 Id="rId22" Type="http://schemas.openxmlformats.org/officeDocument/2006/relationships/slideLayout" Target="../slideLayouts/slideLayout132.xml"/><Relationship Id="rId27" Type="http://schemas.openxmlformats.org/officeDocument/2006/relationships/slideLayout" Target="../slideLayouts/slideLayout137.xml"/><Relationship Id="rId30" Type="http://schemas.openxmlformats.org/officeDocument/2006/relationships/slideLayout" Target="../slideLayouts/slideLayout140.xml"/><Relationship Id="rId35" Type="http://schemas.openxmlformats.org/officeDocument/2006/relationships/slideLayout" Target="../slideLayouts/slideLayout145.xml"/><Relationship Id="rId8" Type="http://schemas.openxmlformats.org/officeDocument/2006/relationships/slideLayout" Target="../slideLayouts/slideLayout118.xml"/><Relationship Id="rId3" Type="http://schemas.openxmlformats.org/officeDocument/2006/relationships/slideLayout" Target="../slideLayouts/slideLayout113.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59.xml"/><Relationship Id="rId18" Type="http://schemas.openxmlformats.org/officeDocument/2006/relationships/slideLayout" Target="../slideLayouts/slideLayout164.xml"/><Relationship Id="rId26" Type="http://schemas.openxmlformats.org/officeDocument/2006/relationships/slideLayout" Target="../slideLayouts/slideLayout172.xml"/><Relationship Id="rId39" Type="http://schemas.openxmlformats.org/officeDocument/2006/relationships/theme" Target="../theme/theme5.xml"/><Relationship Id="rId21" Type="http://schemas.openxmlformats.org/officeDocument/2006/relationships/slideLayout" Target="../slideLayouts/slideLayout167.xml"/><Relationship Id="rId34" Type="http://schemas.openxmlformats.org/officeDocument/2006/relationships/slideLayout" Target="../slideLayouts/slideLayout180.xml"/><Relationship Id="rId7" Type="http://schemas.openxmlformats.org/officeDocument/2006/relationships/slideLayout" Target="../slideLayouts/slideLayout153.xml"/><Relationship Id="rId12" Type="http://schemas.openxmlformats.org/officeDocument/2006/relationships/slideLayout" Target="../slideLayouts/slideLayout158.xml"/><Relationship Id="rId17" Type="http://schemas.openxmlformats.org/officeDocument/2006/relationships/slideLayout" Target="../slideLayouts/slideLayout163.xml"/><Relationship Id="rId25" Type="http://schemas.openxmlformats.org/officeDocument/2006/relationships/slideLayout" Target="../slideLayouts/slideLayout171.xml"/><Relationship Id="rId33" Type="http://schemas.openxmlformats.org/officeDocument/2006/relationships/slideLayout" Target="../slideLayouts/slideLayout179.xml"/><Relationship Id="rId38" Type="http://schemas.openxmlformats.org/officeDocument/2006/relationships/slideLayout" Target="../slideLayouts/slideLayout184.xml"/><Relationship Id="rId2" Type="http://schemas.openxmlformats.org/officeDocument/2006/relationships/slideLayout" Target="../slideLayouts/slideLayout148.xml"/><Relationship Id="rId16" Type="http://schemas.openxmlformats.org/officeDocument/2006/relationships/slideLayout" Target="../slideLayouts/slideLayout162.xml"/><Relationship Id="rId20" Type="http://schemas.openxmlformats.org/officeDocument/2006/relationships/slideLayout" Target="../slideLayouts/slideLayout166.xml"/><Relationship Id="rId29" Type="http://schemas.openxmlformats.org/officeDocument/2006/relationships/slideLayout" Target="../slideLayouts/slideLayout175.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24" Type="http://schemas.openxmlformats.org/officeDocument/2006/relationships/slideLayout" Target="../slideLayouts/slideLayout170.xml"/><Relationship Id="rId32" Type="http://schemas.openxmlformats.org/officeDocument/2006/relationships/slideLayout" Target="../slideLayouts/slideLayout178.xml"/><Relationship Id="rId37" Type="http://schemas.openxmlformats.org/officeDocument/2006/relationships/slideLayout" Target="../slideLayouts/slideLayout183.xml"/><Relationship Id="rId40" Type="http://schemas.openxmlformats.org/officeDocument/2006/relationships/image" Target="../media/image1.png"/><Relationship Id="rId5" Type="http://schemas.openxmlformats.org/officeDocument/2006/relationships/slideLayout" Target="../slideLayouts/slideLayout151.xml"/><Relationship Id="rId15" Type="http://schemas.openxmlformats.org/officeDocument/2006/relationships/slideLayout" Target="../slideLayouts/slideLayout161.xml"/><Relationship Id="rId23" Type="http://schemas.openxmlformats.org/officeDocument/2006/relationships/slideLayout" Target="../slideLayouts/slideLayout169.xml"/><Relationship Id="rId28" Type="http://schemas.openxmlformats.org/officeDocument/2006/relationships/slideLayout" Target="../slideLayouts/slideLayout174.xml"/><Relationship Id="rId36" Type="http://schemas.openxmlformats.org/officeDocument/2006/relationships/slideLayout" Target="../slideLayouts/slideLayout182.xml"/><Relationship Id="rId10" Type="http://schemas.openxmlformats.org/officeDocument/2006/relationships/slideLayout" Target="../slideLayouts/slideLayout156.xml"/><Relationship Id="rId19" Type="http://schemas.openxmlformats.org/officeDocument/2006/relationships/slideLayout" Target="../slideLayouts/slideLayout165.xml"/><Relationship Id="rId31" Type="http://schemas.openxmlformats.org/officeDocument/2006/relationships/slideLayout" Target="../slideLayouts/slideLayout177.xml"/><Relationship Id="rId4" Type="http://schemas.openxmlformats.org/officeDocument/2006/relationships/slideLayout" Target="../slideLayouts/slideLayout150.xml"/><Relationship Id="rId9" Type="http://schemas.openxmlformats.org/officeDocument/2006/relationships/slideLayout" Target="../slideLayouts/slideLayout155.xml"/><Relationship Id="rId14" Type="http://schemas.openxmlformats.org/officeDocument/2006/relationships/slideLayout" Target="../slideLayouts/slideLayout160.xml"/><Relationship Id="rId22" Type="http://schemas.openxmlformats.org/officeDocument/2006/relationships/slideLayout" Target="../slideLayouts/slideLayout168.xml"/><Relationship Id="rId27" Type="http://schemas.openxmlformats.org/officeDocument/2006/relationships/slideLayout" Target="../slideLayouts/slideLayout173.xml"/><Relationship Id="rId30" Type="http://schemas.openxmlformats.org/officeDocument/2006/relationships/slideLayout" Target="../slideLayouts/slideLayout176.xml"/><Relationship Id="rId35" Type="http://schemas.openxmlformats.org/officeDocument/2006/relationships/slideLayout" Target="../slideLayouts/slideLayout181.xml"/><Relationship Id="rId8" Type="http://schemas.openxmlformats.org/officeDocument/2006/relationships/slideLayout" Target="../slideLayouts/slideLayout154.xml"/><Relationship Id="rId3" Type="http://schemas.openxmlformats.org/officeDocument/2006/relationships/slideLayout" Target="../slideLayouts/slideLayout1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9"/>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 id="2147483867" r:id="rId37"/>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0FBFD3BC-3F09-2648-8A4C-0B1BB9C5C1D6}"/>
              </a:ext>
            </a:extLst>
          </p:cNvPr>
          <p:cNvPicPr>
            <a:picLocks noChangeAspect="1"/>
          </p:cNvPicPr>
          <p:nvPr userDrawn="1"/>
        </p:nvPicPr>
        <p:blipFill>
          <a:blip r:embed="rId37"/>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dirty="0"/>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8"/>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2018 IBM Corporation</a:t>
            </a:r>
          </a:p>
        </p:txBody>
      </p:sp>
    </p:spTree>
    <p:extLst>
      <p:ext uri="{BB962C8B-B14F-4D97-AF65-F5344CB8AC3E}">
        <p14:creationId xmlns:p14="http://schemas.microsoft.com/office/powerpoint/2010/main" val="1611116549"/>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 id="2147483854" r:id="rId24"/>
    <p:sldLayoutId id="2147483855" r:id="rId25"/>
    <p:sldLayoutId id="2147483856" r:id="rId26"/>
    <p:sldLayoutId id="2147483857" r:id="rId27"/>
    <p:sldLayoutId id="2147483858" r:id="rId28"/>
    <p:sldLayoutId id="2147483859" r:id="rId29"/>
    <p:sldLayoutId id="2147483860" r:id="rId30"/>
    <p:sldLayoutId id="2147483861" r:id="rId31"/>
    <p:sldLayoutId id="2147483862" r:id="rId32"/>
    <p:sldLayoutId id="2147483863" r:id="rId33"/>
    <p:sldLayoutId id="2147483864" r:id="rId34"/>
    <p:sldLayoutId id="2147483865" r:id="rId35"/>
    <p:sldLayoutId id="2147483866"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2710331960"/>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 id="2147483881" r:id="rId13"/>
    <p:sldLayoutId id="2147483882" r:id="rId14"/>
    <p:sldLayoutId id="2147483883" r:id="rId15"/>
    <p:sldLayoutId id="2147483884" r:id="rId16"/>
    <p:sldLayoutId id="2147483885" r:id="rId17"/>
    <p:sldLayoutId id="2147483886" r:id="rId18"/>
    <p:sldLayoutId id="2147483887" r:id="rId19"/>
    <p:sldLayoutId id="2147483888" r:id="rId20"/>
    <p:sldLayoutId id="2147483889" r:id="rId21"/>
    <p:sldLayoutId id="2147483890" r:id="rId22"/>
    <p:sldLayoutId id="2147483891" r:id="rId23"/>
    <p:sldLayoutId id="2147483892" r:id="rId24"/>
    <p:sldLayoutId id="2147483893" r:id="rId25"/>
    <p:sldLayoutId id="2147483894" r:id="rId26"/>
    <p:sldLayoutId id="2147483895" r:id="rId27"/>
    <p:sldLayoutId id="2147483896" r:id="rId28"/>
    <p:sldLayoutId id="2147483897" r:id="rId29"/>
    <p:sldLayoutId id="2147483898" r:id="rId30"/>
    <p:sldLayoutId id="2147483899" r:id="rId31"/>
    <p:sldLayoutId id="2147483900" r:id="rId32"/>
    <p:sldLayoutId id="2147483901" r:id="rId33"/>
    <p:sldLayoutId id="2147483902" r:id="rId34"/>
    <p:sldLayoutId id="2147483903" r:id="rId35"/>
    <p:sldLayoutId id="2147483904" r:id="rId36"/>
    <p:sldLayoutId id="2147483905" r:id="rId37"/>
    <p:sldLayoutId id="2147483906"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5.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5.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5.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5.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5.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5.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5.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5.xml"/><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5.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5.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5.xml"/></Relationships>
</file>

<file path=ppt/slides/_rels/slide1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75.xml"/><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hyperlink" Target="https://www.ibm.com/support/knowledgecenter/SSEUFV/2_Configuration/17_ConfiguringIM/top.html" TargetMode="External"/><Relationship Id="rId2" Type="http://schemas.openxmlformats.org/officeDocument/2006/relationships/hyperlink" Target="https://www.ibm.com/support/knowledgecenter/SSEUFV/16_InterviewManagement/top.html" TargetMode="External"/><Relationship Id="rId1" Type="http://schemas.openxmlformats.org/officeDocument/2006/relationships/slideLayout" Target="../slideLayouts/slideLayout75.xml"/><Relationship Id="rId4" Type="http://schemas.openxmlformats.org/officeDocument/2006/relationships/hyperlink" Target="https://www.ibm.com/support/knowledgecenter/SSEUFV/1a_FAQs/9_InterviewManagerFAQ.html"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2.xml.rels><?xml version="1.0" encoding="UTF-8" standalone="yes"?>
<Relationships xmlns="http://schemas.openxmlformats.org/package/2006/relationships"><Relationship Id="rId3" Type="http://schemas.openxmlformats.org/officeDocument/2006/relationships/hyperlink" Target="https://www.ibm.com/support/knowledgecenter/SSEUFV/14_Training/2EnablementSessions.html" TargetMode="External"/><Relationship Id="rId2" Type="http://schemas.openxmlformats.org/officeDocument/2006/relationships/hyperlink" Target="https://www.ibm.com/support/knowledgecenter/SSEUFV/14_Training/1UpcomingEnablements.html" TargetMode="External"/><Relationship Id="rId1" Type="http://schemas.openxmlformats.org/officeDocument/2006/relationships/slideLayout" Target="../slideLayouts/slideLayout75.xml"/></Relationships>
</file>

<file path=ppt/slides/_rels/slide23.xml.rels><?xml version="1.0" encoding="UTF-8" standalone="yes"?>
<Relationships xmlns="http://schemas.openxmlformats.org/package/2006/relationships"><Relationship Id="rId8" Type="http://schemas.openxmlformats.org/officeDocument/2006/relationships/hyperlink" Target="https://ec.yourlearning.ibm.com/w3/series/10069166" TargetMode="External"/><Relationship Id="rId3" Type="http://schemas.openxmlformats.org/officeDocument/2006/relationships/hyperlink" Target="https://ibm.webex.com/ibm/j.php?RGID=r70ab560059a1944320f720c7d22d831d" TargetMode="External"/><Relationship Id="rId7" Type="http://schemas.openxmlformats.org/officeDocument/2006/relationships/hyperlink" Target="https://www.ibm.com/support/knowledgecenter/SSDLQA/2_Assess_Training/1UpcomingEnablements.html" TargetMode="External"/><Relationship Id="rId2" Type="http://schemas.openxmlformats.org/officeDocument/2006/relationships/hyperlink" Target="https://ibm.webex.com/ibm/j.php?RGID=rbb8a5459ee64e0713aa486e3ce70e0bc" TargetMode="External"/><Relationship Id="rId1" Type="http://schemas.openxmlformats.org/officeDocument/2006/relationships/slideLayout" Target="../slideLayouts/slideLayout148.xml"/><Relationship Id="rId6" Type="http://schemas.openxmlformats.org/officeDocument/2006/relationships/hyperlink" Target="https://ibm.webex.com/ibm/j.php?RGID=ree727e307e61c9013c472e42721bfc6d" TargetMode="External"/><Relationship Id="rId5" Type="http://schemas.openxmlformats.org/officeDocument/2006/relationships/hyperlink" Target="https://ibm.webex.com/ibm/j.php?RGID=r8b91b3ba8078195d363dd119f9d129d3" TargetMode="External"/><Relationship Id="rId4" Type="http://schemas.openxmlformats.org/officeDocument/2006/relationships/hyperlink" Target="https://ibm.webex.com/ibm/j.php?RGID=r25a7b3cac72a787ab248fbf22b14bed2" TargetMode="External"/><Relationship Id="rId9" Type="http://schemas.openxmlformats.org/officeDocument/2006/relationships/hyperlink" Target="https://learn.ibm.com/course/view.php?id=4984"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ibm.webex.com/ibm/j.php?RGID=r3d50f13fac2e67f841c31dbb4a2e5ab5" TargetMode="External"/><Relationship Id="rId2" Type="http://schemas.openxmlformats.org/officeDocument/2006/relationships/hyperlink" Target="https://ibm.webex.com/ibm/j.php?RGID=r3446ad18da59e5939feb92617edb498d" TargetMode="External"/><Relationship Id="rId1" Type="http://schemas.openxmlformats.org/officeDocument/2006/relationships/slideLayout" Target="../slideLayouts/slideLayout148.xml"/><Relationship Id="rId5" Type="http://schemas.openxmlformats.org/officeDocument/2006/relationships/hyperlink" Target="https://www.ibm.com/support/knowledgecenter/SSDLQA/2_Assess_Training/1UpcomingEnablements.html" TargetMode="External"/><Relationship Id="rId4" Type="http://schemas.openxmlformats.org/officeDocument/2006/relationships/hyperlink" Target="https://ibm.webex.com/ibm/j.php?RGID=r4202b0214c1cf6669d064f3575c7c134"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6779420" cy="4479344"/>
          </a:xfrm>
        </p:spPr>
        <p:txBody>
          <a:bodyPr/>
          <a:lstStyle/>
          <a:p>
            <a:br>
              <a:rPr lang="en-US" dirty="0"/>
            </a:br>
            <a:r>
              <a:rPr lang="en-US" dirty="0"/>
              <a:t>BrassRing Interview Manager – User Experience</a:t>
            </a:r>
            <a:br>
              <a:rPr lang="en-US" dirty="0"/>
            </a:br>
            <a:r>
              <a:rPr lang="en-US" dirty="0"/>
              <a:t>IBM Kenexa BrassRing</a:t>
            </a:r>
            <a:br>
              <a:rPr lang="en-US" dirty="0"/>
            </a:br>
            <a:br>
              <a:rPr lang="en-US" dirty="0"/>
            </a:br>
            <a:br>
              <a:rPr lang="en-US" sz="1800" b="1" dirty="0"/>
            </a:br>
            <a:r>
              <a:rPr lang="en-US" sz="1600" dirty="0"/>
              <a:t>—</a:t>
            </a:r>
            <a:br>
              <a:rPr lang="en-US" sz="1800" dirty="0"/>
            </a:br>
            <a:r>
              <a:rPr lang="en-US" sz="1800" b="1" dirty="0"/>
              <a:t>Client Training and Enablement Session</a:t>
            </a:r>
            <a:br>
              <a:rPr lang="en-US" sz="1800" dirty="0"/>
            </a:br>
            <a:r>
              <a:rPr lang="en-US" sz="1800" dirty="0"/>
              <a:t>IBM Watson Talent</a:t>
            </a:r>
            <a:br>
              <a:rPr lang="en-US" sz="1800" dirty="0"/>
            </a:br>
            <a:br>
              <a:rPr lang="en-US" sz="1600" b="1" dirty="0">
                <a:latin typeface="IBM Plex Sans SemiBold" panose="020B0503050000000000" pitchFamily="34" charset="77"/>
              </a:rPr>
            </a:br>
            <a:r>
              <a:rPr lang="en-US" sz="1600" dirty="0">
                <a:latin typeface="IBM Plex Sans" charset="0"/>
              </a:rPr>
              <a:t>April 28</a:t>
            </a:r>
            <a:r>
              <a:rPr lang="en-US" sz="1600" baseline="30000" dirty="0">
                <a:latin typeface="IBM Plex Sans" charset="0"/>
              </a:rPr>
              <a:t>th</a:t>
            </a:r>
            <a:r>
              <a:rPr lang="en-US" sz="1600" dirty="0">
                <a:latin typeface="IBM Plex Sans" charset="0"/>
              </a:rPr>
              <a:t>,2020	</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EE11BF4-DB4B-4B73-A290-BC1B3A869D0F}"/>
              </a:ext>
            </a:extLst>
          </p:cNvPr>
          <p:cNvSpPr txBox="1">
            <a:spLocks/>
          </p:cNvSpPr>
          <p:nvPr/>
        </p:nvSpPr>
        <p:spPr>
          <a:xfrm>
            <a:off x="3749749" y="761081"/>
            <a:ext cx="5167227" cy="3878790"/>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600"/>
              </a:spcAft>
              <a:buFont typeface="IBM Plex Sans" panose="020B0503050203000203" pitchFamily="34" charset="0"/>
              <a:buChar char="-"/>
            </a:pPr>
            <a:endParaRPr lang="en-US" dirty="0">
              <a:solidFill>
                <a:srgbClr val="FFFFFF"/>
              </a:solidFill>
            </a:endParaRPr>
          </a:p>
          <a:p>
            <a:pPr marL="285750" indent="-285750">
              <a:spcBef>
                <a:spcPts val="0"/>
              </a:spcBef>
              <a:spcAft>
                <a:spcPts val="600"/>
              </a:spcAft>
              <a:buFont typeface="IBM Plex Sans" panose="020B0503050203000203" pitchFamily="34" charset="0"/>
              <a:buChar char="-"/>
            </a:pPr>
            <a:r>
              <a:rPr lang="en-US" dirty="0">
                <a:solidFill>
                  <a:srgbClr val="FFFFFF"/>
                </a:solidFill>
              </a:rPr>
              <a:t>Overview of Interview Manager</a:t>
            </a:r>
          </a:p>
          <a:p>
            <a:pPr marL="285750" indent="-285750">
              <a:spcBef>
                <a:spcPts val="0"/>
              </a:spcBef>
              <a:spcAft>
                <a:spcPts val="600"/>
              </a:spcAft>
              <a:buFont typeface="IBM Plex Sans" panose="020B0503050203000203" pitchFamily="34" charset="0"/>
              <a:buChar char="-"/>
            </a:pPr>
            <a:r>
              <a:rPr lang="en-US" dirty="0">
                <a:solidFill>
                  <a:srgbClr val="FFFFFF"/>
                </a:solidFill>
              </a:rPr>
              <a:t>How to use Interview Manager – User Experience</a:t>
            </a:r>
          </a:p>
          <a:p>
            <a:pPr marL="285750" indent="-285750">
              <a:spcBef>
                <a:spcPts val="0"/>
              </a:spcBef>
              <a:spcAft>
                <a:spcPts val="300"/>
              </a:spcAft>
              <a:buFont typeface="IBM Plex Sans" panose="020B0503050203000203" pitchFamily="34" charset="0"/>
              <a:buChar char="-"/>
            </a:pPr>
            <a:r>
              <a:rPr lang="en-US" dirty="0"/>
              <a:t>Resources</a:t>
            </a:r>
          </a:p>
          <a:p>
            <a:pPr marL="285750" indent="-285750">
              <a:spcBef>
                <a:spcPts val="0"/>
              </a:spcBef>
              <a:spcAft>
                <a:spcPts val="300"/>
              </a:spcAft>
              <a:buFont typeface="IBM Plex Sans" panose="020B0503050203000203" pitchFamily="34" charset="0"/>
              <a:buChar char="-"/>
            </a:pPr>
            <a:r>
              <a:rPr lang="en-US" dirty="0"/>
              <a:t>Future Enhancements</a:t>
            </a:r>
          </a:p>
          <a:p>
            <a:pPr marL="285750" indent="-285750">
              <a:spcBef>
                <a:spcPts val="0"/>
              </a:spcBef>
              <a:spcAft>
                <a:spcPts val="300"/>
              </a:spcAft>
              <a:buFont typeface="IBM Plex Sans" panose="020B0503050203000203" pitchFamily="34" charset="0"/>
              <a:buChar char="-"/>
            </a:pPr>
            <a:r>
              <a:rPr lang="en-US" dirty="0"/>
              <a:t>Q&amp;A</a:t>
            </a:r>
          </a:p>
          <a:p>
            <a:pPr lvl="1" indent="0">
              <a:spcBef>
                <a:spcPts val="0"/>
              </a:spcBef>
              <a:spcAft>
                <a:spcPts val="300"/>
              </a:spcAft>
              <a:buNone/>
            </a:pPr>
            <a:endParaRPr lang="en-US" dirty="0"/>
          </a:p>
        </p:txBody>
      </p:sp>
      <p:sp>
        <p:nvSpPr>
          <p:cNvPr id="6" name="Rectangle 5">
            <a:extLst>
              <a:ext uri="{FF2B5EF4-FFF2-40B4-BE49-F238E27FC236}">
                <a16:creationId xmlns:a16="http://schemas.microsoft.com/office/drawing/2014/main" id="{5ABC559B-08CF-497E-A9D2-8CE57F382CDD}"/>
              </a:ext>
            </a:extLst>
          </p:cNvPr>
          <p:cNvSpPr/>
          <p:nvPr/>
        </p:nvSpPr>
        <p:spPr>
          <a:xfrm>
            <a:off x="147096" y="135015"/>
            <a:ext cx="3390685" cy="1846659"/>
          </a:xfrm>
          <a:prstGeom prst="rect">
            <a:avLst/>
          </a:prstGeom>
        </p:spPr>
        <p:txBody>
          <a:bodyPr wrap="square">
            <a:spAutoFit/>
          </a:bodyPr>
          <a:lstStyle/>
          <a:p>
            <a:r>
              <a:rPr lang="en-US" sz="6000" dirty="0">
                <a:gradFill>
                  <a:gsLst>
                    <a:gs pos="57000">
                      <a:srgbClr val="5F79FF"/>
                    </a:gs>
                    <a:gs pos="91000">
                      <a:srgbClr val="9D87FF"/>
                    </a:gs>
                    <a:gs pos="0">
                      <a:schemeClr val="accent2"/>
                    </a:gs>
                    <a:gs pos="100000">
                      <a:schemeClr val="accent4"/>
                    </a:gs>
                  </a:gsLst>
                  <a:lin ang="0" scaled="0"/>
                </a:gradFill>
              </a:rPr>
              <a:t>Agenda</a:t>
            </a:r>
          </a:p>
          <a:p>
            <a:endParaRPr lang="en-US" sz="5400" dirty="0"/>
          </a:p>
        </p:txBody>
      </p:sp>
    </p:spTree>
    <p:extLst>
      <p:ext uri="{BB962C8B-B14F-4D97-AF65-F5344CB8AC3E}">
        <p14:creationId xmlns:p14="http://schemas.microsoft.com/office/powerpoint/2010/main" val="3822276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377505" y="870154"/>
            <a:ext cx="8658035" cy="3999502"/>
          </a:xfrm>
        </p:spPr>
        <p:txBody>
          <a:bodyPr>
            <a:normAutofit/>
          </a:bodyPr>
          <a:lstStyle/>
          <a:p>
            <a:pPr>
              <a:spcBef>
                <a:spcPts val="0"/>
              </a:spcBef>
              <a:spcAft>
                <a:spcPts val="600"/>
              </a:spcAft>
            </a:pPr>
            <a:r>
              <a:rPr lang="en-US" sz="1500" dirty="0">
                <a:solidFill>
                  <a:schemeClr val="tx1"/>
                </a:solidFill>
                <a:latin typeface="IBM Plex Sans" panose="020B0503050000000000" pitchFamily="34" charset="0"/>
              </a:rPr>
              <a:t>The Interview Manager is a new feature in BrassRing that allows BrassRing users to efficiently and effectively schedule interviews. </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Available now in Production since March 16, 2020 (BrassRing Release 20.03.09).</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Part of standard feature in BrassRing and requires some configuration. </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No additional cost for client to use Interview Manager.</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Easy access to interviews that are scheduled, in process, or that need to be scheduled.</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Interviews can be created by BrassRing users who have access to Candidates within My </a:t>
            </a:r>
            <a:r>
              <a:rPr lang="en-US" sz="1500" dirty="0" err="1">
                <a:solidFill>
                  <a:schemeClr val="tx1"/>
                </a:solidFill>
                <a:latin typeface="IBM Plex Sans" panose="020B0503050000000000" pitchFamily="34" charset="0"/>
              </a:rPr>
              <a:t>Reqs</a:t>
            </a:r>
            <a:r>
              <a:rPr lang="en-US" sz="1500" dirty="0">
                <a:solidFill>
                  <a:schemeClr val="tx1"/>
                </a:solidFill>
                <a:latin typeface="IBM Plex Sans" panose="020B0503050000000000" pitchFamily="34" charset="0"/>
              </a:rPr>
              <a:t>. </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By default all BrassRing users have access to create Interviews (My </a:t>
            </a:r>
            <a:r>
              <a:rPr lang="en-US" sz="1500" dirty="0" err="1">
                <a:solidFill>
                  <a:schemeClr val="tx1"/>
                </a:solidFill>
                <a:latin typeface="IBM Plex Sans" panose="020B0503050000000000" pitchFamily="34" charset="0"/>
              </a:rPr>
              <a:t>Reqs</a:t>
            </a:r>
            <a:r>
              <a:rPr lang="en-US" sz="1500" dirty="0">
                <a:solidFill>
                  <a:schemeClr val="tx1"/>
                </a:solidFill>
                <a:latin typeface="IBM Plex Sans" panose="020B0503050000000000" pitchFamily="34" charset="0"/>
              </a:rPr>
              <a:t>); user permissions determine the additional access or restriction.</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It does not replace Event Manager but rather is used with the single candidate experience.</a:t>
            </a:r>
          </a:p>
          <a:p>
            <a:pPr marL="285750" indent="-285750">
              <a:spcBef>
                <a:spcPts val="0"/>
              </a:spcBef>
              <a:buFont typeface="Arial" panose="020B0604020202020204" pitchFamily="34" charset="0"/>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2338585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377505" y="809204"/>
            <a:ext cx="8658035" cy="3999502"/>
          </a:xfrm>
        </p:spPr>
        <p:txBody>
          <a:bodyPr>
            <a:normAutofit/>
          </a:bodyPr>
          <a:lstStyle/>
          <a:p>
            <a:pPr marL="285750" indent="-285750">
              <a:spcBef>
                <a:spcPts val="0"/>
              </a:spcBef>
              <a:spcAft>
                <a:spcPts val="1200"/>
              </a:spcAft>
              <a:buFont typeface="Arial" panose="020B0604020202020204" pitchFamily="34" charset="0"/>
              <a:buChar char="•"/>
            </a:pPr>
            <a:r>
              <a:rPr lang="en-US" sz="1500" dirty="0">
                <a:solidFill>
                  <a:schemeClr val="tx1"/>
                </a:solidFill>
                <a:latin typeface="IBM Plex Sans" panose="020B0503050000000000" pitchFamily="34" charset="0"/>
              </a:rPr>
              <a:t>New Tab “Interviews” on Home page with card and grid view, filtering, and refresh icon.</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Multiple interview styles:  </a:t>
            </a:r>
          </a:p>
          <a:p>
            <a:pPr marL="682625" lvl="2" indent="-285750">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1:1 Interview </a:t>
            </a:r>
            <a:r>
              <a:rPr lang="en-US" sz="1500" dirty="0">
                <a:solidFill>
                  <a:schemeClr val="tx1"/>
                </a:solidFill>
                <a:latin typeface="IBM Plex Sans" panose="020B0503050000000000" pitchFamily="34" charset="0"/>
              </a:rPr>
              <a:t>- single candidate and single interviewer </a:t>
            </a:r>
          </a:p>
          <a:p>
            <a:pPr marL="682625" lvl="2" indent="-285750">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Series Interview </a:t>
            </a:r>
            <a:r>
              <a:rPr lang="en-US" sz="1500" dirty="0">
                <a:solidFill>
                  <a:schemeClr val="tx1"/>
                </a:solidFill>
                <a:latin typeface="IBM Plex Sans" panose="020B0503050000000000" pitchFamily="34" charset="0"/>
              </a:rPr>
              <a:t>- single candidate and multiple interviewers, one interview after another</a:t>
            </a:r>
          </a:p>
          <a:p>
            <a:pPr marL="682625" lvl="2" indent="-285750">
              <a:spcBef>
                <a:spcPts val="0"/>
              </a:spcBef>
              <a:spcAft>
                <a:spcPts val="1200"/>
              </a:spcAft>
              <a:buFont typeface="Courier New" panose="02070309020205020404" pitchFamily="49" charset="0"/>
              <a:buChar char="o"/>
            </a:pPr>
            <a:r>
              <a:rPr lang="en-US" sz="1500" b="1" i="1" dirty="0">
                <a:solidFill>
                  <a:schemeClr val="tx1"/>
                </a:solidFill>
                <a:latin typeface="IBM Plex Sans" panose="020B0503050000000000" pitchFamily="34" charset="0"/>
              </a:rPr>
              <a:t>Panel Interview </a:t>
            </a:r>
            <a:r>
              <a:rPr lang="en-US" sz="1500" dirty="0">
                <a:solidFill>
                  <a:schemeClr val="tx1"/>
                </a:solidFill>
                <a:latin typeface="IBM Plex Sans" panose="020B0503050000000000" pitchFamily="34" charset="0"/>
              </a:rPr>
              <a:t>– single candidate and team of interviewers in the same time slot</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Multiple interview formats:  </a:t>
            </a:r>
          </a:p>
          <a:p>
            <a:pPr marL="682625" lvl="2" indent="-285750">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Phone</a:t>
            </a:r>
            <a:r>
              <a:rPr lang="en-US" sz="1500" dirty="0">
                <a:solidFill>
                  <a:schemeClr val="tx1"/>
                </a:solidFill>
                <a:latin typeface="IBM Plex Sans" panose="020B0503050000000000" pitchFamily="34" charset="0"/>
              </a:rPr>
              <a:t> – interview over the phone </a:t>
            </a:r>
          </a:p>
          <a:p>
            <a:pPr marL="682625" lvl="2" indent="-285750">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Video</a:t>
            </a:r>
            <a:r>
              <a:rPr lang="en-US" sz="1500" dirty="0">
                <a:solidFill>
                  <a:schemeClr val="tx1"/>
                </a:solidFill>
                <a:latin typeface="IBM Plex Sans" panose="020B0503050000000000" pitchFamily="34" charset="0"/>
              </a:rPr>
              <a:t> – video call interview where the candidate is required to appear on-screen</a:t>
            </a:r>
          </a:p>
          <a:p>
            <a:pPr marL="682625" lvl="2" indent="-285750">
              <a:lnSpc>
                <a:spcPct val="110000"/>
              </a:lnSpc>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Text/Chat </a:t>
            </a:r>
            <a:r>
              <a:rPr lang="en-US" sz="1500" dirty="0">
                <a:solidFill>
                  <a:schemeClr val="tx1"/>
                </a:solidFill>
                <a:latin typeface="IBM Plex Sans" panose="020B0503050000000000" pitchFamily="34" charset="0"/>
              </a:rPr>
              <a:t>– text only interview that uses a text service</a:t>
            </a:r>
          </a:p>
          <a:p>
            <a:pPr marL="682625" lvl="2" indent="-285750">
              <a:lnSpc>
                <a:spcPct val="110000"/>
              </a:lnSpc>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In person </a:t>
            </a:r>
            <a:r>
              <a:rPr lang="en-US" sz="1500" dirty="0">
                <a:solidFill>
                  <a:schemeClr val="tx1"/>
                </a:solidFill>
                <a:latin typeface="IBM Plex Sans" panose="020B0503050000000000" pitchFamily="34" charset="0"/>
              </a:rPr>
              <a:t>– candidate must attend on site for interview</a:t>
            </a:r>
          </a:p>
          <a:p>
            <a:pPr marL="682625" lvl="2" indent="-285750">
              <a:lnSpc>
                <a:spcPct val="110000"/>
              </a:lnSpc>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Other</a:t>
            </a:r>
            <a:r>
              <a:rPr lang="en-US" sz="1500" dirty="0">
                <a:solidFill>
                  <a:schemeClr val="tx1"/>
                </a:solidFill>
                <a:latin typeface="IBM Plex Sans" panose="020B0503050000000000" pitchFamily="34" charset="0"/>
              </a:rPr>
              <a:t> – other type of interviews where the format of the interview can be entered into the Interview Details</a:t>
            </a:r>
          </a:p>
          <a:p>
            <a:pPr>
              <a:spcBef>
                <a:spcPts val="0"/>
              </a:spcBef>
              <a:spcAft>
                <a:spcPts val="600"/>
              </a:spcAft>
            </a:pPr>
            <a:r>
              <a:rPr lang="en-US" sz="1500" dirty="0">
                <a:solidFill>
                  <a:schemeClr val="tx1"/>
                </a:solidFill>
                <a:latin typeface="IBM Plex Sans" panose="020B0503050000000000" pitchFamily="34" charset="0"/>
              </a:rPr>
              <a:t>         </a:t>
            </a:r>
            <a:r>
              <a:rPr lang="en-US" sz="1500" u="sng" dirty="0">
                <a:solidFill>
                  <a:schemeClr val="tx1"/>
                </a:solidFill>
                <a:latin typeface="IBM Plex Sans" panose="020B0503050000000000" pitchFamily="34" charset="0"/>
              </a:rPr>
              <a:t>Note: </a:t>
            </a:r>
            <a:r>
              <a:rPr lang="en-US" sz="1500" dirty="0">
                <a:solidFill>
                  <a:schemeClr val="tx1"/>
                </a:solidFill>
                <a:latin typeface="IBM Plex Sans" panose="020B0503050000000000" pitchFamily="34" charset="0"/>
              </a:rPr>
              <a:t>The details of the interview differ depending on the interview format selection.</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1309842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377505" y="809204"/>
            <a:ext cx="8658035" cy="3999502"/>
          </a:xfrm>
        </p:spPr>
        <p:txBody>
          <a:bodyPr>
            <a:normAutofit/>
          </a:bodyPr>
          <a:lstStyle/>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Candidates and Interviewers will receive an automated meeting invitation once they accept the interview request. This can be added to their calendar directly (if supported) or added manually via downloading the </a:t>
            </a:r>
            <a:r>
              <a:rPr lang="en-US" sz="1600" dirty="0" err="1">
                <a:solidFill>
                  <a:schemeClr val="tx1"/>
                </a:solidFill>
                <a:latin typeface="IBM Plex Sans" panose="020B0503050000000000" pitchFamily="34" charset="0"/>
              </a:rPr>
              <a:t>ics</a:t>
            </a:r>
            <a:r>
              <a:rPr lang="en-US" sz="1600" dirty="0">
                <a:solidFill>
                  <a:schemeClr val="tx1"/>
                </a:solidFill>
                <a:latin typeface="IBM Plex Sans" panose="020B0503050000000000" pitchFamily="34" charset="0"/>
              </a:rPr>
              <a:t>. attachment. </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Calendar integration with Outlook 365 and Google+ allows for checking and scheduling interviewers’ shared calendars.</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Multiple interview scheduling type: </a:t>
            </a:r>
          </a:p>
          <a:p>
            <a:pPr marL="682625" lvl="2" indent="-285750">
              <a:spcBef>
                <a:spcPts val="0"/>
              </a:spcBef>
              <a:spcAft>
                <a:spcPts val="400"/>
              </a:spcAft>
              <a:buFont typeface="Courier New" panose="02070309020205020404" pitchFamily="49" charset="0"/>
              <a:buChar char="o"/>
            </a:pPr>
            <a:r>
              <a:rPr lang="en-US" sz="1600" b="1" i="1" dirty="0">
                <a:solidFill>
                  <a:schemeClr val="tx1"/>
                </a:solidFill>
                <a:latin typeface="IBM Plex Sans" panose="020B0503050000000000" pitchFamily="34" charset="0"/>
              </a:rPr>
              <a:t>Confirmed date &amp; time </a:t>
            </a:r>
            <a:r>
              <a:rPr lang="en-US" sz="1600" dirty="0">
                <a:solidFill>
                  <a:schemeClr val="tx1"/>
                </a:solidFill>
                <a:latin typeface="IBM Plex Sans" panose="020B0503050000000000" pitchFamily="34" charset="0"/>
              </a:rPr>
              <a:t>– the timeslot has already been decided on with the candidate and interviewer.</a:t>
            </a:r>
          </a:p>
          <a:p>
            <a:pPr marL="682625" lvl="2" indent="-285750">
              <a:spcBef>
                <a:spcPts val="0"/>
              </a:spcBef>
              <a:spcAft>
                <a:spcPts val="400"/>
              </a:spcAft>
              <a:buFont typeface="Courier New" panose="02070309020205020404" pitchFamily="49" charset="0"/>
              <a:buChar char="o"/>
            </a:pPr>
            <a:r>
              <a:rPr lang="en-US" sz="1600" b="1" i="1" dirty="0">
                <a:solidFill>
                  <a:schemeClr val="tx1"/>
                </a:solidFill>
                <a:latin typeface="IBM Plex Sans" panose="020B0503050000000000" pitchFamily="34" charset="0"/>
              </a:rPr>
              <a:t>Verify interviewers availability first </a:t>
            </a:r>
            <a:r>
              <a:rPr lang="en-US" sz="1600" dirty="0">
                <a:solidFill>
                  <a:schemeClr val="tx1"/>
                </a:solidFill>
                <a:latin typeface="IBM Plex Sans" panose="020B0503050000000000" pitchFamily="34" charset="0"/>
              </a:rPr>
              <a:t>– interviewer’s availability is checked first and candidates are provided with the timeslots to pick from based on interviewer’s availability.</a:t>
            </a:r>
          </a:p>
          <a:p>
            <a:pPr marL="682625" lvl="2" indent="-285750">
              <a:spcBef>
                <a:spcPts val="0"/>
              </a:spcBef>
              <a:spcAft>
                <a:spcPts val="400"/>
              </a:spcAft>
              <a:buFont typeface="Courier New" panose="02070309020205020404" pitchFamily="49" charset="0"/>
              <a:buChar char="o"/>
            </a:pPr>
            <a:r>
              <a:rPr lang="en-US" sz="1600" b="1" i="1" dirty="0">
                <a:solidFill>
                  <a:schemeClr val="tx1"/>
                </a:solidFill>
                <a:latin typeface="IBM Plex Sans" panose="020B0503050000000000" pitchFamily="34" charset="0"/>
              </a:rPr>
              <a:t>Ask candidate first </a:t>
            </a:r>
            <a:r>
              <a:rPr lang="en-US" sz="1600" dirty="0">
                <a:solidFill>
                  <a:schemeClr val="tx1"/>
                </a:solidFill>
                <a:latin typeface="IBM Plex Sans" panose="020B0503050000000000" pitchFamily="34" charset="0"/>
              </a:rPr>
              <a:t>– provide candidate with a range of dates and times to select specific timeslot that works best for them.</a:t>
            </a:r>
          </a:p>
          <a:p>
            <a:pPr marL="285750" indent="-285750">
              <a:spcBef>
                <a:spcPts val="0"/>
              </a:spcBef>
              <a:spcAft>
                <a:spcPts val="600"/>
              </a:spcAft>
              <a:buFont typeface="Arial" panose="020B0604020202020204" pitchFamily="34" charset="0"/>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1552138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1359463" y="2571750"/>
            <a:ext cx="6700204"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Interview Manager User Experience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586983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370831" y="670621"/>
            <a:ext cx="8658035" cy="3999502"/>
          </a:xfrm>
        </p:spPr>
        <p:txBody>
          <a:bodyPr>
            <a:normAutofit/>
          </a:bodyPr>
          <a:lstStyle/>
          <a:p>
            <a:pPr>
              <a:spcBef>
                <a:spcPts val="0"/>
              </a:spcBef>
              <a:spcAft>
                <a:spcPts val="300"/>
              </a:spcAft>
            </a:pPr>
            <a:r>
              <a:rPr lang="en-US" sz="1600" b="1" dirty="0">
                <a:solidFill>
                  <a:schemeClr val="tx1"/>
                </a:solidFill>
                <a:latin typeface="IBM Plex Sans" panose="020B0503050000000000" pitchFamily="34" charset="0"/>
              </a:rPr>
              <a:t>Create Interview</a:t>
            </a:r>
          </a:p>
          <a:p>
            <a:pPr>
              <a:spcBef>
                <a:spcPts val="0"/>
              </a:spcBef>
            </a:pPr>
            <a:r>
              <a:rPr lang="en-US" sz="1600" i="1" dirty="0">
                <a:solidFill>
                  <a:schemeClr val="tx1"/>
                </a:solidFill>
                <a:latin typeface="IBM Plex Sans" panose="020B0503050000000000" pitchFamily="34" charset="0"/>
              </a:rPr>
              <a:t>BrassRing &gt; My Open </a:t>
            </a:r>
            <a:r>
              <a:rPr lang="en-US" sz="1600" i="1" dirty="0" err="1">
                <a:solidFill>
                  <a:schemeClr val="tx1"/>
                </a:solidFill>
                <a:latin typeface="IBM Plex Sans" panose="020B0503050000000000" pitchFamily="34" charset="0"/>
              </a:rPr>
              <a:t>Reqs</a:t>
            </a:r>
            <a:r>
              <a:rPr lang="en-US" sz="1600" i="1" dirty="0">
                <a:solidFill>
                  <a:schemeClr val="tx1"/>
                </a:solidFill>
                <a:latin typeface="IBM Plex Sans" panose="020B0503050000000000" pitchFamily="34" charset="0"/>
              </a:rPr>
              <a:t> &gt; Select Candidate &gt; Action: Create Interview</a:t>
            </a: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3D76A1A0-A795-45DD-9173-5BFC17982D78}"/>
              </a:ext>
            </a:extLst>
          </p:cNvPr>
          <p:cNvPicPr>
            <a:picLocks noChangeAspect="1"/>
          </p:cNvPicPr>
          <p:nvPr/>
        </p:nvPicPr>
        <p:blipFill>
          <a:blip r:embed="rId2"/>
          <a:stretch>
            <a:fillRect/>
          </a:stretch>
        </p:blipFill>
        <p:spPr>
          <a:xfrm>
            <a:off x="458132" y="1244427"/>
            <a:ext cx="1600129" cy="2245559"/>
          </a:xfrm>
          <a:prstGeom prst="rect">
            <a:avLst/>
          </a:prstGeom>
          <a:ln>
            <a:solidFill>
              <a:schemeClr val="accent1"/>
            </a:solidFill>
          </a:ln>
        </p:spPr>
      </p:pic>
      <p:pic>
        <p:nvPicPr>
          <p:cNvPr id="8" name="Picture 7">
            <a:extLst>
              <a:ext uri="{FF2B5EF4-FFF2-40B4-BE49-F238E27FC236}">
                <a16:creationId xmlns:a16="http://schemas.microsoft.com/office/drawing/2014/main" id="{ABD6DFD0-341B-4A57-95DE-FA8E832D5851}"/>
              </a:ext>
            </a:extLst>
          </p:cNvPr>
          <p:cNvPicPr>
            <a:picLocks noChangeAspect="1"/>
          </p:cNvPicPr>
          <p:nvPr/>
        </p:nvPicPr>
        <p:blipFill>
          <a:blip r:embed="rId3"/>
          <a:stretch>
            <a:fillRect/>
          </a:stretch>
        </p:blipFill>
        <p:spPr>
          <a:xfrm>
            <a:off x="2487091" y="1244427"/>
            <a:ext cx="2368549" cy="3606878"/>
          </a:xfrm>
          <a:prstGeom prst="rect">
            <a:avLst/>
          </a:prstGeom>
          <a:ln>
            <a:solidFill>
              <a:schemeClr val="accent1"/>
            </a:solidFill>
          </a:ln>
        </p:spPr>
      </p:pic>
      <p:pic>
        <p:nvPicPr>
          <p:cNvPr id="9" name="Picture 8">
            <a:extLst>
              <a:ext uri="{FF2B5EF4-FFF2-40B4-BE49-F238E27FC236}">
                <a16:creationId xmlns:a16="http://schemas.microsoft.com/office/drawing/2014/main" id="{60D90DE5-F0BF-4DEB-8AF1-D066098D48BF}"/>
              </a:ext>
            </a:extLst>
          </p:cNvPr>
          <p:cNvPicPr>
            <a:picLocks noChangeAspect="1"/>
          </p:cNvPicPr>
          <p:nvPr/>
        </p:nvPicPr>
        <p:blipFill>
          <a:blip r:embed="rId4"/>
          <a:stretch>
            <a:fillRect/>
          </a:stretch>
        </p:blipFill>
        <p:spPr>
          <a:xfrm>
            <a:off x="5351990" y="1266932"/>
            <a:ext cx="3180526" cy="1520361"/>
          </a:xfrm>
          <a:prstGeom prst="rect">
            <a:avLst/>
          </a:prstGeom>
          <a:ln>
            <a:solidFill>
              <a:schemeClr val="accent1"/>
            </a:solidFill>
          </a:ln>
        </p:spPr>
      </p:pic>
      <p:sp>
        <p:nvSpPr>
          <p:cNvPr id="11" name="TextBox 10">
            <a:extLst>
              <a:ext uri="{FF2B5EF4-FFF2-40B4-BE49-F238E27FC236}">
                <a16:creationId xmlns:a16="http://schemas.microsoft.com/office/drawing/2014/main" id="{FB5E0145-D29E-4E3C-B631-C0B74A2C077E}"/>
              </a:ext>
            </a:extLst>
          </p:cNvPr>
          <p:cNvSpPr txBox="1"/>
          <p:nvPr/>
        </p:nvSpPr>
        <p:spPr>
          <a:xfrm>
            <a:off x="82276" y="1278709"/>
            <a:ext cx="347116" cy="300082"/>
          </a:xfrm>
          <a:prstGeom prst="rect">
            <a:avLst/>
          </a:prstGeom>
          <a:noFill/>
        </p:spPr>
        <p:txBody>
          <a:bodyPr wrap="square" rtlCol="0">
            <a:spAutoFit/>
          </a:bodyPr>
          <a:lstStyle/>
          <a:p>
            <a:r>
              <a:rPr lang="en-US" b="1" dirty="0">
                <a:solidFill>
                  <a:schemeClr val="bg1">
                    <a:lumMod val="50000"/>
                    <a:lumOff val="50000"/>
                  </a:schemeClr>
                </a:solidFill>
              </a:rPr>
              <a:t>1.</a:t>
            </a:r>
          </a:p>
        </p:txBody>
      </p:sp>
      <p:sp>
        <p:nvSpPr>
          <p:cNvPr id="12" name="TextBox 11">
            <a:extLst>
              <a:ext uri="{FF2B5EF4-FFF2-40B4-BE49-F238E27FC236}">
                <a16:creationId xmlns:a16="http://schemas.microsoft.com/office/drawing/2014/main" id="{74F097FF-9417-4E0D-9398-2BEC2FAA9559}"/>
              </a:ext>
            </a:extLst>
          </p:cNvPr>
          <p:cNvSpPr txBox="1"/>
          <p:nvPr/>
        </p:nvSpPr>
        <p:spPr>
          <a:xfrm>
            <a:off x="2133019" y="1296193"/>
            <a:ext cx="347116" cy="300082"/>
          </a:xfrm>
          <a:prstGeom prst="rect">
            <a:avLst/>
          </a:prstGeom>
          <a:noFill/>
        </p:spPr>
        <p:txBody>
          <a:bodyPr wrap="square" rtlCol="0">
            <a:spAutoFit/>
          </a:bodyPr>
          <a:lstStyle/>
          <a:p>
            <a:r>
              <a:rPr lang="en-US" b="1" dirty="0">
                <a:solidFill>
                  <a:schemeClr val="bg1">
                    <a:lumMod val="50000"/>
                    <a:lumOff val="50000"/>
                  </a:schemeClr>
                </a:solidFill>
              </a:rPr>
              <a:t>2.</a:t>
            </a:r>
          </a:p>
        </p:txBody>
      </p:sp>
      <p:sp>
        <p:nvSpPr>
          <p:cNvPr id="13" name="TextBox 12">
            <a:extLst>
              <a:ext uri="{FF2B5EF4-FFF2-40B4-BE49-F238E27FC236}">
                <a16:creationId xmlns:a16="http://schemas.microsoft.com/office/drawing/2014/main" id="{6774EA12-9CD3-4F76-92ED-1C4E58560665}"/>
              </a:ext>
            </a:extLst>
          </p:cNvPr>
          <p:cNvSpPr txBox="1"/>
          <p:nvPr/>
        </p:nvSpPr>
        <p:spPr>
          <a:xfrm>
            <a:off x="4986441" y="1285715"/>
            <a:ext cx="347116" cy="300082"/>
          </a:xfrm>
          <a:prstGeom prst="rect">
            <a:avLst/>
          </a:prstGeom>
          <a:noFill/>
        </p:spPr>
        <p:txBody>
          <a:bodyPr wrap="square" rtlCol="0">
            <a:spAutoFit/>
          </a:bodyPr>
          <a:lstStyle/>
          <a:p>
            <a:r>
              <a:rPr lang="en-US" b="1" dirty="0">
                <a:solidFill>
                  <a:schemeClr val="bg1">
                    <a:lumMod val="50000"/>
                    <a:lumOff val="50000"/>
                  </a:schemeClr>
                </a:solidFill>
              </a:rPr>
              <a:t>3.</a:t>
            </a:r>
          </a:p>
        </p:txBody>
      </p:sp>
      <p:sp>
        <p:nvSpPr>
          <p:cNvPr id="14" name="TextBox 13">
            <a:extLst>
              <a:ext uri="{FF2B5EF4-FFF2-40B4-BE49-F238E27FC236}">
                <a16:creationId xmlns:a16="http://schemas.microsoft.com/office/drawing/2014/main" id="{10BA1D77-8465-4089-A1DA-8503F8722FEB}"/>
              </a:ext>
            </a:extLst>
          </p:cNvPr>
          <p:cNvSpPr txBox="1"/>
          <p:nvPr/>
        </p:nvSpPr>
        <p:spPr>
          <a:xfrm>
            <a:off x="4986441" y="3186730"/>
            <a:ext cx="347116" cy="300082"/>
          </a:xfrm>
          <a:prstGeom prst="rect">
            <a:avLst/>
          </a:prstGeom>
          <a:noFill/>
        </p:spPr>
        <p:txBody>
          <a:bodyPr wrap="square" rtlCol="0">
            <a:spAutoFit/>
          </a:bodyPr>
          <a:lstStyle/>
          <a:p>
            <a:r>
              <a:rPr lang="en-US" b="1" dirty="0">
                <a:solidFill>
                  <a:schemeClr val="bg1">
                    <a:lumMod val="50000"/>
                    <a:lumOff val="50000"/>
                  </a:schemeClr>
                </a:solidFill>
              </a:rPr>
              <a:t>4.</a:t>
            </a:r>
          </a:p>
        </p:txBody>
      </p:sp>
      <p:pic>
        <p:nvPicPr>
          <p:cNvPr id="15" name="Picture 14">
            <a:extLst>
              <a:ext uri="{FF2B5EF4-FFF2-40B4-BE49-F238E27FC236}">
                <a16:creationId xmlns:a16="http://schemas.microsoft.com/office/drawing/2014/main" id="{054858EE-0C49-44C9-89E8-998EEA203F88}"/>
              </a:ext>
            </a:extLst>
          </p:cNvPr>
          <p:cNvPicPr>
            <a:picLocks noChangeAspect="1"/>
          </p:cNvPicPr>
          <p:nvPr/>
        </p:nvPicPr>
        <p:blipFill>
          <a:blip r:embed="rId5"/>
          <a:stretch>
            <a:fillRect/>
          </a:stretch>
        </p:blipFill>
        <p:spPr>
          <a:xfrm>
            <a:off x="5375559" y="2843318"/>
            <a:ext cx="1814514" cy="2267084"/>
          </a:xfrm>
          <a:prstGeom prst="rect">
            <a:avLst/>
          </a:prstGeom>
          <a:ln>
            <a:solidFill>
              <a:schemeClr val="accent1"/>
            </a:solidFill>
          </a:ln>
        </p:spPr>
      </p:pic>
    </p:spTree>
    <p:extLst>
      <p:ext uri="{BB962C8B-B14F-4D97-AF65-F5344CB8AC3E}">
        <p14:creationId xmlns:p14="http://schemas.microsoft.com/office/powerpoint/2010/main" val="58632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209227" y="809204"/>
            <a:ext cx="8826313"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Interview Scheduling Type Workflows</a:t>
            </a:r>
          </a:p>
          <a:p>
            <a:pPr>
              <a:spcBef>
                <a:spcPts val="0"/>
              </a:spcBef>
              <a:spcAft>
                <a:spcPts val="600"/>
              </a:spcAft>
            </a:pPr>
            <a:r>
              <a:rPr lang="en-US" sz="1600" i="1" u="sng" dirty="0">
                <a:solidFill>
                  <a:schemeClr val="tx1"/>
                </a:solidFill>
                <a:latin typeface="IBM Plex Sans" panose="020B0503050000000000" pitchFamily="34" charset="0"/>
              </a:rPr>
              <a:t>Confirmed Date &amp; Time (already decided )</a:t>
            </a:r>
            <a:r>
              <a:rPr lang="en-US" sz="1600" i="1" dirty="0">
                <a:solidFill>
                  <a:schemeClr val="tx1"/>
                </a:solidFill>
                <a:latin typeface="IBM Plex Sans" panose="020B0503050000000000" pitchFamily="34" charset="0"/>
              </a:rPr>
              <a:t> </a:t>
            </a:r>
            <a:r>
              <a:rPr lang="en-US" sz="1600" dirty="0">
                <a:solidFill>
                  <a:schemeClr val="tx1"/>
                </a:solidFill>
                <a:latin typeface="IBM Plex Sans" panose="020B0503050000000000" pitchFamily="34" charset="0"/>
              </a:rPr>
              <a:t>- Schedule has already been worked out with the candidate and interviewer. The candidate and interviewer still need to confirm the interview.</a:t>
            </a:r>
          </a:p>
          <a:p>
            <a:pPr>
              <a:spcBef>
                <a:spcPts val="0"/>
              </a:spcBef>
              <a:spcAft>
                <a:spcPts val="600"/>
              </a:spcAft>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8" name="Picture 7">
            <a:extLst>
              <a:ext uri="{FF2B5EF4-FFF2-40B4-BE49-F238E27FC236}">
                <a16:creationId xmlns:a16="http://schemas.microsoft.com/office/drawing/2014/main" id="{59D81DE3-5E3A-4C8A-ACE4-87AFA191C3B3}"/>
              </a:ext>
            </a:extLst>
          </p:cNvPr>
          <p:cNvPicPr>
            <a:picLocks noChangeAspect="1"/>
          </p:cNvPicPr>
          <p:nvPr/>
        </p:nvPicPr>
        <p:blipFill>
          <a:blip r:embed="rId2"/>
          <a:stretch>
            <a:fillRect/>
          </a:stretch>
        </p:blipFill>
        <p:spPr>
          <a:xfrm>
            <a:off x="2070766" y="1719272"/>
            <a:ext cx="4592569" cy="3097183"/>
          </a:xfrm>
          <a:prstGeom prst="rect">
            <a:avLst/>
          </a:prstGeom>
          <a:ln>
            <a:solidFill>
              <a:srgbClr val="0070C0"/>
            </a:solidFill>
          </a:ln>
        </p:spPr>
      </p:pic>
    </p:spTree>
    <p:extLst>
      <p:ext uri="{BB962C8B-B14F-4D97-AF65-F5344CB8AC3E}">
        <p14:creationId xmlns:p14="http://schemas.microsoft.com/office/powerpoint/2010/main" val="949032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201478" y="786551"/>
            <a:ext cx="8834062"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Interview Scheduling Type Workflows</a:t>
            </a:r>
          </a:p>
          <a:p>
            <a:pPr>
              <a:spcBef>
                <a:spcPts val="0"/>
              </a:spcBef>
              <a:spcAft>
                <a:spcPts val="600"/>
              </a:spcAft>
            </a:pPr>
            <a:r>
              <a:rPr lang="en-US" sz="1600" i="1" u="sng" dirty="0">
                <a:solidFill>
                  <a:schemeClr val="tx1"/>
                </a:solidFill>
                <a:latin typeface="IBM Plex Sans" panose="020B0503050000000000" pitchFamily="34" charset="0"/>
              </a:rPr>
              <a:t>Verify interviewers availability first </a:t>
            </a:r>
            <a:r>
              <a:rPr lang="en-US" sz="1600" dirty="0">
                <a:solidFill>
                  <a:schemeClr val="tx1"/>
                </a:solidFill>
                <a:latin typeface="IBM Plex Sans" panose="020B0503050000000000" pitchFamily="34" charset="0"/>
              </a:rPr>
              <a:t>– interviewer’s availability is checked first and candidates are provided with the time slots to pick from based on interviewer’s availability.</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BCD8E3FD-D853-4A73-8D09-B1662BE8B00F}"/>
              </a:ext>
            </a:extLst>
          </p:cNvPr>
          <p:cNvPicPr>
            <a:picLocks noChangeAspect="1"/>
          </p:cNvPicPr>
          <p:nvPr/>
        </p:nvPicPr>
        <p:blipFill>
          <a:blip r:embed="rId2"/>
          <a:stretch>
            <a:fillRect/>
          </a:stretch>
        </p:blipFill>
        <p:spPr>
          <a:xfrm>
            <a:off x="1885950" y="2680774"/>
            <a:ext cx="4862699" cy="2030739"/>
          </a:xfrm>
          <a:prstGeom prst="rect">
            <a:avLst/>
          </a:prstGeom>
          <a:ln>
            <a:solidFill>
              <a:srgbClr val="0070C0"/>
            </a:solidFill>
          </a:ln>
        </p:spPr>
      </p:pic>
      <p:pic>
        <p:nvPicPr>
          <p:cNvPr id="9" name="Picture 8">
            <a:extLst>
              <a:ext uri="{FF2B5EF4-FFF2-40B4-BE49-F238E27FC236}">
                <a16:creationId xmlns:a16="http://schemas.microsoft.com/office/drawing/2014/main" id="{D18D8C94-36F0-4EF1-9D56-736F0E903693}"/>
              </a:ext>
            </a:extLst>
          </p:cNvPr>
          <p:cNvPicPr>
            <a:picLocks noChangeAspect="1"/>
          </p:cNvPicPr>
          <p:nvPr/>
        </p:nvPicPr>
        <p:blipFill rotWithShape="1">
          <a:blip r:embed="rId3"/>
          <a:srcRect r="15138"/>
          <a:stretch/>
        </p:blipFill>
        <p:spPr>
          <a:xfrm>
            <a:off x="1885949" y="1676359"/>
            <a:ext cx="4862699" cy="986329"/>
          </a:xfrm>
          <a:prstGeom prst="rect">
            <a:avLst/>
          </a:prstGeom>
          <a:ln>
            <a:solidFill>
              <a:srgbClr val="0070C0"/>
            </a:solidFill>
          </a:ln>
        </p:spPr>
      </p:pic>
    </p:spTree>
    <p:extLst>
      <p:ext uri="{BB962C8B-B14F-4D97-AF65-F5344CB8AC3E}">
        <p14:creationId xmlns:p14="http://schemas.microsoft.com/office/powerpoint/2010/main" val="4046765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247973" y="809204"/>
            <a:ext cx="8787567"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Interview Scheduling Type Workflows</a:t>
            </a:r>
          </a:p>
          <a:p>
            <a:pPr>
              <a:spcBef>
                <a:spcPts val="0"/>
              </a:spcBef>
              <a:spcAft>
                <a:spcPts val="600"/>
              </a:spcAft>
            </a:pPr>
            <a:r>
              <a:rPr lang="en-US" sz="1600" i="1" u="sng" dirty="0">
                <a:solidFill>
                  <a:schemeClr val="tx1"/>
                </a:solidFill>
                <a:latin typeface="IBM Plex Sans" panose="020B0503050000000000" pitchFamily="34" charset="0"/>
              </a:rPr>
              <a:t>Ask for candidate availability first </a:t>
            </a:r>
            <a:r>
              <a:rPr lang="en-US" sz="1600" dirty="0">
                <a:solidFill>
                  <a:schemeClr val="tx1"/>
                </a:solidFill>
                <a:latin typeface="IBM Plex Sans" panose="020B0503050000000000" pitchFamily="34" charset="0"/>
              </a:rPr>
              <a:t>- Provide candidate with a range of dates and times to select specific one that works best for them. </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72783724-3EF6-4300-815B-2CC012EE3395}"/>
              </a:ext>
            </a:extLst>
          </p:cNvPr>
          <p:cNvPicPr>
            <a:picLocks noChangeAspect="1"/>
          </p:cNvPicPr>
          <p:nvPr/>
        </p:nvPicPr>
        <p:blipFill>
          <a:blip r:embed="rId2"/>
          <a:stretch>
            <a:fillRect/>
          </a:stretch>
        </p:blipFill>
        <p:spPr>
          <a:xfrm>
            <a:off x="2200153" y="1740478"/>
            <a:ext cx="4743694" cy="2654436"/>
          </a:xfrm>
          <a:prstGeom prst="rect">
            <a:avLst/>
          </a:prstGeom>
          <a:ln>
            <a:solidFill>
              <a:srgbClr val="0070C0"/>
            </a:solidFill>
          </a:ln>
        </p:spPr>
      </p:pic>
    </p:spTree>
    <p:extLst>
      <p:ext uri="{BB962C8B-B14F-4D97-AF65-F5344CB8AC3E}">
        <p14:creationId xmlns:p14="http://schemas.microsoft.com/office/powerpoint/2010/main" val="939741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381"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9" name="Picture 8">
            <a:extLst>
              <a:ext uri="{FF2B5EF4-FFF2-40B4-BE49-F238E27FC236}">
                <a16:creationId xmlns:a16="http://schemas.microsoft.com/office/drawing/2014/main" id="{E9E05881-0B9F-45E7-96ED-F6D0572C08EB}"/>
              </a:ext>
            </a:extLst>
          </p:cNvPr>
          <p:cNvPicPr>
            <a:picLocks noChangeAspect="1"/>
          </p:cNvPicPr>
          <p:nvPr/>
        </p:nvPicPr>
        <p:blipFill rotWithShape="1">
          <a:blip r:embed="rId2"/>
          <a:srcRect/>
          <a:stretch/>
        </p:blipFill>
        <p:spPr>
          <a:xfrm>
            <a:off x="341978" y="1096571"/>
            <a:ext cx="6184132" cy="1376557"/>
          </a:xfrm>
          <a:prstGeom prst="rect">
            <a:avLst/>
          </a:prstGeom>
        </p:spPr>
      </p:pic>
      <p:pic>
        <p:nvPicPr>
          <p:cNvPr id="5" name="Picture 4">
            <a:extLst>
              <a:ext uri="{FF2B5EF4-FFF2-40B4-BE49-F238E27FC236}">
                <a16:creationId xmlns:a16="http://schemas.microsoft.com/office/drawing/2014/main" id="{CB23970C-04BE-41BD-8076-74D7BC95D26D}"/>
              </a:ext>
            </a:extLst>
          </p:cNvPr>
          <p:cNvPicPr>
            <a:picLocks noChangeAspect="1"/>
          </p:cNvPicPr>
          <p:nvPr/>
        </p:nvPicPr>
        <p:blipFill rotWithShape="1">
          <a:blip r:embed="rId3"/>
          <a:srcRect l="655" r="-1" b="3927"/>
          <a:stretch/>
        </p:blipFill>
        <p:spPr>
          <a:xfrm>
            <a:off x="341978" y="2419377"/>
            <a:ext cx="8050146" cy="2324075"/>
          </a:xfrm>
          <a:prstGeom prst="rect">
            <a:avLst/>
          </a:prstGeom>
        </p:spPr>
      </p:pic>
      <p:sp>
        <p:nvSpPr>
          <p:cNvPr id="10" name="TextBox 9">
            <a:extLst>
              <a:ext uri="{FF2B5EF4-FFF2-40B4-BE49-F238E27FC236}">
                <a16:creationId xmlns:a16="http://schemas.microsoft.com/office/drawing/2014/main" id="{49668EEC-5281-4020-978A-EBA330D46B35}"/>
              </a:ext>
            </a:extLst>
          </p:cNvPr>
          <p:cNvSpPr txBox="1"/>
          <p:nvPr/>
        </p:nvSpPr>
        <p:spPr>
          <a:xfrm>
            <a:off x="472698" y="707752"/>
            <a:ext cx="3192651" cy="338554"/>
          </a:xfrm>
          <a:prstGeom prst="rect">
            <a:avLst/>
          </a:prstGeom>
          <a:noFill/>
        </p:spPr>
        <p:txBody>
          <a:bodyPr wrap="square" rtlCol="0">
            <a:spAutoFit/>
          </a:bodyPr>
          <a:lstStyle/>
          <a:p>
            <a:r>
              <a:rPr lang="en-US" sz="1600" b="1" dirty="0"/>
              <a:t>Scheduling Type Workflows</a:t>
            </a:r>
          </a:p>
        </p:txBody>
      </p:sp>
      <p:sp>
        <p:nvSpPr>
          <p:cNvPr id="12" name="TextBox 11">
            <a:extLst>
              <a:ext uri="{FF2B5EF4-FFF2-40B4-BE49-F238E27FC236}">
                <a16:creationId xmlns:a16="http://schemas.microsoft.com/office/drawing/2014/main" id="{C1191C39-06A0-48CF-9136-235567ECA6F1}"/>
              </a:ext>
            </a:extLst>
          </p:cNvPr>
          <p:cNvSpPr txBox="1"/>
          <p:nvPr/>
        </p:nvSpPr>
        <p:spPr>
          <a:xfrm>
            <a:off x="383143" y="3491107"/>
            <a:ext cx="2574370" cy="300082"/>
          </a:xfrm>
          <a:prstGeom prst="rect">
            <a:avLst/>
          </a:prstGeom>
          <a:solidFill>
            <a:schemeClr val="tx2"/>
          </a:solidFill>
        </p:spPr>
        <p:txBody>
          <a:bodyPr wrap="square" rtlCol="0">
            <a:spAutoFit/>
          </a:bodyPr>
          <a:lstStyle/>
          <a:p>
            <a:endParaRPr lang="en-US" dirty="0"/>
          </a:p>
        </p:txBody>
      </p:sp>
      <p:sp>
        <p:nvSpPr>
          <p:cNvPr id="4" name="TextBox 3">
            <a:extLst>
              <a:ext uri="{FF2B5EF4-FFF2-40B4-BE49-F238E27FC236}">
                <a16:creationId xmlns:a16="http://schemas.microsoft.com/office/drawing/2014/main" id="{2E349E12-6448-4A30-97DE-1F935649745E}"/>
              </a:ext>
            </a:extLst>
          </p:cNvPr>
          <p:cNvSpPr txBox="1"/>
          <p:nvPr/>
        </p:nvSpPr>
        <p:spPr>
          <a:xfrm>
            <a:off x="428710" y="3519683"/>
            <a:ext cx="2569968"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Ask Candidate First</a:t>
            </a:r>
          </a:p>
        </p:txBody>
      </p:sp>
      <p:sp>
        <p:nvSpPr>
          <p:cNvPr id="13" name="TextBox 12">
            <a:extLst>
              <a:ext uri="{FF2B5EF4-FFF2-40B4-BE49-F238E27FC236}">
                <a16:creationId xmlns:a16="http://schemas.microsoft.com/office/drawing/2014/main" id="{2EE3465E-4459-45CA-BF11-8C518F718EC9}"/>
              </a:ext>
            </a:extLst>
          </p:cNvPr>
          <p:cNvSpPr txBox="1"/>
          <p:nvPr/>
        </p:nvSpPr>
        <p:spPr>
          <a:xfrm>
            <a:off x="2800350" y="3493870"/>
            <a:ext cx="306992" cy="300082"/>
          </a:xfrm>
          <a:prstGeom prst="rect">
            <a:avLst/>
          </a:prstGeom>
          <a:solidFill>
            <a:schemeClr val="tx2"/>
          </a:solidFill>
        </p:spPr>
        <p:txBody>
          <a:bodyPr wrap="square" rtlCol="0">
            <a:spAutoFit/>
          </a:bodyPr>
          <a:lstStyle/>
          <a:p>
            <a:endParaRPr lang="en-US" dirty="0"/>
          </a:p>
        </p:txBody>
      </p:sp>
    </p:spTree>
    <p:extLst>
      <p:ext uri="{BB962C8B-B14F-4D97-AF65-F5344CB8AC3E}">
        <p14:creationId xmlns:p14="http://schemas.microsoft.com/office/powerpoint/2010/main" val="2328585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pPr>
            <a:r>
              <a:rPr lang="en-US" sz="1600" b="1" dirty="0">
                <a:solidFill>
                  <a:schemeClr val="tx1"/>
                </a:solidFill>
                <a:latin typeface="IBM Plex Sans" panose="020B0503050000000000" pitchFamily="34" charset="0"/>
              </a:rPr>
              <a:t>Send Communication</a:t>
            </a:r>
          </a:p>
          <a:p>
            <a:pPr>
              <a:spcBef>
                <a:spcPts val="0"/>
              </a:spcBef>
            </a:pPr>
            <a:r>
              <a:rPr lang="en-US" sz="1600" i="1" dirty="0">
                <a:solidFill>
                  <a:schemeClr val="tx1"/>
                </a:solidFill>
                <a:latin typeface="IBM Plex Sans" panose="020B0503050000000000" pitchFamily="34" charset="0"/>
              </a:rPr>
              <a:t>After creating the interview, the user can send a communication to the candidate and interviewer.</a:t>
            </a: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5" name="Picture 4">
            <a:extLst>
              <a:ext uri="{FF2B5EF4-FFF2-40B4-BE49-F238E27FC236}">
                <a16:creationId xmlns:a16="http://schemas.microsoft.com/office/drawing/2014/main" id="{DBA0F78E-3A4E-45BB-8074-6EE4D0C657C0}"/>
              </a:ext>
            </a:extLst>
          </p:cNvPr>
          <p:cNvPicPr>
            <a:picLocks noChangeAspect="1"/>
          </p:cNvPicPr>
          <p:nvPr/>
        </p:nvPicPr>
        <p:blipFill rotWithShape="1">
          <a:blip r:embed="rId2"/>
          <a:srcRect b="52589"/>
          <a:stretch/>
        </p:blipFill>
        <p:spPr>
          <a:xfrm>
            <a:off x="3418475" y="1292175"/>
            <a:ext cx="2132832" cy="1351743"/>
          </a:xfrm>
          <a:prstGeom prst="rect">
            <a:avLst/>
          </a:prstGeom>
          <a:solidFill>
            <a:schemeClr val="accent2"/>
          </a:solidFill>
          <a:ln>
            <a:solidFill>
              <a:schemeClr val="accent1"/>
            </a:solidFill>
          </a:ln>
        </p:spPr>
      </p:pic>
      <p:pic>
        <p:nvPicPr>
          <p:cNvPr id="10" name="Picture 9">
            <a:extLst>
              <a:ext uri="{FF2B5EF4-FFF2-40B4-BE49-F238E27FC236}">
                <a16:creationId xmlns:a16="http://schemas.microsoft.com/office/drawing/2014/main" id="{B2677C97-8FFD-448C-BC80-03F4C8491D38}"/>
              </a:ext>
            </a:extLst>
          </p:cNvPr>
          <p:cNvPicPr>
            <a:picLocks noChangeAspect="1"/>
          </p:cNvPicPr>
          <p:nvPr/>
        </p:nvPicPr>
        <p:blipFill>
          <a:blip r:embed="rId3"/>
          <a:stretch>
            <a:fillRect/>
          </a:stretch>
        </p:blipFill>
        <p:spPr>
          <a:xfrm>
            <a:off x="216976" y="2686282"/>
            <a:ext cx="2905063" cy="2305738"/>
          </a:xfrm>
          <a:prstGeom prst="rect">
            <a:avLst/>
          </a:prstGeom>
          <a:ln>
            <a:solidFill>
              <a:schemeClr val="accent1"/>
            </a:solidFill>
          </a:ln>
        </p:spPr>
      </p:pic>
      <p:pic>
        <p:nvPicPr>
          <p:cNvPr id="16" name="Picture 15">
            <a:extLst>
              <a:ext uri="{FF2B5EF4-FFF2-40B4-BE49-F238E27FC236}">
                <a16:creationId xmlns:a16="http://schemas.microsoft.com/office/drawing/2014/main" id="{7AA688ED-C5AF-40D7-BEE9-50A28B8FA451}"/>
              </a:ext>
            </a:extLst>
          </p:cNvPr>
          <p:cNvPicPr>
            <a:picLocks noChangeAspect="1"/>
          </p:cNvPicPr>
          <p:nvPr/>
        </p:nvPicPr>
        <p:blipFill>
          <a:blip r:embed="rId4"/>
          <a:stretch>
            <a:fillRect/>
          </a:stretch>
        </p:blipFill>
        <p:spPr>
          <a:xfrm>
            <a:off x="5829050" y="2727702"/>
            <a:ext cx="2867959" cy="2227864"/>
          </a:xfrm>
          <a:prstGeom prst="rect">
            <a:avLst/>
          </a:prstGeom>
          <a:ln>
            <a:solidFill>
              <a:schemeClr val="accent1"/>
            </a:solidFill>
          </a:ln>
        </p:spPr>
      </p:pic>
      <p:cxnSp>
        <p:nvCxnSpPr>
          <p:cNvPr id="21" name="Straight Connector 20">
            <a:extLst>
              <a:ext uri="{FF2B5EF4-FFF2-40B4-BE49-F238E27FC236}">
                <a16:creationId xmlns:a16="http://schemas.microsoft.com/office/drawing/2014/main" id="{70ED43A5-F199-45EA-87FC-FCD8794CC9F1}"/>
              </a:ext>
            </a:extLst>
          </p:cNvPr>
          <p:cNvCxnSpPr>
            <a:cxnSpLocks/>
            <a:stCxn id="5" idx="2"/>
          </p:cNvCxnSpPr>
          <p:nvPr/>
        </p:nvCxnSpPr>
        <p:spPr>
          <a:xfrm>
            <a:off x="4484891" y="2643918"/>
            <a:ext cx="0" cy="990435"/>
          </a:xfrm>
          <a:prstGeom prst="line">
            <a:avLst/>
          </a:prstGeom>
          <a:ln w="28575">
            <a:solidFill>
              <a:schemeClr val="bg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78DD2AC0-C89B-4AC7-9C25-986B277C00C3}"/>
              </a:ext>
            </a:extLst>
          </p:cNvPr>
          <p:cNvCxnSpPr>
            <a:cxnSpLocks/>
          </p:cNvCxnSpPr>
          <p:nvPr/>
        </p:nvCxnSpPr>
        <p:spPr>
          <a:xfrm flipH="1">
            <a:off x="3269523" y="3622713"/>
            <a:ext cx="1237996" cy="0"/>
          </a:xfrm>
          <a:prstGeom prst="straightConnector1">
            <a:avLst/>
          </a:prstGeom>
          <a:ln w="28575">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24094665-3E4D-4701-A204-BB1008BC7FEE}"/>
              </a:ext>
            </a:extLst>
          </p:cNvPr>
          <p:cNvCxnSpPr>
            <a:cxnSpLocks/>
          </p:cNvCxnSpPr>
          <p:nvPr/>
        </p:nvCxnSpPr>
        <p:spPr>
          <a:xfrm>
            <a:off x="4477142" y="3616909"/>
            <a:ext cx="1210736" cy="0"/>
          </a:xfrm>
          <a:prstGeom prst="straightConnector1">
            <a:avLst/>
          </a:prstGeom>
          <a:ln w="28575">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6262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pPr>
            <a:r>
              <a:rPr lang="en-US" sz="1600" b="1" dirty="0">
                <a:solidFill>
                  <a:schemeClr val="tx1"/>
                </a:solidFill>
                <a:latin typeface="IBM Plex Sans" panose="020B0503050000000000" pitchFamily="34" charset="0"/>
              </a:rPr>
              <a:t>Receive Communication and Accept Invitation - Candidate</a:t>
            </a:r>
          </a:p>
          <a:p>
            <a:pPr>
              <a:spcBef>
                <a:spcPts val="0"/>
              </a:spcBef>
            </a:pPr>
            <a:r>
              <a:rPr lang="en-US" sz="1600" i="1" dirty="0">
                <a:solidFill>
                  <a:schemeClr val="tx1"/>
                </a:solidFill>
                <a:latin typeface="IBM Plex Sans" panose="020B0503050000000000" pitchFamily="34" charset="0"/>
              </a:rPr>
              <a:t>After receiving the email, the candidate can accept or decline the interview invite</a:t>
            </a: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97CADB4C-4461-4093-97E7-A3A86FF497D2}"/>
              </a:ext>
            </a:extLst>
          </p:cNvPr>
          <p:cNvPicPr>
            <a:picLocks noChangeAspect="1"/>
          </p:cNvPicPr>
          <p:nvPr/>
        </p:nvPicPr>
        <p:blipFill>
          <a:blip r:embed="rId2"/>
          <a:stretch>
            <a:fillRect/>
          </a:stretch>
        </p:blipFill>
        <p:spPr>
          <a:xfrm>
            <a:off x="115135" y="1266932"/>
            <a:ext cx="5030190" cy="2391644"/>
          </a:xfrm>
          <a:prstGeom prst="rect">
            <a:avLst/>
          </a:prstGeom>
          <a:ln>
            <a:solidFill>
              <a:srgbClr val="0070C0"/>
            </a:solidFill>
          </a:ln>
        </p:spPr>
      </p:pic>
      <p:pic>
        <p:nvPicPr>
          <p:cNvPr id="8" name="Picture 7">
            <a:extLst>
              <a:ext uri="{FF2B5EF4-FFF2-40B4-BE49-F238E27FC236}">
                <a16:creationId xmlns:a16="http://schemas.microsoft.com/office/drawing/2014/main" id="{7A81B64A-A880-47A6-B90F-114B36C122BA}"/>
              </a:ext>
            </a:extLst>
          </p:cNvPr>
          <p:cNvPicPr>
            <a:picLocks noChangeAspect="1"/>
          </p:cNvPicPr>
          <p:nvPr/>
        </p:nvPicPr>
        <p:blipFill>
          <a:blip r:embed="rId3"/>
          <a:stretch>
            <a:fillRect/>
          </a:stretch>
        </p:blipFill>
        <p:spPr>
          <a:xfrm>
            <a:off x="5843587" y="1637665"/>
            <a:ext cx="2862450" cy="3032458"/>
          </a:xfrm>
          <a:prstGeom prst="rect">
            <a:avLst/>
          </a:prstGeom>
          <a:ln>
            <a:solidFill>
              <a:srgbClr val="0070C0"/>
            </a:solidFill>
          </a:ln>
        </p:spPr>
      </p:pic>
      <p:cxnSp>
        <p:nvCxnSpPr>
          <p:cNvPr id="11" name="Straight Arrow Connector 10">
            <a:extLst>
              <a:ext uri="{FF2B5EF4-FFF2-40B4-BE49-F238E27FC236}">
                <a16:creationId xmlns:a16="http://schemas.microsoft.com/office/drawing/2014/main" id="{AF2CDFCA-9731-4E25-933E-672B087ED329}"/>
              </a:ext>
            </a:extLst>
          </p:cNvPr>
          <p:cNvCxnSpPr>
            <a:cxnSpLocks/>
          </p:cNvCxnSpPr>
          <p:nvPr/>
        </p:nvCxnSpPr>
        <p:spPr>
          <a:xfrm>
            <a:off x="5203179" y="2836190"/>
            <a:ext cx="520269" cy="0"/>
          </a:xfrm>
          <a:prstGeom prst="straightConnector1">
            <a:avLst/>
          </a:prstGeom>
          <a:ln w="28575">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sp>
        <p:nvSpPr>
          <p:cNvPr id="13" name="Oval 12">
            <a:extLst>
              <a:ext uri="{FF2B5EF4-FFF2-40B4-BE49-F238E27FC236}">
                <a16:creationId xmlns:a16="http://schemas.microsoft.com/office/drawing/2014/main" id="{3AB28790-9C3E-4E0A-A1A4-D9E8BF41F5B7}"/>
              </a:ext>
            </a:extLst>
          </p:cNvPr>
          <p:cNvSpPr/>
          <p:nvPr/>
        </p:nvSpPr>
        <p:spPr>
          <a:xfrm>
            <a:off x="5723448" y="4421981"/>
            <a:ext cx="855946" cy="300038"/>
          </a:xfrm>
          <a:prstGeom prst="ellipse">
            <a:avLst/>
          </a:prstGeom>
          <a:noFill/>
          <a:ln w="127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2573385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pPr>
            <a:r>
              <a:rPr lang="en-US" sz="1600" b="1" dirty="0">
                <a:solidFill>
                  <a:schemeClr val="tx1"/>
                </a:solidFill>
                <a:latin typeface="IBM Plex Sans" panose="020B0503050000000000" pitchFamily="34" charset="0"/>
              </a:rPr>
              <a:t>Receive Communication and Accept Invitation - Interviewer</a:t>
            </a:r>
          </a:p>
          <a:p>
            <a:pPr>
              <a:spcBef>
                <a:spcPts val="0"/>
              </a:spcBef>
            </a:pPr>
            <a:r>
              <a:rPr lang="en-US" sz="1600" i="1" dirty="0">
                <a:solidFill>
                  <a:schemeClr val="tx1"/>
                </a:solidFill>
                <a:latin typeface="IBM Plex Sans" panose="020B0503050000000000" pitchFamily="34" charset="0"/>
              </a:rPr>
              <a:t>After receiving the email, the interviewer can accept or decline the interview invite</a:t>
            </a: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cxnSp>
        <p:nvCxnSpPr>
          <p:cNvPr id="11" name="Straight Arrow Connector 10">
            <a:extLst>
              <a:ext uri="{FF2B5EF4-FFF2-40B4-BE49-F238E27FC236}">
                <a16:creationId xmlns:a16="http://schemas.microsoft.com/office/drawing/2014/main" id="{AF2CDFCA-9731-4E25-933E-672B087ED329}"/>
              </a:ext>
            </a:extLst>
          </p:cNvPr>
          <p:cNvCxnSpPr>
            <a:cxnSpLocks/>
          </p:cNvCxnSpPr>
          <p:nvPr/>
        </p:nvCxnSpPr>
        <p:spPr>
          <a:xfrm>
            <a:off x="5203179" y="2836190"/>
            <a:ext cx="520269" cy="0"/>
          </a:xfrm>
          <a:prstGeom prst="straightConnector1">
            <a:avLst/>
          </a:prstGeom>
          <a:ln w="28575">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pic>
        <p:nvPicPr>
          <p:cNvPr id="5" name="Picture 4">
            <a:extLst>
              <a:ext uri="{FF2B5EF4-FFF2-40B4-BE49-F238E27FC236}">
                <a16:creationId xmlns:a16="http://schemas.microsoft.com/office/drawing/2014/main" id="{9C8A57AB-2869-420A-9D9D-7D97CD99F9D6}"/>
              </a:ext>
            </a:extLst>
          </p:cNvPr>
          <p:cNvPicPr>
            <a:picLocks noChangeAspect="1"/>
          </p:cNvPicPr>
          <p:nvPr/>
        </p:nvPicPr>
        <p:blipFill>
          <a:blip r:embed="rId2"/>
          <a:stretch>
            <a:fillRect/>
          </a:stretch>
        </p:blipFill>
        <p:spPr>
          <a:xfrm>
            <a:off x="333094" y="1275526"/>
            <a:ext cx="3485758" cy="2592447"/>
          </a:xfrm>
          <a:prstGeom prst="rect">
            <a:avLst/>
          </a:prstGeom>
          <a:ln>
            <a:solidFill>
              <a:srgbClr val="0070C0"/>
            </a:solidFill>
          </a:ln>
        </p:spPr>
      </p:pic>
      <p:pic>
        <p:nvPicPr>
          <p:cNvPr id="9" name="Picture 8">
            <a:extLst>
              <a:ext uri="{FF2B5EF4-FFF2-40B4-BE49-F238E27FC236}">
                <a16:creationId xmlns:a16="http://schemas.microsoft.com/office/drawing/2014/main" id="{FE183604-1804-42E6-AA17-F20EA2AAA668}"/>
              </a:ext>
            </a:extLst>
          </p:cNvPr>
          <p:cNvPicPr>
            <a:picLocks noChangeAspect="1"/>
          </p:cNvPicPr>
          <p:nvPr/>
        </p:nvPicPr>
        <p:blipFill>
          <a:blip r:embed="rId3"/>
          <a:stretch>
            <a:fillRect/>
          </a:stretch>
        </p:blipFill>
        <p:spPr>
          <a:xfrm>
            <a:off x="4869245" y="1223942"/>
            <a:ext cx="2995762" cy="2855610"/>
          </a:xfrm>
          <a:prstGeom prst="rect">
            <a:avLst/>
          </a:prstGeom>
          <a:ln>
            <a:solidFill>
              <a:srgbClr val="0070C0"/>
            </a:solidFill>
          </a:ln>
        </p:spPr>
      </p:pic>
      <p:pic>
        <p:nvPicPr>
          <p:cNvPr id="12" name="Picture 11">
            <a:extLst>
              <a:ext uri="{FF2B5EF4-FFF2-40B4-BE49-F238E27FC236}">
                <a16:creationId xmlns:a16="http://schemas.microsoft.com/office/drawing/2014/main" id="{D0DCB8C7-04CF-4A70-89AD-F34CC7350773}"/>
              </a:ext>
            </a:extLst>
          </p:cNvPr>
          <p:cNvPicPr>
            <a:picLocks noChangeAspect="1"/>
          </p:cNvPicPr>
          <p:nvPr/>
        </p:nvPicPr>
        <p:blipFill>
          <a:blip r:embed="rId4"/>
          <a:stretch>
            <a:fillRect/>
          </a:stretch>
        </p:blipFill>
        <p:spPr>
          <a:xfrm>
            <a:off x="4869245" y="4086068"/>
            <a:ext cx="2995762" cy="937842"/>
          </a:xfrm>
          <a:prstGeom prst="rect">
            <a:avLst/>
          </a:prstGeom>
          <a:ln>
            <a:solidFill>
              <a:srgbClr val="0070C0"/>
            </a:solidFill>
          </a:ln>
        </p:spPr>
      </p:pic>
      <p:sp>
        <p:nvSpPr>
          <p:cNvPr id="13" name="Oval 12">
            <a:extLst>
              <a:ext uri="{FF2B5EF4-FFF2-40B4-BE49-F238E27FC236}">
                <a16:creationId xmlns:a16="http://schemas.microsoft.com/office/drawing/2014/main" id="{3AB28790-9C3E-4E0A-A1A4-D9E8BF41F5B7}"/>
              </a:ext>
            </a:extLst>
          </p:cNvPr>
          <p:cNvSpPr/>
          <p:nvPr/>
        </p:nvSpPr>
        <p:spPr>
          <a:xfrm>
            <a:off x="4742439" y="4766862"/>
            <a:ext cx="855946" cy="300038"/>
          </a:xfrm>
          <a:prstGeom prst="ellipse">
            <a:avLst/>
          </a:prstGeom>
          <a:noFill/>
          <a:ln w="127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cxnSp>
        <p:nvCxnSpPr>
          <p:cNvPr id="14" name="Straight Arrow Connector 13">
            <a:extLst>
              <a:ext uri="{FF2B5EF4-FFF2-40B4-BE49-F238E27FC236}">
                <a16:creationId xmlns:a16="http://schemas.microsoft.com/office/drawing/2014/main" id="{0FA28612-C59C-488A-8FA7-FE122E1509D3}"/>
              </a:ext>
            </a:extLst>
          </p:cNvPr>
          <p:cNvCxnSpPr>
            <a:cxnSpLocks/>
          </p:cNvCxnSpPr>
          <p:nvPr/>
        </p:nvCxnSpPr>
        <p:spPr>
          <a:xfrm>
            <a:off x="4051731" y="2794861"/>
            <a:ext cx="520269" cy="0"/>
          </a:xfrm>
          <a:prstGeom prst="straightConnector1">
            <a:avLst/>
          </a:prstGeom>
          <a:ln w="28575">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756229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pPr>
            <a:r>
              <a:rPr lang="en-US" sz="1600" b="1" dirty="0">
                <a:solidFill>
                  <a:schemeClr val="tx1"/>
                </a:solidFill>
                <a:latin typeface="IBM Plex Sans" panose="020B0503050000000000" pitchFamily="34" charset="0"/>
              </a:rPr>
              <a:t>Send Communication</a:t>
            </a:r>
          </a:p>
          <a:p>
            <a:pPr>
              <a:spcBef>
                <a:spcPts val="0"/>
              </a:spcBef>
            </a:pPr>
            <a:r>
              <a:rPr lang="en-US" sz="1600" i="1" dirty="0">
                <a:solidFill>
                  <a:schemeClr val="tx1"/>
                </a:solidFill>
                <a:latin typeface="IBM Plex Sans" panose="020B0503050000000000" pitchFamily="34" charset="0"/>
              </a:rPr>
              <a:t>Examples of Interview Manager Confirmations to Lead Coordinator</a:t>
            </a:r>
          </a:p>
          <a:p>
            <a:pPr>
              <a:spcBef>
                <a:spcPts val="0"/>
              </a:spcBef>
            </a:pPr>
            <a:endParaRPr lang="en-US" sz="1600" i="1"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
        <p:nvSpPr>
          <p:cNvPr id="11" name="TextBox 10">
            <a:extLst>
              <a:ext uri="{FF2B5EF4-FFF2-40B4-BE49-F238E27FC236}">
                <a16:creationId xmlns:a16="http://schemas.microsoft.com/office/drawing/2014/main" id="{6667445A-CA42-4FBC-AB2C-0E72DD05E0F6}"/>
              </a:ext>
            </a:extLst>
          </p:cNvPr>
          <p:cNvSpPr txBox="1"/>
          <p:nvPr/>
        </p:nvSpPr>
        <p:spPr>
          <a:xfrm>
            <a:off x="6053791" y="2379354"/>
            <a:ext cx="157162" cy="300082"/>
          </a:xfrm>
          <a:prstGeom prst="rect">
            <a:avLst/>
          </a:prstGeom>
          <a:solidFill>
            <a:srgbClr val="FFFFFF"/>
          </a:solidFill>
        </p:spPr>
        <p:txBody>
          <a:bodyPr wrap="square" rtlCol="0">
            <a:spAutoFit/>
          </a:bodyPr>
          <a:lstStyle/>
          <a:p>
            <a:endParaRPr lang="en-US" dirty="0">
              <a:highlight>
                <a:srgbClr val="F7F3F1"/>
              </a:highlight>
            </a:endParaRPr>
          </a:p>
        </p:txBody>
      </p:sp>
      <p:pic>
        <p:nvPicPr>
          <p:cNvPr id="12" name="Picture 11">
            <a:extLst>
              <a:ext uri="{FF2B5EF4-FFF2-40B4-BE49-F238E27FC236}">
                <a16:creationId xmlns:a16="http://schemas.microsoft.com/office/drawing/2014/main" id="{C351EAD7-2F19-4951-96FC-73425664C55D}"/>
              </a:ext>
            </a:extLst>
          </p:cNvPr>
          <p:cNvPicPr>
            <a:picLocks noChangeAspect="1"/>
          </p:cNvPicPr>
          <p:nvPr/>
        </p:nvPicPr>
        <p:blipFill>
          <a:blip r:embed="rId2"/>
          <a:stretch>
            <a:fillRect/>
          </a:stretch>
        </p:blipFill>
        <p:spPr>
          <a:xfrm>
            <a:off x="228599" y="1332002"/>
            <a:ext cx="3511672" cy="865127"/>
          </a:xfrm>
          <a:prstGeom prst="rect">
            <a:avLst/>
          </a:prstGeom>
          <a:ln>
            <a:solidFill>
              <a:schemeClr val="accent1"/>
            </a:solidFill>
          </a:ln>
        </p:spPr>
      </p:pic>
      <p:pic>
        <p:nvPicPr>
          <p:cNvPr id="8" name="Picture 7">
            <a:extLst>
              <a:ext uri="{FF2B5EF4-FFF2-40B4-BE49-F238E27FC236}">
                <a16:creationId xmlns:a16="http://schemas.microsoft.com/office/drawing/2014/main" id="{285B1A0D-C5D0-45CC-B24E-FEEA474B0EAE}"/>
              </a:ext>
            </a:extLst>
          </p:cNvPr>
          <p:cNvPicPr>
            <a:picLocks noChangeAspect="1"/>
          </p:cNvPicPr>
          <p:nvPr/>
        </p:nvPicPr>
        <p:blipFill rotWithShape="1">
          <a:blip r:embed="rId3"/>
          <a:srcRect r="11497"/>
          <a:stretch/>
        </p:blipFill>
        <p:spPr>
          <a:xfrm>
            <a:off x="2950752" y="2036538"/>
            <a:ext cx="3377083" cy="1978102"/>
          </a:xfrm>
          <a:prstGeom prst="rect">
            <a:avLst/>
          </a:prstGeom>
          <a:ln>
            <a:solidFill>
              <a:schemeClr val="accent1"/>
            </a:solidFill>
          </a:ln>
        </p:spPr>
      </p:pic>
      <p:pic>
        <p:nvPicPr>
          <p:cNvPr id="4" name="Picture 3">
            <a:extLst>
              <a:ext uri="{FF2B5EF4-FFF2-40B4-BE49-F238E27FC236}">
                <a16:creationId xmlns:a16="http://schemas.microsoft.com/office/drawing/2014/main" id="{1502F157-C8EC-4902-B8C0-4FD2E17D665A}"/>
              </a:ext>
            </a:extLst>
          </p:cNvPr>
          <p:cNvPicPr>
            <a:picLocks noChangeAspect="1"/>
          </p:cNvPicPr>
          <p:nvPr/>
        </p:nvPicPr>
        <p:blipFill>
          <a:blip r:embed="rId4"/>
          <a:stretch>
            <a:fillRect/>
          </a:stretch>
        </p:blipFill>
        <p:spPr>
          <a:xfrm>
            <a:off x="6053791" y="2622832"/>
            <a:ext cx="2737731" cy="2344041"/>
          </a:xfrm>
          <a:prstGeom prst="rect">
            <a:avLst/>
          </a:prstGeom>
          <a:ln>
            <a:solidFill>
              <a:schemeClr val="accent1"/>
            </a:solidFill>
          </a:ln>
        </p:spPr>
      </p:pic>
      <p:pic>
        <p:nvPicPr>
          <p:cNvPr id="9" name="Picture 8">
            <a:extLst>
              <a:ext uri="{FF2B5EF4-FFF2-40B4-BE49-F238E27FC236}">
                <a16:creationId xmlns:a16="http://schemas.microsoft.com/office/drawing/2014/main" id="{1025D2CE-BCC6-4B4C-B921-096D75F64ACF}"/>
              </a:ext>
            </a:extLst>
          </p:cNvPr>
          <p:cNvPicPr>
            <a:picLocks noChangeAspect="1"/>
          </p:cNvPicPr>
          <p:nvPr/>
        </p:nvPicPr>
        <p:blipFill>
          <a:blip r:embed="rId5"/>
          <a:stretch>
            <a:fillRect/>
          </a:stretch>
        </p:blipFill>
        <p:spPr>
          <a:xfrm>
            <a:off x="6053791" y="2816037"/>
            <a:ext cx="1235515" cy="213753"/>
          </a:xfrm>
          <a:prstGeom prst="rect">
            <a:avLst/>
          </a:prstGeom>
        </p:spPr>
      </p:pic>
    </p:spTree>
    <p:extLst>
      <p:ext uri="{BB962C8B-B14F-4D97-AF65-F5344CB8AC3E}">
        <p14:creationId xmlns:p14="http://schemas.microsoft.com/office/powerpoint/2010/main" val="2417796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Manage Interviews</a:t>
            </a:r>
            <a:endParaRPr lang="en-US" sz="1600" b="1" dirty="0">
              <a:solidFill>
                <a:srgbClr val="FF0000"/>
              </a:solidFill>
              <a:latin typeface="IBM Plex Sans" panose="020B0503050000000000" pitchFamily="34" charset="0"/>
            </a:endParaRPr>
          </a:p>
          <a:p>
            <a:pPr>
              <a:spcBef>
                <a:spcPts val="0"/>
              </a:spcBef>
              <a:spcAft>
                <a:spcPts val="1000"/>
              </a:spcAft>
            </a:pPr>
            <a:r>
              <a:rPr lang="en-US" dirty="0">
                <a:solidFill>
                  <a:schemeClr val="tx1"/>
                </a:solidFill>
                <a:latin typeface="IBM Plex Sans" panose="020B0503050000000000" pitchFamily="34" charset="0"/>
              </a:rPr>
              <a:t>Provides details of the Interviews in a card view (interview status, interview date and time, etc.) </a:t>
            </a:r>
          </a:p>
          <a:p>
            <a:pPr marL="452437" lvl="3" indent="0">
              <a:spcBef>
                <a:spcPts val="0"/>
              </a:spcBef>
              <a:buNone/>
            </a:pPr>
            <a:r>
              <a:rPr lang="en-US" i="1" dirty="0">
                <a:solidFill>
                  <a:schemeClr val="tx1"/>
                </a:solidFill>
                <a:latin typeface="IBM Plex Sans" panose="020B0503050000000000" pitchFamily="34" charset="0"/>
              </a:rPr>
              <a:t>BrassRing &gt; Candidates &gt; Manage Interviews</a:t>
            </a: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8" name="Picture 7">
            <a:extLst>
              <a:ext uri="{FF2B5EF4-FFF2-40B4-BE49-F238E27FC236}">
                <a16:creationId xmlns:a16="http://schemas.microsoft.com/office/drawing/2014/main" id="{1C16AC7A-A9DF-4490-9FAD-BC2596C5F3A3}"/>
              </a:ext>
            </a:extLst>
          </p:cNvPr>
          <p:cNvPicPr>
            <a:picLocks noChangeAspect="1"/>
          </p:cNvPicPr>
          <p:nvPr/>
        </p:nvPicPr>
        <p:blipFill>
          <a:blip r:embed="rId2"/>
          <a:stretch>
            <a:fillRect/>
          </a:stretch>
        </p:blipFill>
        <p:spPr>
          <a:xfrm>
            <a:off x="2208508" y="1821051"/>
            <a:ext cx="6801294" cy="2931081"/>
          </a:xfrm>
          <a:prstGeom prst="rect">
            <a:avLst/>
          </a:prstGeom>
          <a:ln>
            <a:solidFill>
              <a:schemeClr val="accent1"/>
            </a:solidFill>
          </a:ln>
        </p:spPr>
      </p:pic>
      <p:pic>
        <p:nvPicPr>
          <p:cNvPr id="9" name="Picture 8">
            <a:extLst>
              <a:ext uri="{FF2B5EF4-FFF2-40B4-BE49-F238E27FC236}">
                <a16:creationId xmlns:a16="http://schemas.microsoft.com/office/drawing/2014/main" id="{7182CE5B-B648-4563-A2A3-56080BB75B39}"/>
              </a:ext>
            </a:extLst>
          </p:cNvPr>
          <p:cNvPicPr/>
          <p:nvPr/>
        </p:nvPicPr>
        <p:blipFill rotWithShape="1">
          <a:blip r:embed="rId3"/>
          <a:srcRect r="4117"/>
          <a:stretch/>
        </p:blipFill>
        <p:spPr>
          <a:xfrm>
            <a:off x="220850" y="1805553"/>
            <a:ext cx="1568114" cy="3139610"/>
          </a:xfrm>
          <a:prstGeom prst="rect">
            <a:avLst/>
          </a:prstGeom>
          <a:ln>
            <a:solidFill>
              <a:schemeClr val="accent1"/>
            </a:solidFill>
          </a:ln>
        </p:spPr>
      </p:pic>
      <p:sp>
        <p:nvSpPr>
          <p:cNvPr id="4" name="Rectangle 3">
            <a:extLst>
              <a:ext uri="{FF2B5EF4-FFF2-40B4-BE49-F238E27FC236}">
                <a16:creationId xmlns:a16="http://schemas.microsoft.com/office/drawing/2014/main" id="{A8F80C98-0D5A-4A4A-B05C-F99E91AD84CF}"/>
              </a:ext>
            </a:extLst>
          </p:cNvPr>
          <p:cNvSpPr/>
          <p:nvPr/>
        </p:nvSpPr>
        <p:spPr>
          <a:xfrm>
            <a:off x="358366" y="4525505"/>
            <a:ext cx="1315451" cy="144618"/>
          </a:xfrm>
          <a:prstGeom prst="rect">
            <a:avLst/>
          </a:prstGeom>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5" name="Rectangle 4">
            <a:extLst>
              <a:ext uri="{FF2B5EF4-FFF2-40B4-BE49-F238E27FC236}">
                <a16:creationId xmlns:a16="http://schemas.microsoft.com/office/drawing/2014/main" id="{0887940D-9505-4BE1-925B-BA0B891C0BAE}"/>
              </a:ext>
            </a:extLst>
          </p:cNvPr>
          <p:cNvSpPr/>
          <p:nvPr/>
        </p:nvSpPr>
        <p:spPr>
          <a:xfrm>
            <a:off x="220850" y="4725935"/>
            <a:ext cx="1560365" cy="211474"/>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cxnSp>
        <p:nvCxnSpPr>
          <p:cNvPr id="11" name="Straight Arrow Connector 10">
            <a:extLst>
              <a:ext uri="{FF2B5EF4-FFF2-40B4-BE49-F238E27FC236}">
                <a16:creationId xmlns:a16="http://schemas.microsoft.com/office/drawing/2014/main" id="{D3EF380F-F31D-4998-8A5D-15A99D430204}"/>
              </a:ext>
            </a:extLst>
          </p:cNvPr>
          <p:cNvCxnSpPr>
            <a:cxnSpLocks/>
          </p:cNvCxnSpPr>
          <p:nvPr/>
        </p:nvCxnSpPr>
        <p:spPr>
          <a:xfrm>
            <a:off x="1831963" y="3281243"/>
            <a:ext cx="340962" cy="0"/>
          </a:xfrm>
          <a:prstGeom prst="straightConnector1">
            <a:avLst/>
          </a:prstGeom>
          <a:ln w="38100">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752904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Home Page</a:t>
            </a:r>
          </a:p>
          <a:p>
            <a:pPr>
              <a:spcBef>
                <a:spcPts val="0"/>
              </a:spcBef>
            </a:pPr>
            <a:r>
              <a:rPr lang="en-US" sz="1600" dirty="0">
                <a:solidFill>
                  <a:schemeClr val="tx1"/>
                </a:solidFill>
                <a:latin typeface="IBM Plex Sans" panose="020B0503050000000000" pitchFamily="34" charset="0"/>
              </a:rPr>
              <a:t>Interview Tab is available on the Home Page – Card View or Grid View</a:t>
            </a:r>
            <a:endParaRPr lang="en-US" sz="1600" i="1"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11" name="Picture 10">
            <a:extLst>
              <a:ext uri="{FF2B5EF4-FFF2-40B4-BE49-F238E27FC236}">
                <a16:creationId xmlns:a16="http://schemas.microsoft.com/office/drawing/2014/main" id="{2F35687A-5CC4-4A00-8691-1E3F722BC4BF}"/>
              </a:ext>
            </a:extLst>
          </p:cNvPr>
          <p:cNvPicPr>
            <a:picLocks noChangeAspect="1"/>
          </p:cNvPicPr>
          <p:nvPr/>
        </p:nvPicPr>
        <p:blipFill>
          <a:blip r:embed="rId2"/>
          <a:stretch>
            <a:fillRect/>
          </a:stretch>
        </p:blipFill>
        <p:spPr>
          <a:xfrm>
            <a:off x="236662" y="1444774"/>
            <a:ext cx="5427413" cy="2128811"/>
          </a:xfrm>
          <a:prstGeom prst="rect">
            <a:avLst/>
          </a:prstGeom>
          <a:ln>
            <a:solidFill>
              <a:schemeClr val="accent1"/>
            </a:solidFill>
          </a:ln>
        </p:spPr>
      </p:pic>
      <p:sp>
        <p:nvSpPr>
          <p:cNvPr id="12" name="Rectangle 11">
            <a:extLst>
              <a:ext uri="{FF2B5EF4-FFF2-40B4-BE49-F238E27FC236}">
                <a16:creationId xmlns:a16="http://schemas.microsoft.com/office/drawing/2014/main" id="{B1190233-0AC8-42FA-BE22-ACFF1DCF4822}"/>
              </a:ext>
            </a:extLst>
          </p:cNvPr>
          <p:cNvSpPr/>
          <p:nvPr/>
        </p:nvSpPr>
        <p:spPr>
          <a:xfrm>
            <a:off x="1685924" y="2102897"/>
            <a:ext cx="475970" cy="167396"/>
          </a:xfrm>
          <a:prstGeom prst="rect">
            <a:avLst/>
          </a:prstGeom>
          <a:ln w="127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pic>
        <p:nvPicPr>
          <p:cNvPr id="8" name="Picture 7">
            <a:extLst>
              <a:ext uri="{FF2B5EF4-FFF2-40B4-BE49-F238E27FC236}">
                <a16:creationId xmlns:a16="http://schemas.microsoft.com/office/drawing/2014/main" id="{D1D405DA-B778-4807-B34D-02B87A7FA0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9533" y="2946797"/>
            <a:ext cx="5305938" cy="2080417"/>
          </a:xfrm>
          <a:prstGeom prst="rect">
            <a:avLst/>
          </a:prstGeom>
          <a:ln>
            <a:solidFill>
              <a:schemeClr val="accent1"/>
            </a:solidFill>
          </a:ln>
        </p:spPr>
      </p:pic>
      <p:sp>
        <p:nvSpPr>
          <p:cNvPr id="9" name="Rectangle 8">
            <a:extLst>
              <a:ext uri="{FF2B5EF4-FFF2-40B4-BE49-F238E27FC236}">
                <a16:creationId xmlns:a16="http://schemas.microsoft.com/office/drawing/2014/main" id="{43440A50-10AD-436A-B0C9-C2EE24837ECE}"/>
              </a:ext>
            </a:extLst>
          </p:cNvPr>
          <p:cNvSpPr/>
          <p:nvPr/>
        </p:nvSpPr>
        <p:spPr>
          <a:xfrm>
            <a:off x="5317331" y="3711296"/>
            <a:ext cx="475970" cy="167396"/>
          </a:xfrm>
          <a:prstGeom prst="rect">
            <a:avLst/>
          </a:prstGeom>
          <a:ln w="127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14880804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pPr>
            <a:r>
              <a:rPr lang="en-US" sz="1600" b="1" dirty="0">
                <a:solidFill>
                  <a:schemeClr val="tx1"/>
                </a:solidFill>
                <a:latin typeface="IBM Plex Sans" panose="020B0503050000000000" pitchFamily="34" charset="0"/>
              </a:rPr>
              <a:t>Manage Interviews</a:t>
            </a:r>
          </a:p>
          <a:p>
            <a:pPr marL="285750" indent="-285750">
              <a:spcBef>
                <a:spcPts val="0"/>
              </a:spcBef>
              <a:buFontTx/>
              <a:buChar char="-"/>
            </a:pPr>
            <a:r>
              <a:rPr lang="en-US" dirty="0">
                <a:solidFill>
                  <a:schemeClr val="tx1"/>
                </a:solidFill>
                <a:latin typeface="IBM Plex Sans" panose="020B0503050000000000" pitchFamily="34" charset="0"/>
              </a:rPr>
              <a:t>Click on the Candidate’s Name hyperlink to access the Interview Details Page</a:t>
            </a:r>
          </a:p>
          <a:p>
            <a:pPr marL="285750" indent="-285750">
              <a:spcBef>
                <a:spcPts val="0"/>
              </a:spcBef>
              <a:buFontTx/>
              <a:buChar char="-"/>
            </a:pPr>
            <a:r>
              <a:rPr lang="en-US" dirty="0">
                <a:solidFill>
                  <a:schemeClr val="tx1"/>
                </a:solidFill>
                <a:latin typeface="IBM Plex Sans" panose="020B0503050000000000" pitchFamily="34" charset="0"/>
              </a:rPr>
              <a:t>User can edit basic interview details; view, edit, and cancel interviews; send and resend communication; manage to-dos</a:t>
            </a:r>
          </a:p>
          <a:p>
            <a:pPr marL="452437" lvl="3" indent="0">
              <a:spcBef>
                <a:spcPts val="0"/>
              </a:spcBef>
              <a:buNone/>
            </a:pPr>
            <a:endParaRPr lang="en-US" i="1"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
        <p:nvSpPr>
          <p:cNvPr id="4" name="Rectangle 3">
            <a:extLst>
              <a:ext uri="{FF2B5EF4-FFF2-40B4-BE49-F238E27FC236}">
                <a16:creationId xmlns:a16="http://schemas.microsoft.com/office/drawing/2014/main" id="{A8F80C98-0D5A-4A4A-B05C-F99E91AD84CF}"/>
              </a:ext>
            </a:extLst>
          </p:cNvPr>
          <p:cNvSpPr/>
          <p:nvPr/>
        </p:nvSpPr>
        <p:spPr>
          <a:xfrm>
            <a:off x="358366" y="4525505"/>
            <a:ext cx="1315451" cy="144618"/>
          </a:xfrm>
          <a:prstGeom prst="rect">
            <a:avLst/>
          </a:prstGeom>
        </p:spPr>
        <p:txBody>
          <a:bodyPr wrap="square" lIns="0" tIns="0" rIns="0" bIns="0" rtlCol="0" anchor="ctr">
            <a:noAutofit/>
          </a:bodyPr>
          <a:lstStyle/>
          <a:p>
            <a:pPr algn="ctr"/>
            <a:endParaRPr lang="en-US" sz="1200" dirty="0" err="1">
              <a:solidFill>
                <a:srgbClr val="FFFFFF"/>
              </a:solidFill>
              <a:latin typeface="Arial"/>
              <a:cs typeface="Arial"/>
            </a:endParaRPr>
          </a:p>
        </p:txBody>
      </p:sp>
      <p:pic>
        <p:nvPicPr>
          <p:cNvPr id="13" name="Picture 12">
            <a:extLst>
              <a:ext uri="{FF2B5EF4-FFF2-40B4-BE49-F238E27FC236}">
                <a16:creationId xmlns:a16="http://schemas.microsoft.com/office/drawing/2014/main" id="{4BD4D565-1B63-47C4-8325-41F469AE7CB6}"/>
              </a:ext>
            </a:extLst>
          </p:cNvPr>
          <p:cNvPicPr>
            <a:picLocks noChangeAspect="1"/>
          </p:cNvPicPr>
          <p:nvPr/>
        </p:nvPicPr>
        <p:blipFill>
          <a:blip r:embed="rId2"/>
          <a:stretch>
            <a:fillRect/>
          </a:stretch>
        </p:blipFill>
        <p:spPr>
          <a:xfrm>
            <a:off x="2933983" y="1774482"/>
            <a:ext cx="6154778" cy="2277301"/>
          </a:xfrm>
          <a:prstGeom prst="rect">
            <a:avLst/>
          </a:prstGeom>
          <a:ln>
            <a:solidFill>
              <a:srgbClr val="6EA6FF"/>
            </a:solidFill>
          </a:ln>
        </p:spPr>
      </p:pic>
      <p:pic>
        <p:nvPicPr>
          <p:cNvPr id="15" name="Picture 14">
            <a:extLst>
              <a:ext uri="{FF2B5EF4-FFF2-40B4-BE49-F238E27FC236}">
                <a16:creationId xmlns:a16="http://schemas.microsoft.com/office/drawing/2014/main" id="{C5021503-E444-4217-A2F7-C3BB9E754345}"/>
              </a:ext>
            </a:extLst>
          </p:cNvPr>
          <p:cNvPicPr>
            <a:picLocks noChangeAspect="1"/>
          </p:cNvPicPr>
          <p:nvPr/>
        </p:nvPicPr>
        <p:blipFill>
          <a:blip r:embed="rId3"/>
          <a:stretch>
            <a:fillRect/>
          </a:stretch>
        </p:blipFill>
        <p:spPr>
          <a:xfrm>
            <a:off x="358366" y="1774480"/>
            <a:ext cx="1921942" cy="2277301"/>
          </a:xfrm>
          <a:prstGeom prst="rect">
            <a:avLst/>
          </a:prstGeom>
          <a:ln>
            <a:solidFill>
              <a:srgbClr val="6EA6FF"/>
            </a:solidFill>
          </a:ln>
        </p:spPr>
      </p:pic>
      <p:cxnSp>
        <p:nvCxnSpPr>
          <p:cNvPr id="22" name="Straight Arrow Connector 21">
            <a:extLst>
              <a:ext uri="{FF2B5EF4-FFF2-40B4-BE49-F238E27FC236}">
                <a16:creationId xmlns:a16="http://schemas.microsoft.com/office/drawing/2014/main" id="{9B5BB18F-5739-4C67-810B-725C837D9394}"/>
              </a:ext>
            </a:extLst>
          </p:cNvPr>
          <p:cNvCxnSpPr>
            <a:cxnSpLocks/>
          </p:cNvCxnSpPr>
          <p:nvPr/>
        </p:nvCxnSpPr>
        <p:spPr>
          <a:xfrm>
            <a:off x="2376964" y="2438107"/>
            <a:ext cx="533772" cy="0"/>
          </a:xfrm>
          <a:prstGeom prst="straightConnector1">
            <a:avLst/>
          </a:prstGeom>
          <a:ln w="38100">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24" name="Rectangle 23">
            <a:extLst>
              <a:ext uri="{FF2B5EF4-FFF2-40B4-BE49-F238E27FC236}">
                <a16:creationId xmlns:a16="http://schemas.microsoft.com/office/drawing/2014/main" id="{FFDABBF2-E923-4E28-A259-E47109A56848}"/>
              </a:ext>
            </a:extLst>
          </p:cNvPr>
          <p:cNvSpPr/>
          <p:nvPr/>
        </p:nvSpPr>
        <p:spPr>
          <a:xfrm>
            <a:off x="358366" y="2158869"/>
            <a:ext cx="1921942" cy="340963"/>
          </a:xfrm>
          <a:prstGeom prst="rect">
            <a:avLst/>
          </a:prstGeom>
          <a:ln w="28575">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37970952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0"/>
            <a:ext cx="8800266" cy="4472879"/>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Interview Status</a:t>
            </a:r>
          </a:p>
          <a:p>
            <a:pPr>
              <a:spcBef>
                <a:spcPts val="0"/>
              </a:spcBef>
              <a:spcAft>
                <a:spcPts val="600"/>
              </a:spcAft>
            </a:pPr>
            <a:r>
              <a:rPr lang="en-US" sz="1600" dirty="0">
                <a:solidFill>
                  <a:schemeClr val="tx1"/>
                </a:solidFill>
                <a:latin typeface="IBM Plex Sans" panose="020B0503050000000000" pitchFamily="34" charset="0"/>
              </a:rPr>
              <a:t>Each interview is assigned to an interview status depending on where it is in the interview process. The status appears in green – accepted/completed, red – expired/canceled/declined,  and blue – pending.  </a:t>
            </a:r>
          </a:p>
          <a:p>
            <a:pPr>
              <a:spcBef>
                <a:spcPts val="0"/>
              </a:spcBef>
            </a:pPr>
            <a:r>
              <a:rPr lang="en-US" sz="1600" i="1" u="sng" dirty="0">
                <a:solidFill>
                  <a:schemeClr val="tx1"/>
                </a:solidFill>
                <a:latin typeface="IBM Plex Sans" panose="020B0503050000000000" pitchFamily="34" charset="0"/>
              </a:rPr>
              <a:t>Examples:</a:t>
            </a:r>
          </a:p>
          <a:p>
            <a:pPr>
              <a:spcBef>
                <a:spcPts val="0"/>
              </a:spcBef>
            </a:pPr>
            <a:endParaRPr lang="en-US" sz="1600" i="1"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15" name="Picture 14">
            <a:extLst>
              <a:ext uri="{FF2B5EF4-FFF2-40B4-BE49-F238E27FC236}">
                <a16:creationId xmlns:a16="http://schemas.microsoft.com/office/drawing/2014/main" id="{D38A8B2C-F071-4B24-B4A3-AECD59D8E860}"/>
              </a:ext>
            </a:extLst>
          </p:cNvPr>
          <p:cNvPicPr>
            <a:picLocks noChangeAspect="1"/>
          </p:cNvPicPr>
          <p:nvPr/>
        </p:nvPicPr>
        <p:blipFill>
          <a:blip r:embed="rId2"/>
          <a:stretch>
            <a:fillRect/>
          </a:stretch>
        </p:blipFill>
        <p:spPr>
          <a:xfrm>
            <a:off x="115134" y="2222407"/>
            <a:ext cx="1410767" cy="1381452"/>
          </a:xfrm>
          <a:prstGeom prst="rect">
            <a:avLst/>
          </a:prstGeom>
        </p:spPr>
      </p:pic>
      <p:pic>
        <p:nvPicPr>
          <p:cNvPr id="16" name="Picture 15">
            <a:extLst>
              <a:ext uri="{FF2B5EF4-FFF2-40B4-BE49-F238E27FC236}">
                <a16:creationId xmlns:a16="http://schemas.microsoft.com/office/drawing/2014/main" id="{34C94831-D21B-4B84-AAB6-99921886EA49}"/>
              </a:ext>
            </a:extLst>
          </p:cNvPr>
          <p:cNvPicPr>
            <a:picLocks noChangeAspect="1"/>
          </p:cNvPicPr>
          <p:nvPr/>
        </p:nvPicPr>
        <p:blipFill>
          <a:blip r:embed="rId3"/>
          <a:stretch>
            <a:fillRect/>
          </a:stretch>
        </p:blipFill>
        <p:spPr>
          <a:xfrm>
            <a:off x="4463179" y="3718588"/>
            <a:ext cx="1410768" cy="1348312"/>
          </a:xfrm>
          <a:prstGeom prst="rect">
            <a:avLst/>
          </a:prstGeom>
        </p:spPr>
      </p:pic>
      <p:pic>
        <p:nvPicPr>
          <p:cNvPr id="17" name="Picture 16">
            <a:extLst>
              <a:ext uri="{FF2B5EF4-FFF2-40B4-BE49-F238E27FC236}">
                <a16:creationId xmlns:a16="http://schemas.microsoft.com/office/drawing/2014/main" id="{21C92332-B465-4354-AD6C-5E8BC429116F}"/>
              </a:ext>
            </a:extLst>
          </p:cNvPr>
          <p:cNvPicPr>
            <a:picLocks noChangeAspect="1"/>
          </p:cNvPicPr>
          <p:nvPr/>
        </p:nvPicPr>
        <p:blipFill>
          <a:blip r:embed="rId4"/>
          <a:stretch>
            <a:fillRect/>
          </a:stretch>
        </p:blipFill>
        <p:spPr>
          <a:xfrm>
            <a:off x="5873947" y="2222406"/>
            <a:ext cx="1411081" cy="1381452"/>
          </a:xfrm>
          <a:prstGeom prst="rect">
            <a:avLst/>
          </a:prstGeom>
        </p:spPr>
      </p:pic>
      <p:pic>
        <p:nvPicPr>
          <p:cNvPr id="18" name="Picture 17">
            <a:extLst>
              <a:ext uri="{FF2B5EF4-FFF2-40B4-BE49-F238E27FC236}">
                <a16:creationId xmlns:a16="http://schemas.microsoft.com/office/drawing/2014/main" id="{69086F17-5E82-4391-8EA0-EACA5C33F229}"/>
              </a:ext>
            </a:extLst>
          </p:cNvPr>
          <p:cNvPicPr>
            <a:picLocks noChangeAspect="1"/>
          </p:cNvPicPr>
          <p:nvPr/>
        </p:nvPicPr>
        <p:blipFill>
          <a:blip r:embed="rId5"/>
          <a:stretch>
            <a:fillRect/>
          </a:stretch>
        </p:blipFill>
        <p:spPr>
          <a:xfrm>
            <a:off x="2737403" y="3723151"/>
            <a:ext cx="1411282" cy="1348312"/>
          </a:xfrm>
          <a:prstGeom prst="rect">
            <a:avLst/>
          </a:prstGeom>
        </p:spPr>
      </p:pic>
      <p:pic>
        <p:nvPicPr>
          <p:cNvPr id="19" name="Picture 18">
            <a:extLst>
              <a:ext uri="{FF2B5EF4-FFF2-40B4-BE49-F238E27FC236}">
                <a16:creationId xmlns:a16="http://schemas.microsoft.com/office/drawing/2014/main" id="{7D5F382C-C4F9-44D6-AC40-E75676D0DE53}"/>
              </a:ext>
            </a:extLst>
          </p:cNvPr>
          <p:cNvPicPr>
            <a:picLocks noChangeAspect="1"/>
          </p:cNvPicPr>
          <p:nvPr/>
        </p:nvPicPr>
        <p:blipFill>
          <a:blip r:embed="rId6"/>
          <a:stretch>
            <a:fillRect/>
          </a:stretch>
        </p:blipFill>
        <p:spPr>
          <a:xfrm>
            <a:off x="1991388" y="2222407"/>
            <a:ext cx="1451656" cy="1425533"/>
          </a:xfrm>
          <a:prstGeom prst="rect">
            <a:avLst/>
          </a:prstGeom>
        </p:spPr>
      </p:pic>
      <p:pic>
        <p:nvPicPr>
          <p:cNvPr id="20" name="Picture 19">
            <a:extLst>
              <a:ext uri="{FF2B5EF4-FFF2-40B4-BE49-F238E27FC236}">
                <a16:creationId xmlns:a16="http://schemas.microsoft.com/office/drawing/2014/main" id="{F0324674-63E6-40DD-BC6C-62FADB5D611E}"/>
              </a:ext>
            </a:extLst>
          </p:cNvPr>
          <p:cNvPicPr>
            <a:picLocks noChangeAspect="1"/>
          </p:cNvPicPr>
          <p:nvPr/>
        </p:nvPicPr>
        <p:blipFill>
          <a:blip r:embed="rId7"/>
          <a:stretch>
            <a:fillRect/>
          </a:stretch>
        </p:blipFill>
        <p:spPr>
          <a:xfrm>
            <a:off x="3985308" y="2222406"/>
            <a:ext cx="1392564" cy="1381453"/>
          </a:xfrm>
          <a:prstGeom prst="rect">
            <a:avLst/>
          </a:prstGeom>
        </p:spPr>
      </p:pic>
      <p:pic>
        <p:nvPicPr>
          <p:cNvPr id="21" name="Picture 20">
            <a:extLst>
              <a:ext uri="{FF2B5EF4-FFF2-40B4-BE49-F238E27FC236}">
                <a16:creationId xmlns:a16="http://schemas.microsoft.com/office/drawing/2014/main" id="{AC71C650-2157-443B-A929-DD9E66BAEED3}"/>
              </a:ext>
            </a:extLst>
          </p:cNvPr>
          <p:cNvPicPr>
            <a:picLocks noChangeAspect="1"/>
          </p:cNvPicPr>
          <p:nvPr/>
        </p:nvPicPr>
        <p:blipFill>
          <a:blip r:embed="rId8"/>
          <a:stretch>
            <a:fillRect/>
          </a:stretch>
        </p:blipFill>
        <p:spPr>
          <a:xfrm>
            <a:off x="6101211" y="3718588"/>
            <a:ext cx="1339483" cy="1371460"/>
          </a:xfrm>
          <a:prstGeom prst="rect">
            <a:avLst/>
          </a:prstGeom>
        </p:spPr>
      </p:pic>
      <p:pic>
        <p:nvPicPr>
          <p:cNvPr id="22" name="Picture 21">
            <a:extLst>
              <a:ext uri="{FF2B5EF4-FFF2-40B4-BE49-F238E27FC236}">
                <a16:creationId xmlns:a16="http://schemas.microsoft.com/office/drawing/2014/main" id="{4144B155-C1EE-4E29-B27E-B23DEF10C139}"/>
              </a:ext>
            </a:extLst>
          </p:cNvPr>
          <p:cNvPicPr>
            <a:picLocks noChangeAspect="1"/>
          </p:cNvPicPr>
          <p:nvPr/>
        </p:nvPicPr>
        <p:blipFill>
          <a:blip r:embed="rId9"/>
          <a:stretch>
            <a:fillRect/>
          </a:stretch>
        </p:blipFill>
        <p:spPr>
          <a:xfrm>
            <a:off x="7560358" y="2222406"/>
            <a:ext cx="1399675" cy="1381451"/>
          </a:xfrm>
          <a:prstGeom prst="rect">
            <a:avLst/>
          </a:prstGeom>
        </p:spPr>
      </p:pic>
      <p:pic>
        <p:nvPicPr>
          <p:cNvPr id="4" name="Picture 3">
            <a:extLst>
              <a:ext uri="{FF2B5EF4-FFF2-40B4-BE49-F238E27FC236}">
                <a16:creationId xmlns:a16="http://schemas.microsoft.com/office/drawing/2014/main" id="{A5FF0CB8-728B-4D0E-A0AF-149D37D3D306}"/>
              </a:ext>
            </a:extLst>
          </p:cNvPr>
          <p:cNvPicPr>
            <a:picLocks noChangeAspect="1"/>
          </p:cNvPicPr>
          <p:nvPr/>
        </p:nvPicPr>
        <p:blipFill>
          <a:blip r:embed="rId10"/>
          <a:stretch>
            <a:fillRect/>
          </a:stretch>
        </p:blipFill>
        <p:spPr>
          <a:xfrm>
            <a:off x="7635382" y="3741736"/>
            <a:ext cx="1344915" cy="1348312"/>
          </a:xfrm>
          <a:prstGeom prst="rect">
            <a:avLst/>
          </a:prstGeom>
        </p:spPr>
      </p:pic>
    </p:spTree>
    <p:extLst>
      <p:ext uri="{BB962C8B-B14F-4D97-AF65-F5344CB8AC3E}">
        <p14:creationId xmlns:p14="http://schemas.microsoft.com/office/powerpoint/2010/main" val="3568460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Resources</a:t>
            </a:r>
          </a:p>
        </p:txBody>
      </p:sp>
      <p:sp>
        <p:nvSpPr>
          <p:cNvPr id="3" name="Content Placeholder 2"/>
          <p:cNvSpPr>
            <a:spLocks noGrp="1"/>
          </p:cNvSpPr>
          <p:nvPr>
            <p:ph idx="1"/>
          </p:nvPr>
        </p:nvSpPr>
        <p:spPr>
          <a:xfrm>
            <a:off x="300039" y="890202"/>
            <a:ext cx="8222456" cy="3864879"/>
          </a:xfrm>
        </p:spPr>
        <p:txBody>
          <a:bodyPr>
            <a:normAutofit/>
          </a:bodyPr>
          <a:lstStyle/>
          <a:p>
            <a:pPr lvl="0">
              <a:spcAft>
                <a:spcPts val="600"/>
              </a:spcAft>
            </a:pPr>
            <a:r>
              <a:rPr lang="en-US" sz="1600" b="1" dirty="0">
                <a:solidFill>
                  <a:schemeClr val="tx1"/>
                </a:solidFill>
                <a:latin typeface="+mn-lt"/>
              </a:rPr>
              <a:t>Interview Management </a:t>
            </a:r>
          </a:p>
          <a:p>
            <a:pPr>
              <a:spcBef>
                <a:spcPts val="0"/>
              </a:spcBef>
            </a:pPr>
            <a:r>
              <a:rPr lang="en-US" u="sng" dirty="0">
                <a:latin typeface="+mn-lt"/>
                <a:hlinkClick r:id="rId2"/>
              </a:rPr>
              <a:t>https://www.ibm.com/support/knowledgecenter/SSEUFV/16_InterviewManagement/top.html</a:t>
            </a:r>
            <a:endParaRPr lang="en-US" u="sng" dirty="0">
              <a:latin typeface="+mn-lt"/>
            </a:endParaRPr>
          </a:p>
          <a:p>
            <a:pPr>
              <a:spcBef>
                <a:spcPts val="0"/>
              </a:spcBef>
            </a:pPr>
            <a:endParaRPr lang="en-US" u="sng" dirty="0">
              <a:latin typeface="+mn-lt"/>
            </a:endParaRPr>
          </a:p>
          <a:p>
            <a:pPr>
              <a:spcBef>
                <a:spcPts val="0"/>
              </a:spcBef>
            </a:pPr>
            <a:r>
              <a:rPr lang="en-US" dirty="0">
                <a:latin typeface="+mn-lt"/>
              </a:rPr>
              <a:t> </a:t>
            </a:r>
          </a:p>
          <a:p>
            <a:pPr>
              <a:spcBef>
                <a:spcPts val="0"/>
              </a:spcBef>
            </a:pPr>
            <a:r>
              <a:rPr lang="en-US" sz="1600" b="1" dirty="0">
                <a:solidFill>
                  <a:schemeClr val="tx1"/>
                </a:solidFill>
                <a:latin typeface="IBM Plex Sans" panose="020B0503050000000000" pitchFamily="34" charset="0"/>
              </a:rPr>
              <a:t>Interview Manager Configuration</a:t>
            </a:r>
          </a:p>
          <a:p>
            <a:pPr>
              <a:spcBef>
                <a:spcPts val="600"/>
              </a:spcBef>
            </a:pPr>
            <a:r>
              <a:rPr lang="en-US" dirty="0">
                <a:hlinkClick r:id="rId3"/>
              </a:rPr>
              <a:t>https://www.ibm.com/support/knowledgecenter/SSEUFV/2_Configuration/17_ConfiguringIM/top.html</a:t>
            </a:r>
            <a:endParaRPr lang="en-US" dirty="0"/>
          </a:p>
          <a:p>
            <a:pPr>
              <a:spcBef>
                <a:spcPts val="600"/>
              </a:spcBef>
            </a:pPr>
            <a:endParaRPr lang="en-US" sz="1600" dirty="0">
              <a:latin typeface="IBM Plex Sans" panose="020B0503050000000000" pitchFamily="34" charset="0"/>
            </a:endParaRPr>
          </a:p>
          <a:p>
            <a:pPr>
              <a:spcBef>
                <a:spcPts val="600"/>
              </a:spcBef>
            </a:pPr>
            <a:r>
              <a:rPr lang="en-US" sz="1600" b="1" dirty="0">
                <a:solidFill>
                  <a:schemeClr val="tx1"/>
                </a:solidFill>
                <a:latin typeface="IBM Plex Sans" panose="020B0503050000000000" pitchFamily="34" charset="0"/>
              </a:rPr>
              <a:t>Interview Manager FAQs</a:t>
            </a:r>
          </a:p>
          <a:p>
            <a:pPr>
              <a:spcBef>
                <a:spcPts val="600"/>
              </a:spcBef>
            </a:pPr>
            <a:r>
              <a:rPr lang="en-US" dirty="0">
                <a:latin typeface="IBM Plex Sans" panose="020B0503050000000000" pitchFamily="34" charset="0"/>
                <a:hlinkClick r:id="rId4"/>
              </a:rPr>
              <a:t>https://www.ibm.com/support/knowledgecenter/SSEUFV/1a_FAQs/9_InterviewManagerFAQ.html</a:t>
            </a:r>
            <a:endParaRPr lang="en-US" dirty="0">
              <a:latin typeface="IBM Plex Sans" panose="020B0503050000000000" pitchFamily="34" charset="0"/>
            </a:endParaRPr>
          </a:p>
          <a:p>
            <a:pPr>
              <a:spcBef>
                <a:spcPts val="600"/>
              </a:spcBef>
            </a:pPr>
            <a:endParaRPr lang="en-US" dirty="0">
              <a:latin typeface="IBM Plex Sans" panose="020B0503050000000000" pitchFamily="34" charset="0"/>
            </a:endParaRPr>
          </a:p>
        </p:txBody>
      </p:sp>
    </p:spTree>
    <p:extLst>
      <p:ext uri="{BB962C8B-B14F-4D97-AF65-F5344CB8AC3E}">
        <p14:creationId xmlns:p14="http://schemas.microsoft.com/office/powerpoint/2010/main" val="31827145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Future Enhancements</a:t>
            </a:r>
          </a:p>
        </p:txBody>
      </p:sp>
      <p:sp>
        <p:nvSpPr>
          <p:cNvPr id="3" name="Content Placeholder 2"/>
          <p:cNvSpPr>
            <a:spLocks noGrp="1"/>
          </p:cNvSpPr>
          <p:nvPr>
            <p:ph idx="1"/>
          </p:nvPr>
        </p:nvSpPr>
        <p:spPr>
          <a:xfrm>
            <a:off x="300039" y="890202"/>
            <a:ext cx="8222456" cy="3864879"/>
          </a:xfrm>
        </p:spPr>
        <p:txBody>
          <a:bodyPr>
            <a:normAutofit/>
          </a:bodyPr>
          <a:lstStyle/>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Rules Automation Manager</a:t>
            </a:r>
          </a:p>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Reporting (Metrics Dashboard and DIT)</a:t>
            </a:r>
          </a:p>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Talent Record Action Log</a:t>
            </a:r>
          </a:p>
          <a:p>
            <a:pPr lvl="2" indent="0">
              <a:spcBef>
                <a:spcPts val="0"/>
              </a:spcBef>
              <a:spcAft>
                <a:spcPts val="600"/>
              </a:spcAft>
              <a:buNone/>
            </a:pPr>
            <a:endParaRPr lang="en-US" dirty="0">
              <a:solidFill>
                <a:schemeClr val="tx1"/>
              </a:solidFill>
              <a:latin typeface="+mn-lt"/>
            </a:endParaRPr>
          </a:p>
          <a:p>
            <a:pPr>
              <a:spcBef>
                <a:spcPts val="0"/>
              </a:spcBef>
            </a:pPr>
            <a:r>
              <a:rPr lang="en-US" dirty="0">
                <a:latin typeface="+mn-lt"/>
              </a:rPr>
              <a:t> </a:t>
            </a:r>
          </a:p>
        </p:txBody>
      </p:sp>
    </p:spTree>
    <p:extLst>
      <p:ext uri="{BB962C8B-B14F-4D97-AF65-F5344CB8AC3E}">
        <p14:creationId xmlns:p14="http://schemas.microsoft.com/office/powerpoint/2010/main" val="11737214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Client Training &amp; Enablement Sessions</a:t>
            </a:r>
          </a:p>
        </p:txBody>
      </p:sp>
      <p:sp>
        <p:nvSpPr>
          <p:cNvPr id="3" name="Content Placeholder 2"/>
          <p:cNvSpPr>
            <a:spLocks noGrp="1"/>
          </p:cNvSpPr>
          <p:nvPr>
            <p:ph idx="1"/>
          </p:nvPr>
        </p:nvSpPr>
        <p:spPr>
          <a:xfrm>
            <a:off x="115134" y="883834"/>
            <a:ext cx="8920406" cy="3999502"/>
          </a:xfrm>
        </p:spPr>
        <p:txBody>
          <a:bodyPr>
            <a:normAutofit/>
          </a:bodyPr>
          <a:lstStyle/>
          <a:p>
            <a:pPr lvl="1">
              <a:buFont typeface="Arial" panose="020B0604020202020204" pitchFamily="34" charset="0"/>
              <a:buChar char="•"/>
            </a:pPr>
            <a:r>
              <a:rPr lang="en-US" sz="1600" b="1" dirty="0">
                <a:solidFill>
                  <a:schemeClr val="tx1"/>
                </a:solidFill>
                <a:latin typeface="+mj-lt"/>
              </a:rPr>
              <a:t>Register for Client T&amp;E Session on the IBM Knowledge Center (KC):</a:t>
            </a:r>
          </a:p>
          <a:p>
            <a:pPr marL="223837" lvl="2" indent="0">
              <a:buNone/>
            </a:pPr>
            <a:r>
              <a:rPr lang="en-US" sz="1600" i="1" dirty="0">
                <a:solidFill>
                  <a:schemeClr val="tx1"/>
                </a:solidFill>
                <a:latin typeface="+mj-lt"/>
              </a:rPr>
              <a:t>IBM Kenexa BrassRing on Cloud &gt;&gt; BrassRing and Workbench Enablement Sessions &gt;&gt; Upcoming Training and Enablement Sessions</a:t>
            </a:r>
          </a:p>
          <a:p>
            <a:pPr marL="452437" lvl="3" indent="0">
              <a:buNone/>
            </a:pPr>
            <a:r>
              <a:rPr lang="en-US" dirty="0">
                <a:solidFill>
                  <a:schemeClr val="tx1"/>
                </a:solidFill>
                <a:latin typeface="+mj-lt"/>
                <a:hlinkClick r:id="rId2"/>
              </a:rPr>
              <a:t>https://www.ibm.com/support/knowledgecenter/SSEUFV/14_Training/1UpcomingEnablements.html</a:t>
            </a:r>
            <a:endParaRPr lang="en-US" dirty="0">
              <a:solidFill>
                <a:schemeClr val="tx1"/>
              </a:solidFill>
              <a:latin typeface="+mj-lt"/>
            </a:endParaRPr>
          </a:p>
          <a:p>
            <a:pPr marL="0" lvl="1" indent="0">
              <a:spcBef>
                <a:spcPts val="0"/>
              </a:spcBef>
              <a:buNone/>
            </a:pPr>
            <a:endParaRPr lang="en-US" dirty="0">
              <a:solidFill>
                <a:schemeClr val="tx1"/>
              </a:solidFill>
              <a:latin typeface="+mj-lt"/>
            </a:endParaRPr>
          </a:p>
          <a:p>
            <a:pPr lvl="1">
              <a:spcBef>
                <a:spcPts val="1800"/>
              </a:spcBef>
              <a:buFont typeface="Arial" panose="020B0604020202020204" pitchFamily="34" charset="0"/>
              <a:buChar char="•"/>
            </a:pPr>
            <a:r>
              <a:rPr lang="en-US" sz="1600" b="1" dirty="0">
                <a:solidFill>
                  <a:schemeClr val="tx1"/>
                </a:solidFill>
                <a:latin typeface="+mj-lt"/>
              </a:rPr>
              <a:t>Access the recordings, presentations, and FAQs from past Client T&amp;E Sessions:</a:t>
            </a:r>
          </a:p>
          <a:p>
            <a:pPr marL="223837" lvl="2" indent="0">
              <a:buNone/>
            </a:pPr>
            <a:r>
              <a:rPr lang="en-US" sz="1600" i="1" dirty="0">
                <a:solidFill>
                  <a:schemeClr val="tx1"/>
                </a:solidFill>
                <a:latin typeface="+mj-lt"/>
              </a:rPr>
              <a:t>IBM Kenexa BrassRing on Cloud &gt;&gt; BrassRing and Workbench Enablement Sessions &gt;&gt; Past Training and Enablement Sessions</a:t>
            </a:r>
          </a:p>
          <a:p>
            <a:pPr lvl="2" indent="0">
              <a:spcBef>
                <a:spcPts val="600"/>
              </a:spcBef>
              <a:buNone/>
            </a:pPr>
            <a:r>
              <a:rPr lang="en-US" u="sng" dirty="0">
                <a:latin typeface="+mj-lt"/>
                <a:hlinkClick r:id="rId3"/>
              </a:rPr>
              <a:t>https://www.ibm.com/support/knowledgecenter/SSEUFV/14_Training/2EnablementSessions.html</a:t>
            </a:r>
            <a:endParaRPr lang="en-US" u="sng" dirty="0">
              <a:latin typeface="+mj-lt"/>
            </a:endParaRPr>
          </a:p>
          <a:p>
            <a:pPr>
              <a:spcBef>
                <a:spcPts val="600"/>
              </a:spcBef>
            </a:pPr>
            <a:r>
              <a:rPr lang="en-US" dirty="0">
                <a:latin typeface="+mj-lt"/>
              </a:rPr>
              <a:t> </a:t>
            </a:r>
            <a:endParaRPr lang="en-US" sz="1800" dirty="0">
              <a:latin typeface="+mj-lt"/>
            </a:endParaRPr>
          </a:p>
        </p:txBody>
      </p:sp>
    </p:spTree>
    <p:extLst>
      <p:ext uri="{BB962C8B-B14F-4D97-AF65-F5344CB8AC3E}">
        <p14:creationId xmlns:p14="http://schemas.microsoft.com/office/powerpoint/2010/main" val="31780520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April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3447011575"/>
              </p:ext>
            </p:extLst>
          </p:nvPr>
        </p:nvGraphicFramePr>
        <p:xfrm>
          <a:off x="228600" y="762214"/>
          <a:ext cx="8726214" cy="4305086"/>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78696">
                  <a:extLst>
                    <a:ext uri="{9D8B030D-6E8A-4147-A177-3AD203B41FA5}">
                      <a16:colId xmlns:a16="http://schemas.microsoft.com/office/drawing/2014/main" val="1573733701"/>
                    </a:ext>
                  </a:extLst>
                </a:gridCol>
                <a:gridCol w="1214508">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246602">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262863">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792654">
                <a:tc>
                  <a:txBody>
                    <a:bodyPr/>
                    <a:lstStyle/>
                    <a:p>
                      <a:endParaRPr lang="en-US" sz="1050" dirty="0"/>
                    </a:p>
                  </a:txBody>
                  <a:tcPr/>
                </a:tc>
                <a:tc>
                  <a:txBody>
                    <a:bodyPr/>
                    <a:lstStyle/>
                    <a:p>
                      <a:endParaRPr lang="en-US" sz="9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800" b="0" dirty="0">
                        <a:solidFill>
                          <a:schemeClr val="tx1"/>
                        </a:solidFill>
                      </a:endParaRPr>
                    </a:p>
                  </a:txBody>
                  <a:tcPr/>
                </a:tc>
                <a:tc>
                  <a:txBody>
                    <a:bodyPr/>
                    <a:lstStyle/>
                    <a:p>
                      <a:r>
                        <a:rPr lang="en-US" sz="900" dirty="0"/>
                        <a:t>1</a:t>
                      </a:r>
                    </a:p>
                    <a:p>
                      <a:endParaRPr lang="en-US" sz="900" dirty="0"/>
                    </a:p>
                  </a:txBody>
                  <a:tcPr/>
                </a:tc>
                <a:tc>
                  <a:txBody>
                    <a:bodyPr/>
                    <a:lstStyle/>
                    <a:p>
                      <a:r>
                        <a:rPr lang="en-US" sz="900" dirty="0"/>
                        <a:t>2</a:t>
                      </a:r>
                    </a:p>
                    <a:p>
                      <a:endParaRPr lang="en-US" sz="900" b="1" dirty="0"/>
                    </a:p>
                    <a:p>
                      <a:endParaRPr lang="en-US" sz="900" b="1" dirty="0"/>
                    </a:p>
                    <a:p>
                      <a:endParaRPr lang="en-US" sz="900" b="1" dirty="0"/>
                    </a:p>
                    <a:p>
                      <a:endParaRPr lang="en-US" sz="900" b="1" dirty="0"/>
                    </a:p>
                  </a:txBody>
                  <a:tcPr/>
                </a:tc>
                <a:tc>
                  <a:txBody>
                    <a:bodyPr/>
                    <a:lstStyle/>
                    <a:p>
                      <a:r>
                        <a:rPr lang="en-US" sz="900" dirty="0"/>
                        <a:t>3</a:t>
                      </a:r>
                    </a:p>
                  </a:txBody>
                  <a:tcPr/>
                </a:tc>
                <a:tc>
                  <a:txBody>
                    <a:bodyPr/>
                    <a:lstStyle/>
                    <a:p>
                      <a:r>
                        <a:rPr lang="en-US" sz="900" dirty="0"/>
                        <a:t>4</a:t>
                      </a:r>
                    </a:p>
                  </a:txBody>
                  <a:tcPr/>
                </a:tc>
                <a:extLst>
                  <a:ext uri="{0D108BD9-81ED-4DB2-BD59-A6C34878D82A}">
                    <a16:rowId xmlns:a16="http://schemas.microsoft.com/office/drawing/2014/main" val="1628256478"/>
                  </a:ext>
                </a:extLst>
              </a:tr>
              <a:tr h="1103498">
                <a:tc>
                  <a:txBody>
                    <a:bodyPr/>
                    <a:lstStyle/>
                    <a:p>
                      <a:r>
                        <a:rPr lang="en-US" sz="1050" dirty="0"/>
                        <a:t>5</a:t>
                      </a:r>
                    </a:p>
                  </a:txBody>
                  <a:tcPr/>
                </a:tc>
                <a:tc>
                  <a:txBody>
                    <a:bodyPr/>
                    <a:lstStyle/>
                    <a:p>
                      <a:r>
                        <a:rPr lang="en-US" sz="900"/>
                        <a:t>5</a:t>
                      </a:r>
                      <a:endParaRPr lang="en-US" sz="900" dirty="0"/>
                    </a:p>
                  </a:txBody>
                  <a:tcPr/>
                </a:tc>
                <a:tc>
                  <a:txBody>
                    <a:bodyPr/>
                    <a:lstStyle/>
                    <a:p>
                      <a:r>
                        <a:rPr lang="en-US" sz="800" dirty="0"/>
                        <a:t>7</a:t>
                      </a:r>
                    </a:p>
                  </a:txBody>
                  <a:tcPr/>
                </a:tc>
                <a:tc>
                  <a:txBody>
                    <a:bodyPr/>
                    <a:lstStyle/>
                    <a:p>
                      <a:r>
                        <a:rPr lang="en-US" sz="800" dirty="0"/>
                        <a:t>8</a:t>
                      </a:r>
                    </a:p>
                  </a:txBody>
                  <a:tcPr/>
                </a:tc>
                <a:tc>
                  <a:txBody>
                    <a:bodyPr/>
                    <a:lstStyle/>
                    <a:p>
                      <a:r>
                        <a:rPr lang="en-US" sz="900" dirty="0"/>
                        <a:t>9</a:t>
                      </a:r>
                    </a:p>
                    <a:p>
                      <a:r>
                        <a:rPr lang="en-US" sz="700" b="1" dirty="0"/>
                        <a:t>Internal:</a:t>
                      </a:r>
                      <a:r>
                        <a:rPr lang="en-US" sz="700" b="0" dirty="0"/>
                        <a:t> </a:t>
                      </a:r>
                      <a:r>
                        <a:rPr lang="en-US" sz="700" b="0" dirty="0">
                          <a:hlinkClick r:id="rId2"/>
                        </a:rPr>
                        <a:t>Assess Development Focus Areas (10:00 AM EST)</a:t>
                      </a:r>
                      <a:endParaRPr lang="en-US" sz="700" b="0" dirty="0"/>
                    </a:p>
                    <a:p>
                      <a:endParaRPr lang="en-US" sz="700" b="1" dirty="0"/>
                    </a:p>
                    <a:p>
                      <a:r>
                        <a:rPr lang="en-US" sz="700" b="1" dirty="0"/>
                        <a:t>Client: </a:t>
                      </a:r>
                      <a:r>
                        <a:rPr lang="en-US" sz="700" b="0" dirty="0">
                          <a:hlinkClick r:id="rId3"/>
                        </a:rPr>
                        <a:t>BrassRing 20.04.06 and Onboard Release Enablement (11:00 AM EST)</a:t>
                      </a:r>
                      <a:endParaRPr lang="en-US" sz="700" dirty="0"/>
                    </a:p>
                  </a:txBody>
                  <a:tcPr/>
                </a:tc>
                <a:tc>
                  <a:txBody>
                    <a:bodyPr/>
                    <a:lstStyle/>
                    <a:p>
                      <a:r>
                        <a:rPr lang="en-US" sz="900" dirty="0"/>
                        <a:t>10</a:t>
                      </a:r>
                    </a:p>
                  </a:txBody>
                  <a:tcPr/>
                </a:tc>
                <a:tc>
                  <a:txBody>
                    <a:bodyPr/>
                    <a:lstStyle/>
                    <a:p>
                      <a:r>
                        <a:rPr lang="en-US" sz="900" dirty="0"/>
                        <a:t>11</a:t>
                      </a:r>
                    </a:p>
                  </a:txBody>
                  <a:tcPr/>
                </a:tc>
                <a:extLst>
                  <a:ext uri="{0D108BD9-81ED-4DB2-BD59-A6C34878D82A}">
                    <a16:rowId xmlns:a16="http://schemas.microsoft.com/office/drawing/2014/main" val="634571686"/>
                  </a:ext>
                </a:extLst>
              </a:tr>
              <a:tr h="714942">
                <a:tc>
                  <a:txBody>
                    <a:bodyPr/>
                    <a:lstStyle/>
                    <a:p>
                      <a:r>
                        <a:rPr lang="en-US" sz="900" dirty="0"/>
                        <a:t>12</a:t>
                      </a:r>
                    </a:p>
                  </a:txBody>
                  <a:tcPr/>
                </a:tc>
                <a:tc>
                  <a:txBody>
                    <a:bodyPr/>
                    <a:lstStyle/>
                    <a:p>
                      <a:r>
                        <a:rPr lang="en-US" sz="900" dirty="0"/>
                        <a:t>13</a:t>
                      </a:r>
                    </a:p>
                    <a:p>
                      <a:endParaRPr lang="en-US" sz="900" b="1" dirty="0"/>
                    </a:p>
                  </a:txBody>
                  <a:tcPr/>
                </a:tc>
                <a:tc>
                  <a:txBody>
                    <a:bodyPr/>
                    <a:lstStyle/>
                    <a:p>
                      <a:r>
                        <a:rPr lang="en-US" sz="800" dirty="0"/>
                        <a:t>14</a:t>
                      </a:r>
                      <a:endParaRPr lang="en-US" sz="800" b="1" dirty="0"/>
                    </a:p>
                  </a:txBody>
                  <a:tcPr/>
                </a:tc>
                <a:tc>
                  <a:txBody>
                    <a:bodyPr/>
                    <a:lstStyle/>
                    <a:p>
                      <a:r>
                        <a:rPr lang="en-US" sz="800" dirty="0"/>
                        <a:t>15</a:t>
                      </a:r>
                    </a:p>
                    <a:p>
                      <a:endParaRPr lang="en-US" sz="800" b="1" dirty="0"/>
                    </a:p>
                  </a:txBody>
                  <a:tcPr/>
                </a:tc>
                <a:tc>
                  <a:txBody>
                    <a:bodyPr/>
                    <a:lstStyle/>
                    <a:p>
                      <a:r>
                        <a:rPr lang="en-US" sz="900" dirty="0"/>
                        <a:t>16</a:t>
                      </a:r>
                    </a:p>
                  </a:txBody>
                  <a:tcPr/>
                </a:tc>
                <a:tc>
                  <a:txBody>
                    <a:bodyPr/>
                    <a:lstStyle/>
                    <a:p>
                      <a:r>
                        <a:rPr lang="en-US" sz="900" dirty="0"/>
                        <a:t>17</a:t>
                      </a:r>
                    </a:p>
                  </a:txBody>
                  <a:tcPr/>
                </a:tc>
                <a:tc>
                  <a:txBody>
                    <a:bodyPr/>
                    <a:lstStyle/>
                    <a:p>
                      <a:r>
                        <a:rPr lang="en-US" sz="900" dirty="0"/>
                        <a:t>18</a:t>
                      </a:r>
                    </a:p>
                  </a:txBody>
                  <a:tcPr/>
                </a:tc>
                <a:extLst>
                  <a:ext uri="{0D108BD9-81ED-4DB2-BD59-A6C34878D82A}">
                    <a16:rowId xmlns:a16="http://schemas.microsoft.com/office/drawing/2014/main" val="1980404736"/>
                  </a:ext>
                </a:extLst>
              </a:tr>
              <a:tr h="714942">
                <a:tc>
                  <a:txBody>
                    <a:bodyPr/>
                    <a:lstStyle/>
                    <a:p>
                      <a:r>
                        <a:rPr lang="en-US" sz="900" dirty="0"/>
                        <a:t>19</a:t>
                      </a:r>
                    </a:p>
                  </a:txBody>
                  <a:tcPr/>
                </a:tc>
                <a:tc>
                  <a:txBody>
                    <a:bodyPr/>
                    <a:lstStyle/>
                    <a:p>
                      <a:r>
                        <a:rPr lang="en-US" sz="900" dirty="0"/>
                        <a:t>20</a:t>
                      </a:r>
                    </a:p>
                  </a:txBody>
                  <a:tcPr/>
                </a:tc>
                <a:tc>
                  <a:txBody>
                    <a:bodyPr/>
                    <a:lstStyle/>
                    <a:p>
                      <a:r>
                        <a:rPr lang="en-US" sz="800" dirty="0"/>
                        <a:t>21</a:t>
                      </a:r>
                    </a:p>
                    <a:p>
                      <a:r>
                        <a:rPr lang="en-US" sz="800" b="1" dirty="0"/>
                        <a:t>Client: </a:t>
                      </a:r>
                      <a:r>
                        <a:rPr lang="en-US" sz="800" b="0" dirty="0">
                          <a:hlinkClick r:id="rId4"/>
                        </a:rPr>
                        <a:t>Rules Automation Manager (RAM) Session (11:00 AM EST)</a:t>
                      </a:r>
                      <a:endParaRPr lang="en-US" sz="800" dirty="0"/>
                    </a:p>
                  </a:txBody>
                  <a:tcPr/>
                </a:tc>
                <a:tc>
                  <a:txBody>
                    <a:bodyPr/>
                    <a:lstStyle/>
                    <a:p>
                      <a:r>
                        <a:rPr lang="en-US" sz="800" dirty="0"/>
                        <a:t>22</a:t>
                      </a:r>
                    </a:p>
                  </a:txBody>
                  <a:tcPr/>
                </a:tc>
                <a:tc>
                  <a:txBody>
                    <a:bodyPr/>
                    <a:lstStyle/>
                    <a:p>
                      <a:r>
                        <a:rPr lang="en-US" sz="900" dirty="0"/>
                        <a:t>23</a:t>
                      </a:r>
                    </a:p>
                  </a:txBody>
                  <a:tcPr/>
                </a:tc>
                <a:tc>
                  <a:txBody>
                    <a:bodyPr/>
                    <a:lstStyle/>
                    <a:p>
                      <a:r>
                        <a:rPr lang="en-US" sz="900" dirty="0"/>
                        <a:t>24</a:t>
                      </a:r>
                    </a:p>
                  </a:txBody>
                  <a:tcPr/>
                </a:tc>
                <a:tc>
                  <a:txBody>
                    <a:bodyPr/>
                    <a:lstStyle/>
                    <a:p>
                      <a:r>
                        <a:rPr lang="en-US" sz="900" dirty="0"/>
                        <a:t>25</a:t>
                      </a:r>
                    </a:p>
                  </a:txBody>
                  <a:tcPr/>
                </a:tc>
                <a:extLst>
                  <a:ext uri="{0D108BD9-81ED-4DB2-BD59-A6C34878D82A}">
                    <a16:rowId xmlns:a16="http://schemas.microsoft.com/office/drawing/2014/main" val="1218527354"/>
                  </a:ext>
                </a:extLst>
              </a:tr>
              <a:tr h="716187">
                <a:tc>
                  <a:txBody>
                    <a:bodyPr/>
                    <a:lstStyle/>
                    <a:p>
                      <a:r>
                        <a:rPr lang="en-US" sz="900" dirty="0"/>
                        <a:t>26</a:t>
                      </a:r>
                    </a:p>
                  </a:txBody>
                  <a:tcPr/>
                </a:tc>
                <a:tc>
                  <a:txBody>
                    <a:bodyPr/>
                    <a:lstStyle/>
                    <a:p>
                      <a:r>
                        <a:rPr lang="en-US" sz="900" dirty="0"/>
                        <a:t>27</a:t>
                      </a:r>
                    </a:p>
                  </a:txBody>
                  <a:tcPr/>
                </a:tc>
                <a:tc>
                  <a:txBody>
                    <a:bodyPr/>
                    <a:lstStyle/>
                    <a:p>
                      <a:r>
                        <a:rPr lang="en-US" sz="800" dirty="0"/>
                        <a:t>28</a:t>
                      </a:r>
                    </a:p>
                    <a:p>
                      <a:r>
                        <a:rPr lang="en-US" sz="800" b="1" dirty="0"/>
                        <a:t>Client</a:t>
                      </a:r>
                      <a:r>
                        <a:rPr lang="en-US" sz="800" b="0" dirty="0"/>
                        <a:t>: </a:t>
                      </a:r>
                      <a:r>
                        <a:rPr lang="en-US" sz="800" b="0" dirty="0">
                          <a:hlinkClick r:id="rId5"/>
                        </a:rPr>
                        <a:t>BrassRing: Interview Manager – User Session (11:00 AM EST)</a:t>
                      </a:r>
                      <a:endParaRPr lang="en-US" sz="800" b="1" dirty="0"/>
                    </a:p>
                  </a:txBody>
                  <a:tcPr/>
                </a:tc>
                <a:tc>
                  <a:txBody>
                    <a:bodyPr/>
                    <a:lstStyle/>
                    <a:p>
                      <a:r>
                        <a:rPr lang="en-US" sz="800" dirty="0"/>
                        <a:t>29</a:t>
                      </a:r>
                    </a:p>
                    <a:p>
                      <a:endParaRPr lang="en-US" sz="800" dirty="0"/>
                    </a:p>
                  </a:txBody>
                  <a:tcPr/>
                </a:tc>
                <a:tc>
                  <a:txBody>
                    <a:bodyPr/>
                    <a:lstStyle/>
                    <a:p>
                      <a:r>
                        <a:rPr lang="en-US" sz="900" dirty="0"/>
                        <a:t>30</a:t>
                      </a:r>
                    </a:p>
                    <a:p>
                      <a:r>
                        <a:rPr lang="en-US" sz="800" b="1" dirty="0"/>
                        <a:t>Client</a:t>
                      </a:r>
                      <a:r>
                        <a:rPr lang="en-US" sz="800" dirty="0"/>
                        <a:t>: </a:t>
                      </a:r>
                      <a:r>
                        <a:rPr lang="en-US" sz="800" dirty="0">
                          <a:hlinkClick r:id="rId6"/>
                        </a:rPr>
                        <a:t>Convert Classic TG to Responsive (11:00 AM EST)</a:t>
                      </a:r>
                      <a:endParaRPr lang="en-US" sz="800" dirty="0"/>
                    </a:p>
                  </a:txBody>
                  <a:tcPr/>
                </a:tc>
                <a:tc>
                  <a:txBody>
                    <a:bodyPr/>
                    <a:lstStyle/>
                    <a:p>
                      <a:endParaRPr lang="en-US" sz="1000" dirty="0"/>
                    </a:p>
                  </a:txBody>
                  <a:tcPr/>
                </a:tc>
                <a:tc>
                  <a:txBody>
                    <a:bodyPr/>
                    <a:lstStyle/>
                    <a:p>
                      <a:endParaRPr lang="en-US" sz="1050" dirty="0"/>
                    </a:p>
                  </a:txBody>
                  <a:tcPr/>
                </a:tc>
                <a:extLst>
                  <a:ext uri="{0D108BD9-81ED-4DB2-BD59-A6C34878D82A}">
                    <a16:rowId xmlns:a16="http://schemas.microsoft.com/office/drawing/2014/main" val="611195623"/>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hlinkClick r:id="rId7"/>
              </a:rPr>
              <a:t>Client-facing training schedule</a:t>
            </a: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
        <p:nvSpPr>
          <p:cNvPr id="11" name="TextBox 10">
            <a:hlinkClick r:id="rId8"/>
            <a:extLst>
              <a:ext uri="{FF2B5EF4-FFF2-40B4-BE49-F238E27FC236}">
                <a16:creationId xmlns:a16="http://schemas.microsoft.com/office/drawing/2014/main" id="{10B230D2-CE28-4DF1-A4E7-381CD1A13EC7}"/>
              </a:ext>
            </a:extLst>
          </p:cNvPr>
          <p:cNvSpPr txBox="1"/>
          <p:nvPr/>
        </p:nvSpPr>
        <p:spPr>
          <a:xfrm>
            <a:off x="4572000" y="491013"/>
            <a:ext cx="4380186" cy="30008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IBM Plex Sans"/>
                <a:ea typeface="+mn-ea"/>
                <a:cs typeface="+mn-cs"/>
                <a:hlinkClick r:id="rId9"/>
              </a:rPr>
              <a:t>Check your </a:t>
            </a:r>
            <a:r>
              <a:rPr lang="en-US" dirty="0">
                <a:hlinkClick r:id="rId9"/>
              </a:rPr>
              <a:t>skills</a:t>
            </a:r>
            <a:r>
              <a:rPr kumimoji="0" lang="en-US" sz="1200" b="0" i="0" u="none" strike="noStrike" kern="1200" cap="none" spc="0" normalizeH="0" baseline="0" noProof="0" dirty="0">
                <a:ln>
                  <a:noFill/>
                </a:ln>
                <a:solidFill>
                  <a:schemeClr val="bg2"/>
                </a:solidFill>
                <a:effectLst/>
                <a:uLnTx/>
                <a:uFillTx/>
                <a:latin typeface="IBM Plex Sans"/>
                <a:ea typeface="+mn-ea"/>
                <a:cs typeface="+mn-cs"/>
                <a:hlinkClick r:id="rId9"/>
              </a:rPr>
              <a:t> here!</a:t>
            </a:r>
            <a:endParaRPr kumimoji="0" lang="en-US" sz="1350" b="0" i="0" u="none" strike="noStrike" kern="1200" cap="none" spc="0" normalizeH="0" baseline="0" noProof="0" dirty="0">
              <a:ln>
                <a:noFill/>
              </a:ln>
              <a:solidFill>
                <a:schemeClr val="bg2"/>
              </a:solidFill>
              <a:effectLst/>
              <a:uLnTx/>
              <a:uFillTx/>
              <a:latin typeface="IBM Plex Sans"/>
              <a:ea typeface="+mn-ea"/>
              <a:cs typeface="+mn-cs"/>
            </a:endParaRPr>
          </a:p>
        </p:txBody>
      </p:sp>
    </p:spTree>
    <p:extLst>
      <p:ext uri="{BB962C8B-B14F-4D97-AF65-F5344CB8AC3E}">
        <p14:creationId xmlns:p14="http://schemas.microsoft.com/office/powerpoint/2010/main" val="26659140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May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1375325196"/>
              </p:ext>
            </p:extLst>
          </p:nvPr>
        </p:nvGraphicFramePr>
        <p:xfrm>
          <a:off x="107950" y="755864"/>
          <a:ext cx="8726214" cy="4183856"/>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78696">
                  <a:extLst>
                    <a:ext uri="{9D8B030D-6E8A-4147-A177-3AD203B41FA5}">
                      <a16:colId xmlns:a16="http://schemas.microsoft.com/office/drawing/2014/main" val="1573733701"/>
                    </a:ext>
                  </a:extLst>
                </a:gridCol>
                <a:gridCol w="1214508">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246602">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268964">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811050">
                <a:tc>
                  <a:txBody>
                    <a:bodyPr/>
                    <a:lstStyle/>
                    <a:p>
                      <a:endParaRPr lang="en-US" sz="900" dirty="0"/>
                    </a:p>
                  </a:txBody>
                  <a:tcPr/>
                </a:tc>
                <a:tc>
                  <a:txBody>
                    <a:bodyPr/>
                    <a:lstStyle/>
                    <a:p>
                      <a:endParaRPr lang="en-US" sz="9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900" b="0" dirty="0">
                        <a:solidFill>
                          <a:schemeClr val="tx1"/>
                        </a:solidFill>
                      </a:endParaRPr>
                    </a:p>
                  </a:txBody>
                  <a:tcPr/>
                </a:tc>
                <a:tc>
                  <a:txBody>
                    <a:bodyPr/>
                    <a:lstStyle/>
                    <a:p>
                      <a:endParaRPr lang="en-US" sz="900" dirty="0"/>
                    </a:p>
                  </a:txBody>
                  <a:tcPr/>
                </a:tc>
                <a:tc>
                  <a:txBody>
                    <a:bodyPr/>
                    <a:lstStyle/>
                    <a:p>
                      <a:endParaRPr lang="en-US" sz="900" b="1" dirty="0"/>
                    </a:p>
                    <a:p>
                      <a:endParaRPr lang="en-US" sz="900" b="1" dirty="0"/>
                    </a:p>
                    <a:p>
                      <a:endParaRPr lang="en-US" sz="900" b="1" dirty="0"/>
                    </a:p>
                    <a:p>
                      <a:endParaRPr lang="en-US" sz="900" b="1" dirty="0"/>
                    </a:p>
                  </a:txBody>
                  <a:tcPr/>
                </a:tc>
                <a:tc>
                  <a:txBody>
                    <a:bodyPr/>
                    <a:lstStyle/>
                    <a:p>
                      <a:r>
                        <a:rPr lang="en-US" sz="900" dirty="0"/>
                        <a:t>1</a:t>
                      </a:r>
                    </a:p>
                  </a:txBody>
                  <a:tcPr/>
                </a:tc>
                <a:tc>
                  <a:txBody>
                    <a:bodyPr/>
                    <a:lstStyle/>
                    <a:p>
                      <a:r>
                        <a:rPr lang="en-US" sz="900" dirty="0"/>
                        <a:t>2</a:t>
                      </a:r>
                    </a:p>
                  </a:txBody>
                  <a:tcPr/>
                </a:tc>
                <a:extLst>
                  <a:ext uri="{0D108BD9-81ED-4DB2-BD59-A6C34878D82A}">
                    <a16:rowId xmlns:a16="http://schemas.microsoft.com/office/drawing/2014/main" val="1628256478"/>
                  </a:ext>
                </a:extLst>
              </a:tr>
              <a:tr h="907963">
                <a:tc>
                  <a:txBody>
                    <a:bodyPr/>
                    <a:lstStyle/>
                    <a:p>
                      <a:r>
                        <a:rPr lang="en-US" sz="900" dirty="0"/>
                        <a:t>3</a:t>
                      </a:r>
                    </a:p>
                  </a:txBody>
                  <a:tcPr/>
                </a:tc>
                <a:tc>
                  <a:txBody>
                    <a:bodyPr/>
                    <a:lstStyle/>
                    <a:p>
                      <a:r>
                        <a:rPr lang="en-US" sz="900" dirty="0"/>
                        <a:t>4</a:t>
                      </a:r>
                    </a:p>
                  </a:txBody>
                  <a:tcPr/>
                </a:tc>
                <a:tc>
                  <a:txBody>
                    <a:bodyPr/>
                    <a:lstStyle/>
                    <a:p>
                      <a:r>
                        <a:rPr lang="en-US" sz="900" dirty="0"/>
                        <a:t>5</a:t>
                      </a:r>
                    </a:p>
                  </a:txBody>
                  <a:tcPr/>
                </a:tc>
                <a:tc>
                  <a:txBody>
                    <a:bodyPr/>
                    <a:lstStyle/>
                    <a:p>
                      <a:r>
                        <a:rPr lang="en-US" sz="900" dirty="0"/>
                        <a:t>6</a:t>
                      </a:r>
                    </a:p>
                  </a:txBody>
                  <a:tcPr/>
                </a:tc>
                <a:tc>
                  <a:txBody>
                    <a:bodyPr/>
                    <a:lstStyle/>
                    <a:p>
                      <a:r>
                        <a:rPr lang="en-US" sz="900" dirty="0"/>
                        <a:t>7</a:t>
                      </a:r>
                    </a:p>
                    <a:p>
                      <a:r>
                        <a:rPr lang="en-US" sz="900" b="1" dirty="0"/>
                        <a:t>Client:</a:t>
                      </a:r>
                      <a:r>
                        <a:rPr lang="en-US" sz="900" b="0" dirty="0"/>
                        <a:t> </a:t>
                      </a:r>
                      <a:r>
                        <a:rPr lang="en-US" sz="900" b="0" dirty="0">
                          <a:hlinkClick r:id="rId2"/>
                        </a:rPr>
                        <a:t>BR 20.05.04 and Onboard Release (11:00 AM EST)</a:t>
                      </a:r>
                      <a:endParaRPr lang="en-US" sz="900" b="1" dirty="0"/>
                    </a:p>
                  </a:txBody>
                  <a:tcPr/>
                </a:tc>
                <a:tc>
                  <a:txBody>
                    <a:bodyPr/>
                    <a:lstStyle/>
                    <a:p>
                      <a:r>
                        <a:rPr lang="en-US" sz="900" dirty="0"/>
                        <a:t>8</a:t>
                      </a:r>
                    </a:p>
                  </a:txBody>
                  <a:tcPr/>
                </a:tc>
                <a:tc>
                  <a:txBody>
                    <a:bodyPr/>
                    <a:lstStyle/>
                    <a:p>
                      <a:r>
                        <a:rPr lang="en-US" sz="900" dirty="0"/>
                        <a:t>9</a:t>
                      </a:r>
                    </a:p>
                  </a:txBody>
                  <a:tcPr/>
                </a:tc>
                <a:extLst>
                  <a:ext uri="{0D108BD9-81ED-4DB2-BD59-A6C34878D82A}">
                    <a16:rowId xmlns:a16="http://schemas.microsoft.com/office/drawing/2014/main" val="634571686"/>
                  </a:ext>
                </a:extLst>
              </a:tr>
              <a:tr h="731535">
                <a:tc>
                  <a:txBody>
                    <a:bodyPr/>
                    <a:lstStyle/>
                    <a:p>
                      <a:r>
                        <a:rPr lang="en-US" sz="900" dirty="0"/>
                        <a:t>10</a:t>
                      </a:r>
                    </a:p>
                  </a:txBody>
                  <a:tcPr/>
                </a:tc>
                <a:tc>
                  <a:txBody>
                    <a:bodyPr/>
                    <a:lstStyle/>
                    <a:p>
                      <a:r>
                        <a:rPr lang="en-US" sz="900" dirty="0"/>
                        <a:t>11</a:t>
                      </a:r>
                    </a:p>
                    <a:p>
                      <a:endParaRPr lang="en-US" sz="900" b="1" dirty="0"/>
                    </a:p>
                  </a:txBody>
                  <a:tcPr/>
                </a:tc>
                <a:tc>
                  <a:txBody>
                    <a:bodyPr/>
                    <a:lstStyle/>
                    <a:p>
                      <a:r>
                        <a:rPr lang="en-US" sz="900" dirty="0"/>
                        <a:t>12</a:t>
                      </a:r>
                      <a:endParaRPr lang="en-US" sz="900" b="1" dirty="0"/>
                    </a:p>
                  </a:txBody>
                  <a:tcPr/>
                </a:tc>
                <a:tc>
                  <a:txBody>
                    <a:bodyPr/>
                    <a:lstStyle/>
                    <a:p>
                      <a:r>
                        <a:rPr lang="en-US" sz="900" dirty="0"/>
                        <a:t>13</a:t>
                      </a:r>
                    </a:p>
                  </a:txBody>
                  <a:tcPr/>
                </a:tc>
                <a:tc>
                  <a:txBody>
                    <a:bodyPr/>
                    <a:lstStyle/>
                    <a:p>
                      <a:r>
                        <a:rPr lang="en-US" sz="900" dirty="0"/>
                        <a:t>14</a:t>
                      </a:r>
                    </a:p>
                  </a:txBody>
                  <a:tcPr/>
                </a:tc>
                <a:tc>
                  <a:txBody>
                    <a:bodyPr/>
                    <a:lstStyle/>
                    <a:p>
                      <a:r>
                        <a:rPr lang="en-US" sz="900" dirty="0"/>
                        <a:t>15</a:t>
                      </a:r>
                    </a:p>
                  </a:txBody>
                  <a:tcPr/>
                </a:tc>
                <a:tc>
                  <a:txBody>
                    <a:bodyPr/>
                    <a:lstStyle/>
                    <a:p>
                      <a:r>
                        <a:rPr lang="en-US" sz="900" dirty="0"/>
                        <a:t>16</a:t>
                      </a:r>
                    </a:p>
                  </a:txBody>
                  <a:tcPr/>
                </a:tc>
                <a:extLst>
                  <a:ext uri="{0D108BD9-81ED-4DB2-BD59-A6C34878D82A}">
                    <a16:rowId xmlns:a16="http://schemas.microsoft.com/office/drawing/2014/main" val="1980404736"/>
                  </a:ext>
                </a:extLst>
              </a:tr>
              <a:tr h="731535">
                <a:tc>
                  <a:txBody>
                    <a:bodyPr/>
                    <a:lstStyle/>
                    <a:p>
                      <a:r>
                        <a:rPr lang="en-US" sz="900" dirty="0"/>
                        <a:t>17</a:t>
                      </a:r>
                    </a:p>
                  </a:txBody>
                  <a:tcPr/>
                </a:tc>
                <a:tc>
                  <a:txBody>
                    <a:bodyPr/>
                    <a:lstStyle/>
                    <a:p>
                      <a:r>
                        <a:rPr lang="en-US" sz="900" dirty="0"/>
                        <a:t>18</a:t>
                      </a:r>
                    </a:p>
                    <a:p>
                      <a:r>
                        <a:rPr lang="en-US" sz="900" b="1" dirty="0"/>
                        <a:t>Client:</a:t>
                      </a:r>
                      <a:r>
                        <a:rPr lang="en-US" sz="900" b="0" dirty="0"/>
                        <a:t> </a:t>
                      </a:r>
                      <a:r>
                        <a:rPr lang="en-US" sz="900" b="0" dirty="0">
                          <a:hlinkClick r:id="rId3"/>
                        </a:rPr>
                        <a:t>Assess May Release (11:00 AM EST)</a:t>
                      </a:r>
                      <a:endParaRPr lang="en-US" sz="900" dirty="0"/>
                    </a:p>
                  </a:txBody>
                  <a:tcPr/>
                </a:tc>
                <a:tc>
                  <a:txBody>
                    <a:bodyPr/>
                    <a:lstStyle/>
                    <a:p>
                      <a:r>
                        <a:rPr lang="en-US" sz="900" dirty="0"/>
                        <a:t>19</a:t>
                      </a:r>
                    </a:p>
                    <a:p>
                      <a:r>
                        <a:rPr lang="en-US" sz="900" b="1" dirty="0"/>
                        <a:t>Client:</a:t>
                      </a:r>
                      <a:r>
                        <a:rPr lang="en-US" sz="900" b="0" dirty="0"/>
                        <a:t> </a:t>
                      </a:r>
                      <a:r>
                        <a:rPr lang="en-US" sz="900" b="0" dirty="0">
                          <a:hlinkClick r:id="rId4"/>
                        </a:rPr>
                        <a:t>BrassRing Metrics Dashboard (11:00 AM EST)</a:t>
                      </a:r>
                      <a:endParaRPr lang="en-US" sz="900" b="1" dirty="0"/>
                    </a:p>
                  </a:txBody>
                  <a:tcPr/>
                </a:tc>
                <a:tc>
                  <a:txBody>
                    <a:bodyPr/>
                    <a:lstStyle/>
                    <a:p>
                      <a:r>
                        <a:rPr lang="en-US" sz="900" dirty="0"/>
                        <a:t>20</a:t>
                      </a:r>
                    </a:p>
                    <a:p>
                      <a:endParaRPr lang="en-US" sz="900" dirty="0"/>
                    </a:p>
                  </a:txBody>
                  <a:tcPr/>
                </a:tc>
                <a:tc>
                  <a:txBody>
                    <a:bodyPr/>
                    <a:lstStyle/>
                    <a:p>
                      <a:r>
                        <a:rPr lang="en-US" sz="900" dirty="0"/>
                        <a:t>21</a:t>
                      </a:r>
                    </a:p>
                  </a:txBody>
                  <a:tcPr/>
                </a:tc>
                <a:tc>
                  <a:txBody>
                    <a:bodyPr/>
                    <a:lstStyle/>
                    <a:p>
                      <a:r>
                        <a:rPr lang="en-US" sz="900" dirty="0"/>
                        <a:t>22</a:t>
                      </a:r>
                    </a:p>
                  </a:txBody>
                  <a:tcPr/>
                </a:tc>
                <a:tc>
                  <a:txBody>
                    <a:bodyPr/>
                    <a:lstStyle/>
                    <a:p>
                      <a:r>
                        <a:rPr lang="en-US" sz="900" dirty="0"/>
                        <a:t>23</a:t>
                      </a:r>
                    </a:p>
                  </a:txBody>
                  <a:tcPr/>
                </a:tc>
                <a:extLst>
                  <a:ext uri="{0D108BD9-81ED-4DB2-BD59-A6C34878D82A}">
                    <a16:rowId xmlns:a16="http://schemas.microsoft.com/office/drawing/2014/main" val="1218527354"/>
                  </a:ext>
                </a:extLst>
              </a:tr>
              <a:tr h="732809">
                <a:tc>
                  <a:txBody>
                    <a:bodyPr/>
                    <a:lstStyle/>
                    <a:p>
                      <a:r>
                        <a:rPr lang="en-US" sz="900" dirty="0"/>
                        <a:t>24</a:t>
                      </a:r>
                    </a:p>
                  </a:txBody>
                  <a:tcPr/>
                </a:tc>
                <a:tc>
                  <a:txBody>
                    <a:bodyPr/>
                    <a:lstStyle/>
                    <a:p>
                      <a:r>
                        <a:rPr lang="en-US" sz="900" dirty="0"/>
                        <a:t>25</a:t>
                      </a:r>
                    </a:p>
                  </a:txBody>
                  <a:tcPr/>
                </a:tc>
                <a:tc>
                  <a:txBody>
                    <a:bodyPr/>
                    <a:lstStyle/>
                    <a:p>
                      <a:r>
                        <a:rPr lang="en-US" sz="900" dirty="0"/>
                        <a:t>26</a:t>
                      </a:r>
                    </a:p>
                  </a:txBody>
                  <a:tcPr/>
                </a:tc>
                <a:tc>
                  <a:txBody>
                    <a:bodyPr/>
                    <a:lstStyle/>
                    <a:p>
                      <a:r>
                        <a:rPr lang="en-US" sz="900" dirty="0"/>
                        <a:t>27</a:t>
                      </a:r>
                    </a:p>
                  </a:txBody>
                  <a:tcPr/>
                </a:tc>
                <a:tc>
                  <a:txBody>
                    <a:bodyPr/>
                    <a:lstStyle/>
                    <a:p>
                      <a:r>
                        <a:rPr lang="en-US" sz="900" dirty="0"/>
                        <a:t>28</a:t>
                      </a:r>
                    </a:p>
                  </a:txBody>
                  <a:tcPr/>
                </a:tc>
                <a:tc>
                  <a:txBody>
                    <a:bodyPr/>
                    <a:lstStyle/>
                    <a:p>
                      <a:r>
                        <a:rPr lang="en-US" sz="900" dirty="0"/>
                        <a:t>29</a:t>
                      </a:r>
                    </a:p>
                  </a:txBody>
                  <a:tcPr/>
                </a:tc>
                <a:tc>
                  <a:txBody>
                    <a:bodyPr/>
                    <a:lstStyle/>
                    <a:p>
                      <a:r>
                        <a:rPr lang="en-US" sz="900" dirty="0"/>
                        <a:t>30</a:t>
                      </a:r>
                    </a:p>
                  </a:txBody>
                  <a:tcPr/>
                </a:tc>
                <a:extLst>
                  <a:ext uri="{0D108BD9-81ED-4DB2-BD59-A6C34878D82A}">
                    <a16:rowId xmlns:a16="http://schemas.microsoft.com/office/drawing/2014/main" val="611195623"/>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hlinkClick r:id="rId5"/>
              </a:rPr>
              <a:t>Client-facing training schedule</a:t>
            </a: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7144188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Tree>
    <p:extLst>
      <p:ext uri="{BB962C8B-B14F-4D97-AF65-F5344CB8AC3E}">
        <p14:creationId xmlns:p14="http://schemas.microsoft.com/office/powerpoint/2010/main" val="64323472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1_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5.xml><?xml version="1.0" encoding="utf-8"?>
<a:theme xmlns:a="http://schemas.openxmlformats.org/drawingml/2006/main" name="1_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34994</TotalTime>
  <Words>1193</Words>
  <Application>Microsoft Office PowerPoint</Application>
  <PresentationFormat>On-screen Show (16:9)</PresentationFormat>
  <Paragraphs>204</Paragraphs>
  <Slides>25</Slides>
  <Notes>0</Notes>
  <HiddenSlides>1</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25</vt:i4>
      </vt:variant>
    </vt:vector>
  </HeadingPairs>
  <TitlesOfParts>
    <vt:vector size="36" baseType="lpstr">
      <vt:lpstr>Arial</vt:lpstr>
      <vt:lpstr>Calibri</vt:lpstr>
      <vt:lpstr>Courier New</vt:lpstr>
      <vt:lpstr>HelvNeue for IBM</vt:lpstr>
      <vt:lpstr>IBM Plex Sans</vt:lpstr>
      <vt:lpstr>IBM Plex Sans SemiBold</vt:lpstr>
      <vt:lpstr>blk_background_2017</vt:lpstr>
      <vt:lpstr>gry_background_2017</vt:lpstr>
      <vt:lpstr>wht_background_2017</vt:lpstr>
      <vt:lpstr>1_gry_background_2017</vt:lpstr>
      <vt:lpstr>1_blk_background_2017</vt:lpstr>
      <vt:lpstr> BrassRing Interview Manager – User Experience IBM Kenexa BrassRing   — Client Training and Enablement Session IBM Watson Talent  April 28th,2020 </vt:lpstr>
      <vt:lpstr>PowerPoint Presentation</vt:lpstr>
      <vt:lpstr>Overview of Interview Manager?</vt:lpstr>
      <vt:lpstr>Overview of Interview Manager?</vt:lpstr>
      <vt:lpstr>Overview of Interview Manager?</vt:lpstr>
      <vt:lpstr>Demo –</vt:lpstr>
      <vt:lpstr>How to use the Interview Manager – User Experience</vt:lpstr>
      <vt:lpstr>Overview of Interview Manager</vt:lpstr>
      <vt:lpstr>Overview of Interview Manager</vt:lpstr>
      <vt:lpstr>Overview of Interview Manager</vt:lpstr>
      <vt:lpstr>Overview of Interview Manager</vt:lpstr>
      <vt:lpstr>How to use the Interview Manager – User Experience</vt:lpstr>
      <vt:lpstr>How to use the Interview Manager – User Experience</vt:lpstr>
      <vt:lpstr>How to use the Interview Manager – User Experience</vt:lpstr>
      <vt:lpstr>How to use the Interview Manager – User Experience</vt:lpstr>
      <vt:lpstr>How to use the Interview Manager – User Experience</vt:lpstr>
      <vt:lpstr>How to use the Interview Manager – User Experience</vt:lpstr>
      <vt:lpstr>How to use the Interview Manager – User Experience</vt:lpstr>
      <vt:lpstr>How to use the Interview Manager – User Experience</vt:lpstr>
      <vt:lpstr>Resources</vt:lpstr>
      <vt:lpstr>Future Enhancements</vt:lpstr>
      <vt:lpstr>Client Training &amp; Enablement Sessions</vt:lpstr>
      <vt:lpstr>April VIRTUAL TRAINING SESSIONS</vt:lpstr>
      <vt:lpstr>May VIRTUAL TRAINING SESSIONS</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Claudia Arens</cp:lastModifiedBy>
  <cp:revision>560</cp:revision>
  <dcterms:created xsi:type="dcterms:W3CDTF">2018-03-01T22:47:15Z</dcterms:created>
  <dcterms:modified xsi:type="dcterms:W3CDTF">2020-04-28T16:32:07Z</dcterms:modified>
</cp:coreProperties>
</file>