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Lst>
  <p:notesMasterIdLst>
    <p:notesMasterId r:id="rId51"/>
  </p:notesMasterIdLst>
  <p:handoutMasterIdLst>
    <p:handoutMasterId r:id="rId52"/>
  </p:handoutMasterIdLst>
  <p:sldIdLst>
    <p:sldId id="337" r:id="rId4"/>
    <p:sldId id="327" r:id="rId5"/>
    <p:sldId id="341" r:id="rId6"/>
    <p:sldId id="265" r:id="rId7"/>
    <p:sldId id="362" r:id="rId8"/>
    <p:sldId id="271" r:id="rId9"/>
    <p:sldId id="342" r:id="rId10"/>
    <p:sldId id="343" r:id="rId11"/>
    <p:sldId id="344" r:id="rId12"/>
    <p:sldId id="345" r:id="rId13"/>
    <p:sldId id="346" r:id="rId14"/>
    <p:sldId id="347" r:id="rId15"/>
    <p:sldId id="348" r:id="rId16"/>
    <p:sldId id="349" r:id="rId17"/>
    <p:sldId id="274" r:id="rId18"/>
    <p:sldId id="350" r:id="rId19"/>
    <p:sldId id="351" r:id="rId20"/>
    <p:sldId id="352" r:id="rId21"/>
    <p:sldId id="353" r:id="rId22"/>
    <p:sldId id="354" r:id="rId23"/>
    <p:sldId id="355" r:id="rId24"/>
    <p:sldId id="363" r:id="rId25"/>
    <p:sldId id="280" r:id="rId26"/>
    <p:sldId id="357" r:id="rId27"/>
    <p:sldId id="358" r:id="rId28"/>
    <p:sldId id="378" r:id="rId29"/>
    <p:sldId id="377" r:id="rId30"/>
    <p:sldId id="359" r:id="rId31"/>
    <p:sldId id="284" r:id="rId32"/>
    <p:sldId id="360" r:id="rId33"/>
    <p:sldId id="361" r:id="rId34"/>
    <p:sldId id="364" r:id="rId35"/>
    <p:sldId id="365" r:id="rId36"/>
    <p:sldId id="368" r:id="rId37"/>
    <p:sldId id="366" r:id="rId38"/>
    <p:sldId id="367" r:id="rId39"/>
    <p:sldId id="281" r:id="rId40"/>
    <p:sldId id="369" r:id="rId41"/>
    <p:sldId id="370" r:id="rId42"/>
    <p:sldId id="371" r:id="rId43"/>
    <p:sldId id="372" r:id="rId44"/>
    <p:sldId id="373" r:id="rId45"/>
    <p:sldId id="374" r:id="rId46"/>
    <p:sldId id="375" r:id="rId47"/>
    <p:sldId id="376" r:id="rId48"/>
    <p:sldId id="288" r:id="rId49"/>
    <p:sldId id="289" r:id="rId5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FF"/>
    <a:srgbClr val="8C8C8C"/>
    <a:srgbClr val="3D3D3D"/>
    <a:srgbClr val="051B75"/>
    <a:srgbClr val="DCDCDC"/>
    <a:srgbClr val="F3F3F3"/>
    <a:srgbClr val="F7F3F1"/>
    <a:srgbClr val="6EA6FF"/>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59"/>
  </p:normalViewPr>
  <p:slideViewPr>
    <p:cSldViewPr snapToGrid="0" snapToObjects="1" showGuides="1">
      <p:cViewPr varScale="1">
        <p:scale>
          <a:sx n="152" d="100"/>
          <a:sy n="152" d="100"/>
        </p:scale>
        <p:origin x="192" y="13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4/16/2019</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4/16/2019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15</a:t>
            </a:fld>
            <a:endParaRPr lang="en-US"/>
          </a:p>
        </p:txBody>
      </p:sp>
    </p:spTree>
    <p:extLst>
      <p:ext uri="{BB962C8B-B14F-4D97-AF65-F5344CB8AC3E}">
        <p14:creationId xmlns:p14="http://schemas.microsoft.com/office/powerpoint/2010/main" val="854326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16</a:t>
            </a:fld>
            <a:endParaRPr lang="en-US"/>
          </a:p>
        </p:txBody>
      </p:sp>
    </p:spTree>
    <p:extLst>
      <p:ext uri="{BB962C8B-B14F-4D97-AF65-F5344CB8AC3E}">
        <p14:creationId xmlns:p14="http://schemas.microsoft.com/office/powerpoint/2010/main" val="3246401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17</a:t>
            </a:fld>
            <a:endParaRPr lang="en-US"/>
          </a:p>
        </p:txBody>
      </p:sp>
    </p:spTree>
    <p:extLst>
      <p:ext uri="{BB962C8B-B14F-4D97-AF65-F5344CB8AC3E}">
        <p14:creationId xmlns:p14="http://schemas.microsoft.com/office/powerpoint/2010/main" val="2759785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18</a:t>
            </a:fld>
            <a:endParaRPr lang="en-US"/>
          </a:p>
        </p:txBody>
      </p:sp>
    </p:spTree>
    <p:extLst>
      <p:ext uri="{BB962C8B-B14F-4D97-AF65-F5344CB8AC3E}">
        <p14:creationId xmlns:p14="http://schemas.microsoft.com/office/powerpoint/2010/main" val="1109128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19</a:t>
            </a:fld>
            <a:endParaRPr lang="en-US"/>
          </a:p>
        </p:txBody>
      </p:sp>
    </p:spTree>
    <p:extLst>
      <p:ext uri="{BB962C8B-B14F-4D97-AF65-F5344CB8AC3E}">
        <p14:creationId xmlns:p14="http://schemas.microsoft.com/office/powerpoint/2010/main" val="212658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20</a:t>
            </a:fld>
            <a:endParaRPr lang="en-US"/>
          </a:p>
        </p:txBody>
      </p:sp>
    </p:spTree>
    <p:extLst>
      <p:ext uri="{BB962C8B-B14F-4D97-AF65-F5344CB8AC3E}">
        <p14:creationId xmlns:p14="http://schemas.microsoft.com/office/powerpoint/2010/main" val="4157794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21</a:t>
            </a:fld>
            <a:endParaRPr lang="en-US"/>
          </a:p>
        </p:txBody>
      </p:sp>
    </p:spTree>
    <p:extLst>
      <p:ext uri="{BB962C8B-B14F-4D97-AF65-F5344CB8AC3E}">
        <p14:creationId xmlns:p14="http://schemas.microsoft.com/office/powerpoint/2010/main" val="3411915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30</a:t>
            </a:fld>
            <a:endParaRPr lang="en-US"/>
          </a:p>
        </p:txBody>
      </p:sp>
    </p:spTree>
    <p:extLst>
      <p:ext uri="{BB962C8B-B14F-4D97-AF65-F5344CB8AC3E}">
        <p14:creationId xmlns:p14="http://schemas.microsoft.com/office/powerpoint/2010/main" val="97481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31</a:t>
            </a:fld>
            <a:endParaRPr lang="en-US"/>
          </a:p>
        </p:txBody>
      </p:sp>
    </p:spTree>
    <p:extLst>
      <p:ext uri="{BB962C8B-B14F-4D97-AF65-F5344CB8AC3E}">
        <p14:creationId xmlns:p14="http://schemas.microsoft.com/office/powerpoint/2010/main" val="1527948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35</a:t>
            </a:fld>
            <a:endParaRPr lang="en-US"/>
          </a:p>
        </p:txBody>
      </p:sp>
    </p:spTree>
    <p:extLst>
      <p:ext uri="{BB962C8B-B14F-4D97-AF65-F5344CB8AC3E}">
        <p14:creationId xmlns:p14="http://schemas.microsoft.com/office/powerpoint/2010/main" val="230341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36</a:t>
            </a:fld>
            <a:endParaRPr lang="en-US"/>
          </a:p>
        </p:txBody>
      </p:sp>
    </p:spTree>
    <p:extLst>
      <p:ext uri="{BB962C8B-B14F-4D97-AF65-F5344CB8AC3E}">
        <p14:creationId xmlns:p14="http://schemas.microsoft.com/office/powerpoint/2010/main" val="2408183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4.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4.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https://www.ibm.com/support/knowledgecenter/SSEUFV/2_Configuration/7_ConfigTGsandGQs/ConfigSocialReferral/top.html"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7.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7.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5.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5.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5.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5.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8" Type="http://schemas.openxmlformats.org/officeDocument/2006/relationships/hyperlink" Target="http://jobs.brassring.com/TGWEbHost/SocialMediaIntegration.aspx" TargetMode="External"/><Relationship Id="rId13" Type="http://schemas.openxmlformats.org/officeDocument/2006/relationships/hyperlink" Target="https://xjobs-staging.brassring.com/tgwebhost/SocialMediaIntegration.aspx" TargetMode="External"/><Relationship Id="rId18" Type="http://schemas.openxmlformats.org/officeDocument/2006/relationships/hyperlink" Target="https://sstagingjobs.brassring.com/TGWebHost/SocialMediaIntegration.aspx" TargetMode="External"/><Relationship Id="rId3" Type="http://schemas.openxmlformats.org/officeDocument/2006/relationships/hyperlink" Target="https://xjobs.brassring.com/TGWebHost/SocialMediaIntegration.aspx" TargetMode="External"/><Relationship Id="rId7" Type="http://schemas.openxmlformats.org/officeDocument/2006/relationships/hyperlink" Target="http://jobs.brassring.com/tgwebhost/SocialMediaIntegration.aspx" TargetMode="External"/><Relationship Id="rId12" Type="http://schemas.openxmlformats.org/officeDocument/2006/relationships/hyperlink" Target="https://xjobs-staging.brassring.com/TGWebHost/SocialMediaIntegration.aspx" TargetMode="External"/><Relationship Id="rId17" Type="http://schemas.openxmlformats.org/officeDocument/2006/relationships/hyperlink" Target="http://stagingjobs.brassring.com/TGWEbHost/SocialMediaIntegration.aspx" TargetMode="External"/><Relationship Id="rId2" Type="http://schemas.openxmlformats.org/officeDocument/2006/relationships/notesSlide" Target="../notesSlides/notesSlide10.xml"/><Relationship Id="rId16" Type="http://schemas.openxmlformats.org/officeDocument/2006/relationships/hyperlink" Target="http://stagingjobs.brassring.com/tgwebhost/SocialMediaIntegration.aspx" TargetMode="External"/><Relationship Id="rId20" Type="http://schemas.openxmlformats.org/officeDocument/2006/relationships/hyperlink" Target="https://sstagingjobs.brassring.com/TGWEbHost/SocialMediaIntegration.aspx" TargetMode="External"/><Relationship Id="rId1" Type="http://schemas.openxmlformats.org/officeDocument/2006/relationships/slideLayout" Target="../slideLayouts/slideLayout47.xml"/><Relationship Id="rId6" Type="http://schemas.openxmlformats.org/officeDocument/2006/relationships/hyperlink" Target="http://jobs.brassring.com/TGWebHost/SocialMediaIntegration.aspx" TargetMode="External"/><Relationship Id="rId11" Type="http://schemas.openxmlformats.org/officeDocument/2006/relationships/hyperlink" Target="https://sjobs.brassring.com/TGWEbHost/SocialMediaIntegration.aspx" TargetMode="External"/><Relationship Id="rId5" Type="http://schemas.openxmlformats.org/officeDocument/2006/relationships/hyperlink" Target="https://xjobs.brassring.com/TGWEbHost/SocialMediaIntegration.aspx" TargetMode="External"/><Relationship Id="rId15" Type="http://schemas.openxmlformats.org/officeDocument/2006/relationships/hyperlink" Target="http://stagingjobs.brassring.com/TGWebHost/SocialMediaIntegration.aspx" TargetMode="External"/><Relationship Id="rId10" Type="http://schemas.openxmlformats.org/officeDocument/2006/relationships/hyperlink" Target="https://sjobs.brassring.com/tgwebhost/SocialMediaIntegration.aspx" TargetMode="External"/><Relationship Id="rId19" Type="http://schemas.openxmlformats.org/officeDocument/2006/relationships/hyperlink" Target="https://sstagingjobs.brassring.com/tgwebhost/SocialMediaIntegration.aspx" TargetMode="External"/><Relationship Id="rId4" Type="http://schemas.openxmlformats.org/officeDocument/2006/relationships/hyperlink" Target="https://xjobs.brassring.com/tgwebhost/SocialMediaIntegration.aspx" TargetMode="External"/><Relationship Id="rId9" Type="http://schemas.openxmlformats.org/officeDocument/2006/relationships/hyperlink" Target="https://sjobs.brassring.com/TGWebHost/SocialMediaIntegration.aspx" TargetMode="External"/><Relationship Id="rId14" Type="http://schemas.openxmlformats.org/officeDocument/2006/relationships/hyperlink" Target="https://xjobs-staging.brassring.com/TGWEbHost/SocialMediaIntegration.aspx"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krb-jobs.brassring.com/TGWEbHost/SocialMediaIntegration.aspx" TargetMode="External"/><Relationship Id="rId13" Type="http://schemas.openxmlformats.org/officeDocument/2006/relationships/hyperlink" Target="https://stagingkrb-xjobs.brassring.com/tgwebhost/SocialMediaIntegration.aspx" TargetMode="External"/><Relationship Id="rId18" Type="http://schemas.openxmlformats.org/officeDocument/2006/relationships/hyperlink" Target="https://stagingkrb-sjobs.brassring.com/TGWebHost/SocialMediaIntegration.aspx" TargetMode="External"/><Relationship Id="rId3" Type="http://schemas.openxmlformats.org/officeDocument/2006/relationships/hyperlink" Target="https://krb-xjobs.brassring.com/TGWebHost/SocialMediaIntegration.aspx" TargetMode="External"/><Relationship Id="rId7" Type="http://schemas.openxmlformats.org/officeDocument/2006/relationships/hyperlink" Target="http://krb-jobs.brassring.com/tgwebhost/SocialMediaIntegration.aspx" TargetMode="External"/><Relationship Id="rId12" Type="http://schemas.openxmlformats.org/officeDocument/2006/relationships/hyperlink" Target="https://stagingkrb-xjobs.brassring.com/TGWebHost/SocialMediaIntegration.aspx" TargetMode="External"/><Relationship Id="rId17" Type="http://schemas.openxmlformats.org/officeDocument/2006/relationships/hyperlink" Target="http://stagingkrb-jobs.brassring.com/TGWEbHost/SocialMediaIntegration.aspx" TargetMode="External"/><Relationship Id="rId2" Type="http://schemas.openxmlformats.org/officeDocument/2006/relationships/notesSlide" Target="../notesSlides/notesSlide11.xml"/><Relationship Id="rId16" Type="http://schemas.openxmlformats.org/officeDocument/2006/relationships/hyperlink" Target="http://stagingkrb-jobs.brassring.com/tgwebhost/SocialMediaIntegration.aspx" TargetMode="External"/><Relationship Id="rId20" Type="http://schemas.openxmlformats.org/officeDocument/2006/relationships/hyperlink" Target="https://stagingkrb-sjobs.brassring.com/TGWEbHost/SocialMediaIntegration.aspx" TargetMode="External"/><Relationship Id="rId1" Type="http://schemas.openxmlformats.org/officeDocument/2006/relationships/slideLayout" Target="../slideLayouts/slideLayout47.xml"/><Relationship Id="rId6" Type="http://schemas.openxmlformats.org/officeDocument/2006/relationships/hyperlink" Target="http://krb-jobs.brassring.com/TGWebHost/SocialMediaIntegration.aspx" TargetMode="External"/><Relationship Id="rId11" Type="http://schemas.openxmlformats.org/officeDocument/2006/relationships/hyperlink" Target="https://krb-sjobs.brassring.com/TGWEbHost/SocialMediaIntegration.aspx" TargetMode="External"/><Relationship Id="rId5" Type="http://schemas.openxmlformats.org/officeDocument/2006/relationships/hyperlink" Target="https://krb-xjobs.brassring.com/TGWEbHost/SocialMediaIntegration.aspx" TargetMode="External"/><Relationship Id="rId15" Type="http://schemas.openxmlformats.org/officeDocument/2006/relationships/hyperlink" Target="http://stagingkrb-jobs.brassring.com/TGWebHost/SocialMediaIntegration.aspx" TargetMode="External"/><Relationship Id="rId10" Type="http://schemas.openxmlformats.org/officeDocument/2006/relationships/hyperlink" Target="https://krb-sjobs.brassring.com/tgwebhost/SocialMediaIntegration.aspx" TargetMode="External"/><Relationship Id="rId19" Type="http://schemas.openxmlformats.org/officeDocument/2006/relationships/hyperlink" Target="https://stagingkrb-sjobs.brassring.com/tgwebhost/SocialMediaIntegration.aspx" TargetMode="External"/><Relationship Id="rId4" Type="http://schemas.openxmlformats.org/officeDocument/2006/relationships/hyperlink" Target="https://krb-xjobs.brassring.com/tgwebhost/SocialMediaIntegration.aspx" TargetMode="External"/><Relationship Id="rId9" Type="http://schemas.openxmlformats.org/officeDocument/2006/relationships/hyperlink" Target="https://krb-sjobs.brassring.com/TGWebHost/SocialMediaIntegration.aspx" TargetMode="External"/><Relationship Id="rId14" Type="http://schemas.openxmlformats.org/officeDocument/2006/relationships/hyperlink" Target="https://stagingkrb-xjobs.brassring.com/TGWEbHost/SocialMediaIntegration.aspx"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4719182" cy="4479344"/>
          </a:xfrm>
        </p:spPr>
        <p:txBody>
          <a:bodyPr/>
          <a:lstStyle/>
          <a:p>
            <a:r>
              <a:rPr lang="en-US" dirty="0"/>
              <a:t>Social Media</a:t>
            </a:r>
            <a:br>
              <a:rPr lang="en-US" dirty="0"/>
            </a:br>
            <a:r>
              <a:rPr lang="en-US" dirty="0"/>
              <a:t>IBM Kenexa BrassRing on Cloud</a:t>
            </a:r>
            <a:br>
              <a:rPr lang="en-US" dirty="0"/>
            </a:br>
            <a:r>
              <a:rPr lang="en-US" sz="1600" b="0" dirty="0"/>
              <a:t>—</a:t>
            </a:r>
            <a:br>
              <a:rPr lang="en-US" b="0" dirty="0"/>
            </a:br>
            <a:r>
              <a:rPr lang="en-US" sz="1600" b="1" dirty="0">
                <a:latin typeface="IBM Plex Sans SemiBold" panose="020B0503050000000000" pitchFamily="34" charset="77"/>
              </a:rPr>
              <a:t>IBM Watson Talent</a:t>
            </a:r>
            <a:br>
              <a:rPr lang="en-US" sz="1600" b="0" dirty="0"/>
            </a:br>
            <a:r>
              <a:rPr lang="en-US" sz="1600" dirty="0">
                <a:latin typeface="IBM Plex Sans" charset="0"/>
                <a:ea typeface="IBM Plex Sans" charset="0"/>
                <a:cs typeface="IBM Plex Sans" charset="0"/>
              </a:rPr>
              <a:t>Client Enablement Session</a:t>
            </a:r>
            <a:br>
              <a:rPr lang="en-US" sz="1600" i="1" dirty="0">
                <a:latin typeface="IBM Plex Sans" charset="0"/>
                <a:ea typeface="IBM Plex Sans" charset="0"/>
                <a:cs typeface="IBM Plex Sans" charset="0"/>
              </a:rPr>
            </a:br>
            <a:br>
              <a:rPr lang="en-US" sz="1600" i="1" dirty="0">
                <a:latin typeface="IBM Plex Sans" charset="0"/>
                <a:ea typeface="IBM Plex Sans" charset="0"/>
                <a:cs typeface="IBM Plex Sans" charset="0"/>
              </a:rPr>
            </a:br>
            <a:r>
              <a:rPr lang="en-US" sz="1600" i="1" dirty="0">
                <a:latin typeface="IBM Plex Sans" charset="0"/>
                <a:ea typeface="IBM Plex Sans" charset="0"/>
                <a:cs typeface="IBM Plex Sans" charset="0"/>
              </a:rPr>
              <a:t>April 16</a:t>
            </a:r>
            <a:r>
              <a:rPr lang="en-US" sz="1600" i="1" baseline="30000" dirty="0">
                <a:latin typeface="IBM Plex Sans" charset="0"/>
                <a:ea typeface="IBM Plex Sans" charset="0"/>
                <a:cs typeface="IBM Plex Sans" charset="0"/>
              </a:rPr>
              <a:t>th</a:t>
            </a:r>
            <a:r>
              <a:rPr lang="en-US" sz="1600" i="1" dirty="0">
                <a:latin typeface="IBM Plex Sans" charset="0"/>
                <a:ea typeface="IBM Plex Sans" charset="0"/>
                <a:cs typeface="IBM Plex Sans" charset="0"/>
              </a:rPr>
              <a:t>, 2019</a:t>
            </a:r>
          </a:p>
        </p:txBody>
      </p:sp>
    </p:spTree>
    <p:extLst>
      <p:ext uri="{BB962C8B-B14F-4D97-AF65-F5344CB8AC3E}">
        <p14:creationId xmlns:p14="http://schemas.microsoft.com/office/powerpoint/2010/main" val="74237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latin typeface="IBM Plex Sans" charset="0"/>
                <a:ea typeface="IBM Plex Sans" charset="0"/>
                <a:cs typeface="IBM Plex Sans" charset="0"/>
              </a:rPr>
              <a:t>Agenda</a:t>
            </a:r>
            <a:br>
              <a:rPr lang="en-US" dirty="0">
                <a:solidFill>
                  <a:schemeClr val="accent2"/>
                </a:solidFill>
                <a:latin typeface="IBM Plex Sans" charset="0"/>
                <a:ea typeface="IBM Plex Sans" charset="0"/>
                <a:cs typeface="IBM Plex Sans" charset="0"/>
              </a:rPr>
            </a:br>
            <a:r>
              <a:rPr lang="en-US" dirty="0">
                <a:solidFill>
                  <a:schemeClr val="accent2"/>
                </a:solidFill>
                <a:latin typeface="IBM Plex Sans" charset="0"/>
                <a:ea typeface="IBM Plex Sans" charset="0"/>
                <a:cs typeface="IBM Plex Sans" charset="0"/>
              </a:rPr>
              <a:t>–</a:t>
            </a:r>
          </a:p>
        </p:txBody>
      </p:sp>
      <p:sp>
        <p:nvSpPr>
          <p:cNvPr id="5" name="Text Placeholder 4"/>
          <p:cNvSpPr>
            <a:spLocks noGrp="1"/>
          </p:cNvSpPr>
          <p:nvPr>
            <p:ph type="body" sz="quarter" idx="12"/>
          </p:nvPr>
        </p:nvSpPr>
        <p:spPr>
          <a:xfrm>
            <a:off x="228600" y="942323"/>
            <a:ext cx="5926258" cy="3584448"/>
          </a:xfrm>
        </p:spPr>
        <p:txBody>
          <a:bodyPr/>
          <a:lstStyle/>
          <a:p>
            <a:pPr marL="342900" indent="-342900">
              <a:buFont typeface="Arial" panose="020B0604020202020204" pitchFamily="34" charset="0"/>
              <a:buChar char="•"/>
            </a:pPr>
            <a:r>
              <a:rPr lang="en-US" sz="2400" dirty="0">
                <a:latin typeface="IBM Plex Sans" charset="0"/>
                <a:ea typeface="IBM Plex Sans" charset="0"/>
                <a:cs typeface="IBM Plex Sans" charset="0"/>
              </a:rPr>
              <a:t>Overview of Social Media Features</a:t>
            </a:r>
          </a:p>
          <a:p>
            <a:pPr marL="342900" indent="-342900">
              <a:buFont typeface="Arial" panose="020B0604020202020204" pitchFamily="34" charset="0"/>
              <a:buChar char="•"/>
            </a:pPr>
            <a:r>
              <a:rPr lang="en-US" sz="2400" dirty="0">
                <a:latin typeface="IBM Plex Sans" charset="0"/>
                <a:ea typeface="IBM Plex Sans" charset="0"/>
                <a:cs typeface="IBM Plex Sans" charset="0"/>
              </a:rPr>
              <a:t>Recruiter Social Media Features (within BrassRing)</a:t>
            </a:r>
          </a:p>
          <a:p>
            <a:pPr marL="342900" indent="-342900">
              <a:buFont typeface="Arial" panose="020B0604020202020204" pitchFamily="34" charset="0"/>
              <a:buChar char="•"/>
            </a:pPr>
            <a:r>
              <a:rPr lang="en-US" sz="2400" dirty="0">
                <a:latin typeface="IBM Plex Sans" charset="0"/>
                <a:ea typeface="IBM Plex Sans" charset="0"/>
                <a:cs typeface="IBM Plex Sans" charset="0"/>
              </a:rPr>
              <a:t>Candidate Social Media Features (within the Talent Gateways)</a:t>
            </a:r>
          </a:p>
          <a:p>
            <a:pPr marL="342900" indent="-342900">
              <a:buFont typeface="Arial" panose="020B0604020202020204" pitchFamily="34" charset="0"/>
              <a:buChar char="•"/>
            </a:pPr>
            <a:r>
              <a:rPr lang="en-US" sz="2400" dirty="0">
                <a:latin typeface="IBM Plex Sans" charset="0"/>
                <a:ea typeface="IBM Plex Sans" charset="0"/>
                <a:cs typeface="IBM Plex Sans" charset="0"/>
              </a:rPr>
              <a:t>Configuration</a:t>
            </a:r>
          </a:p>
        </p:txBody>
      </p:sp>
    </p:spTree>
    <p:extLst>
      <p:ext uri="{BB962C8B-B14F-4D97-AF65-F5344CB8AC3E}">
        <p14:creationId xmlns:p14="http://schemas.microsoft.com/office/powerpoint/2010/main" val="1212361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Overview</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43466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627301" cy="613024"/>
          </a:xfrm>
        </p:spPr>
        <p:txBody>
          <a:bodyPr/>
          <a:lstStyle/>
          <a:p>
            <a:r>
              <a:rPr lang="en-US" dirty="0"/>
              <a:t>Overview</a:t>
            </a:r>
            <a:br>
              <a:rPr lang="en-US" dirty="0"/>
            </a:br>
            <a:r>
              <a:rPr lang="en-US" dirty="0"/>
              <a:t>—</a:t>
            </a:r>
            <a:br>
              <a:rPr lang="en-US" dirty="0"/>
            </a:br>
            <a:endParaRPr lang="en-US" dirty="0">
              <a:solidFill>
                <a:schemeClr val="accent1">
                  <a:lumMod val="75000"/>
                </a:schemeClr>
              </a:solidFill>
            </a:endParaRPr>
          </a:p>
        </p:txBody>
      </p:sp>
      <p:sp>
        <p:nvSpPr>
          <p:cNvPr id="2" name="TextBox 1">
            <a:extLst>
              <a:ext uri="{FF2B5EF4-FFF2-40B4-BE49-F238E27FC236}">
                <a16:creationId xmlns:a16="http://schemas.microsoft.com/office/drawing/2014/main" id="{ECF34461-B960-43E1-A2DD-044F3EA5B66D}"/>
              </a:ext>
            </a:extLst>
          </p:cNvPr>
          <p:cNvSpPr txBox="1"/>
          <p:nvPr/>
        </p:nvSpPr>
        <p:spPr>
          <a:xfrm>
            <a:off x="356992" y="1102290"/>
            <a:ext cx="8498908" cy="3046988"/>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2"/>
                </a:solidFill>
                <a:latin typeface="IBM Plex Sans" panose="020B0503050000000000" pitchFamily="34" charset="0"/>
              </a:rPr>
              <a:t>Types of Social Media Features Available:</a:t>
            </a:r>
          </a:p>
          <a:p>
            <a:pPr marL="628650" lvl="1" indent="-285750">
              <a:buFont typeface="Courier New" panose="02070309020205020404" pitchFamily="49" charset="0"/>
              <a:buChar char="o"/>
            </a:pPr>
            <a:r>
              <a:rPr lang="en-US" sz="1600" dirty="0">
                <a:solidFill>
                  <a:schemeClr val="bg2"/>
                </a:solidFill>
                <a:latin typeface="IBM Plex Sans" panose="020B0503050000000000" pitchFamily="34" charset="0"/>
              </a:rPr>
              <a:t>BrassRing User Features: (LinkedIn, Facebook, Twitter)</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Posting jobs </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View Social Media profile from BrassRing Talent Record</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Recruiter Referral email</a:t>
            </a:r>
          </a:p>
          <a:p>
            <a:pPr marL="628650" lvl="1" indent="-285750">
              <a:buFont typeface="Courier New" panose="02070309020205020404" pitchFamily="49" charset="0"/>
              <a:buChar char="o"/>
            </a:pPr>
            <a:r>
              <a:rPr lang="en-US" sz="1600" dirty="0">
                <a:solidFill>
                  <a:schemeClr val="bg2"/>
                </a:solidFill>
                <a:latin typeface="IBM Plex Sans" panose="020B0503050000000000" pitchFamily="34" charset="0"/>
              </a:rPr>
              <a:t>Candidate Features: </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Share jobs on Social Media Networks (LinkedIn, Facebook, Twitter)</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Login with Social Media account (LinkedIn, Facebook, Twitter, Google)</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Profile Builder (LinkedIn, Facebook)</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Upload Attachments/Resumes (Google Drive, Dropbox)</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Search jobs via Facebook App</a:t>
            </a:r>
          </a:p>
          <a:p>
            <a:pPr marL="285750" indent="-285750">
              <a:buFont typeface="Arial" panose="020B0604020202020204" pitchFamily="34" charset="0"/>
              <a:buChar char="•"/>
            </a:pPr>
            <a:r>
              <a:rPr lang="en-US" sz="1600" dirty="0">
                <a:solidFill>
                  <a:schemeClr val="bg2"/>
                </a:solidFill>
                <a:latin typeface="IBM Plex Sans" panose="020B0503050000000000" pitchFamily="34" charset="0"/>
              </a:rPr>
              <a:t>Social Referral </a:t>
            </a:r>
            <a:r>
              <a:rPr lang="en-US" sz="1600" i="1" dirty="0">
                <a:solidFill>
                  <a:schemeClr val="bg2"/>
                </a:solidFill>
                <a:latin typeface="IBM Plex Sans" panose="020B0503050000000000" pitchFamily="34" charset="0"/>
              </a:rPr>
              <a:t>(Will not cover during this presentation. Click </a:t>
            </a:r>
            <a:r>
              <a:rPr lang="en-US" sz="1600" i="1" dirty="0">
                <a:solidFill>
                  <a:schemeClr val="bg2"/>
                </a:solidFill>
                <a:latin typeface="IBM Plex Sans" panose="020B0503050000000000" pitchFamily="34" charset="0"/>
                <a:hlinkClick r:id="rId2">
                  <a:extLst>
                    <a:ext uri="{A12FA001-AC4F-418D-AE19-62706E023703}">
                      <ahyp:hlinkClr xmlns:ahyp="http://schemas.microsoft.com/office/drawing/2018/hyperlinkcolor" val="tx"/>
                    </a:ext>
                  </a:extLst>
                </a:hlinkClick>
              </a:rPr>
              <a:t>HERE</a:t>
            </a:r>
            <a:r>
              <a:rPr lang="en-US" sz="1600" i="1" dirty="0">
                <a:solidFill>
                  <a:schemeClr val="bg2"/>
                </a:solidFill>
                <a:latin typeface="IBM Plex Sans" panose="020B0503050000000000" pitchFamily="34" charset="0"/>
              </a:rPr>
              <a:t> to view more information about this feature.)</a:t>
            </a:r>
            <a:endParaRPr lang="en-US" dirty="0">
              <a:solidFill>
                <a:schemeClr val="bg2"/>
              </a:solidFill>
            </a:endParaRPr>
          </a:p>
        </p:txBody>
      </p:sp>
    </p:spTree>
    <p:extLst>
      <p:ext uri="{BB962C8B-B14F-4D97-AF65-F5344CB8AC3E}">
        <p14:creationId xmlns:p14="http://schemas.microsoft.com/office/powerpoint/2010/main" val="1595107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Recruiter Social Media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28772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4149247" cy="3964162"/>
          </a:xfrm>
          <a:prstGeom prst="rect">
            <a:avLst/>
          </a:prstGeom>
          <a:noFill/>
        </p:spPr>
        <p:txBody>
          <a:bodyPr wrap="square" rtlCol="0">
            <a:spAutoFit/>
          </a:bodyPr>
          <a:lstStyle/>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BrassRing users with the appropriate privileges can post jobs to their personal Social Media accounts (LinkedIn, Facebook, and/or Twitter).</a:t>
            </a:r>
          </a:p>
          <a:p>
            <a:pPr lvl="0" defTabSz="914400">
              <a:lnSpc>
                <a:spcPct val="90000"/>
              </a:lnSpc>
              <a:spcBef>
                <a:spcPts val="1000"/>
              </a:spcBef>
            </a:pPr>
            <a:endParaRPr lang="en-US" sz="1600" dirty="0">
              <a:solidFill>
                <a:schemeClr val="bg2"/>
              </a:solidFill>
              <a:latin typeface="IBM Plex Sans" panose="020B0503050000000000" pitchFamily="34" charset="0"/>
              <a:cs typeface="Arial" panose="020B0604020202020204" pitchFamily="34" charset="0"/>
            </a:endParaRPr>
          </a:p>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Appropriately privileged users can also post to Company Facebook or Twitter accounts.</a:t>
            </a:r>
          </a:p>
          <a:p>
            <a:pPr lvl="0" defTabSz="914400">
              <a:lnSpc>
                <a:spcPct val="90000"/>
              </a:lnSpc>
              <a:spcBef>
                <a:spcPts val="1000"/>
              </a:spcBef>
            </a:pPr>
            <a:endParaRPr lang="en-US" sz="1600" dirty="0">
              <a:solidFill>
                <a:schemeClr val="bg2"/>
              </a:solidFill>
              <a:latin typeface="IBM Plex Sans" panose="020B0503050000000000" pitchFamily="34" charset="0"/>
              <a:cs typeface="Arial" panose="020B0604020202020204" pitchFamily="34" charset="0"/>
            </a:endParaRPr>
          </a:p>
          <a:p>
            <a:pPr lvl="0" defTabSz="914400">
              <a:lnSpc>
                <a:spcPct val="90000"/>
              </a:lnSpc>
              <a:spcBef>
                <a:spcPts val="1000"/>
              </a:spcBef>
            </a:pPr>
            <a:r>
              <a:rPr lang="en-US" sz="1600" b="1" dirty="0">
                <a:solidFill>
                  <a:schemeClr val="bg2"/>
                </a:solidFill>
                <a:latin typeface="IBM Plex Sans" panose="020B0503050000000000" pitchFamily="34" charset="0"/>
                <a:cs typeface="Arial" panose="020B0604020202020204" pitchFamily="34" charset="0"/>
              </a:rPr>
              <a:t>Reqs must be:</a:t>
            </a:r>
          </a:p>
          <a:p>
            <a:pPr marL="228600" lvl="0" indent="-228600" defTabSz="914400">
              <a:lnSpc>
                <a:spcPct val="90000"/>
              </a:lnSpc>
              <a:spcBef>
                <a:spcPts val="1000"/>
              </a:spcBef>
              <a:buFont typeface="Arial" panose="020B0604020202020204" pitchFamily="34" charset="0"/>
              <a:buChar char="•"/>
            </a:pPr>
            <a:r>
              <a:rPr lang="en-US" sz="1600" dirty="0">
                <a:solidFill>
                  <a:schemeClr val="bg2"/>
                </a:solidFill>
                <a:latin typeface="IBM Plex Sans" panose="020B0503050000000000" pitchFamily="34" charset="0"/>
                <a:cs typeface="Arial" panose="020B0604020202020204" pitchFamily="34" charset="0"/>
              </a:rPr>
              <a:t>In an OPEN status</a:t>
            </a:r>
          </a:p>
          <a:p>
            <a:pPr marL="228600" lvl="0" indent="-228600" defTabSz="914400">
              <a:lnSpc>
                <a:spcPct val="90000"/>
              </a:lnSpc>
              <a:spcBef>
                <a:spcPts val="1000"/>
              </a:spcBef>
              <a:buFont typeface="Arial" panose="020B0604020202020204" pitchFamily="34" charset="0"/>
              <a:buChar char="•"/>
            </a:pPr>
            <a:r>
              <a:rPr lang="en-US" sz="1600" dirty="0">
                <a:solidFill>
                  <a:schemeClr val="bg2"/>
                </a:solidFill>
                <a:latin typeface="IBM Plex Sans" panose="020B0503050000000000" pitchFamily="34" charset="0"/>
                <a:cs typeface="Arial" panose="020B0604020202020204" pitchFamily="34" charset="0"/>
              </a:rPr>
              <a:t>Currently posted to a Talent Gateway that has the Social Media integration enabled on it.</a:t>
            </a:r>
          </a:p>
        </p:txBody>
      </p:sp>
      <p:pic>
        <p:nvPicPr>
          <p:cNvPr id="4" name="Picture 3">
            <a:extLst>
              <a:ext uri="{FF2B5EF4-FFF2-40B4-BE49-F238E27FC236}">
                <a16:creationId xmlns:a16="http://schemas.microsoft.com/office/drawing/2014/main" id="{4A92AA34-A5B4-4B02-99CD-BE1E6F080DBB}"/>
              </a:ext>
            </a:extLst>
          </p:cNvPr>
          <p:cNvPicPr>
            <a:picLocks noChangeAspect="1"/>
          </p:cNvPicPr>
          <p:nvPr/>
        </p:nvPicPr>
        <p:blipFill>
          <a:blip r:embed="rId2"/>
          <a:stretch>
            <a:fillRect/>
          </a:stretch>
        </p:blipFill>
        <p:spPr>
          <a:xfrm>
            <a:off x="4641235" y="701458"/>
            <a:ext cx="3853383" cy="3563655"/>
          </a:xfrm>
          <a:prstGeom prst="rect">
            <a:avLst/>
          </a:prstGeom>
        </p:spPr>
      </p:pic>
    </p:spTree>
    <p:extLst>
      <p:ext uri="{BB962C8B-B14F-4D97-AF65-F5344CB8AC3E}">
        <p14:creationId xmlns:p14="http://schemas.microsoft.com/office/powerpoint/2010/main" val="977668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0064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4149247" cy="313932"/>
          </a:xfrm>
          <a:prstGeom prst="rect">
            <a:avLst/>
          </a:prstGeom>
          <a:noFill/>
        </p:spPr>
        <p:txBody>
          <a:bodyPr wrap="square" rtlCol="0">
            <a:spAutoFit/>
          </a:bodyPr>
          <a:lstStyle/>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Post to My Social Networks screen:</a:t>
            </a:r>
          </a:p>
        </p:txBody>
      </p:sp>
      <p:pic>
        <p:nvPicPr>
          <p:cNvPr id="5" name="Picture 2">
            <a:extLst>
              <a:ext uri="{FF2B5EF4-FFF2-40B4-BE49-F238E27FC236}">
                <a16:creationId xmlns:a16="http://schemas.microsoft.com/office/drawing/2014/main" id="{0827C7E2-EEC1-48CA-89ED-8B53DA845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7823" y="997638"/>
            <a:ext cx="5002873" cy="3560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2">
            <a:extLst>
              <a:ext uri="{FF2B5EF4-FFF2-40B4-BE49-F238E27FC236}">
                <a16:creationId xmlns:a16="http://schemas.microsoft.com/office/drawing/2014/main" id="{BF01FA20-B9CA-4DEE-9796-095D1AA111AA}"/>
              </a:ext>
            </a:extLst>
          </p:cNvPr>
          <p:cNvSpPr txBox="1">
            <a:spLocks noChangeArrowheads="1"/>
          </p:cNvSpPr>
          <p:nvPr/>
        </p:nvSpPr>
        <p:spPr bwMode="auto">
          <a:xfrm>
            <a:off x="1380785" y="1520723"/>
            <a:ext cx="1184378" cy="923330"/>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Message that will display on Social Media site.  Default text is configurable in the Talent Gateway settings.</a:t>
            </a:r>
          </a:p>
        </p:txBody>
      </p:sp>
      <p:cxnSp>
        <p:nvCxnSpPr>
          <p:cNvPr id="7" name="Straight Connector 6">
            <a:extLst>
              <a:ext uri="{FF2B5EF4-FFF2-40B4-BE49-F238E27FC236}">
                <a16:creationId xmlns:a16="http://schemas.microsoft.com/office/drawing/2014/main" id="{294DB493-74AA-47F4-AF1C-584F2E9F704B}"/>
              </a:ext>
            </a:extLst>
          </p:cNvPr>
          <p:cNvCxnSpPr>
            <a:stCxn id="6" idx="3"/>
          </p:cNvCxnSpPr>
          <p:nvPr/>
        </p:nvCxnSpPr>
        <p:spPr>
          <a:xfrm flipV="1">
            <a:off x="2565163" y="1904903"/>
            <a:ext cx="1376258" cy="7748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11">
            <a:extLst>
              <a:ext uri="{FF2B5EF4-FFF2-40B4-BE49-F238E27FC236}">
                <a16:creationId xmlns:a16="http://schemas.microsoft.com/office/drawing/2014/main" id="{EDA7754C-4199-4339-8266-CE67B7FABED6}"/>
              </a:ext>
            </a:extLst>
          </p:cNvPr>
          <p:cNvSpPr txBox="1">
            <a:spLocks noChangeArrowheads="1"/>
          </p:cNvSpPr>
          <p:nvPr/>
        </p:nvSpPr>
        <p:spPr bwMode="auto">
          <a:xfrm>
            <a:off x="1050111" y="3137070"/>
            <a:ext cx="1184378" cy="784830"/>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Users will be able to post to a maximum of 25 personal &amp; 25 company accounts</a:t>
            </a:r>
          </a:p>
        </p:txBody>
      </p:sp>
      <p:cxnSp>
        <p:nvCxnSpPr>
          <p:cNvPr id="9" name="Straight Connector 8">
            <a:extLst>
              <a:ext uri="{FF2B5EF4-FFF2-40B4-BE49-F238E27FC236}">
                <a16:creationId xmlns:a16="http://schemas.microsoft.com/office/drawing/2014/main" id="{EF1D7390-5FA0-4DC8-9371-7BAA3217C093}"/>
              </a:ext>
            </a:extLst>
          </p:cNvPr>
          <p:cNvCxnSpPr>
            <a:cxnSpLocks/>
          </p:cNvCxnSpPr>
          <p:nvPr/>
        </p:nvCxnSpPr>
        <p:spPr>
          <a:xfrm flipV="1">
            <a:off x="2234489" y="3171879"/>
            <a:ext cx="261815" cy="187149"/>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0" name="TextBox 15">
            <a:extLst>
              <a:ext uri="{FF2B5EF4-FFF2-40B4-BE49-F238E27FC236}">
                <a16:creationId xmlns:a16="http://schemas.microsoft.com/office/drawing/2014/main" id="{7B82D8EF-E8B0-4A35-AC73-A33E946827D2}"/>
              </a:ext>
            </a:extLst>
          </p:cNvPr>
          <p:cNvSpPr txBox="1">
            <a:spLocks noChangeArrowheads="1"/>
          </p:cNvSpPr>
          <p:nvPr/>
        </p:nvSpPr>
        <p:spPr bwMode="auto">
          <a:xfrm>
            <a:off x="7296208" y="971559"/>
            <a:ext cx="1183142" cy="577081"/>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050" dirty="0">
                <a:solidFill>
                  <a:schemeClr val="tx1"/>
                </a:solidFill>
                <a:cs typeface="Arial" panose="020B0604020202020204" pitchFamily="34" charset="0"/>
              </a:rPr>
              <a:t>Shows user where they’ve already posted</a:t>
            </a:r>
          </a:p>
        </p:txBody>
      </p:sp>
      <p:cxnSp>
        <p:nvCxnSpPr>
          <p:cNvPr id="11" name="Straight Connector 10">
            <a:extLst>
              <a:ext uri="{FF2B5EF4-FFF2-40B4-BE49-F238E27FC236}">
                <a16:creationId xmlns:a16="http://schemas.microsoft.com/office/drawing/2014/main" id="{3B73D396-1E60-4408-8331-C3B70E5CE20D}"/>
              </a:ext>
            </a:extLst>
          </p:cNvPr>
          <p:cNvCxnSpPr>
            <a:cxnSpLocks/>
          </p:cNvCxnSpPr>
          <p:nvPr/>
        </p:nvCxnSpPr>
        <p:spPr>
          <a:xfrm>
            <a:off x="6381085" y="1149669"/>
            <a:ext cx="915123" cy="106603"/>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2" name="TextBox 18">
            <a:extLst>
              <a:ext uri="{FF2B5EF4-FFF2-40B4-BE49-F238E27FC236}">
                <a16:creationId xmlns:a16="http://schemas.microsoft.com/office/drawing/2014/main" id="{9DD4E8C3-D7CE-441D-A379-1A8110B46F4F}"/>
              </a:ext>
            </a:extLst>
          </p:cNvPr>
          <p:cNvSpPr txBox="1">
            <a:spLocks noChangeArrowheads="1"/>
          </p:cNvSpPr>
          <p:nvPr/>
        </p:nvSpPr>
        <p:spPr bwMode="auto">
          <a:xfrm>
            <a:off x="6412870" y="1694149"/>
            <a:ext cx="1504864" cy="784830"/>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Apply URL will be appended to the posting.  This setting determines to which TG the candidate will be taken to apply</a:t>
            </a:r>
          </a:p>
        </p:txBody>
      </p:sp>
      <p:sp>
        <p:nvSpPr>
          <p:cNvPr id="13" name="TextBox 21">
            <a:extLst>
              <a:ext uri="{FF2B5EF4-FFF2-40B4-BE49-F238E27FC236}">
                <a16:creationId xmlns:a16="http://schemas.microsoft.com/office/drawing/2014/main" id="{F7934D70-E864-4D97-A071-F15868258215}"/>
              </a:ext>
            </a:extLst>
          </p:cNvPr>
          <p:cNvSpPr txBox="1">
            <a:spLocks noChangeArrowheads="1"/>
          </p:cNvSpPr>
          <p:nvPr/>
        </p:nvSpPr>
        <p:spPr bwMode="auto">
          <a:xfrm>
            <a:off x="4100403" y="3475551"/>
            <a:ext cx="1184378" cy="784830"/>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Image displayed in the thumbnail is the profile image on the social media account</a:t>
            </a:r>
          </a:p>
        </p:txBody>
      </p:sp>
      <p:cxnSp>
        <p:nvCxnSpPr>
          <p:cNvPr id="14" name="Straight Connector 13">
            <a:extLst>
              <a:ext uri="{FF2B5EF4-FFF2-40B4-BE49-F238E27FC236}">
                <a16:creationId xmlns:a16="http://schemas.microsoft.com/office/drawing/2014/main" id="{34956221-7FF2-4BBA-AFBC-9676D20AF78B}"/>
              </a:ext>
            </a:extLst>
          </p:cNvPr>
          <p:cNvCxnSpPr>
            <a:cxnSpLocks/>
          </p:cNvCxnSpPr>
          <p:nvPr/>
        </p:nvCxnSpPr>
        <p:spPr>
          <a:xfrm>
            <a:off x="2239252" y="3384428"/>
            <a:ext cx="364709" cy="53747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11DFE95-DCD1-4454-BDDD-087CAEA0018A}"/>
              </a:ext>
            </a:extLst>
          </p:cNvPr>
          <p:cNvCxnSpPr/>
          <p:nvPr/>
        </p:nvCxnSpPr>
        <p:spPr>
          <a:xfrm>
            <a:off x="3548058" y="3534159"/>
            <a:ext cx="557572" cy="105801"/>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6" name="TextBox 33">
            <a:extLst>
              <a:ext uri="{FF2B5EF4-FFF2-40B4-BE49-F238E27FC236}">
                <a16:creationId xmlns:a16="http://schemas.microsoft.com/office/drawing/2014/main" id="{51E24672-20F7-4598-A0B4-61E2C85D485F}"/>
              </a:ext>
            </a:extLst>
          </p:cNvPr>
          <p:cNvSpPr txBox="1">
            <a:spLocks noChangeArrowheads="1"/>
          </p:cNvSpPr>
          <p:nvPr/>
        </p:nvSpPr>
        <p:spPr bwMode="auto">
          <a:xfrm>
            <a:off x="6849162" y="3041188"/>
            <a:ext cx="1347511" cy="646331"/>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Select all/Deselect all check box + Trashcan icon to delete all authorized accounts.  </a:t>
            </a:r>
          </a:p>
        </p:txBody>
      </p:sp>
      <p:cxnSp>
        <p:nvCxnSpPr>
          <p:cNvPr id="17" name="Straight Connector 16">
            <a:extLst>
              <a:ext uri="{FF2B5EF4-FFF2-40B4-BE49-F238E27FC236}">
                <a16:creationId xmlns:a16="http://schemas.microsoft.com/office/drawing/2014/main" id="{09E13A21-E826-4BC2-89AD-3B04114EAAB5}"/>
              </a:ext>
            </a:extLst>
          </p:cNvPr>
          <p:cNvCxnSpPr>
            <a:cxnSpLocks/>
          </p:cNvCxnSpPr>
          <p:nvPr/>
        </p:nvCxnSpPr>
        <p:spPr>
          <a:xfrm>
            <a:off x="6587348" y="2881065"/>
            <a:ext cx="251298" cy="3843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CFD1B8C-9561-452F-8ECD-2D05DF9A801B}"/>
              </a:ext>
            </a:extLst>
          </p:cNvPr>
          <p:cNvCxnSpPr>
            <a:cxnSpLocks/>
          </p:cNvCxnSpPr>
          <p:nvPr/>
        </p:nvCxnSpPr>
        <p:spPr>
          <a:xfrm flipV="1">
            <a:off x="6587348" y="3687519"/>
            <a:ext cx="261814" cy="256683"/>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302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P spid="13"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rgbClr val="0064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4656551" cy="923330"/>
          </a:xfrm>
          <a:prstGeom prst="rect">
            <a:avLst/>
          </a:prstGeom>
          <a:noFill/>
        </p:spPr>
        <p:txBody>
          <a:bodyPr wrap="square" rtlCol="0">
            <a:spAutoFit/>
          </a:bodyPr>
          <a:lstStyle/>
          <a:p>
            <a:pPr lvl="0" defTabSz="914400">
              <a:lnSpc>
                <a:spcPct val="90000"/>
              </a:lnSpc>
              <a:spcBef>
                <a:spcPts val="1000"/>
              </a:spcBef>
            </a:pPr>
            <a:r>
              <a:rPr lang="en-US" sz="2000" dirty="0">
                <a:solidFill>
                  <a:schemeClr val="bg2"/>
                </a:solidFill>
                <a:latin typeface="IBM Plex Sans" panose="020B0503050000000000" pitchFamily="34" charset="0"/>
                <a:cs typeface="Arial" panose="020B0604020202020204" pitchFamily="34" charset="0"/>
              </a:rPr>
              <a:t>Selecting the LinkedIn icon will require the user to log into their LinkedIn account and provide authorization.</a:t>
            </a:r>
          </a:p>
        </p:txBody>
      </p:sp>
      <p:pic>
        <p:nvPicPr>
          <p:cNvPr id="5" name="Picture 4">
            <a:extLst>
              <a:ext uri="{FF2B5EF4-FFF2-40B4-BE49-F238E27FC236}">
                <a16:creationId xmlns:a16="http://schemas.microsoft.com/office/drawing/2014/main" id="{75817771-032F-4287-8EBA-1386909EC248}"/>
              </a:ext>
            </a:extLst>
          </p:cNvPr>
          <p:cNvPicPr>
            <a:picLocks noChangeAspect="1"/>
          </p:cNvPicPr>
          <p:nvPr/>
        </p:nvPicPr>
        <p:blipFill>
          <a:blip r:embed="rId2"/>
          <a:stretch>
            <a:fillRect/>
          </a:stretch>
        </p:blipFill>
        <p:spPr>
          <a:xfrm>
            <a:off x="2982645" y="1604758"/>
            <a:ext cx="3178710" cy="3121608"/>
          </a:xfrm>
          <a:prstGeom prst="rect">
            <a:avLst/>
          </a:prstGeom>
        </p:spPr>
      </p:pic>
      <p:pic>
        <p:nvPicPr>
          <p:cNvPr id="6" name="Picture 5">
            <a:extLst>
              <a:ext uri="{FF2B5EF4-FFF2-40B4-BE49-F238E27FC236}">
                <a16:creationId xmlns:a16="http://schemas.microsoft.com/office/drawing/2014/main" id="{2454FDDB-6885-4B47-BE54-D971B283F61D}"/>
              </a:ext>
            </a:extLst>
          </p:cNvPr>
          <p:cNvPicPr>
            <a:picLocks noChangeAspect="1"/>
          </p:cNvPicPr>
          <p:nvPr/>
        </p:nvPicPr>
        <p:blipFill>
          <a:blip r:embed="rId3"/>
          <a:stretch>
            <a:fillRect/>
          </a:stretch>
        </p:blipFill>
        <p:spPr>
          <a:xfrm>
            <a:off x="6465939" y="2176505"/>
            <a:ext cx="1725207" cy="2707007"/>
          </a:xfrm>
          <a:prstGeom prst="rect">
            <a:avLst/>
          </a:prstGeom>
        </p:spPr>
      </p:pic>
    </p:spTree>
    <p:extLst>
      <p:ext uri="{BB962C8B-B14F-4D97-AF65-F5344CB8AC3E}">
        <p14:creationId xmlns:p14="http://schemas.microsoft.com/office/powerpoint/2010/main" val="3400196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rgbClr val="0064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5187462" cy="707886"/>
          </a:xfrm>
          <a:prstGeom prst="rect">
            <a:avLst/>
          </a:prstGeom>
          <a:noFill/>
        </p:spPr>
        <p:txBody>
          <a:bodyPr wrap="square" rtlCol="0">
            <a:spAutoFit/>
          </a:bodyPr>
          <a:lstStyle/>
          <a:p>
            <a:r>
              <a:rPr lang="en-US" sz="2000" dirty="0">
                <a:solidFill>
                  <a:schemeClr val="bg2"/>
                </a:solidFill>
                <a:latin typeface="IBM Plex Sans" panose="020B0503050000000000" pitchFamily="34" charset="0"/>
              </a:rPr>
              <a:t>Selecting the Facebook or Twitter icons will require the user to log into their profiles.</a:t>
            </a:r>
          </a:p>
        </p:txBody>
      </p:sp>
      <p:pic>
        <p:nvPicPr>
          <p:cNvPr id="7" name="Picture 6">
            <a:extLst>
              <a:ext uri="{FF2B5EF4-FFF2-40B4-BE49-F238E27FC236}">
                <a16:creationId xmlns:a16="http://schemas.microsoft.com/office/drawing/2014/main" id="{DC91F166-3C4F-4495-BD79-54B47AEC3261}"/>
              </a:ext>
            </a:extLst>
          </p:cNvPr>
          <p:cNvPicPr>
            <a:picLocks noChangeAspect="1"/>
          </p:cNvPicPr>
          <p:nvPr/>
        </p:nvPicPr>
        <p:blipFill>
          <a:blip r:embed="rId2"/>
          <a:stretch>
            <a:fillRect/>
          </a:stretch>
        </p:blipFill>
        <p:spPr>
          <a:xfrm>
            <a:off x="1987898" y="1510047"/>
            <a:ext cx="2897253" cy="3103773"/>
          </a:xfrm>
          <a:prstGeom prst="rect">
            <a:avLst/>
          </a:prstGeom>
        </p:spPr>
      </p:pic>
      <p:pic>
        <p:nvPicPr>
          <p:cNvPr id="8" name="Picture 7">
            <a:extLst>
              <a:ext uri="{FF2B5EF4-FFF2-40B4-BE49-F238E27FC236}">
                <a16:creationId xmlns:a16="http://schemas.microsoft.com/office/drawing/2014/main" id="{6DBAA720-8AE5-409C-AF6B-D5342FA47A2A}"/>
              </a:ext>
            </a:extLst>
          </p:cNvPr>
          <p:cNvPicPr>
            <a:picLocks noChangeAspect="1"/>
          </p:cNvPicPr>
          <p:nvPr/>
        </p:nvPicPr>
        <p:blipFill>
          <a:blip r:embed="rId3"/>
          <a:stretch>
            <a:fillRect/>
          </a:stretch>
        </p:blipFill>
        <p:spPr>
          <a:xfrm>
            <a:off x="5565244" y="1449537"/>
            <a:ext cx="2915903" cy="3224791"/>
          </a:xfrm>
          <a:prstGeom prst="rect">
            <a:avLst/>
          </a:prstGeom>
        </p:spPr>
      </p:pic>
    </p:spTree>
    <p:extLst>
      <p:ext uri="{BB962C8B-B14F-4D97-AF65-F5344CB8AC3E}">
        <p14:creationId xmlns:p14="http://schemas.microsoft.com/office/powerpoint/2010/main" val="3805084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rgbClr val="0064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5790156" cy="923330"/>
          </a:xfrm>
          <a:prstGeom prst="rect">
            <a:avLst/>
          </a:prstGeom>
          <a:noFill/>
        </p:spPr>
        <p:txBody>
          <a:bodyPr wrap="square" rtlCol="0">
            <a:spAutoFit/>
          </a:bodyPr>
          <a:lstStyle/>
          <a:p>
            <a:r>
              <a:rPr lang="en-US" sz="1800" dirty="0">
                <a:solidFill>
                  <a:schemeClr val="bg2"/>
                </a:solidFill>
                <a:latin typeface="IBM Plex Sans" panose="020B0503050000000000" pitchFamily="34" charset="0"/>
              </a:rPr>
              <a:t>After the user logs into their social media profile(s) they will select the Share button. A green checkmark displays next to the </a:t>
            </a:r>
            <a:r>
              <a:rPr lang="en-US" sz="1800" dirty="0" err="1">
                <a:solidFill>
                  <a:schemeClr val="bg2"/>
                </a:solidFill>
                <a:latin typeface="IBM Plex Sans" panose="020B0503050000000000" pitchFamily="34" charset="0"/>
              </a:rPr>
              <a:t>AutoReqID</a:t>
            </a:r>
            <a:r>
              <a:rPr lang="en-US" sz="1800" dirty="0">
                <a:solidFill>
                  <a:schemeClr val="bg2"/>
                </a:solidFill>
                <a:latin typeface="IBM Plex Sans" panose="020B0503050000000000" pitchFamily="34" charset="0"/>
              </a:rPr>
              <a:t> field.</a:t>
            </a:r>
          </a:p>
        </p:txBody>
      </p:sp>
      <p:pic>
        <p:nvPicPr>
          <p:cNvPr id="6" name="Picture 5">
            <a:extLst>
              <a:ext uri="{FF2B5EF4-FFF2-40B4-BE49-F238E27FC236}">
                <a16:creationId xmlns:a16="http://schemas.microsoft.com/office/drawing/2014/main" id="{58939A02-FD71-4E66-9AEA-A44FCCDE0894}"/>
              </a:ext>
            </a:extLst>
          </p:cNvPr>
          <p:cNvPicPr>
            <a:picLocks noChangeAspect="1"/>
          </p:cNvPicPr>
          <p:nvPr/>
        </p:nvPicPr>
        <p:blipFill>
          <a:blip r:embed="rId2"/>
          <a:stretch>
            <a:fillRect/>
          </a:stretch>
        </p:blipFill>
        <p:spPr>
          <a:xfrm>
            <a:off x="130962" y="1687419"/>
            <a:ext cx="4363055" cy="2666654"/>
          </a:xfrm>
          <a:prstGeom prst="rect">
            <a:avLst/>
          </a:prstGeom>
        </p:spPr>
      </p:pic>
      <p:pic>
        <p:nvPicPr>
          <p:cNvPr id="9" name="Picture 8">
            <a:extLst>
              <a:ext uri="{FF2B5EF4-FFF2-40B4-BE49-F238E27FC236}">
                <a16:creationId xmlns:a16="http://schemas.microsoft.com/office/drawing/2014/main" id="{CCA6B578-529C-4516-AB4D-A3EC569FE20C}"/>
              </a:ext>
            </a:extLst>
          </p:cNvPr>
          <p:cNvPicPr>
            <a:picLocks noChangeAspect="1"/>
          </p:cNvPicPr>
          <p:nvPr/>
        </p:nvPicPr>
        <p:blipFill>
          <a:blip r:embed="rId3"/>
          <a:stretch>
            <a:fillRect/>
          </a:stretch>
        </p:blipFill>
        <p:spPr>
          <a:xfrm>
            <a:off x="4649985" y="2185386"/>
            <a:ext cx="4340209" cy="2666654"/>
          </a:xfrm>
          <a:prstGeom prst="rect">
            <a:avLst/>
          </a:prstGeom>
        </p:spPr>
      </p:pic>
    </p:spTree>
    <p:extLst>
      <p:ext uri="{BB962C8B-B14F-4D97-AF65-F5344CB8AC3E}">
        <p14:creationId xmlns:p14="http://schemas.microsoft.com/office/powerpoint/2010/main" val="290557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rgbClr val="0064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5790156" cy="923330"/>
          </a:xfrm>
          <a:prstGeom prst="rect">
            <a:avLst/>
          </a:prstGeom>
          <a:noFill/>
        </p:spPr>
        <p:txBody>
          <a:bodyPr wrap="square" rtlCol="0">
            <a:spAutoFit/>
          </a:bodyPr>
          <a:lstStyle/>
          <a:p>
            <a:r>
              <a:rPr lang="en-US" sz="1800" dirty="0">
                <a:solidFill>
                  <a:schemeClr val="bg2"/>
                </a:solidFill>
                <a:latin typeface="IBM Plex Sans" panose="020B0503050000000000" pitchFamily="34" charset="0"/>
              </a:rPr>
              <a:t>To view the posting history of reqs to the social media accounts, select the link </a:t>
            </a:r>
            <a:r>
              <a:rPr lang="en-US" sz="1800" b="1" dirty="0">
                <a:solidFill>
                  <a:schemeClr val="bg2"/>
                </a:solidFill>
                <a:latin typeface="IBM Plex Sans" panose="020B0503050000000000" pitchFamily="34" charset="0"/>
              </a:rPr>
              <a:t>View Social Media Posting </a:t>
            </a:r>
            <a:r>
              <a:rPr lang="en-US" sz="1800" dirty="0">
                <a:solidFill>
                  <a:schemeClr val="bg2"/>
                </a:solidFill>
                <a:latin typeface="IBM Plex Sans" panose="020B0503050000000000" pitchFamily="34" charset="0"/>
              </a:rPr>
              <a:t>history.</a:t>
            </a:r>
          </a:p>
        </p:txBody>
      </p:sp>
      <p:pic>
        <p:nvPicPr>
          <p:cNvPr id="7" name="Picture 6">
            <a:extLst>
              <a:ext uri="{FF2B5EF4-FFF2-40B4-BE49-F238E27FC236}">
                <a16:creationId xmlns:a16="http://schemas.microsoft.com/office/drawing/2014/main" id="{6329B047-E0B5-4A85-A35D-81F840321084}"/>
              </a:ext>
            </a:extLst>
          </p:cNvPr>
          <p:cNvPicPr>
            <a:picLocks noChangeAspect="1"/>
          </p:cNvPicPr>
          <p:nvPr/>
        </p:nvPicPr>
        <p:blipFill>
          <a:blip r:embed="rId2"/>
          <a:stretch>
            <a:fillRect/>
          </a:stretch>
        </p:blipFill>
        <p:spPr>
          <a:xfrm>
            <a:off x="1870340" y="1378456"/>
            <a:ext cx="5403319" cy="3341982"/>
          </a:xfrm>
          <a:prstGeom prst="rect">
            <a:avLst/>
          </a:prstGeom>
        </p:spPr>
      </p:pic>
    </p:spTree>
    <p:extLst>
      <p:ext uri="{BB962C8B-B14F-4D97-AF65-F5344CB8AC3E}">
        <p14:creationId xmlns:p14="http://schemas.microsoft.com/office/powerpoint/2010/main" val="2412303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64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4963438" cy="369332"/>
          </a:xfrm>
          <a:prstGeom prst="rect">
            <a:avLst/>
          </a:prstGeom>
          <a:noFill/>
        </p:spPr>
        <p:txBody>
          <a:bodyPr wrap="square" rtlCol="0">
            <a:spAutoFit/>
          </a:bodyPr>
          <a:lstStyle/>
          <a:p>
            <a:r>
              <a:rPr lang="en-US" sz="1800" dirty="0">
                <a:solidFill>
                  <a:schemeClr val="bg2"/>
                </a:solidFill>
                <a:latin typeface="IBM Plex Sans" panose="020B0503050000000000" pitchFamily="34" charset="0"/>
                <a:cs typeface="Arial" panose="020B0604020202020204" pitchFamily="34" charset="0"/>
              </a:rPr>
              <a:t>Where do they go &amp; what do they look like:</a:t>
            </a:r>
            <a:endParaRPr lang="en-US" sz="1400" dirty="0">
              <a:solidFill>
                <a:schemeClr val="bg2"/>
              </a:solidFill>
              <a:latin typeface="IBM Plex Sans" panose="020B0503050000000000" pitchFamily="34" charset="0"/>
            </a:endParaRPr>
          </a:p>
        </p:txBody>
      </p:sp>
      <p:graphicFrame>
        <p:nvGraphicFramePr>
          <p:cNvPr id="5" name="Table 4">
            <a:extLst>
              <a:ext uri="{FF2B5EF4-FFF2-40B4-BE49-F238E27FC236}">
                <a16:creationId xmlns:a16="http://schemas.microsoft.com/office/drawing/2014/main" id="{E883C406-9544-432B-B8A6-E9A549322AFB}"/>
              </a:ext>
            </a:extLst>
          </p:cNvPr>
          <p:cNvGraphicFramePr>
            <a:graphicFrameLocks noGrp="1"/>
          </p:cNvGraphicFramePr>
          <p:nvPr>
            <p:extLst>
              <p:ext uri="{D42A27DB-BD31-4B8C-83A1-F6EECF244321}">
                <p14:modId xmlns:p14="http://schemas.microsoft.com/office/powerpoint/2010/main" val="3322711189"/>
              </p:ext>
            </p:extLst>
          </p:nvPr>
        </p:nvGraphicFramePr>
        <p:xfrm>
          <a:off x="228600" y="1280808"/>
          <a:ext cx="3763246" cy="2742804"/>
        </p:xfrm>
        <a:graphic>
          <a:graphicData uri="http://schemas.openxmlformats.org/drawingml/2006/table">
            <a:tbl>
              <a:tblPr firstRow="1" bandRow="1">
                <a:tableStyleId>{7DF18680-E054-41AD-8BC1-D1AEF772440D}</a:tableStyleId>
              </a:tblPr>
              <a:tblGrid>
                <a:gridCol w="2084260">
                  <a:extLst>
                    <a:ext uri="{9D8B030D-6E8A-4147-A177-3AD203B41FA5}">
                      <a16:colId xmlns:a16="http://schemas.microsoft.com/office/drawing/2014/main" val="20000"/>
                    </a:ext>
                  </a:extLst>
                </a:gridCol>
                <a:gridCol w="1678986">
                  <a:extLst>
                    <a:ext uri="{9D8B030D-6E8A-4147-A177-3AD203B41FA5}">
                      <a16:colId xmlns:a16="http://schemas.microsoft.com/office/drawing/2014/main" val="20001"/>
                    </a:ext>
                  </a:extLst>
                </a:gridCol>
              </a:tblGrid>
              <a:tr h="300825">
                <a:tc>
                  <a:txBody>
                    <a:bodyPr/>
                    <a:lstStyle/>
                    <a:p>
                      <a:r>
                        <a:rPr lang="en-US" sz="1400" dirty="0"/>
                        <a:t>Social Media Channel</a:t>
                      </a:r>
                    </a:p>
                  </a:txBody>
                  <a:tcPr marL="91454" marR="91454" marT="45698" marB="45698">
                    <a:solidFill>
                      <a:srgbClr val="83D1F5"/>
                    </a:solidFill>
                  </a:tcPr>
                </a:tc>
                <a:tc>
                  <a:txBody>
                    <a:bodyPr/>
                    <a:lstStyle/>
                    <a:p>
                      <a:r>
                        <a:rPr lang="en-US" sz="1400" dirty="0"/>
                        <a:t>Where it appears</a:t>
                      </a:r>
                    </a:p>
                  </a:txBody>
                  <a:tcPr marL="91454" marR="91454" marT="45698" marB="45698">
                    <a:solidFill>
                      <a:srgbClr val="83D1F5"/>
                    </a:solidFill>
                  </a:tcPr>
                </a:tc>
                <a:extLst>
                  <a:ext uri="{0D108BD9-81ED-4DB2-BD59-A6C34878D82A}">
                    <a16:rowId xmlns:a16="http://schemas.microsoft.com/office/drawing/2014/main" val="10000"/>
                  </a:ext>
                </a:extLst>
              </a:tr>
              <a:tr h="300825">
                <a:tc>
                  <a:txBody>
                    <a:bodyPr/>
                    <a:lstStyle/>
                    <a:p>
                      <a:r>
                        <a:rPr lang="en-US" sz="1400" dirty="0"/>
                        <a:t>LinkedIn</a:t>
                      </a:r>
                    </a:p>
                  </a:txBody>
                  <a:tcPr marL="91454" marR="91454" marT="45698" marB="45698">
                    <a:solidFill>
                      <a:srgbClr val="83D1F5"/>
                    </a:solidFill>
                  </a:tcPr>
                </a:tc>
                <a:tc>
                  <a:txBody>
                    <a:bodyPr/>
                    <a:lstStyle/>
                    <a:p>
                      <a:endParaRPr lang="en-US" sz="1400" dirty="0"/>
                    </a:p>
                  </a:txBody>
                  <a:tcPr marL="91454" marR="91454" marT="45698" marB="45698">
                    <a:solidFill>
                      <a:srgbClr val="83D1F5"/>
                    </a:solidFill>
                  </a:tcPr>
                </a:tc>
                <a:extLst>
                  <a:ext uri="{0D108BD9-81ED-4DB2-BD59-A6C34878D82A}">
                    <a16:rowId xmlns:a16="http://schemas.microsoft.com/office/drawing/2014/main" val="10001"/>
                  </a:ext>
                </a:extLst>
              </a:tr>
              <a:tr h="300825">
                <a:tc>
                  <a:txBody>
                    <a:bodyPr/>
                    <a:lstStyle/>
                    <a:p>
                      <a:pPr lvl="1"/>
                      <a:r>
                        <a:rPr lang="en-US" sz="1400" dirty="0"/>
                        <a:t>Personal account</a:t>
                      </a:r>
                    </a:p>
                  </a:txBody>
                  <a:tcPr marL="91454" marR="91454" marT="45698" marB="45698"/>
                </a:tc>
                <a:tc>
                  <a:txBody>
                    <a:bodyPr/>
                    <a:lstStyle/>
                    <a:p>
                      <a:r>
                        <a:rPr lang="en-US" sz="1400" dirty="0"/>
                        <a:t>Network update</a:t>
                      </a:r>
                    </a:p>
                  </a:txBody>
                  <a:tcPr marL="91454" marR="91454" marT="45698" marB="45698"/>
                </a:tc>
                <a:extLst>
                  <a:ext uri="{0D108BD9-81ED-4DB2-BD59-A6C34878D82A}">
                    <a16:rowId xmlns:a16="http://schemas.microsoft.com/office/drawing/2014/main" val="10002"/>
                  </a:ext>
                </a:extLst>
              </a:tr>
              <a:tr h="300825">
                <a:tc>
                  <a:txBody>
                    <a:bodyPr/>
                    <a:lstStyle/>
                    <a:p>
                      <a:r>
                        <a:rPr lang="en-US" sz="1400" dirty="0"/>
                        <a:t>Facebook</a:t>
                      </a:r>
                    </a:p>
                  </a:txBody>
                  <a:tcPr marL="91454" marR="91454" marT="45698" marB="45698">
                    <a:solidFill>
                      <a:srgbClr val="83D1F5"/>
                    </a:solidFill>
                  </a:tcPr>
                </a:tc>
                <a:tc>
                  <a:txBody>
                    <a:bodyPr/>
                    <a:lstStyle/>
                    <a:p>
                      <a:endParaRPr lang="en-US" sz="1400" dirty="0"/>
                    </a:p>
                  </a:txBody>
                  <a:tcPr marL="91454" marR="91454" marT="45698" marB="45698">
                    <a:solidFill>
                      <a:srgbClr val="83D1F5"/>
                    </a:solidFill>
                  </a:tcPr>
                </a:tc>
                <a:extLst>
                  <a:ext uri="{0D108BD9-81ED-4DB2-BD59-A6C34878D82A}">
                    <a16:rowId xmlns:a16="http://schemas.microsoft.com/office/drawing/2014/main" val="10003"/>
                  </a:ext>
                </a:extLst>
              </a:tr>
              <a:tr h="300825">
                <a:tc>
                  <a:txBody>
                    <a:bodyPr/>
                    <a:lstStyle/>
                    <a:p>
                      <a:pPr lvl="1"/>
                      <a:r>
                        <a:rPr lang="en-US" sz="1400" dirty="0"/>
                        <a:t>Personal</a:t>
                      </a:r>
                      <a:r>
                        <a:rPr lang="en-US" sz="1400" baseline="0" dirty="0"/>
                        <a:t> page</a:t>
                      </a:r>
                      <a:endParaRPr lang="en-US" sz="1400" dirty="0"/>
                    </a:p>
                  </a:txBody>
                  <a:tcPr marL="91454" marR="91454" marT="45698" marB="45698"/>
                </a:tc>
                <a:tc>
                  <a:txBody>
                    <a:bodyPr/>
                    <a:lstStyle/>
                    <a:p>
                      <a:r>
                        <a:rPr lang="en-US" sz="1400" dirty="0"/>
                        <a:t>Wall posting</a:t>
                      </a:r>
                    </a:p>
                  </a:txBody>
                  <a:tcPr marL="91454" marR="91454" marT="45698" marB="45698"/>
                </a:tc>
                <a:extLst>
                  <a:ext uri="{0D108BD9-81ED-4DB2-BD59-A6C34878D82A}">
                    <a16:rowId xmlns:a16="http://schemas.microsoft.com/office/drawing/2014/main" val="10004"/>
                  </a:ext>
                </a:extLst>
              </a:tr>
              <a:tr h="300825">
                <a:tc>
                  <a:txBody>
                    <a:bodyPr/>
                    <a:lstStyle/>
                    <a:p>
                      <a:pPr lvl="1"/>
                      <a:r>
                        <a:rPr lang="en-US" sz="1400" dirty="0"/>
                        <a:t>Company</a:t>
                      </a:r>
                      <a:r>
                        <a:rPr lang="en-US" sz="1400" baseline="0" dirty="0"/>
                        <a:t> page</a:t>
                      </a:r>
                      <a:endParaRPr lang="en-US" sz="1400" dirty="0"/>
                    </a:p>
                  </a:txBody>
                  <a:tcPr marL="91454" marR="91454" marT="45698" marB="45698">
                    <a:solidFill>
                      <a:srgbClr val="83D1F5"/>
                    </a:solidFill>
                  </a:tcPr>
                </a:tc>
                <a:tc>
                  <a:txBody>
                    <a:bodyPr/>
                    <a:lstStyle/>
                    <a:p>
                      <a:r>
                        <a:rPr lang="en-US" sz="1400" dirty="0"/>
                        <a:t>Wall posting</a:t>
                      </a:r>
                    </a:p>
                  </a:txBody>
                  <a:tcPr marL="91454" marR="91454" marT="45698" marB="45698">
                    <a:solidFill>
                      <a:srgbClr val="83D1F5"/>
                    </a:solidFill>
                  </a:tcPr>
                </a:tc>
                <a:extLst>
                  <a:ext uri="{0D108BD9-81ED-4DB2-BD59-A6C34878D82A}">
                    <a16:rowId xmlns:a16="http://schemas.microsoft.com/office/drawing/2014/main" val="10005"/>
                  </a:ext>
                </a:extLst>
              </a:tr>
              <a:tr h="300825">
                <a:tc>
                  <a:txBody>
                    <a:bodyPr/>
                    <a:lstStyle/>
                    <a:p>
                      <a:r>
                        <a:rPr lang="en-US" sz="1400" dirty="0"/>
                        <a:t>Twitter</a:t>
                      </a:r>
                    </a:p>
                  </a:txBody>
                  <a:tcPr marL="91454" marR="91454" marT="45698" marB="45698"/>
                </a:tc>
                <a:tc>
                  <a:txBody>
                    <a:bodyPr/>
                    <a:lstStyle/>
                    <a:p>
                      <a:endParaRPr lang="en-US" sz="1400" dirty="0"/>
                    </a:p>
                  </a:txBody>
                  <a:tcPr marL="91454" marR="91454" marT="45698" marB="45698"/>
                </a:tc>
                <a:extLst>
                  <a:ext uri="{0D108BD9-81ED-4DB2-BD59-A6C34878D82A}">
                    <a16:rowId xmlns:a16="http://schemas.microsoft.com/office/drawing/2014/main" val="10006"/>
                  </a:ext>
                </a:extLst>
              </a:tr>
              <a:tr h="300825">
                <a:tc>
                  <a:txBody>
                    <a:bodyPr/>
                    <a:lstStyle/>
                    <a:p>
                      <a:pPr lvl="1"/>
                      <a:r>
                        <a:rPr lang="en-US" sz="1400" dirty="0"/>
                        <a:t>Personal</a:t>
                      </a:r>
                      <a:r>
                        <a:rPr lang="en-US" sz="1400" baseline="0" dirty="0"/>
                        <a:t> account</a:t>
                      </a:r>
                      <a:endParaRPr lang="en-US" sz="1400" dirty="0"/>
                    </a:p>
                  </a:txBody>
                  <a:tcPr marL="91454" marR="91454" marT="45698" marB="45698">
                    <a:solidFill>
                      <a:srgbClr val="83D1F5"/>
                    </a:solidFill>
                  </a:tcPr>
                </a:tc>
                <a:tc>
                  <a:txBody>
                    <a:bodyPr/>
                    <a:lstStyle/>
                    <a:p>
                      <a:r>
                        <a:rPr lang="en-US" sz="1400" dirty="0"/>
                        <a:t>Tweet</a:t>
                      </a:r>
                    </a:p>
                  </a:txBody>
                  <a:tcPr marL="91454" marR="91454" marT="45698" marB="45698">
                    <a:solidFill>
                      <a:srgbClr val="83D1F5"/>
                    </a:solidFill>
                  </a:tcPr>
                </a:tc>
                <a:extLst>
                  <a:ext uri="{0D108BD9-81ED-4DB2-BD59-A6C34878D82A}">
                    <a16:rowId xmlns:a16="http://schemas.microsoft.com/office/drawing/2014/main" val="10007"/>
                  </a:ext>
                </a:extLst>
              </a:tr>
              <a:tr h="300825">
                <a:tc>
                  <a:txBody>
                    <a:bodyPr/>
                    <a:lstStyle/>
                    <a:p>
                      <a:pPr lvl="1"/>
                      <a:r>
                        <a:rPr lang="en-US" sz="1400" dirty="0"/>
                        <a:t>Company account</a:t>
                      </a:r>
                    </a:p>
                  </a:txBody>
                  <a:tcPr marL="91454" marR="91454" marT="45698" marB="45698"/>
                </a:tc>
                <a:tc>
                  <a:txBody>
                    <a:bodyPr/>
                    <a:lstStyle/>
                    <a:p>
                      <a:r>
                        <a:rPr lang="en-US" sz="1400" dirty="0"/>
                        <a:t>Tweet</a:t>
                      </a:r>
                    </a:p>
                  </a:txBody>
                  <a:tcPr marL="91454" marR="91454" marT="45698" marB="45698"/>
                </a:tc>
                <a:extLst>
                  <a:ext uri="{0D108BD9-81ED-4DB2-BD59-A6C34878D82A}">
                    <a16:rowId xmlns:a16="http://schemas.microsoft.com/office/drawing/2014/main" val="10008"/>
                  </a:ext>
                </a:extLst>
              </a:tr>
            </a:tbl>
          </a:graphicData>
        </a:graphic>
      </p:graphicFrame>
      <p:pic>
        <p:nvPicPr>
          <p:cNvPr id="6" name="Picture 2">
            <a:extLst>
              <a:ext uri="{FF2B5EF4-FFF2-40B4-BE49-F238E27FC236}">
                <a16:creationId xmlns:a16="http://schemas.microsoft.com/office/drawing/2014/main" id="{0228ECF7-A02E-42F7-9BF7-0EFD7C7C44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3362" y="4131922"/>
            <a:ext cx="2640665" cy="923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144D99D3-BC9C-434F-8C77-187B45893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7391" y="2518226"/>
            <a:ext cx="3022729" cy="1123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a:extLst>
              <a:ext uri="{FF2B5EF4-FFF2-40B4-BE49-F238E27FC236}">
                <a16:creationId xmlns:a16="http://schemas.microsoft.com/office/drawing/2014/main" id="{E5F2C136-7792-4541-9252-7CA8837B09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036" y="1051745"/>
            <a:ext cx="3865364" cy="986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2">
            <a:extLst>
              <a:ext uri="{FF2B5EF4-FFF2-40B4-BE49-F238E27FC236}">
                <a16:creationId xmlns:a16="http://schemas.microsoft.com/office/drawing/2014/main" id="{F50648E6-2805-4E11-A883-62EC9A953D40}"/>
              </a:ext>
            </a:extLst>
          </p:cNvPr>
          <p:cNvSpPr txBox="1">
            <a:spLocks noChangeArrowheads="1"/>
          </p:cNvSpPr>
          <p:nvPr/>
        </p:nvSpPr>
        <p:spPr bwMode="auto">
          <a:xfrm>
            <a:off x="4946316" y="707859"/>
            <a:ext cx="1703387" cy="306387"/>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400">
                <a:solidFill>
                  <a:schemeClr val="tx1"/>
                </a:solidFill>
                <a:cs typeface="Arial" panose="020B0604020202020204" pitchFamily="34" charset="0"/>
              </a:rPr>
              <a:t>LinkedIn</a:t>
            </a:r>
          </a:p>
        </p:txBody>
      </p:sp>
      <p:sp>
        <p:nvSpPr>
          <p:cNvPr id="11" name="TextBox 10">
            <a:extLst>
              <a:ext uri="{FF2B5EF4-FFF2-40B4-BE49-F238E27FC236}">
                <a16:creationId xmlns:a16="http://schemas.microsoft.com/office/drawing/2014/main" id="{F5AA0547-D496-42E8-B8A2-F86F74222FE7}"/>
              </a:ext>
            </a:extLst>
          </p:cNvPr>
          <p:cNvSpPr txBox="1">
            <a:spLocks noChangeArrowheads="1"/>
          </p:cNvSpPr>
          <p:nvPr/>
        </p:nvSpPr>
        <p:spPr bwMode="auto">
          <a:xfrm>
            <a:off x="4313781" y="2143720"/>
            <a:ext cx="1704975" cy="307975"/>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400" dirty="0">
                <a:solidFill>
                  <a:schemeClr val="tx1"/>
                </a:solidFill>
                <a:cs typeface="Arial" panose="020B0604020202020204" pitchFamily="34" charset="0"/>
              </a:rPr>
              <a:t>Facebook</a:t>
            </a:r>
          </a:p>
        </p:txBody>
      </p:sp>
      <p:sp>
        <p:nvSpPr>
          <p:cNvPr id="12" name="TextBox 11">
            <a:extLst>
              <a:ext uri="{FF2B5EF4-FFF2-40B4-BE49-F238E27FC236}">
                <a16:creationId xmlns:a16="http://schemas.microsoft.com/office/drawing/2014/main" id="{916C3B27-E8A3-4E17-B786-3E0F4E40B566}"/>
              </a:ext>
            </a:extLst>
          </p:cNvPr>
          <p:cNvSpPr txBox="1">
            <a:spLocks noChangeArrowheads="1"/>
          </p:cNvSpPr>
          <p:nvPr/>
        </p:nvSpPr>
        <p:spPr bwMode="auto">
          <a:xfrm>
            <a:off x="5096628" y="3783780"/>
            <a:ext cx="1704975" cy="307975"/>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400" dirty="0">
                <a:solidFill>
                  <a:schemeClr val="tx1"/>
                </a:solidFill>
                <a:cs typeface="Arial" panose="020B0604020202020204" pitchFamily="34" charset="0"/>
              </a:rPr>
              <a:t>Twitter</a:t>
            </a:r>
          </a:p>
        </p:txBody>
      </p:sp>
    </p:spTree>
    <p:extLst>
      <p:ext uri="{BB962C8B-B14F-4D97-AF65-F5344CB8AC3E}">
        <p14:creationId xmlns:p14="http://schemas.microsoft.com/office/powerpoint/2010/main" val="334988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64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4963438" cy="3877985"/>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Authorizing Company Accounts</a:t>
            </a:r>
            <a:br>
              <a:rPr lang="en-US" sz="1800" dirty="0">
                <a:solidFill>
                  <a:schemeClr val="bg2"/>
                </a:solidFill>
                <a:latin typeface="IBM Plex Sans" panose="020B0503050000000000" pitchFamily="34" charset="0"/>
              </a:rPr>
            </a:br>
            <a:r>
              <a:rPr lang="en-US" sz="1600" dirty="0">
                <a:solidFill>
                  <a:schemeClr val="bg2"/>
                </a:solidFill>
                <a:latin typeface="IBM Plex Sans" panose="020B0503050000000000" pitchFamily="34" charset="0"/>
              </a:rPr>
              <a:t>Users with the user type privilege “Social Networks – Authorize Company Accounts” will see the Add button along with the Facebook/Twitter icons on the Post to my Social Networks page.</a:t>
            </a:r>
          </a:p>
          <a:p>
            <a:endParaRPr lang="en-US" sz="1600" dirty="0">
              <a:solidFill>
                <a:schemeClr val="bg2"/>
              </a:solidFill>
              <a:latin typeface="IBM Plex Sans" panose="020B0503050000000000" pitchFamily="34" charset="0"/>
            </a:endParaRPr>
          </a:p>
          <a:p>
            <a:r>
              <a:rPr lang="en-US" sz="1600" dirty="0">
                <a:solidFill>
                  <a:schemeClr val="bg2"/>
                </a:solidFill>
                <a:latin typeface="IBM Plex Sans" panose="020B0503050000000000" pitchFamily="34" charset="0"/>
              </a:rPr>
              <a:t>Once the user clicks an icon &amp; enters the credentials to authorize the account, the site will appear as added &amp; the user should click the “User Types” hyperlink to indicate which user types should have access to post to the company account.</a:t>
            </a:r>
          </a:p>
          <a:p>
            <a:endParaRPr lang="en-US" sz="1600" dirty="0">
              <a:solidFill>
                <a:schemeClr val="bg2"/>
              </a:solidFill>
              <a:latin typeface="IBM Plex Sans" panose="020B0503050000000000" pitchFamily="34" charset="0"/>
            </a:endParaRPr>
          </a:p>
          <a:p>
            <a:endParaRPr lang="en-US" sz="1600" dirty="0">
              <a:solidFill>
                <a:schemeClr val="bg2"/>
              </a:solidFill>
              <a:latin typeface="IBM Plex Sans" panose="020B0503050000000000" pitchFamily="34" charset="0"/>
            </a:endParaRPr>
          </a:p>
          <a:p>
            <a:r>
              <a:rPr lang="en-US" sz="1200" b="1" dirty="0">
                <a:solidFill>
                  <a:schemeClr val="bg2"/>
                </a:solidFill>
                <a:latin typeface="IBM Plex Sans" panose="020B0503050000000000" pitchFamily="34" charset="0"/>
              </a:rPr>
              <a:t>Note</a:t>
            </a:r>
            <a:r>
              <a:rPr lang="en-US" sz="1200" dirty="0">
                <a:solidFill>
                  <a:schemeClr val="bg2"/>
                </a:solidFill>
                <a:latin typeface="IBM Plex Sans" panose="020B0503050000000000" pitchFamily="34" charset="0"/>
              </a:rPr>
              <a:t>: LinkedIn took away the option to allow our users the option to post requisitions to their Company Accounts. Therefore, you will </a:t>
            </a:r>
            <a:r>
              <a:rPr lang="en-US" sz="1200" b="1" dirty="0">
                <a:solidFill>
                  <a:schemeClr val="bg2"/>
                </a:solidFill>
                <a:latin typeface="IBM Plex Sans" panose="020B0503050000000000" pitchFamily="34" charset="0"/>
              </a:rPr>
              <a:t>not</a:t>
            </a:r>
            <a:r>
              <a:rPr lang="en-US" sz="1200" dirty="0">
                <a:solidFill>
                  <a:schemeClr val="bg2"/>
                </a:solidFill>
                <a:latin typeface="IBM Plex Sans" panose="020B0503050000000000" pitchFamily="34" charset="0"/>
              </a:rPr>
              <a:t> see a LinkedIn option in the Company Accounts section.</a:t>
            </a:r>
          </a:p>
        </p:txBody>
      </p:sp>
      <p:pic>
        <p:nvPicPr>
          <p:cNvPr id="13" name="Picture 2">
            <a:extLst>
              <a:ext uri="{FF2B5EF4-FFF2-40B4-BE49-F238E27FC236}">
                <a16:creationId xmlns:a16="http://schemas.microsoft.com/office/drawing/2014/main" id="{991B158C-D10D-4472-8509-128DCBDC5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4835" y="999746"/>
            <a:ext cx="3738541" cy="908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a:extLst>
              <a:ext uri="{FF2B5EF4-FFF2-40B4-BE49-F238E27FC236}">
                <a16:creationId xmlns:a16="http://schemas.microsoft.com/office/drawing/2014/main" id="{A38CEC0F-57D6-4BF4-93D9-752AF461E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065" y="2452753"/>
            <a:ext cx="3918080" cy="1915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4646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2D3035B-71E5-4B99-8F1C-76A57A607DB5}"/>
              </a:ext>
            </a:extLst>
          </p:cNvPr>
          <p:cNvPicPr>
            <a:picLocks noChangeAspect="1"/>
          </p:cNvPicPr>
          <p:nvPr/>
        </p:nvPicPr>
        <p:blipFill>
          <a:blip r:embed="rId2"/>
          <a:stretch>
            <a:fillRect/>
          </a:stretch>
        </p:blipFill>
        <p:spPr>
          <a:xfrm>
            <a:off x="138737" y="2100041"/>
            <a:ext cx="4729655" cy="802397"/>
          </a:xfrm>
          <a:prstGeom prst="rect">
            <a:avLst/>
          </a:prstGeom>
        </p:spPr>
      </p:pic>
      <p:sp>
        <p:nvSpPr>
          <p:cNvPr id="2" name="Title 1"/>
          <p:cNvSpPr>
            <a:spLocks noGrp="1"/>
          </p:cNvSpPr>
          <p:nvPr>
            <p:ph type="title"/>
          </p:nvPr>
        </p:nvSpPr>
        <p:spPr>
          <a:xfrm>
            <a:off x="228600" y="201168"/>
            <a:ext cx="7631482" cy="437659"/>
          </a:xfrm>
        </p:spPr>
        <p:txBody>
          <a:bodyPr/>
          <a:lstStyle/>
          <a:p>
            <a:r>
              <a:rPr lang="en-US" dirty="0"/>
              <a:t>BrassRing User Feature: View Social Media Profile</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8833982" cy="1235210"/>
          </a:xfrm>
          <a:prstGeom prst="rect">
            <a:avLst/>
          </a:prstGeom>
          <a:noFill/>
        </p:spPr>
        <p:txBody>
          <a:bodyPr wrap="square" rtlCol="0">
            <a:spAutoFit/>
          </a:bodyPr>
          <a:lstStyle/>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View social media profiles from the BrassRing Talent Record </a:t>
            </a:r>
            <a:r>
              <a:rPr lang="en-US" sz="1600" b="1" dirty="0">
                <a:solidFill>
                  <a:schemeClr val="bg2"/>
                </a:solidFill>
                <a:latin typeface="IBM Plex Sans" panose="020B0503050000000000" pitchFamily="34" charset="0"/>
                <a:cs typeface="Arial" panose="020B0604020202020204" pitchFamily="34" charset="0"/>
              </a:rPr>
              <a:t>Social Networks </a:t>
            </a:r>
            <a:r>
              <a:rPr lang="en-US" sz="1600" dirty="0">
                <a:solidFill>
                  <a:schemeClr val="bg2"/>
                </a:solidFill>
                <a:latin typeface="IBM Plex Sans" panose="020B0503050000000000" pitchFamily="34" charset="0"/>
                <a:cs typeface="Arial" panose="020B0604020202020204" pitchFamily="34" charset="0"/>
              </a:rPr>
              <a:t>icons.</a:t>
            </a:r>
          </a:p>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The LinkedIn option in the Talent Record is called: </a:t>
            </a:r>
            <a:r>
              <a:rPr lang="en-US" sz="1600" b="1" dirty="0">
                <a:solidFill>
                  <a:schemeClr val="bg2"/>
                </a:solidFill>
                <a:latin typeface="IBM Plex Sans" panose="020B0503050000000000" pitchFamily="34" charset="0"/>
                <a:cs typeface="Arial" panose="020B0604020202020204" pitchFamily="34" charset="0"/>
              </a:rPr>
              <a:t>LinkedIn Cross System Awareness</a:t>
            </a:r>
            <a:r>
              <a:rPr lang="en-US" sz="1600" dirty="0">
                <a:solidFill>
                  <a:schemeClr val="bg2"/>
                </a:solidFill>
                <a:latin typeface="IBM Plex Sans" panose="020B0503050000000000" pitchFamily="34" charset="0"/>
                <a:cs typeface="Arial" panose="020B0604020202020204" pitchFamily="34" charset="0"/>
              </a:rPr>
              <a:t>. </a:t>
            </a:r>
          </a:p>
          <a:p>
            <a:pPr lvl="0" defTabSz="914400">
              <a:lnSpc>
                <a:spcPct val="90000"/>
              </a:lnSpc>
              <a:spcBef>
                <a:spcPts val="1000"/>
              </a:spcBef>
            </a:pPr>
            <a:r>
              <a:rPr lang="en-US" sz="1600" i="1" dirty="0">
                <a:solidFill>
                  <a:schemeClr val="bg2"/>
                </a:solidFill>
                <a:latin typeface="IBM Plex Sans" panose="020B0503050000000000" pitchFamily="34" charset="0"/>
                <a:cs typeface="Arial" panose="020B0604020202020204" pitchFamily="34" charset="0"/>
              </a:rPr>
              <a:t>(</a:t>
            </a:r>
            <a:r>
              <a:rPr lang="en-US" sz="1600" b="1" i="1" dirty="0">
                <a:solidFill>
                  <a:schemeClr val="bg2"/>
                </a:solidFill>
                <a:latin typeface="IBM Plex Sans" panose="020B0503050000000000" pitchFamily="34" charset="0"/>
                <a:cs typeface="Arial" panose="020B0604020202020204" pitchFamily="34" charset="0"/>
              </a:rPr>
              <a:t>Note</a:t>
            </a:r>
            <a:r>
              <a:rPr lang="en-US" sz="1600" i="1" dirty="0">
                <a:solidFill>
                  <a:schemeClr val="bg2"/>
                </a:solidFill>
                <a:latin typeface="IBM Plex Sans" panose="020B0503050000000000" pitchFamily="34" charset="0"/>
                <a:cs typeface="Arial" panose="020B0604020202020204" pitchFamily="34" charset="0"/>
              </a:rPr>
              <a:t>: LinkedIn has deprecated the LinkedIn Cross System Awareness code and will be replacing it with another API. There is no ETA on implementing with their new API yet.)</a:t>
            </a:r>
          </a:p>
        </p:txBody>
      </p:sp>
      <p:pic>
        <p:nvPicPr>
          <p:cNvPr id="7" name="Picture 3">
            <a:extLst>
              <a:ext uri="{FF2B5EF4-FFF2-40B4-BE49-F238E27FC236}">
                <a16:creationId xmlns:a16="http://schemas.microsoft.com/office/drawing/2014/main" id="{A071364C-4593-41B1-BAAD-8BB57A703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6337" y="2696340"/>
            <a:ext cx="2518066" cy="1825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Arrow Connector 8">
            <a:extLst>
              <a:ext uri="{FF2B5EF4-FFF2-40B4-BE49-F238E27FC236}">
                <a16:creationId xmlns:a16="http://schemas.microsoft.com/office/drawing/2014/main" id="{844E92CA-3BC0-459A-BDB6-A97D616BC228}"/>
              </a:ext>
            </a:extLst>
          </p:cNvPr>
          <p:cNvCxnSpPr>
            <a:cxnSpLocks/>
          </p:cNvCxnSpPr>
          <p:nvPr/>
        </p:nvCxnSpPr>
        <p:spPr>
          <a:xfrm>
            <a:off x="2633460" y="2609057"/>
            <a:ext cx="292620" cy="40531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 name="Picture 2">
            <a:extLst>
              <a:ext uri="{FF2B5EF4-FFF2-40B4-BE49-F238E27FC236}">
                <a16:creationId xmlns:a16="http://schemas.microsoft.com/office/drawing/2014/main" id="{0B049322-EB93-4FC5-9E01-B4D6B1296F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3502" y="2696340"/>
            <a:ext cx="2516679" cy="1825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Arrow Connector 14">
            <a:extLst>
              <a:ext uri="{FF2B5EF4-FFF2-40B4-BE49-F238E27FC236}">
                <a16:creationId xmlns:a16="http://schemas.microsoft.com/office/drawing/2014/main" id="{B66CD66A-1C8F-4962-9F2E-83405B02CA57}"/>
              </a:ext>
            </a:extLst>
          </p:cNvPr>
          <p:cNvCxnSpPr>
            <a:cxnSpLocks/>
          </p:cNvCxnSpPr>
          <p:nvPr/>
        </p:nvCxnSpPr>
        <p:spPr>
          <a:xfrm>
            <a:off x="2850526" y="2585132"/>
            <a:ext cx="2225971" cy="31730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52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4763023" cy="3764072"/>
          </a:xfrm>
        </p:spPr>
        <p:txBody>
          <a:bodyPr/>
          <a:lstStyle/>
          <a:p>
            <a:pPr>
              <a:lnSpc>
                <a:spcPct val="110000"/>
              </a:lnSpc>
              <a:spcBef>
                <a:spcPts val="0"/>
              </a:spcBef>
            </a:pPr>
            <a:r>
              <a:rPr lang="en-US" sz="1200" dirty="0">
                <a:solidFill>
                  <a:srgbClr val="264A60"/>
                </a:solidFill>
                <a:latin typeface="IBM Plex Sans" panose="020B0503050000000000" pitchFamily="34" charset="0"/>
              </a:rPr>
              <a:t>“Social Referral” email: Allows recruiters to expand to a broader network by having employees and others easily share jobs on their social networks.</a:t>
            </a:r>
          </a:p>
          <a:p>
            <a:pPr>
              <a:lnSpc>
                <a:spcPct val="110000"/>
              </a:lnSpc>
              <a:spcBef>
                <a:spcPts val="0"/>
              </a:spcBef>
            </a:pPr>
            <a:endParaRPr lang="en-US" sz="1200" dirty="0">
              <a:solidFill>
                <a:srgbClr val="264A60"/>
              </a:solidFill>
              <a:latin typeface="IBM Plex Sans" panose="020B0503050000000000" pitchFamily="34" charset="0"/>
            </a:endParaRPr>
          </a:p>
          <a:p>
            <a:pPr marL="171450" indent="-171450">
              <a:lnSpc>
                <a:spcPct val="110000"/>
              </a:lnSpc>
              <a:spcBef>
                <a:spcPts val="0"/>
              </a:spcBef>
              <a:buFont typeface="Arial" panose="020B0604020202020204" pitchFamily="34" charset="0"/>
              <a:buChar char="•"/>
            </a:pPr>
            <a:r>
              <a:rPr lang="en-US" sz="1200" dirty="0">
                <a:solidFill>
                  <a:srgbClr val="264A60"/>
                </a:solidFill>
                <a:latin typeface="IBM Plex Sans" panose="020B0503050000000000" pitchFamily="34" charset="0"/>
              </a:rPr>
              <a:t>Easily send one email to your internal employees and others allowing them to spread the word about opportunities at your organization on their social networks.</a:t>
            </a:r>
          </a:p>
          <a:p>
            <a:pPr>
              <a:lnSpc>
                <a:spcPct val="110000"/>
              </a:lnSpc>
              <a:spcBef>
                <a:spcPts val="0"/>
              </a:spcBef>
            </a:pPr>
            <a:endParaRPr lang="en-US" sz="1200" dirty="0">
              <a:solidFill>
                <a:srgbClr val="264A60"/>
              </a:solidFill>
              <a:latin typeface="IBM Plex Sans" panose="020B0503050000000000" pitchFamily="34" charset="0"/>
            </a:endParaRPr>
          </a:p>
          <a:p>
            <a:pPr marL="171450" indent="-171450">
              <a:lnSpc>
                <a:spcPct val="110000"/>
              </a:lnSpc>
              <a:spcBef>
                <a:spcPts val="0"/>
              </a:spcBef>
              <a:buFont typeface="Arial" panose="020B0604020202020204" pitchFamily="34" charset="0"/>
              <a:buChar char="•"/>
            </a:pPr>
            <a:r>
              <a:rPr lang="en-US" sz="1200" dirty="0">
                <a:solidFill>
                  <a:srgbClr val="264A60"/>
                </a:solidFill>
                <a:latin typeface="IBM Plex Sans" panose="020B0503050000000000" pitchFamily="34" charset="0"/>
              </a:rPr>
              <a:t>Recipients can view job details and then share openings on their social networks or just post the jobs directly.</a:t>
            </a:r>
          </a:p>
          <a:p>
            <a:pPr>
              <a:lnSpc>
                <a:spcPct val="110000"/>
              </a:lnSpc>
              <a:spcBef>
                <a:spcPts val="0"/>
              </a:spcBef>
            </a:pPr>
            <a:endParaRPr lang="en-US" sz="1200" dirty="0">
              <a:solidFill>
                <a:srgbClr val="264A60"/>
              </a:solidFill>
              <a:latin typeface="IBM Plex Sans" panose="020B0503050000000000" pitchFamily="34" charset="0"/>
            </a:endParaRPr>
          </a:p>
          <a:p>
            <a:pPr marL="171450" indent="-171450">
              <a:lnSpc>
                <a:spcPct val="110000"/>
              </a:lnSpc>
              <a:spcBef>
                <a:spcPts val="0"/>
              </a:spcBef>
              <a:buFont typeface="Arial" panose="020B0604020202020204" pitchFamily="34" charset="0"/>
              <a:buChar char="•"/>
            </a:pPr>
            <a:r>
              <a:rPr lang="en-US" sz="1200" dirty="0">
                <a:solidFill>
                  <a:srgbClr val="264A60"/>
                </a:solidFill>
                <a:latin typeface="IBM Plex Sans" panose="020B0503050000000000" pitchFamily="34" charset="0"/>
              </a:rPr>
              <a:t>Email recipients can be system or non-system users.</a:t>
            </a:r>
          </a:p>
          <a:p>
            <a:pPr>
              <a:lnSpc>
                <a:spcPct val="110000"/>
              </a:lnSpc>
              <a:spcBef>
                <a:spcPts val="0"/>
              </a:spcBef>
            </a:pPr>
            <a:endParaRPr lang="en-US" sz="1200" dirty="0">
              <a:solidFill>
                <a:srgbClr val="264A60"/>
              </a:solidFill>
              <a:latin typeface="IBM Plex Sans" panose="020B0503050000000000" pitchFamily="34" charset="0"/>
            </a:endParaRPr>
          </a:p>
          <a:p>
            <a:pPr marL="171450" indent="-171450">
              <a:lnSpc>
                <a:spcPct val="110000"/>
              </a:lnSpc>
              <a:spcBef>
                <a:spcPts val="0"/>
              </a:spcBef>
              <a:buFont typeface="Arial" panose="020B0604020202020204" pitchFamily="34" charset="0"/>
              <a:buChar char="•"/>
            </a:pPr>
            <a:r>
              <a:rPr lang="en-US" sz="1200" dirty="0">
                <a:solidFill>
                  <a:srgbClr val="264A60"/>
                </a:solidFill>
                <a:latin typeface="IBM Plex Sans" panose="020B0503050000000000" pitchFamily="34" charset="0"/>
              </a:rPr>
              <a:t>Allows clients to capture and report on social media source information in candidates’ Talent Records for all candidates successfully completing job submissions. Candidate social media source data can then be included in Data Insight Tool reports.</a:t>
            </a:r>
          </a:p>
        </p:txBody>
      </p:sp>
      <p:sp>
        <p:nvSpPr>
          <p:cNvPr id="9" name="Content Placeholder 2">
            <a:extLst>
              <a:ext uri="{FF2B5EF4-FFF2-40B4-BE49-F238E27FC236}">
                <a16:creationId xmlns:a16="http://schemas.microsoft.com/office/drawing/2014/main" id="{C3B596CD-BB7C-4F7F-BE8C-15D863DB2818}"/>
              </a:ext>
            </a:extLst>
          </p:cNvPr>
          <p:cNvSpPr txBox="1">
            <a:spLocks/>
          </p:cNvSpPr>
          <p:nvPr/>
        </p:nvSpPr>
        <p:spPr>
          <a:xfrm>
            <a:off x="5256987" y="1118162"/>
            <a:ext cx="3887013" cy="7950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Neue for IBM"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264A60"/>
                </a:solidFill>
                <a:latin typeface="HelvNeue for IBM"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264A60"/>
                </a:solidFill>
                <a:latin typeface="HelvNeue for IBM"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HelvNeue for IBM"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HelvNeue for IBM"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n-US" sz="1200" dirty="0">
                <a:solidFill>
                  <a:srgbClr val="264A60"/>
                </a:solidFill>
                <a:latin typeface="IBM Plex Sans" panose="020B0503050000000000" pitchFamily="34" charset="0"/>
              </a:rPr>
              <a:t>The below screenshot shows the email that may be received by employees within the client’s organization. </a:t>
            </a:r>
          </a:p>
        </p:txBody>
      </p:sp>
      <p:pic>
        <p:nvPicPr>
          <p:cNvPr id="10" name="Picture 9">
            <a:extLst>
              <a:ext uri="{FF2B5EF4-FFF2-40B4-BE49-F238E27FC236}">
                <a16:creationId xmlns:a16="http://schemas.microsoft.com/office/drawing/2014/main" id="{E14CD431-4B26-479E-839C-4CAEC323220B}"/>
              </a:ext>
            </a:extLst>
          </p:cNvPr>
          <p:cNvPicPr>
            <a:picLocks noChangeAspect="1"/>
          </p:cNvPicPr>
          <p:nvPr/>
        </p:nvPicPr>
        <p:blipFill>
          <a:blip r:embed="rId3"/>
          <a:stretch>
            <a:fillRect/>
          </a:stretch>
        </p:blipFill>
        <p:spPr>
          <a:xfrm>
            <a:off x="5371350" y="1831824"/>
            <a:ext cx="3544051" cy="2489656"/>
          </a:xfrm>
          <a:prstGeom prst="rect">
            <a:avLst/>
          </a:prstGeom>
        </p:spPr>
      </p:pic>
    </p:spTree>
    <p:extLst>
      <p:ext uri="{BB962C8B-B14F-4D97-AF65-F5344CB8AC3E}">
        <p14:creationId xmlns:p14="http://schemas.microsoft.com/office/powerpoint/2010/main" val="8821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4763023" cy="3764072"/>
          </a:xfrm>
        </p:spPr>
        <p:txBody>
          <a:bodyPr/>
          <a:lstStyle/>
          <a:p>
            <a:r>
              <a:rPr lang="en-US" sz="1800" dirty="0">
                <a:solidFill>
                  <a:srgbClr val="264A60"/>
                </a:solidFill>
                <a:latin typeface="IBM Plex Sans" panose="020B0503050000000000" pitchFamily="34" charset="0"/>
              </a:rPr>
              <a:t>From the All/My Open Reqs list, choose up to five currently posted reqs &amp; select “Send Social referral e-mail” from the actions menu:</a:t>
            </a:r>
          </a:p>
        </p:txBody>
      </p:sp>
      <p:pic>
        <p:nvPicPr>
          <p:cNvPr id="6" name="Picture 5">
            <a:extLst>
              <a:ext uri="{FF2B5EF4-FFF2-40B4-BE49-F238E27FC236}">
                <a16:creationId xmlns:a16="http://schemas.microsoft.com/office/drawing/2014/main" id="{7D9940F5-ED6D-42F6-B28A-314708ACB605}"/>
              </a:ext>
            </a:extLst>
          </p:cNvPr>
          <p:cNvPicPr>
            <a:picLocks noChangeAspect="1"/>
          </p:cNvPicPr>
          <p:nvPr/>
        </p:nvPicPr>
        <p:blipFill>
          <a:blip r:embed="rId3"/>
          <a:stretch>
            <a:fillRect/>
          </a:stretch>
        </p:blipFill>
        <p:spPr>
          <a:xfrm>
            <a:off x="5053392" y="970767"/>
            <a:ext cx="3533199" cy="3971884"/>
          </a:xfrm>
          <a:prstGeom prst="rect">
            <a:avLst/>
          </a:prstGeom>
        </p:spPr>
      </p:pic>
    </p:spTree>
    <p:extLst>
      <p:ext uri="{BB962C8B-B14F-4D97-AF65-F5344CB8AC3E}">
        <p14:creationId xmlns:p14="http://schemas.microsoft.com/office/powerpoint/2010/main" val="2944112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4763023" cy="3764072"/>
          </a:xfrm>
        </p:spPr>
        <p:txBody>
          <a:bodyPr/>
          <a:lstStyle/>
          <a:p>
            <a:r>
              <a:rPr lang="en-US" sz="1800" dirty="0">
                <a:solidFill>
                  <a:srgbClr val="264A60"/>
                </a:solidFill>
                <a:latin typeface="IBM Plex Sans" panose="020B0503050000000000" pitchFamily="34" charset="0"/>
              </a:rPr>
              <a:t>Sending the “Social Referral” email:</a:t>
            </a:r>
          </a:p>
        </p:txBody>
      </p:sp>
      <p:pic>
        <p:nvPicPr>
          <p:cNvPr id="7" name="Picture 2">
            <a:extLst>
              <a:ext uri="{FF2B5EF4-FFF2-40B4-BE49-F238E27FC236}">
                <a16:creationId xmlns:a16="http://schemas.microsoft.com/office/drawing/2014/main" id="{09155F67-1647-492B-AE9D-30248B2CB9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94"/>
          <a:stretch>
            <a:fillRect/>
          </a:stretch>
        </p:blipFill>
        <p:spPr bwMode="auto">
          <a:xfrm>
            <a:off x="1991955" y="1416674"/>
            <a:ext cx="5360823" cy="3177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1">
            <a:extLst>
              <a:ext uri="{FF2B5EF4-FFF2-40B4-BE49-F238E27FC236}">
                <a16:creationId xmlns:a16="http://schemas.microsoft.com/office/drawing/2014/main" id="{6BBAB1FC-F567-4F82-8F58-403818D551AC}"/>
              </a:ext>
            </a:extLst>
          </p:cNvPr>
          <p:cNvSpPr txBox="1">
            <a:spLocks noChangeArrowheads="1"/>
          </p:cNvSpPr>
          <p:nvPr/>
        </p:nvSpPr>
        <p:spPr bwMode="auto">
          <a:xfrm>
            <a:off x="1350605" y="3091487"/>
            <a:ext cx="1250137" cy="1384995"/>
          </a:xfrm>
          <a:prstGeom prst="rect">
            <a:avLst/>
          </a:prstGeom>
          <a:solidFill>
            <a:srgbClr val="83D1F5"/>
          </a:solidFill>
          <a:ln w="9525">
            <a:solidFill>
              <a:srgbClr val="000000"/>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200" dirty="0">
                <a:solidFill>
                  <a:schemeClr val="tx1"/>
                </a:solidFill>
                <a:cs typeface="Arial" panose="020B0604020202020204" pitchFamily="34" charset="0"/>
              </a:rPr>
              <a:t>These are email lists created in BrassRing under Admin+ &gt; Personal e-mail lists</a:t>
            </a:r>
          </a:p>
        </p:txBody>
      </p:sp>
      <p:cxnSp>
        <p:nvCxnSpPr>
          <p:cNvPr id="9" name="Straight Arrow Connector 8">
            <a:extLst>
              <a:ext uri="{FF2B5EF4-FFF2-40B4-BE49-F238E27FC236}">
                <a16:creationId xmlns:a16="http://schemas.microsoft.com/office/drawing/2014/main" id="{D46C035C-A834-4037-AF03-A87A572F1726}"/>
              </a:ext>
            </a:extLst>
          </p:cNvPr>
          <p:cNvCxnSpPr>
            <a:cxnSpLocks/>
            <a:stCxn id="8" idx="3"/>
          </p:cNvCxnSpPr>
          <p:nvPr/>
        </p:nvCxnSpPr>
        <p:spPr>
          <a:xfrm flipV="1">
            <a:off x="2600742" y="3091487"/>
            <a:ext cx="430557" cy="692498"/>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3FAD847-2865-4E76-830A-7F231E8CE33B}"/>
              </a:ext>
            </a:extLst>
          </p:cNvPr>
          <p:cNvCxnSpPr>
            <a:cxnSpLocks/>
          </p:cNvCxnSpPr>
          <p:nvPr/>
        </p:nvCxnSpPr>
        <p:spPr>
          <a:xfrm flipV="1">
            <a:off x="2600742" y="3640618"/>
            <a:ext cx="374190" cy="14401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702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4763023" cy="3764072"/>
          </a:xfrm>
        </p:spPr>
        <p:txBody>
          <a:bodyPr/>
          <a:lstStyle/>
          <a:p>
            <a:r>
              <a:rPr lang="en-US" sz="1800" dirty="0">
                <a:solidFill>
                  <a:srgbClr val="264A60"/>
                </a:solidFill>
                <a:latin typeface="IBM Plex Sans" panose="020B0503050000000000" pitchFamily="34" charset="0"/>
              </a:rPr>
              <a:t>Employees can post a req directly to their Social Media profile from the “social referral” email using the “click here” link:</a:t>
            </a:r>
          </a:p>
        </p:txBody>
      </p:sp>
      <p:pic>
        <p:nvPicPr>
          <p:cNvPr id="11" name="Picture 10">
            <a:extLst>
              <a:ext uri="{FF2B5EF4-FFF2-40B4-BE49-F238E27FC236}">
                <a16:creationId xmlns:a16="http://schemas.microsoft.com/office/drawing/2014/main" id="{D48AA78B-55F2-4654-97B2-D624833AF92C}"/>
              </a:ext>
            </a:extLst>
          </p:cNvPr>
          <p:cNvPicPr>
            <a:picLocks noChangeAspect="1"/>
          </p:cNvPicPr>
          <p:nvPr/>
        </p:nvPicPr>
        <p:blipFill>
          <a:blip r:embed="rId3"/>
          <a:stretch>
            <a:fillRect/>
          </a:stretch>
        </p:blipFill>
        <p:spPr>
          <a:xfrm>
            <a:off x="228600" y="1922378"/>
            <a:ext cx="3810351" cy="2324075"/>
          </a:xfrm>
          <a:prstGeom prst="rect">
            <a:avLst/>
          </a:prstGeom>
        </p:spPr>
      </p:pic>
      <p:pic>
        <p:nvPicPr>
          <p:cNvPr id="12" name="Picture 9">
            <a:extLst>
              <a:ext uri="{FF2B5EF4-FFF2-40B4-BE49-F238E27FC236}">
                <a16:creationId xmlns:a16="http://schemas.microsoft.com/office/drawing/2014/main" id="{B2CF139F-C851-4B3F-BCA6-7E5DAA59BD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951" y="2632486"/>
            <a:ext cx="4516326" cy="231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a:extLst>
              <a:ext uri="{FF2B5EF4-FFF2-40B4-BE49-F238E27FC236}">
                <a16:creationId xmlns:a16="http://schemas.microsoft.com/office/drawing/2014/main" id="{43D798FE-A5E7-4E05-B64B-08CEA92B5B70}"/>
              </a:ext>
            </a:extLst>
          </p:cNvPr>
          <p:cNvCxnSpPr>
            <a:cxnSpLocks/>
          </p:cNvCxnSpPr>
          <p:nvPr/>
        </p:nvCxnSpPr>
        <p:spPr>
          <a:xfrm>
            <a:off x="2294646" y="3138597"/>
            <a:ext cx="1975672" cy="19332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5">
            <a:extLst>
              <a:ext uri="{FF2B5EF4-FFF2-40B4-BE49-F238E27FC236}">
                <a16:creationId xmlns:a16="http://schemas.microsoft.com/office/drawing/2014/main" id="{BE88A144-9824-4BB0-8F38-9045254462EB}"/>
              </a:ext>
            </a:extLst>
          </p:cNvPr>
          <p:cNvSpPr txBox="1">
            <a:spLocks noChangeArrowheads="1"/>
          </p:cNvSpPr>
          <p:nvPr/>
        </p:nvSpPr>
        <p:spPr bwMode="auto">
          <a:xfrm>
            <a:off x="1991639" y="3765529"/>
            <a:ext cx="1751292" cy="900246"/>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050" dirty="0">
                <a:solidFill>
                  <a:schemeClr val="tx1"/>
                </a:solidFill>
                <a:cs typeface="Arial" panose="020B0604020202020204" pitchFamily="34" charset="0"/>
              </a:rPr>
              <a:t>Recipient must enter name &amp; email address &amp; authorize 1 or more sites.  Can optionally enter a custom message</a:t>
            </a:r>
          </a:p>
        </p:txBody>
      </p:sp>
      <p:cxnSp>
        <p:nvCxnSpPr>
          <p:cNvPr id="15" name="Straight Arrow Connector 14">
            <a:extLst>
              <a:ext uri="{FF2B5EF4-FFF2-40B4-BE49-F238E27FC236}">
                <a16:creationId xmlns:a16="http://schemas.microsoft.com/office/drawing/2014/main" id="{40BDAFBA-B575-4A7D-8ECC-BEC9DC1052C7}"/>
              </a:ext>
            </a:extLst>
          </p:cNvPr>
          <p:cNvCxnSpPr>
            <a:cxnSpLocks/>
          </p:cNvCxnSpPr>
          <p:nvPr/>
        </p:nvCxnSpPr>
        <p:spPr>
          <a:xfrm flipV="1">
            <a:off x="3752742" y="3235261"/>
            <a:ext cx="1534901" cy="74801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53FB381-40FF-4C10-A875-ED2EC90056BE}"/>
              </a:ext>
            </a:extLst>
          </p:cNvPr>
          <p:cNvCxnSpPr>
            <a:cxnSpLocks/>
          </p:cNvCxnSpPr>
          <p:nvPr/>
        </p:nvCxnSpPr>
        <p:spPr>
          <a:xfrm flipV="1">
            <a:off x="3735979" y="3934698"/>
            <a:ext cx="1105331" cy="317784"/>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F84B9EF-3BE7-4DA5-9322-55DEA28FA6BB}"/>
              </a:ext>
            </a:extLst>
          </p:cNvPr>
          <p:cNvCxnSpPr>
            <a:cxnSpLocks/>
          </p:cNvCxnSpPr>
          <p:nvPr/>
        </p:nvCxnSpPr>
        <p:spPr>
          <a:xfrm flipV="1">
            <a:off x="3719846" y="4337457"/>
            <a:ext cx="2123546" cy="164271"/>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0007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3748415" cy="3764072"/>
          </a:xfrm>
        </p:spPr>
        <p:txBody>
          <a:bodyPr/>
          <a:lstStyle/>
          <a:p>
            <a:r>
              <a:rPr lang="en-US" sz="1800" b="1" dirty="0">
                <a:solidFill>
                  <a:srgbClr val="264A60"/>
                </a:solidFill>
                <a:latin typeface="IBM Plex Sans" panose="020B0503050000000000" pitchFamily="34" charset="0"/>
              </a:rPr>
              <a:t>Candidate Source </a:t>
            </a:r>
          </a:p>
          <a:p>
            <a:pPr marL="285750" indent="-285750">
              <a:buFont typeface="Arial" panose="020B0604020202020204" pitchFamily="34" charset="0"/>
              <a:buChar char="•"/>
            </a:pPr>
            <a:r>
              <a:rPr lang="en-US" sz="1600" dirty="0">
                <a:solidFill>
                  <a:srgbClr val="264A60"/>
                </a:solidFill>
                <a:latin typeface="IBM Plex Sans" panose="020B0503050000000000" pitchFamily="34" charset="0"/>
              </a:rPr>
              <a:t>When candidates apply from the link shared to Social Media sites from the Social Referral email, this information is tracked and displayed in BrassRing.</a:t>
            </a:r>
          </a:p>
          <a:p>
            <a:pPr marL="285750" indent="-285750">
              <a:buFont typeface="Arial" panose="020B0604020202020204" pitchFamily="34" charset="0"/>
              <a:buChar char="•"/>
            </a:pPr>
            <a:r>
              <a:rPr lang="en-US" sz="1600" dirty="0">
                <a:solidFill>
                  <a:srgbClr val="264A60"/>
                </a:solidFill>
                <a:latin typeface="IBM Plex Sans" panose="020B0503050000000000" pitchFamily="34" charset="0"/>
              </a:rPr>
              <a:t>Hovering over the “source” link displays condensed social media information for the latest apply.</a:t>
            </a:r>
          </a:p>
          <a:p>
            <a:pPr marL="285750" indent="-285750">
              <a:buFont typeface="Arial" panose="020B0604020202020204" pitchFamily="34" charset="0"/>
              <a:buChar char="•"/>
            </a:pPr>
            <a:r>
              <a:rPr lang="en-US" sz="1600" dirty="0">
                <a:solidFill>
                  <a:srgbClr val="264A60"/>
                </a:solidFill>
                <a:latin typeface="IBM Plex Sans" panose="020B0503050000000000" pitchFamily="34" charset="0"/>
              </a:rPr>
              <a:t>Clicking the “source” link on the Talent Record ribbon provides details/results from social referral emails for candidate applies</a:t>
            </a:r>
          </a:p>
        </p:txBody>
      </p:sp>
      <p:pic>
        <p:nvPicPr>
          <p:cNvPr id="7" name="Picture 3">
            <a:extLst>
              <a:ext uri="{FF2B5EF4-FFF2-40B4-BE49-F238E27FC236}">
                <a16:creationId xmlns:a16="http://schemas.microsoft.com/office/drawing/2014/main" id="{732022D6-8BDB-4388-BE01-BA8D9D496F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7014" y="874975"/>
            <a:ext cx="3795527" cy="231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B8DBABC9-479F-4EB9-8193-81235792D2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5550" y="2669410"/>
            <a:ext cx="3410039" cy="2416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308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3748415" cy="3764072"/>
          </a:xfrm>
        </p:spPr>
        <p:txBody>
          <a:bodyPr/>
          <a:lstStyle/>
          <a:p>
            <a:r>
              <a:rPr lang="en-US" sz="1800" b="1" dirty="0">
                <a:solidFill>
                  <a:srgbClr val="264A60"/>
                </a:solidFill>
                <a:latin typeface="IBM Plex Sans" panose="020B0503050000000000" pitchFamily="34" charset="0"/>
              </a:rPr>
              <a:t>Candidate Source – Data Insight Tool</a:t>
            </a:r>
          </a:p>
          <a:p>
            <a:pPr marL="285750" indent="-285750">
              <a:buFont typeface="Arial" panose="020B0604020202020204" pitchFamily="34" charset="0"/>
              <a:buChar char="•"/>
            </a:pPr>
            <a:r>
              <a:rPr lang="en-US" sz="1800" dirty="0">
                <a:solidFill>
                  <a:srgbClr val="264A60"/>
                </a:solidFill>
                <a:latin typeface="IBM Plex Sans" panose="020B0503050000000000" pitchFamily="34" charset="0"/>
              </a:rPr>
              <a:t>The information from the “Source” link is also available for reporting in the DIT allowing clients to determine the effectiveness of social referral campaigns.</a:t>
            </a:r>
          </a:p>
          <a:p>
            <a:pPr marL="285750" indent="-285750">
              <a:buFont typeface="Arial" panose="020B0604020202020204" pitchFamily="34" charset="0"/>
              <a:buChar char="•"/>
            </a:pPr>
            <a:r>
              <a:rPr lang="en-US" sz="1800" dirty="0">
                <a:solidFill>
                  <a:srgbClr val="264A60"/>
                </a:solidFill>
                <a:latin typeface="IBM Plex Sans" panose="020B0503050000000000" pitchFamily="34" charset="0"/>
              </a:rPr>
              <a:t>These fields can be used as filters or pulled in as output fields of the DIT reports.</a:t>
            </a:r>
          </a:p>
        </p:txBody>
      </p:sp>
      <p:pic>
        <p:nvPicPr>
          <p:cNvPr id="6" name="Picture 5">
            <a:extLst>
              <a:ext uri="{FF2B5EF4-FFF2-40B4-BE49-F238E27FC236}">
                <a16:creationId xmlns:a16="http://schemas.microsoft.com/office/drawing/2014/main" id="{4F2FEBC8-7572-437C-A9C8-3BC062A3FAC9}"/>
              </a:ext>
            </a:extLst>
          </p:cNvPr>
          <p:cNvPicPr>
            <a:picLocks noChangeAspect="1"/>
          </p:cNvPicPr>
          <p:nvPr/>
        </p:nvPicPr>
        <p:blipFill>
          <a:blip r:embed="rId3"/>
          <a:stretch>
            <a:fillRect/>
          </a:stretch>
        </p:blipFill>
        <p:spPr>
          <a:xfrm>
            <a:off x="4116592" y="897249"/>
            <a:ext cx="3583294" cy="2038341"/>
          </a:xfrm>
          <a:prstGeom prst="rect">
            <a:avLst/>
          </a:prstGeom>
        </p:spPr>
      </p:pic>
      <p:pic>
        <p:nvPicPr>
          <p:cNvPr id="9" name="Picture 8">
            <a:extLst>
              <a:ext uri="{FF2B5EF4-FFF2-40B4-BE49-F238E27FC236}">
                <a16:creationId xmlns:a16="http://schemas.microsoft.com/office/drawing/2014/main" id="{FC1224B0-96D5-46F0-A673-8A4C6ECE0095}"/>
              </a:ext>
            </a:extLst>
          </p:cNvPr>
          <p:cNvPicPr>
            <a:picLocks noChangeAspect="1"/>
          </p:cNvPicPr>
          <p:nvPr/>
        </p:nvPicPr>
        <p:blipFill>
          <a:blip r:embed="rId4"/>
          <a:stretch>
            <a:fillRect/>
          </a:stretch>
        </p:blipFill>
        <p:spPr>
          <a:xfrm>
            <a:off x="5352042" y="2957865"/>
            <a:ext cx="3563359" cy="2003455"/>
          </a:xfrm>
          <a:prstGeom prst="rect">
            <a:avLst/>
          </a:prstGeom>
        </p:spPr>
      </p:pic>
    </p:spTree>
    <p:extLst>
      <p:ext uri="{BB962C8B-B14F-4D97-AF65-F5344CB8AC3E}">
        <p14:creationId xmlns:p14="http://schemas.microsoft.com/office/powerpoint/2010/main" val="4132407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3748415" cy="3764072"/>
          </a:xfrm>
        </p:spPr>
        <p:txBody>
          <a:bodyPr/>
          <a:lstStyle/>
          <a:p>
            <a:r>
              <a:rPr lang="en-US" sz="1800" b="1" dirty="0">
                <a:solidFill>
                  <a:srgbClr val="264A60"/>
                </a:solidFill>
                <a:latin typeface="IBM Plex Sans" panose="020B0503050000000000" pitchFamily="34" charset="0"/>
              </a:rPr>
              <a:t>DIT Social Media Field Definitions</a:t>
            </a:r>
          </a:p>
        </p:txBody>
      </p:sp>
      <p:graphicFrame>
        <p:nvGraphicFramePr>
          <p:cNvPr id="7" name="Table 6">
            <a:extLst>
              <a:ext uri="{FF2B5EF4-FFF2-40B4-BE49-F238E27FC236}">
                <a16:creationId xmlns:a16="http://schemas.microsoft.com/office/drawing/2014/main" id="{BDE606F7-6C83-42C1-8C2E-6371D61CD497}"/>
              </a:ext>
            </a:extLst>
          </p:cNvPr>
          <p:cNvGraphicFramePr>
            <a:graphicFrameLocks noGrp="1"/>
          </p:cNvGraphicFramePr>
          <p:nvPr>
            <p:extLst>
              <p:ext uri="{D42A27DB-BD31-4B8C-83A1-F6EECF244321}">
                <p14:modId xmlns:p14="http://schemas.microsoft.com/office/powerpoint/2010/main" val="1334048493"/>
              </p:ext>
            </p:extLst>
          </p:nvPr>
        </p:nvGraphicFramePr>
        <p:xfrm>
          <a:off x="535640" y="1535483"/>
          <a:ext cx="8207528" cy="2590800"/>
        </p:xfrm>
        <a:graphic>
          <a:graphicData uri="http://schemas.openxmlformats.org/drawingml/2006/table">
            <a:tbl>
              <a:tblPr firstRow="1" bandRow="1">
                <a:tableStyleId>{5C22544A-7EE6-4342-B048-85BDC9FD1C3A}</a:tableStyleId>
              </a:tblPr>
              <a:tblGrid>
                <a:gridCol w="2540577">
                  <a:extLst>
                    <a:ext uri="{9D8B030D-6E8A-4147-A177-3AD203B41FA5}">
                      <a16:colId xmlns:a16="http://schemas.microsoft.com/office/drawing/2014/main" val="2578597410"/>
                    </a:ext>
                  </a:extLst>
                </a:gridCol>
                <a:gridCol w="5666951">
                  <a:extLst>
                    <a:ext uri="{9D8B030D-6E8A-4147-A177-3AD203B41FA5}">
                      <a16:colId xmlns:a16="http://schemas.microsoft.com/office/drawing/2014/main" val="80390281"/>
                    </a:ext>
                  </a:extLst>
                </a:gridCol>
              </a:tblGrid>
              <a:tr h="278827">
                <a:tc>
                  <a:txBody>
                    <a:bodyPr/>
                    <a:lstStyle/>
                    <a:p>
                      <a:r>
                        <a:rPr lang="en-US" sz="1400" dirty="0"/>
                        <a:t>Field</a:t>
                      </a:r>
                    </a:p>
                  </a:txBody>
                  <a:tcPr/>
                </a:tc>
                <a:tc>
                  <a:txBody>
                    <a:bodyPr/>
                    <a:lstStyle/>
                    <a:p>
                      <a:r>
                        <a:rPr lang="en-US" sz="1400" dirty="0"/>
                        <a:t>Definition</a:t>
                      </a:r>
                    </a:p>
                  </a:txBody>
                  <a:tcPr/>
                </a:tc>
                <a:extLst>
                  <a:ext uri="{0D108BD9-81ED-4DB2-BD59-A6C34878D82A}">
                    <a16:rowId xmlns:a16="http://schemas.microsoft.com/office/drawing/2014/main" val="3187279596"/>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Social Media</a:t>
                      </a:r>
                      <a:r>
                        <a:rPr lang="en-US" sz="1200" baseline="0" dirty="0"/>
                        <a:t> site name</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Social</a:t>
                      </a:r>
                      <a:r>
                        <a:rPr lang="en-US" sz="1200" baseline="0" dirty="0"/>
                        <a:t> media site (LinkedIn, Facebook, Twitter)</a:t>
                      </a:r>
                      <a:endParaRPr lang="en-US" sz="1200" dirty="0"/>
                    </a:p>
                  </a:txBody>
                  <a:tcPr/>
                </a:tc>
                <a:extLst>
                  <a:ext uri="{0D108BD9-81ED-4DB2-BD59-A6C34878D82A}">
                    <a16:rowId xmlns:a16="http://schemas.microsoft.com/office/drawing/2014/main" val="2544057975"/>
                  </a:ext>
                </a:extLst>
              </a:tr>
              <a:tr h="418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Posting user type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User types that posts</a:t>
                      </a:r>
                      <a:r>
                        <a:rPr lang="en-US" sz="1200" baseline="0" dirty="0"/>
                        <a:t> to social mediate site (BrassRing user, employee, candidate, non-system)</a:t>
                      </a:r>
                      <a:endParaRPr lang="en-US" sz="1200" dirty="0"/>
                    </a:p>
                  </a:txBody>
                  <a:tcPr/>
                </a:tc>
                <a:extLst>
                  <a:ext uri="{0D108BD9-81ED-4DB2-BD59-A6C34878D82A}">
                    <a16:rowId xmlns:a16="http://schemas.microsoft.com/office/drawing/2014/main" val="645679876"/>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Social Media profile site type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user account type of the posting user (Personal or corporate)</a:t>
                      </a:r>
                    </a:p>
                  </a:txBody>
                  <a:tcPr/>
                </a:tc>
                <a:extLst>
                  <a:ext uri="{0D108BD9-81ED-4DB2-BD59-A6C34878D82A}">
                    <a16:rowId xmlns:a16="http://schemas.microsoft.com/office/drawing/2014/main" val="2514692051"/>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Posted by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Name of the person who posted the job to social media site(s)</a:t>
                      </a:r>
                    </a:p>
                  </a:txBody>
                  <a:tcPr/>
                </a:tc>
                <a:extLst>
                  <a:ext uri="{0D108BD9-81ED-4DB2-BD59-A6C34878D82A}">
                    <a16:rowId xmlns:a16="http://schemas.microsoft.com/office/drawing/2014/main" val="1327075439"/>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Posted</a:t>
                      </a:r>
                      <a:r>
                        <a:rPr lang="en-US" sz="1200" baseline="0" dirty="0"/>
                        <a:t> on</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Date on which the job was posted to social media site(s)</a:t>
                      </a:r>
                    </a:p>
                  </a:txBody>
                  <a:tcPr/>
                </a:tc>
                <a:extLst>
                  <a:ext uri="{0D108BD9-81ED-4DB2-BD59-A6C34878D82A}">
                    <a16:rowId xmlns:a16="http://schemas.microsoft.com/office/drawing/2014/main" val="3590737266"/>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Posted Req 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t>Requisition ID of the job posted to social media site(s)</a:t>
                      </a:r>
                    </a:p>
                  </a:txBody>
                  <a:tcPr/>
                </a:tc>
                <a:extLst>
                  <a:ext uri="{0D108BD9-81ED-4DB2-BD59-A6C34878D82A}">
                    <a16:rowId xmlns:a16="http://schemas.microsoft.com/office/drawing/2014/main" val="2970403051"/>
                  </a:ext>
                </a:extLst>
              </a:tr>
              <a:tr h="418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E-mail address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E-mail</a:t>
                      </a:r>
                      <a:r>
                        <a:rPr lang="en-US" sz="1200" baseline="0" dirty="0"/>
                        <a:t> address of person posting the job (candidate, BR user, employee, non-system user)</a:t>
                      </a:r>
                      <a:endParaRPr lang="en-US" sz="1200" dirty="0"/>
                    </a:p>
                  </a:txBody>
                  <a:tcPr/>
                </a:tc>
                <a:extLst>
                  <a:ext uri="{0D108BD9-81ED-4DB2-BD59-A6C34878D82A}">
                    <a16:rowId xmlns:a16="http://schemas.microsoft.com/office/drawing/2014/main" val="2663776532"/>
                  </a:ext>
                </a:extLst>
              </a:tr>
            </a:tbl>
          </a:graphicData>
        </a:graphic>
      </p:graphicFrame>
    </p:spTree>
    <p:extLst>
      <p:ext uri="{BB962C8B-B14F-4D97-AF65-F5344CB8AC3E}">
        <p14:creationId xmlns:p14="http://schemas.microsoft.com/office/powerpoint/2010/main" val="2968783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Candidate Social Media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808197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Share Buttons</a:t>
            </a:r>
            <a:br>
              <a:rPr lang="en-US" dirty="0"/>
            </a:br>
            <a:r>
              <a:rPr lang="en-US" dirty="0"/>
              <a:t>Candidate can Share jobs on their networks by using the social media “share” buttons on the Job Details page of the Responsive Talent Gateways.</a:t>
            </a:r>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Share Job Posting </a:t>
            </a:r>
          </a:p>
        </p:txBody>
      </p:sp>
      <p:pic>
        <p:nvPicPr>
          <p:cNvPr id="7" name="Picture 6">
            <a:extLst>
              <a:ext uri="{FF2B5EF4-FFF2-40B4-BE49-F238E27FC236}">
                <a16:creationId xmlns:a16="http://schemas.microsoft.com/office/drawing/2014/main" id="{4E139020-77AF-4519-B005-53ED364C5B60}"/>
              </a:ext>
            </a:extLst>
          </p:cNvPr>
          <p:cNvPicPr>
            <a:picLocks noChangeAspect="1"/>
          </p:cNvPicPr>
          <p:nvPr/>
        </p:nvPicPr>
        <p:blipFill>
          <a:blip r:embed="rId2"/>
          <a:stretch>
            <a:fillRect/>
          </a:stretch>
        </p:blipFill>
        <p:spPr>
          <a:xfrm>
            <a:off x="4767570" y="941000"/>
            <a:ext cx="4147830" cy="3104908"/>
          </a:xfrm>
          <a:prstGeom prst="rect">
            <a:avLst/>
          </a:prstGeom>
        </p:spPr>
      </p:pic>
    </p:spTree>
    <p:extLst>
      <p:ext uri="{BB962C8B-B14F-4D97-AF65-F5344CB8AC3E}">
        <p14:creationId xmlns:p14="http://schemas.microsoft.com/office/powerpoint/2010/main" val="1578255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Share Buttons</a:t>
            </a:r>
            <a:br>
              <a:rPr lang="en-US" b="1" dirty="0"/>
            </a:br>
            <a:r>
              <a:rPr lang="en-US" dirty="0"/>
              <a:t>Upon clicking one of the buttons, the candidate must login to their Social Media account &amp; can optionally add a custom message.</a:t>
            </a:r>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Share Job Posting </a:t>
            </a:r>
          </a:p>
        </p:txBody>
      </p:sp>
      <p:pic>
        <p:nvPicPr>
          <p:cNvPr id="5" name="Picture 2">
            <a:extLst>
              <a:ext uri="{FF2B5EF4-FFF2-40B4-BE49-F238E27FC236}">
                <a16:creationId xmlns:a16="http://schemas.microsoft.com/office/drawing/2014/main" id="{06C7011F-2693-49B2-AFF4-217B366F4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1911" y="272025"/>
            <a:ext cx="3063387" cy="1830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E54796C2-B80F-4839-85B2-D543137086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1875" y="3475991"/>
            <a:ext cx="2928521" cy="1407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a:extLst>
              <a:ext uri="{FF2B5EF4-FFF2-40B4-BE49-F238E27FC236}">
                <a16:creationId xmlns:a16="http://schemas.microsoft.com/office/drawing/2014/main" id="{B68FA1F1-A246-4B2A-A4FA-6829AE98A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2056" y="1747568"/>
            <a:ext cx="2448997" cy="164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8064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Login using Social Media accounts: </a:t>
            </a:r>
            <a:br>
              <a:rPr lang="en-US" b="1" dirty="0"/>
            </a:br>
            <a:r>
              <a:rPr lang="en-US" dirty="0"/>
              <a:t>Reduces the need for candidates to remember their Talent Gateway login. Options are dependent on Social Media sites that are configured.</a:t>
            </a:r>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Sign In</a:t>
            </a:r>
          </a:p>
        </p:txBody>
      </p:sp>
      <p:pic>
        <p:nvPicPr>
          <p:cNvPr id="7" name="Picture 6">
            <a:extLst>
              <a:ext uri="{FF2B5EF4-FFF2-40B4-BE49-F238E27FC236}">
                <a16:creationId xmlns:a16="http://schemas.microsoft.com/office/drawing/2014/main" id="{312CCA1A-F44F-4EA9-AEC2-24EEDCE99F8D}"/>
              </a:ext>
            </a:extLst>
          </p:cNvPr>
          <p:cNvPicPr>
            <a:picLocks noChangeAspect="1"/>
          </p:cNvPicPr>
          <p:nvPr/>
        </p:nvPicPr>
        <p:blipFill>
          <a:blip r:embed="rId2"/>
          <a:stretch>
            <a:fillRect/>
          </a:stretch>
        </p:blipFill>
        <p:spPr>
          <a:xfrm>
            <a:off x="4663041" y="201168"/>
            <a:ext cx="4446580" cy="2165334"/>
          </a:xfrm>
          <a:prstGeom prst="rect">
            <a:avLst/>
          </a:prstGeom>
        </p:spPr>
      </p:pic>
      <p:pic>
        <p:nvPicPr>
          <p:cNvPr id="10" name="Picture 9">
            <a:extLst>
              <a:ext uri="{FF2B5EF4-FFF2-40B4-BE49-F238E27FC236}">
                <a16:creationId xmlns:a16="http://schemas.microsoft.com/office/drawing/2014/main" id="{96242638-E519-48A0-B75A-36F220AD5A9C}"/>
              </a:ext>
            </a:extLst>
          </p:cNvPr>
          <p:cNvPicPr>
            <a:picLocks noChangeAspect="1"/>
          </p:cNvPicPr>
          <p:nvPr/>
        </p:nvPicPr>
        <p:blipFill>
          <a:blip r:embed="rId3"/>
          <a:stretch>
            <a:fillRect/>
          </a:stretch>
        </p:blipFill>
        <p:spPr>
          <a:xfrm>
            <a:off x="4828931" y="2600815"/>
            <a:ext cx="4114800" cy="1998617"/>
          </a:xfrm>
          <a:prstGeom prst="rect">
            <a:avLst/>
          </a:prstGeom>
        </p:spPr>
      </p:pic>
      <p:pic>
        <p:nvPicPr>
          <p:cNvPr id="11" name="Picture 10">
            <a:extLst>
              <a:ext uri="{FF2B5EF4-FFF2-40B4-BE49-F238E27FC236}">
                <a16:creationId xmlns:a16="http://schemas.microsoft.com/office/drawing/2014/main" id="{5C4B6598-CE35-411C-98F0-67279168FE1E}"/>
              </a:ext>
            </a:extLst>
          </p:cNvPr>
          <p:cNvPicPr>
            <a:picLocks noChangeAspect="1"/>
          </p:cNvPicPr>
          <p:nvPr/>
        </p:nvPicPr>
        <p:blipFill>
          <a:blip r:embed="rId4"/>
          <a:stretch>
            <a:fillRect/>
          </a:stretch>
        </p:blipFill>
        <p:spPr>
          <a:xfrm>
            <a:off x="3093815" y="3223709"/>
            <a:ext cx="1409405" cy="1773037"/>
          </a:xfrm>
          <a:prstGeom prst="rect">
            <a:avLst/>
          </a:prstGeom>
        </p:spPr>
      </p:pic>
    </p:spTree>
    <p:extLst>
      <p:ext uri="{BB962C8B-B14F-4D97-AF65-F5344CB8AC3E}">
        <p14:creationId xmlns:p14="http://schemas.microsoft.com/office/powerpoint/2010/main" val="4230284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Import Profile:</a:t>
            </a:r>
            <a:br>
              <a:rPr lang="en-US" b="1" dirty="0"/>
            </a:br>
            <a:r>
              <a:rPr lang="en-US" sz="1800" dirty="0"/>
              <a:t>Candidates import their profile from Facebook or upload their resume from Dropbox, Google Drive, or from their desktop.</a:t>
            </a:r>
            <a:br>
              <a:rPr lang="en-US" sz="1800" dirty="0"/>
            </a:br>
            <a:br>
              <a:rPr lang="en-US" sz="1800" dirty="0"/>
            </a:br>
            <a:r>
              <a:rPr lang="en-US" sz="1800" dirty="0"/>
              <a:t>This populates candidate contact/profile information with information from these various sources.</a:t>
            </a:r>
            <a:endParaRPr lang="en-US" dirty="0"/>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Import Profile</a:t>
            </a:r>
          </a:p>
        </p:txBody>
      </p:sp>
      <p:pic>
        <p:nvPicPr>
          <p:cNvPr id="3" name="Picture 2">
            <a:extLst>
              <a:ext uri="{FF2B5EF4-FFF2-40B4-BE49-F238E27FC236}">
                <a16:creationId xmlns:a16="http://schemas.microsoft.com/office/drawing/2014/main" id="{49593F8E-D528-40C7-BBF6-865A91B72FE1}"/>
              </a:ext>
            </a:extLst>
          </p:cNvPr>
          <p:cNvPicPr>
            <a:picLocks noChangeAspect="1"/>
          </p:cNvPicPr>
          <p:nvPr/>
        </p:nvPicPr>
        <p:blipFill>
          <a:blip r:embed="rId2"/>
          <a:stretch>
            <a:fillRect/>
          </a:stretch>
        </p:blipFill>
        <p:spPr>
          <a:xfrm>
            <a:off x="4663464" y="351186"/>
            <a:ext cx="4373241" cy="1780312"/>
          </a:xfrm>
          <a:prstGeom prst="rect">
            <a:avLst/>
          </a:prstGeom>
        </p:spPr>
      </p:pic>
      <p:pic>
        <p:nvPicPr>
          <p:cNvPr id="4" name="Picture 3">
            <a:extLst>
              <a:ext uri="{FF2B5EF4-FFF2-40B4-BE49-F238E27FC236}">
                <a16:creationId xmlns:a16="http://schemas.microsoft.com/office/drawing/2014/main" id="{080F1DBB-8D90-42DF-B374-7CE7ED626D88}"/>
              </a:ext>
            </a:extLst>
          </p:cNvPr>
          <p:cNvPicPr>
            <a:picLocks noChangeAspect="1"/>
          </p:cNvPicPr>
          <p:nvPr/>
        </p:nvPicPr>
        <p:blipFill>
          <a:blip r:embed="rId3"/>
          <a:stretch>
            <a:fillRect/>
          </a:stretch>
        </p:blipFill>
        <p:spPr>
          <a:xfrm>
            <a:off x="4852651" y="2391091"/>
            <a:ext cx="3998750" cy="2132667"/>
          </a:xfrm>
          <a:prstGeom prst="rect">
            <a:avLst/>
          </a:prstGeom>
        </p:spPr>
      </p:pic>
    </p:spTree>
    <p:extLst>
      <p:ext uri="{BB962C8B-B14F-4D97-AF65-F5344CB8AC3E}">
        <p14:creationId xmlns:p14="http://schemas.microsoft.com/office/powerpoint/2010/main" val="2704168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Resumes/CVs and Attachment Uploads:</a:t>
            </a:r>
            <a:br>
              <a:rPr lang="en-US" b="1" dirty="0"/>
            </a:br>
            <a:r>
              <a:rPr lang="en-US" sz="1800" dirty="0"/>
              <a:t>Candidates can upload a resume or add attachments from Dropbox, Google Drive, or their desktop.</a:t>
            </a:r>
            <a:endParaRPr lang="en-US" dirty="0"/>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Resume/CV Upload</a:t>
            </a:r>
          </a:p>
        </p:txBody>
      </p:sp>
      <p:pic>
        <p:nvPicPr>
          <p:cNvPr id="3" name="Picture 2">
            <a:extLst>
              <a:ext uri="{FF2B5EF4-FFF2-40B4-BE49-F238E27FC236}">
                <a16:creationId xmlns:a16="http://schemas.microsoft.com/office/drawing/2014/main" id="{60AF6BF5-C07E-49CC-A327-884C8DA0DE2B}"/>
              </a:ext>
            </a:extLst>
          </p:cNvPr>
          <p:cNvPicPr>
            <a:picLocks noChangeAspect="1"/>
          </p:cNvPicPr>
          <p:nvPr/>
        </p:nvPicPr>
        <p:blipFill>
          <a:blip r:embed="rId2"/>
          <a:stretch>
            <a:fillRect/>
          </a:stretch>
        </p:blipFill>
        <p:spPr>
          <a:xfrm>
            <a:off x="4704488" y="1132002"/>
            <a:ext cx="4210912" cy="2314805"/>
          </a:xfrm>
          <a:prstGeom prst="rect">
            <a:avLst/>
          </a:prstGeom>
        </p:spPr>
      </p:pic>
    </p:spTree>
    <p:extLst>
      <p:ext uri="{BB962C8B-B14F-4D97-AF65-F5344CB8AC3E}">
        <p14:creationId xmlns:p14="http://schemas.microsoft.com/office/powerpoint/2010/main" val="563530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Viewing &amp; Changing Social Media Mappings:</a:t>
            </a:r>
            <a:br>
              <a:rPr lang="en-US" b="1" dirty="0"/>
            </a:br>
            <a:r>
              <a:rPr lang="en-US" sz="1800" dirty="0"/>
              <a:t>Candidates can view and change their social networking authorizations from within their TG accounts by selecting </a:t>
            </a:r>
            <a:r>
              <a:rPr lang="en-US" sz="1800" i="1" dirty="0"/>
              <a:t>Candidate Zone &gt; Account Settings</a:t>
            </a:r>
            <a:r>
              <a:rPr lang="en-US" sz="1800" dirty="0"/>
              <a:t>. </a:t>
            </a:r>
            <a:br>
              <a:rPr lang="en-US" sz="1800" dirty="0"/>
            </a:br>
            <a:br>
              <a:rPr lang="en-US" sz="1800" dirty="0"/>
            </a:br>
            <a:r>
              <a:rPr lang="en-US" sz="1800" dirty="0"/>
              <a:t>This option allows candidates to authorize, block/unblock the viewing of public information, and allow/not allow the use of social media credentials for Login.</a:t>
            </a:r>
            <a:endParaRPr lang="en-US" dirty="0"/>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Social Media Authorizations</a:t>
            </a:r>
          </a:p>
        </p:txBody>
      </p:sp>
      <p:pic>
        <p:nvPicPr>
          <p:cNvPr id="8" name="Picture 7">
            <a:extLst>
              <a:ext uri="{FF2B5EF4-FFF2-40B4-BE49-F238E27FC236}">
                <a16:creationId xmlns:a16="http://schemas.microsoft.com/office/drawing/2014/main" id="{760714B3-2BC3-4FBB-89F0-E7E3B7F3B6E9}"/>
              </a:ext>
            </a:extLst>
          </p:cNvPr>
          <p:cNvPicPr>
            <a:picLocks noChangeAspect="1"/>
          </p:cNvPicPr>
          <p:nvPr/>
        </p:nvPicPr>
        <p:blipFill>
          <a:blip r:embed="rId2"/>
          <a:stretch>
            <a:fillRect/>
          </a:stretch>
        </p:blipFill>
        <p:spPr>
          <a:xfrm>
            <a:off x="4669077" y="1442582"/>
            <a:ext cx="4382907" cy="1995813"/>
          </a:xfrm>
          <a:prstGeom prst="rect">
            <a:avLst/>
          </a:prstGeom>
        </p:spPr>
      </p:pic>
    </p:spTree>
    <p:extLst>
      <p:ext uri="{BB962C8B-B14F-4D97-AF65-F5344CB8AC3E}">
        <p14:creationId xmlns:p14="http://schemas.microsoft.com/office/powerpoint/2010/main" val="2981250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r>
              <a:rPr lang="en-US" b="1" dirty="0">
                <a:solidFill>
                  <a:schemeClr val="tx1"/>
                </a:solidFill>
              </a:rPr>
              <a:t>Facebook Job Search App</a:t>
            </a:r>
          </a:p>
          <a:p>
            <a:r>
              <a:rPr lang="en-US" dirty="0">
                <a:solidFill>
                  <a:schemeClr val="tx1"/>
                </a:solidFill>
              </a:rPr>
              <a:t>Clients can configure a Facebook widget to pull job listings from a BrassRing Talent Gateway for display on their company’s Facebook page. This provides an inexpensive way to post jobs, with a simple interface for passive or active job seekers to see if there is a job opening for them. </a:t>
            </a:r>
          </a:p>
        </p:txBody>
      </p:sp>
      <p:sp>
        <p:nvSpPr>
          <p:cNvPr id="6" name="Content Placeholder 5"/>
          <p:cNvSpPr>
            <a:spLocks noGrp="1"/>
          </p:cNvSpPr>
          <p:nvPr>
            <p:ph sz="quarter" idx="17"/>
          </p:nvPr>
        </p:nvSpPr>
        <p:spPr>
          <a:xfrm>
            <a:off x="4572001" y="2571750"/>
            <a:ext cx="4571997" cy="2571750"/>
          </a:xfrm>
        </p:spPr>
        <p:txBody>
          <a:bodyPr/>
          <a:lstStyle/>
          <a:p>
            <a:pPr marL="171450" indent="-171450">
              <a:buFont typeface="Arial" panose="020B0604020202020204" pitchFamily="34" charset="0"/>
              <a:buChar char="•"/>
            </a:pPr>
            <a:r>
              <a:rPr lang="en-US" sz="1100" dirty="0"/>
              <a:t>You can set up keyword search and filter options that people viewing your Facebook page can use to find and apply to interesting jobs.</a:t>
            </a:r>
          </a:p>
          <a:p>
            <a:pPr marL="171450" indent="-171450">
              <a:buFont typeface="Arial" panose="020B0604020202020204" pitchFamily="34" charset="0"/>
              <a:buChar char="•"/>
            </a:pPr>
            <a:r>
              <a:rPr lang="en-US" sz="1100" dirty="0"/>
              <a:t>You configure a Facebook app for placement on company pages.</a:t>
            </a:r>
          </a:p>
          <a:p>
            <a:pPr marL="171450" indent="-171450">
              <a:buFont typeface="Arial" panose="020B0604020202020204" pitchFamily="34" charset="0"/>
              <a:buChar char="•"/>
            </a:pPr>
            <a:r>
              <a:rPr lang="en-US" sz="1100" dirty="0"/>
              <a:t>Job seekers can search for jobs by four different categories, and view job description without leaving Facebook </a:t>
            </a:r>
          </a:p>
          <a:p>
            <a:pPr marL="171450" indent="-171450">
              <a:buFont typeface="Arial" panose="020B0604020202020204" pitchFamily="34" charset="0"/>
              <a:buChar char="•"/>
            </a:pPr>
            <a:r>
              <a:rPr lang="en-US" sz="1100" dirty="0"/>
              <a:t>The application process can be initiated from Facebook and BrassRing will track the candidate source as coming from the Facebook app</a:t>
            </a:r>
          </a:p>
        </p:txBody>
      </p:sp>
      <p:sp>
        <p:nvSpPr>
          <p:cNvPr id="8" name="Title 7"/>
          <p:cNvSpPr>
            <a:spLocks noGrp="1"/>
          </p:cNvSpPr>
          <p:nvPr>
            <p:ph type="title"/>
          </p:nvPr>
        </p:nvSpPr>
        <p:spPr>
          <a:solidFill>
            <a:schemeClr val="bg2"/>
          </a:solidFill>
        </p:spPr>
        <p:txBody>
          <a:bodyPr/>
          <a:lstStyle/>
          <a:p>
            <a:r>
              <a:rPr lang="en-US" sz="5400" dirty="0">
                <a:gradFill>
                  <a:gsLst>
                    <a:gs pos="57000">
                      <a:srgbClr val="5F79FF"/>
                    </a:gs>
                    <a:gs pos="91000">
                      <a:srgbClr val="9D87FF"/>
                    </a:gs>
                    <a:gs pos="0">
                      <a:schemeClr val="accent2"/>
                    </a:gs>
                    <a:gs pos="100000">
                      <a:schemeClr val="accent4"/>
                    </a:gs>
                  </a:gsLst>
                  <a:lin ang="0" scaled="0"/>
                </a:gradFill>
              </a:rPr>
              <a:t>Candidate Features: Facebook App Job Search</a:t>
            </a:r>
          </a:p>
        </p:txBody>
      </p:sp>
    </p:spTree>
    <p:extLst>
      <p:ext uri="{BB962C8B-B14F-4D97-AF65-F5344CB8AC3E}">
        <p14:creationId xmlns:p14="http://schemas.microsoft.com/office/powerpoint/2010/main" val="42968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Candidate Features: Facebook App Job Search</a:t>
            </a:r>
          </a:p>
        </p:txBody>
      </p:sp>
      <p:pic>
        <p:nvPicPr>
          <p:cNvPr id="8" name="Picture 2">
            <a:extLst>
              <a:ext uri="{FF2B5EF4-FFF2-40B4-BE49-F238E27FC236}">
                <a16:creationId xmlns:a16="http://schemas.microsoft.com/office/drawing/2014/main" id="{1A6671C7-F721-4574-9806-F083028E3C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234158" y="1214407"/>
            <a:ext cx="5475994" cy="3095236"/>
          </a:xfrm>
          <a:prstGeom prst="rect">
            <a:avLst/>
          </a:prstGeom>
        </p:spPr>
      </p:pic>
      <p:sp>
        <p:nvSpPr>
          <p:cNvPr id="10" name="TextBox 5">
            <a:extLst>
              <a:ext uri="{FF2B5EF4-FFF2-40B4-BE49-F238E27FC236}">
                <a16:creationId xmlns:a16="http://schemas.microsoft.com/office/drawing/2014/main" id="{5D7E8E1E-42EC-4199-8C68-C37FF8C5D4E3}"/>
              </a:ext>
            </a:extLst>
          </p:cNvPr>
          <p:cNvSpPr txBox="1">
            <a:spLocks noChangeArrowheads="1"/>
          </p:cNvSpPr>
          <p:nvPr/>
        </p:nvSpPr>
        <p:spPr bwMode="auto">
          <a:xfrm>
            <a:off x="6897548" y="781788"/>
            <a:ext cx="1500531" cy="600164"/>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100" dirty="0">
                <a:solidFill>
                  <a:schemeClr val="tx1"/>
                </a:solidFill>
                <a:cs typeface="Arial" panose="020B0604020202020204" pitchFamily="34" charset="0"/>
              </a:rPr>
              <a:t>Client name is used when displaying long listings.  </a:t>
            </a:r>
          </a:p>
        </p:txBody>
      </p:sp>
      <p:cxnSp>
        <p:nvCxnSpPr>
          <p:cNvPr id="11" name="Straight Arrow Connector 10">
            <a:extLst>
              <a:ext uri="{FF2B5EF4-FFF2-40B4-BE49-F238E27FC236}">
                <a16:creationId xmlns:a16="http://schemas.microsoft.com/office/drawing/2014/main" id="{8AE7DF07-FF40-4A67-B5DA-53EDAF5CD7E6}"/>
              </a:ext>
            </a:extLst>
          </p:cNvPr>
          <p:cNvCxnSpPr>
            <a:cxnSpLocks/>
          </p:cNvCxnSpPr>
          <p:nvPr/>
        </p:nvCxnSpPr>
        <p:spPr>
          <a:xfrm flipH="1">
            <a:off x="4615473" y="955558"/>
            <a:ext cx="2277474" cy="2147715"/>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4">
            <a:extLst>
              <a:ext uri="{FF2B5EF4-FFF2-40B4-BE49-F238E27FC236}">
                <a16:creationId xmlns:a16="http://schemas.microsoft.com/office/drawing/2014/main" id="{949B9999-E49B-4249-A044-3E9B9D0D784B}"/>
              </a:ext>
            </a:extLst>
          </p:cNvPr>
          <p:cNvSpPr txBox="1">
            <a:spLocks noChangeArrowheads="1"/>
          </p:cNvSpPr>
          <p:nvPr/>
        </p:nvSpPr>
        <p:spPr bwMode="auto">
          <a:xfrm>
            <a:off x="6892946" y="1717304"/>
            <a:ext cx="1500531" cy="769441"/>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100" dirty="0">
                <a:solidFill>
                  <a:schemeClr val="tx1"/>
                </a:solidFill>
                <a:cs typeface="Arial" panose="020B0604020202020204" pitchFamily="34" charset="0"/>
              </a:rPr>
              <a:t>Job Title, Description, and Date Posted always display</a:t>
            </a:r>
          </a:p>
        </p:txBody>
      </p:sp>
      <p:cxnSp>
        <p:nvCxnSpPr>
          <p:cNvPr id="13" name="Straight Arrow Connector 12">
            <a:extLst>
              <a:ext uri="{FF2B5EF4-FFF2-40B4-BE49-F238E27FC236}">
                <a16:creationId xmlns:a16="http://schemas.microsoft.com/office/drawing/2014/main" id="{65975192-74B8-49FF-A7D1-F8135B12B744}"/>
              </a:ext>
            </a:extLst>
          </p:cNvPr>
          <p:cNvCxnSpPr>
            <a:cxnSpLocks/>
          </p:cNvCxnSpPr>
          <p:nvPr/>
        </p:nvCxnSpPr>
        <p:spPr>
          <a:xfrm flipH="1">
            <a:off x="5124338" y="2132802"/>
            <a:ext cx="1773210" cy="145194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8">
            <a:extLst>
              <a:ext uri="{FF2B5EF4-FFF2-40B4-BE49-F238E27FC236}">
                <a16:creationId xmlns:a16="http://schemas.microsoft.com/office/drawing/2014/main" id="{259DAD77-7828-415C-BB86-3DE1B3B90920}"/>
              </a:ext>
            </a:extLst>
          </p:cNvPr>
          <p:cNvSpPr txBox="1">
            <a:spLocks noChangeArrowheads="1"/>
          </p:cNvSpPr>
          <p:nvPr/>
        </p:nvSpPr>
        <p:spPr bwMode="auto">
          <a:xfrm>
            <a:off x="4443940" y="4184794"/>
            <a:ext cx="1854453" cy="923330"/>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“More” hyperlink displays if the job description is greater than 140 characters long and has been truncated. The complete field displays on the Job Details page</a:t>
            </a:r>
          </a:p>
        </p:txBody>
      </p:sp>
      <p:cxnSp>
        <p:nvCxnSpPr>
          <p:cNvPr id="15" name="Straight Arrow Connector 14">
            <a:extLst>
              <a:ext uri="{FF2B5EF4-FFF2-40B4-BE49-F238E27FC236}">
                <a16:creationId xmlns:a16="http://schemas.microsoft.com/office/drawing/2014/main" id="{A99435F7-30FB-43C2-86AC-D02DBA15881B}"/>
              </a:ext>
            </a:extLst>
          </p:cNvPr>
          <p:cNvCxnSpPr>
            <a:cxnSpLocks/>
          </p:cNvCxnSpPr>
          <p:nvPr/>
        </p:nvCxnSpPr>
        <p:spPr>
          <a:xfrm flipH="1" flipV="1">
            <a:off x="4340078" y="4258001"/>
            <a:ext cx="103862" cy="129927"/>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21">
            <a:extLst>
              <a:ext uri="{FF2B5EF4-FFF2-40B4-BE49-F238E27FC236}">
                <a16:creationId xmlns:a16="http://schemas.microsoft.com/office/drawing/2014/main" id="{6D05DF47-375C-4803-B510-F819E84D1961}"/>
              </a:ext>
            </a:extLst>
          </p:cNvPr>
          <p:cNvSpPr txBox="1">
            <a:spLocks noChangeArrowheads="1"/>
          </p:cNvSpPr>
          <p:nvPr/>
        </p:nvSpPr>
        <p:spPr bwMode="auto">
          <a:xfrm>
            <a:off x="6865998" y="3319837"/>
            <a:ext cx="1500530" cy="1323439"/>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000" dirty="0">
                <a:solidFill>
                  <a:schemeClr val="tx1"/>
                </a:solidFill>
                <a:cs typeface="Arial" panose="020B0604020202020204" pitchFamily="34" charset="0"/>
              </a:rPr>
              <a:t>“Sorted by” gives viewers the option to sort on: Most recent  - sorted based on posting date OR Alphabetic (A-Z) – sorted based on Job Title in ascending order</a:t>
            </a:r>
          </a:p>
        </p:txBody>
      </p:sp>
      <p:cxnSp>
        <p:nvCxnSpPr>
          <p:cNvPr id="17" name="Straight Arrow Connector 16">
            <a:extLst>
              <a:ext uri="{FF2B5EF4-FFF2-40B4-BE49-F238E27FC236}">
                <a16:creationId xmlns:a16="http://schemas.microsoft.com/office/drawing/2014/main" id="{B37DDA74-1730-4890-AD10-ED3B5EA4531A}"/>
              </a:ext>
            </a:extLst>
          </p:cNvPr>
          <p:cNvCxnSpPr>
            <a:cxnSpLocks/>
          </p:cNvCxnSpPr>
          <p:nvPr/>
        </p:nvCxnSpPr>
        <p:spPr>
          <a:xfrm flipH="1" flipV="1">
            <a:off x="6188230" y="3191038"/>
            <a:ext cx="677768" cy="634771"/>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27">
            <a:extLst>
              <a:ext uri="{FF2B5EF4-FFF2-40B4-BE49-F238E27FC236}">
                <a16:creationId xmlns:a16="http://schemas.microsoft.com/office/drawing/2014/main" id="{AC4AAECB-455F-4B72-ABE1-855D3D154F15}"/>
              </a:ext>
            </a:extLst>
          </p:cNvPr>
          <p:cNvSpPr txBox="1">
            <a:spLocks noChangeArrowheads="1"/>
          </p:cNvSpPr>
          <p:nvPr/>
        </p:nvSpPr>
        <p:spPr bwMode="auto">
          <a:xfrm>
            <a:off x="896975" y="3660764"/>
            <a:ext cx="1716333" cy="861774"/>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000" dirty="0">
                <a:solidFill>
                  <a:schemeClr val="tx1"/>
                </a:solidFill>
                <a:cs typeface="Arial" panose="020B0604020202020204" pitchFamily="34" charset="0"/>
              </a:rPr>
              <a:t>Clicking the Job Title hyperlink or the “more” hyperlink takes the viewer to the Job Details page, right on Facebook</a:t>
            </a:r>
          </a:p>
        </p:txBody>
      </p:sp>
      <p:cxnSp>
        <p:nvCxnSpPr>
          <p:cNvPr id="19" name="Straight Arrow Connector 18">
            <a:extLst>
              <a:ext uri="{FF2B5EF4-FFF2-40B4-BE49-F238E27FC236}">
                <a16:creationId xmlns:a16="http://schemas.microsoft.com/office/drawing/2014/main" id="{654F1A0F-8132-4A27-9AA5-0A436E56327F}"/>
              </a:ext>
            </a:extLst>
          </p:cNvPr>
          <p:cNvCxnSpPr/>
          <p:nvPr/>
        </p:nvCxnSpPr>
        <p:spPr>
          <a:xfrm flipV="1">
            <a:off x="2600181" y="3660764"/>
            <a:ext cx="244856" cy="17108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9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Candidate Features: Facebook App Job Search</a:t>
            </a:r>
          </a:p>
        </p:txBody>
      </p:sp>
      <p:sp>
        <p:nvSpPr>
          <p:cNvPr id="20" name="TextBox 27">
            <a:extLst>
              <a:ext uri="{FF2B5EF4-FFF2-40B4-BE49-F238E27FC236}">
                <a16:creationId xmlns:a16="http://schemas.microsoft.com/office/drawing/2014/main" id="{41CDC3D3-E050-4088-955D-53F283FCD2ED}"/>
              </a:ext>
            </a:extLst>
          </p:cNvPr>
          <p:cNvSpPr txBox="1">
            <a:spLocks noChangeArrowheads="1"/>
          </p:cNvSpPr>
          <p:nvPr/>
        </p:nvSpPr>
        <p:spPr bwMode="auto">
          <a:xfrm>
            <a:off x="228600" y="2124848"/>
            <a:ext cx="2216791" cy="1107996"/>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100" dirty="0">
                <a:solidFill>
                  <a:schemeClr val="tx1"/>
                </a:solidFill>
                <a:cs typeface="Arial" panose="020B0604020202020204" pitchFamily="34" charset="0"/>
              </a:rPr>
              <a:t>Clicking Apply from the Job Details page opens a pop-up to the destination configured for the job display widget. That is either the TG login page or the TG Job Details page for the selected job</a:t>
            </a:r>
          </a:p>
        </p:txBody>
      </p:sp>
      <p:pic>
        <p:nvPicPr>
          <p:cNvPr id="21" name="Picture 2">
            <a:extLst>
              <a:ext uri="{FF2B5EF4-FFF2-40B4-BE49-F238E27FC236}">
                <a16:creationId xmlns:a16="http://schemas.microsoft.com/office/drawing/2014/main" id="{7166221E-4349-487B-BB99-C4E17393B6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9104" y="1213623"/>
            <a:ext cx="5495925" cy="379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21">
            <a:extLst>
              <a:ext uri="{FF2B5EF4-FFF2-40B4-BE49-F238E27FC236}">
                <a16:creationId xmlns:a16="http://schemas.microsoft.com/office/drawing/2014/main" id="{527CCC42-2600-464F-9CA0-C9FC6ECB5D7D}"/>
              </a:ext>
            </a:extLst>
          </p:cNvPr>
          <p:cNvSpPr/>
          <p:nvPr/>
        </p:nvSpPr>
        <p:spPr>
          <a:xfrm>
            <a:off x="4126554" y="2124848"/>
            <a:ext cx="841375" cy="2333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23" name="Straight Arrow Connector 22">
            <a:extLst>
              <a:ext uri="{FF2B5EF4-FFF2-40B4-BE49-F238E27FC236}">
                <a16:creationId xmlns:a16="http://schemas.microsoft.com/office/drawing/2014/main" id="{193DDC58-B473-4F29-A205-8C4479797625}"/>
              </a:ext>
            </a:extLst>
          </p:cNvPr>
          <p:cNvCxnSpPr/>
          <p:nvPr/>
        </p:nvCxnSpPr>
        <p:spPr>
          <a:xfrm>
            <a:off x="2445391" y="2674123"/>
            <a:ext cx="1681163" cy="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7F5D132-83ED-449F-909A-4DB362B36515}"/>
              </a:ext>
            </a:extLst>
          </p:cNvPr>
          <p:cNvSpPr txBox="1">
            <a:spLocks noChangeArrowheads="1"/>
          </p:cNvSpPr>
          <p:nvPr/>
        </p:nvSpPr>
        <p:spPr bwMode="auto">
          <a:xfrm>
            <a:off x="5188591" y="797698"/>
            <a:ext cx="1895475" cy="600164"/>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100" dirty="0">
                <a:solidFill>
                  <a:schemeClr val="tx1"/>
                </a:solidFill>
                <a:cs typeface="Arial" panose="020B0604020202020204" pitchFamily="34" charset="0"/>
              </a:rPr>
              <a:t>Return to Job List” hyperlink takes the viewer back to the Job listing page</a:t>
            </a:r>
          </a:p>
        </p:txBody>
      </p:sp>
      <p:cxnSp>
        <p:nvCxnSpPr>
          <p:cNvPr id="25" name="Straight Arrow Connector 24">
            <a:extLst>
              <a:ext uri="{FF2B5EF4-FFF2-40B4-BE49-F238E27FC236}">
                <a16:creationId xmlns:a16="http://schemas.microsoft.com/office/drawing/2014/main" id="{E88EC0FB-D28C-47E0-BA9E-5238FD6F0D16}"/>
              </a:ext>
            </a:extLst>
          </p:cNvPr>
          <p:cNvCxnSpPr>
            <a:stCxn id="24" idx="1"/>
          </p:cNvCxnSpPr>
          <p:nvPr/>
        </p:nvCxnSpPr>
        <p:spPr>
          <a:xfrm flipH="1">
            <a:off x="4547241" y="1097780"/>
            <a:ext cx="641350" cy="1027068"/>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959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Social Media Configuration</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829631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Create APPs/APIs in Social Media sites.</a:t>
            </a:r>
            <a:br>
              <a:rPr lang="en-US" dirty="0"/>
            </a:br>
            <a:br>
              <a:rPr lang="en-US" dirty="0"/>
            </a:br>
            <a:r>
              <a:rPr lang="en-US" dirty="0"/>
              <a:t>(2) Enable Client Setting(s) </a:t>
            </a:r>
            <a:br>
              <a:rPr lang="en-US" dirty="0"/>
            </a:br>
            <a:r>
              <a:rPr lang="en-US" sz="1200" i="1" dirty="0"/>
              <a:t>IBM Task</a:t>
            </a:r>
            <a:br>
              <a:rPr lang="en-US" sz="1200" i="1" dirty="0"/>
            </a:br>
            <a:br>
              <a:rPr lang="en-US" sz="1200" i="1" dirty="0"/>
            </a:br>
            <a:r>
              <a:rPr lang="en-US" dirty="0"/>
              <a:t>(3) Create Source Codes</a:t>
            </a:r>
            <a:br>
              <a:rPr lang="en-US" dirty="0"/>
            </a:br>
            <a:br>
              <a:rPr lang="en-US" dirty="0"/>
            </a:br>
            <a:r>
              <a:rPr lang="en-US" dirty="0"/>
              <a:t>(4) Enter Social Media API Keys </a:t>
            </a:r>
            <a:br>
              <a:rPr lang="en-US" dirty="0"/>
            </a:br>
            <a:endParaRPr lang="en-US" dirty="0"/>
          </a:p>
        </p:txBody>
      </p:sp>
      <p:sp>
        <p:nvSpPr>
          <p:cNvPr id="6" name="Text Placeholder 5"/>
          <p:cNvSpPr>
            <a:spLocks noGrp="1"/>
          </p:cNvSpPr>
          <p:nvPr>
            <p:ph type="body" sz="quarter" idx="13"/>
          </p:nvPr>
        </p:nvSpPr>
        <p:spPr/>
        <p:txBody>
          <a:bodyPr/>
          <a:lstStyle/>
          <a:p>
            <a:r>
              <a:rPr lang="en-US" sz="1800" dirty="0">
                <a:solidFill>
                  <a:schemeClr val="accent2"/>
                </a:solidFill>
              </a:rPr>
              <a:t>Social Media Configuration Steps</a:t>
            </a:r>
          </a:p>
        </p:txBody>
      </p:sp>
      <p:sp>
        <p:nvSpPr>
          <p:cNvPr id="5" name="Title 1">
            <a:extLst>
              <a:ext uri="{FF2B5EF4-FFF2-40B4-BE49-F238E27FC236}">
                <a16:creationId xmlns:a16="http://schemas.microsoft.com/office/drawing/2014/main" id="{60FDC0E2-A730-4E2F-8F7D-F18CAFCAA882}"/>
              </a:ext>
            </a:extLst>
          </p:cNvPr>
          <p:cNvSpPr txBox="1">
            <a:spLocks/>
          </p:cNvSpPr>
          <p:nvPr/>
        </p:nvSpPr>
        <p:spPr>
          <a:xfrm>
            <a:off x="4965612" y="1033272"/>
            <a:ext cx="4114800" cy="3566160"/>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r>
              <a:rPr lang="en-US" dirty="0">
                <a:solidFill>
                  <a:schemeClr val="bg2"/>
                </a:solidFill>
              </a:rPr>
              <a:t>(5) Enable Talent Gateway Settings</a:t>
            </a:r>
          </a:p>
          <a:p>
            <a:endParaRPr lang="en-US" dirty="0">
              <a:solidFill>
                <a:schemeClr val="bg2"/>
              </a:solidFill>
            </a:endParaRPr>
          </a:p>
          <a:p>
            <a:r>
              <a:rPr lang="en-US" dirty="0">
                <a:solidFill>
                  <a:schemeClr val="bg2"/>
                </a:solidFill>
              </a:rPr>
              <a:t>(6) Enable User Type Privileges </a:t>
            </a:r>
          </a:p>
          <a:p>
            <a:endParaRPr lang="en-US" dirty="0">
              <a:solidFill>
                <a:schemeClr val="bg2"/>
              </a:solidFill>
            </a:endParaRPr>
          </a:p>
          <a:p>
            <a:r>
              <a:rPr lang="en-US" dirty="0">
                <a:solidFill>
                  <a:schemeClr val="bg2"/>
                </a:solidFill>
              </a:rPr>
              <a:t>(7) Talent Record Updates </a:t>
            </a:r>
          </a:p>
        </p:txBody>
      </p:sp>
    </p:spTree>
    <p:extLst>
      <p:ext uri="{BB962C8B-B14F-4D97-AF65-F5344CB8AC3E}">
        <p14:creationId xmlns:p14="http://schemas.microsoft.com/office/powerpoint/2010/main" val="3305089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871E-E013-4A3D-8C55-2314C0A75194}"/>
              </a:ext>
            </a:extLst>
          </p:cNvPr>
          <p:cNvSpPr>
            <a:spLocks noGrp="1"/>
          </p:cNvSpPr>
          <p:nvPr>
            <p:ph type="title"/>
          </p:nvPr>
        </p:nvSpPr>
        <p:spPr/>
        <p:txBody>
          <a:bodyPr/>
          <a:lstStyle/>
          <a:p>
            <a:r>
              <a:rPr lang="en-US" dirty="0"/>
              <a:t>(1) Create APPs/APIs in Social Media sites.</a:t>
            </a:r>
            <a:br>
              <a:rPr lang="en-US" dirty="0"/>
            </a:br>
            <a:r>
              <a:rPr lang="en-US" sz="1800" dirty="0"/>
              <a:t>Please Note: IBM does not control the vendor’s site or API functionality, therefore if you have questions about the API set up, please reach out to that vendor.</a:t>
            </a:r>
            <a:endParaRPr lang="en-US" dirty="0"/>
          </a:p>
        </p:txBody>
      </p:sp>
    </p:spTree>
    <p:extLst>
      <p:ext uri="{BB962C8B-B14F-4D97-AF65-F5344CB8AC3E}">
        <p14:creationId xmlns:p14="http://schemas.microsoft.com/office/powerpoint/2010/main" val="3343588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Configuration: Redirect URLs</a:t>
            </a:r>
          </a:p>
        </p:txBody>
      </p:sp>
      <p:graphicFrame>
        <p:nvGraphicFramePr>
          <p:cNvPr id="4" name="Table 3">
            <a:extLst>
              <a:ext uri="{FF2B5EF4-FFF2-40B4-BE49-F238E27FC236}">
                <a16:creationId xmlns:a16="http://schemas.microsoft.com/office/drawing/2014/main" id="{45C616BB-7576-467E-9AF5-F0644F278B33}"/>
              </a:ext>
            </a:extLst>
          </p:cNvPr>
          <p:cNvGraphicFramePr>
            <a:graphicFrameLocks noGrp="1"/>
          </p:cNvGraphicFramePr>
          <p:nvPr>
            <p:extLst>
              <p:ext uri="{D42A27DB-BD31-4B8C-83A1-F6EECF244321}">
                <p14:modId xmlns:p14="http://schemas.microsoft.com/office/powerpoint/2010/main" val="1458694483"/>
              </p:ext>
            </p:extLst>
          </p:nvPr>
        </p:nvGraphicFramePr>
        <p:xfrm>
          <a:off x="151349" y="874975"/>
          <a:ext cx="8841302" cy="3142079"/>
        </p:xfrm>
        <a:graphic>
          <a:graphicData uri="http://schemas.openxmlformats.org/drawingml/2006/table">
            <a:tbl>
              <a:tblPr firstRow="1" firstCol="1" bandRow="1">
                <a:tableStyleId>{5C22544A-7EE6-4342-B048-85BDC9FD1C3A}</a:tableStyleId>
              </a:tblPr>
              <a:tblGrid>
                <a:gridCol w="753044">
                  <a:extLst>
                    <a:ext uri="{9D8B030D-6E8A-4147-A177-3AD203B41FA5}">
                      <a16:colId xmlns:a16="http://schemas.microsoft.com/office/drawing/2014/main" val="4188638263"/>
                    </a:ext>
                  </a:extLst>
                </a:gridCol>
                <a:gridCol w="4044129">
                  <a:extLst>
                    <a:ext uri="{9D8B030D-6E8A-4147-A177-3AD203B41FA5}">
                      <a16:colId xmlns:a16="http://schemas.microsoft.com/office/drawing/2014/main" val="606720331"/>
                    </a:ext>
                  </a:extLst>
                </a:gridCol>
                <a:gridCol w="4044129">
                  <a:extLst>
                    <a:ext uri="{9D8B030D-6E8A-4147-A177-3AD203B41FA5}">
                      <a16:colId xmlns:a16="http://schemas.microsoft.com/office/drawing/2014/main" val="3100432781"/>
                    </a:ext>
                  </a:extLst>
                </a:gridCol>
              </a:tblGrid>
              <a:tr h="215999">
                <a:tc>
                  <a:txBody>
                    <a:bodyPr/>
                    <a:lstStyle/>
                    <a:p>
                      <a:pPr marL="0" marR="0" algn="ctr">
                        <a:spcBef>
                          <a:spcPts val="0"/>
                        </a:spcBef>
                        <a:spcAft>
                          <a:spcPts val="0"/>
                        </a:spcAft>
                      </a:pPr>
                      <a:r>
                        <a:rPr lang="en-US" sz="800">
                          <a:effectLst/>
                        </a:rPr>
                        <a:t>Domain</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lgn="ctr">
                        <a:spcBef>
                          <a:spcPts val="0"/>
                        </a:spcBef>
                        <a:spcAft>
                          <a:spcPts val="0"/>
                        </a:spcAft>
                      </a:pPr>
                      <a:r>
                        <a:rPr lang="en-US" sz="800" dirty="0">
                          <a:effectLst/>
                        </a:rPr>
                        <a:t>Type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lgn="ctr">
                        <a:spcBef>
                          <a:spcPts val="0"/>
                        </a:spcBef>
                        <a:spcAft>
                          <a:spcPts val="0"/>
                        </a:spcAft>
                      </a:pPr>
                      <a:r>
                        <a:rPr lang="en-US" sz="800" dirty="0">
                          <a:effectLst/>
                        </a:rPr>
                        <a:t>Redirect URLs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34524058"/>
                  </a:ext>
                </a:extLst>
              </a:tr>
              <a:tr h="258375">
                <a:tc rowSpan="4">
                  <a:txBody>
                    <a:bodyPr/>
                    <a:lstStyle/>
                    <a:p>
                      <a:pPr marL="0" marR="0">
                        <a:spcBef>
                          <a:spcPts val="0"/>
                        </a:spcBef>
                        <a:spcAft>
                          <a:spcPts val="0"/>
                        </a:spcAft>
                      </a:pPr>
                      <a:r>
                        <a:rPr lang="en-US" sz="900">
                          <a:effectLst/>
                        </a:rPr>
                        <a:t>US Production</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rPr>
                        <a:t>Akamai</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3"/>
                        </a:rPr>
                        <a:t>https://xjobs.brassring.com/TGWebHost/SocialMediaIntegration.aspx</a:t>
                      </a:r>
                      <a:r>
                        <a:rPr lang="en-US" sz="800" dirty="0">
                          <a:effectLst/>
                        </a:rPr>
                        <a:t> </a:t>
                      </a:r>
                    </a:p>
                    <a:p>
                      <a:pPr marL="0" marR="0">
                        <a:spcBef>
                          <a:spcPts val="0"/>
                        </a:spcBef>
                        <a:spcAft>
                          <a:spcPts val="0"/>
                        </a:spcAft>
                      </a:pPr>
                      <a:r>
                        <a:rPr lang="en-US" sz="800" dirty="0">
                          <a:effectLst/>
                          <a:hlinkClick r:id="rId4"/>
                        </a:rPr>
                        <a:t>https://xjobs.brassring.com/tgwebhost/SocialMediaIntegration.aspx</a:t>
                      </a:r>
                      <a:r>
                        <a:rPr lang="en-US" sz="800" dirty="0">
                          <a:effectLst/>
                        </a:rPr>
                        <a:t> </a:t>
                      </a:r>
                    </a:p>
                    <a:p>
                      <a:pPr marL="0" marR="0">
                        <a:spcBef>
                          <a:spcPts val="0"/>
                        </a:spcBef>
                        <a:spcAft>
                          <a:spcPts val="0"/>
                        </a:spcAft>
                      </a:pPr>
                      <a:r>
                        <a:rPr lang="en-US" sz="800" dirty="0">
                          <a:effectLst/>
                          <a:hlinkClick r:id="rId5"/>
                        </a:rPr>
                        <a:t>https://xjobs.brassring.com/TGWEbHost/SocialMediaIntegration.aspx</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3856430709"/>
                  </a:ext>
                </a:extLst>
              </a:tr>
              <a:tr h="227024">
                <a:tc vMerge="1">
                  <a:txBody>
                    <a:bodyPr/>
                    <a:lstStyle/>
                    <a:p>
                      <a:endParaRPr lang="en-US"/>
                    </a:p>
                  </a:txBody>
                  <a:tcPr/>
                </a:tc>
                <a:tc>
                  <a:txBody>
                    <a:bodyPr/>
                    <a:lstStyle/>
                    <a:p>
                      <a:pPr marL="0" marR="0">
                        <a:spcBef>
                          <a:spcPts val="0"/>
                        </a:spcBef>
                        <a:spcAft>
                          <a:spcPts val="0"/>
                        </a:spcAft>
                      </a:pPr>
                      <a:r>
                        <a:rPr lang="en-US" sz="800" dirty="0">
                          <a:effectLst/>
                        </a:rPr>
                        <a:t>Non-SSL</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6"/>
                        </a:rPr>
                        <a:t>http://jobs.brassring.com/TGWebHost/SocialMediaIntegration.aspx</a:t>
                      </a:r>
                      <a:r>
                        <a:rPr lang="en-US" sz="800" dirty="0">
                          <a:effectLst/>
                        </a:rPr>
                        <a:t> </a:t>
                      </a:r>
                    </a:p>
                    <a:p>
                      <a:pPr marL="0" marR="0">
                        <a:spcBef>
                          <a:spcPts val="0"/>
                        </a:spcBef>
                        <a:spcAft>
                          <a:spcPts val="0"/>
                        </a:spcAft>
                      </a:pPr>
                      <a:r>
                        <a:rPr lang="en-US" sz="800" dirty="0">
                          <a:effectLst/>
                          <a:hlinkClick r:id="rId7"/>
                        </a:rPr>
                        <a:t>http://jobs.brassring.com/tgwebhost/SocialMediaIntegration.aspx</a:t>
                      </a:r>
                      <a:r>
                        <a:rPr lang="en-US" sz="800" dirty="0">
                          <a:effectLst/>
                        </a:rPr>
                        <a:t> </a:t>
                      </a:r>
                    </a:p>
                    <a:p>
                      <a:pPr marL="0" marR="0">
                        <a:spcBef>
                          <a:spcPts val="0"/>
                        </a:spcBef>
                        <a:spcAft>
                          <a:spcPts val="0"/>
                        </a:spcAft>
                      </a:pPr>
                      <a:r>
                        <a:rPr lang="en-US" sz="800" dirty="0">
                          <a:effectLst/>
                          <a:hlinkClick r:id="rId8"/>
                        </a:rPr>
                        <a:t>http://jobs.brassring.com/TGWEbHost/SocialMediaIntegration.aspx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3177207327"/>
                  </a:ext>
                </a:extLst>
              </a:tr>
              <a:tr h="227023">
                <a:tc vMerge="1">
                  <a:txBody>
                    <a:bodyPr/>
                    <a:lstStyle/>
                    <a:p>
                      <a:endParaRPr lang="en-US"/>
                    </a:p>
                  </a:txBody>
                  <a:tcPr/>
                </a:tc>
                <a:tc>
                  <a:txBody>
                    <a:bodyPr/>
                    <a:lstStyle/>
                    <a:p>
                      <a:pPr marL="0" marR="0">
                        <a:spcBef>
                          <a:spcPts val="0"/>
                        </a:spcBef>
                        <a:spcAft>
                          <a:spcPts val="0"/>
                        </a:spcAft>
                      </a:pPr>
                      <a:r>
                        <a:rPr lang="en-US" sz="800">
                          <a:effectLst/>
                        </a:rPr>
                        <a:t>SSL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9"/>
                        </a:rPr>
                        <a:t>https://sjobs.brassring.com/TGWebHost/SocialMediaIntegration.aspx</a:t>
                      </a:r>
                      <a:r>
                        <a:rPr lang="en-US" sz="800" dirty="0">
                          <a:effectLst/>
                        </a:rPr>
                        <a:t> </a:t>
                      </a:r>
                    </a:p>
                    <a:p>
                      <a:pPr marL="0" marR="0">
                        <a:spcBef>
                          <a:spcPts val="0"/>
                        </a:spcBef>
                        <a:spcAft>
                          <a:spcPts val="0"/>
                        </a:spcAft>
                      </a:pPr>
                      <a:r>
                        <a:rPr lang="en-US" sz="800" dirty="0">
                          <a:effectLst/>
                          <a:hlinkClick r:id="rId10"/>
                        </a:rPr>
                        <a:t>https://sjobs.brassring.com/tgwebhost/SocialMediaIntegration.aspx</a:t>
                      </a:r>
                      <a:r>
                        <a:rPr lang="en-US" sz="800" dirty="0">
                          <a:effectLst/>
                        </a:rPr>
                        <a:t> </a:t>
                      </a:r>
                    </a:p>
                    <a:p>
                      <a:pPr marL="0" marR="0">
                        <a:spcBef>
                          <a:spcPts val="0"/>
                        </a:spcBef>
                        <a:spcAft>
                          <a:spcPts val="0"/>
                        </a:spcAft>
                      </a:pPr>
                      <a:r>
                        <a:rPr lang="en-US" sz="800" dirty="0">
                          <a:effectLst/>
                          <a:hlinkClick r:id="rId11"/>
                        </a:rPr>
                        <a:t>https://sjobs.brassring.com/TGWEbHost/SocialMediaIntegration.aspx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925743198"/>
                  </a:ext>
                </a:extLst>
              </a:tr>
              <a:tr h="208105">
                <a:tc vMerge="1">
                  <a:txBody>
                    <a:bodyPr/>
                    <a:lstStyle/>
                    <a:p>
                      <a:endParaRPr lang="en-US"/>
                    </a:p>
                  </a:txBody>
                  <a:tcPr/>
                </a:tc>
                <a:tc>
                  <a:txBody>
                    <a:bodyPr/>
                    <a:lstStyle/>
                    <a:p>
                      <a:pPr marL="0" marR="0">
                        <a:spcBef>
                          <a:spcPts val="0"/>
                        </a:spcBef>
                        <a:spcAft>
                          <a:spcPts val="0"/>
                        </a:spcAft>
                      </a:pPr>
                      <a:r>
                        <a:rPr lang="en-US" sz="800" dirty="0">
                          <a:effectLst/>
                        </a:rPr>
                        <a:t>Vanity</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 </a:t>
                      </a: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 </a:t>
                      </a: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1268506020"/>
                  </a:ext>
                </a:extLst>
              </a:tr>
              <a:tr h="227023">
                <a:tc rowSpan="4">
                  <a:txBody>
                    <a:bodyPr/>
                    <a:lstStyle/>
                    <a:p>
                      <a:pPr marL="0" marR="0">
                        <a:spcBef>
                          <a:spcPts val="0"/>
                        </a:spcBef>
                        <a:spcAft>
                          <a:spcPts val="0"/>
                        </a:spcAft>
                      </a:pPr>
                      <a:r>
                        <a:rPr lang="en-US" sz="900" dirty="0">
                          <a:effectLst/>
                        </a:rPr>
                        <a:t>US Staging</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a:effectLst/>
                        </a:rPr>
                        <a:t>Akamai</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12"/>
                        </a:rPr>
                        <a:t>https://xjobs-staging.brassring.com/TGWebHost/SocialMediaIntegration.aspx</a:t>
                      </a:r>
                      <a:r>
                        <a:rPr lang="en-US" sz="800" dirty="0">
                          <a:effectLst/>
                        </a:rPr>
                        <a:t> </a:t>
                      </a:r>
                    </a:p>
                    <a:p>
                      <a:pPr marL="0" marR="0">
                        <a:spcBef>
                          <a:spcPts val="0"/>
                        </a:spcBef>
                        <a:spcAft>
                          <a:spcPts val="0"/>
                        </a:spcAft>
                      </a:pPr>
                      <a:r>
                        <a:rPr lang="en-US" sz="800" dirty="0">
                          <a:effectLst/>
                          <a:hlinkClick r:id="rId13"/>
                        </a:rPr>
                        <a:t>https://xjobs-staging.brassring.com/tgwebhost/SocialMediaIntegration.aspx</a:t>
                      </a:r>
                      <a:r>
                        <a:rPr lang="en-US" sz="800" dirty="0">
                          <a:effectLst/>
                        </a:rPr>
                        <a:t> </a:t>
                      </a:r>
                    </a:p>
                    <a:p>
                      <a:pPr marL="0" marR="0">
                        <a:spcBef>
                          <a:spcPts val="0"/>
                        </a:spcBef>
                        <a:spcAft>
                          <a:spcPts val="0"/>
                        </a:spcAft>
                      </a:pPr>
                      <a:r>
                        <a:rPr lang="en-US" sz="800" dirty="0">
                          <a:effectLst/>
                          <a:hlinkClick r:id="rId14"/>
                        </a:rPr>
                        <a:t>https://xjobs-staging.brassring.com/TGWEbHost/SocialMediaIntegration.aspx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2782161013"/>
                  </a:ext>
                </a:extLst>
              </a:tr>
              <a:tr h="220718">
                <a:tc vMerge="1">
                  <a:txBody>
                    <a:bodyPr/>
                    <a:lstStyle/>
                    <a:p>
                      <a:endParaRPr lang="en-US"/>
                    </a:p>
                  </a:txBody>
                  <a:tcPr/>
                </a:tc>
                <a:tc>
                  <a:txBody>
                    <a:bodyPr/>
                    <a:lstStyle/>
                    <a:p>
                      <a:pPr marL="0" marR="0">
                        <a:spcBef>
                          <a:spcPts val="0"/>
                        </a:spcBef>
                        <a:spcAft>
                          <a:spcPts val="0"/>
                        </a:spcAft>
                      </a:pPr>
                      <a:r>
                        <a:rPr lang="en-US" sz="800">
                          <a:effectLst/>
                        </a:rPr>
                        <a:t>Non-SSL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15"/>
                        </a:rPr>
                        <a:t>http://stagingjobs.brassring.com/TGWebHost/SocialMediaIntegration.aspx</a:t>
                      </a:r>
                      <a:r>
                        <a:rPr lang="en-US" sz="800" dirty="0">
                          <a:effectLst/>
                        </a:rPr>
                        <a:t> </a:t>
                      </a:r>
                    </a:p>
                    <a:p>
                      <a:pPr marL="0" marR="0">
                        <a:spcBef>
                          <a:spcPts val="0"/>
                        </a:spcBef>
                        <a:spcAft>
                          <a:spcPts val="0"/>
                        </a:spcAft>
                      </a:pPr>
                      <a:r>
                        <a:rPr lang="en-US" sz="800" dirty="0">
                          <a:effectLst/>
                          <a:hlinkClick r:id="rId16"/>
                        </a:rPr>
                        <a:t>http://stagingjobs.brassring.com/tgwebhost/SocialMediaIntegration.aspx</a:t>
                      </a:r>
                      <a:r>
                        <a:rPr lang="en-US" sz="800" dirty="0">
                          <a:effectLst/>
                        </a:rPr>
                        <a:t> </a:t>
                      </a:r>
                    </a:p>
                    <a:p>
                      <a:pPr marL="0" marR="0">
                        <a:spcBef>
                          <a:spcPts val="0"/>
                        </a:spcBef>
                        <a:spcAft>
                          <a:spcPts val="0"/>
                        </a:spcAft>
                      </a:pPr>
                      <a:r>
                        <a:rPr lang="en-US" sz="800" dirty="0">
                          <a:effectLst/>
                          <a:hlinkClick r:id="rId17"/>
                        </a:rPr>
                        <a:t>http://stagingjobs.brassring.com/TGWEbHost/SocialMediaIntegration.aspx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3909881794"/>
                  </a:ext>
                </a:extLst>
              </a:tr>
              <a:tr h="214411">
                <a:tc vMerge="1">
                  <a:txBody>
                    <a:bodyPr/>
                    <a:lstStyle/>
                    <a:p>
                      <a:endParaRPr lang="en-US"/>
                    </a:p>
                  </a:txBody>
                  <a:tcPr/>
                </a:tc>
                <a:tc>
                  <a:txBody>
                    <a:bodyPr/>
                    <a:lstStyle/>
                    <a:p>
                      <a:pPr marL="0" marR="0">
                        <a:spcBef>
                          <a:spcPts val="0"/>
                        </a:spcBef>
                        <a:spcAft>
                          <a:spcPts val="0"/>
                        </a:spcAft>
                      </a:pPr>
                      <a:r>
                        <a:rPr lang="en-US" sz="800">
                          <a:effectLst/>
                        </a:rPr>
                        <a:t>SSL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18"/>
                        </a:rPr>
                        <a:t>https://sstagingjobs.brassring.com/TGWebHost/SocialMediaIntegration.aspx</a:t>
                      </a:r>
                      <a:r>
                        <a:rPr lang="en-US" sz="800" dirty="0">
                          <a:effectLst/>
                        </a:rPr>
                        <a:t> </a:t>
                      </a:r>
                    </a:p>
                    <a:p>
                      <a:pPr marL="0" marR="0">
                        <a:spcBef>
                          <a:spcPts val="0"/>
                        </a:spcBef>
                        <a:spcAft>
                          <a:spcPts val="0"/>
                        </a:spcAft>
                      </a:pPr>
                      <a:r>
                        <a:rPr lang="en-US" sz="800" dirty="0">
                          <a:effectLst/>
                          <a:hlinkClick r:id="rId19"/>
                        </a:rPr>
                        <a:t>https://sstagingjobs.brassring.com/tgwebhost/SocialMediaIntegration.aspx</a:t>
                      </a:r>
                      <a:r>
                        <a:rPr lang="en-US" sz="800" dirty="0">
                          <a:effectLst/>
                        </a:rPr>
                        <a:t> </a:t>
                      </a:r>
                    </a:p>
                    <a:p>
                      <a:pPr marL="0" marR="0">
                        <a:spcBef>
                          <a:spcPts val="0"/>
                        </a:spcBef>
                        <a:spcAft>
                          <a:spcPts val="0"/>
                        </a:spcAft>
                      </a:pPr>
                      <a:r>
                        <a:rPr lang="en-US" sz="800" dirty="0">
                          <a:effectLst/>
                          <a:hlinkClick r:id="rId20"/>
                        </a:rPr>
                        <a:t>https://sstagingjobs.brassring.com/TGWEbHost/SocialMediaIntegration.aspx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916059175"/>
                  </a:ext>
                </a:extLst>
              </a:tr>
              <a:tr h="201798">
                <a:tc vMerge="1">
                  <a:txBody>
                    <a:bodyPr/>
                    <a:lstStyle/>
                    <a:p>
                      <a:endParaRPr lang="en-US"/>
                    </a:p>
                  </a:txBody>
                  <a:tcPr/>
                </a:tc>
                <a:tc>
                  <a:txBody>
                    <a:bodyPr/>
                    <a:lstStyle/>
                    <a:p>
                      <a:pPr marL="0" marR="0">
                        <a:spcBef>
                          <a:spcPts val="0"/>
                        </a:spcBef>
                        <a:spcAft>
                          <a:spcPts val="0"/>
                        </a:spcAft>
                      </a:pPr>
                      <a:r>
                        <a:rPr lang="en-US" sz="800">
                          <a:effectLst/>
                        </a:rPr>
                        <a:t>Vanity</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2705125437"/>
                  </a:ext>
                </a:extLst>
              </a:tr>
            </a:tbl>
          </a:graphicData>
        </a:graphic>
      </p:graphicFrame>
    </p:spTree>
    <p:extLst>
      <p:ext uri="{BB962C8B-B14F-4D97-AF65-F5344CB8AC3E}">
        <p14:creationId xmlns:p14="http://schemas.microsoft.com/office/powerpoint/2010/main" val="14311143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Configuration: Redirect URLs</a:t>
            </a:r>
          </a:p>
        </p:txBody>
      </p:sp>
      <p:graphicFrame>
        <p:nvGraphicFramePr>
          <p:cNvPr id="3" name="Table 2">
            <a:extLst>
              <a:ext uri="{FF2B5EF4-FFF2-40B4-BE49-F238E27FC236}">
                <a16:creationId xmlns:a16="http://schemas.microsoft.com/office/drawing/2014/main" id="{18F33E95-B994-4F43-93B2-3D6D15B25698}"/>
              </a:ext>
            </a:extLst>
          </p:cNvPr>
          <p:cNvGraphicFramePr>
            <a:graphicFrameLocks noGrp="1"/>
          </p:cNvGraphicFramePr>
          <p:nvPr>
            <p:extLst>
              <p:ext uri="{D42A27DB-BD31-4B8C-83A1-F6EECF244321}">
                <p14:modId xmlns:p14="http://schemas.microsoft.com/office/powerpoint/2010/main" val="2950939911"/>
              </p:ext>
            </p:extLst>
          </p:nvPr>
        </p:nvGraphicFramePr>
        <p:xfrm>
          <a:off x="186822" y="926529"/>
          <a:ext cx="8770356" cy="3103137"/>
        </p:xfrm>
        <a:graphic>
          <a:graphicData uri="http://schemas.openxmlformats.org/drawingml/2006/table">
            <a:tbl>
              <a:tblPr firstRow="1" firstCol="1" bandRow="1">
                <a:tableStyleId>{5C22544A-7EE6-4342-B048-85BDC9FD1C3A}</a:tableStyleId>
              </a:tblPr>
              <a:tblGrid>
                <a:gridCol w="747002">
                  <a:extLst>
                    <a:ext uri="{9D8B030D-6E8A-4147-A177-3AD203B41FA5}">
                      <a16:colId xmlns:a16="http://schemas.microsoft.com/office/drawing/2014/main" val="1662643858"/>
                    </a:ext>
                  </a:extLst>
                </a:gridCol>
                <a:gridCol w="4011677">
                  <a:extLst>
                    <a:ext uri="{9D8B030D-6E8A-4147-A177-3AD203B41FA5}">
                      <a16:colId xmlns:a16="http://schemas.microsoft.com/office/drawing/2014/main" val="91586839"/>
                    </a:ext>
                  </a:extLst>
                </a:gridCol>
                <a:gridCol w="4011677">
                  <a:extLst>
                    <a:ext uri="{9D8B030D-6E8A-4147-A177-3AD203B41FA5}">
                      <a16:colId xmlns:a16="http://schemas.microsoft.com/office/drawing/2014/main" val="432327450"/>
                    </a:ext>
                  </a:extLst>
                </a:gridCol>
              </a:tblGrid>
              <a:tr h="177057">
                <a:tc>
                  <a:txBody>
                    <a:bodyPr/>
                    <a:lstStyle/>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Domain</a:t>
                      </a:r>
                    </a:p>
                  </a:txBody>
                  <a:tcPr marL="22858" marR="22858" marT="0" marB="0"/>
                </a:tc>
                <a:tc>
                  <a:txBody>
                    <a:bodyPr/>
                    <a:lstStyle/>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Type</a:t>
                      </a:r>
                    </a:p>
                  </a:txBody>
                  <a:tcPr marL="22858" marR="22858" marT="0" marB="0"/>
                </a:tc>
                <a:tc>
                  <a:txBody>
                    <a:bodyPr/>
                    <a:lstStyle/>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Redirect URLs</a:t>
                      </a:r>
                    </a:p>
                  </a:txBody>
                  <a:tcPr marL="22858" marR="22858" marT="0" marB="0"/>
                </a:tc>
                <a:extLst>
                  <a:ext uri="{0D108BD9-81ED-4DB2-BD59-A6C34878D82A}">
                    <a16:rowId xmlns:a16="http://schemas.microsoft.com/office/drawing/2014/main" val="141738525"/>
                  </a:ext>
                </a:extLst>
              </a:tr>
              <a:tr h="221872">
                <a:tc rowSpan="4">
                  <a:txBody>
                    <a:bodyPr/>
                    <a:lstStyle/>
                    <a:p>
                      <a:pPr marL="0" marR="0">
                        <a:spcBef>
                          <a:spcPts val="0"/>
                        </a:spcBef>
                        <a:spcAft>
                          <a:spcPts val="0"/>
                        </a:spcAft>
                      </a:pPr>
                      <a:r>
                        <a:rPr lang="en-US" sz="800" dirty="0">
                          <a:effectLst/>
                        </a:rPr>
                        <a:t>EU Production</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rPr>
                        <a:t>Akamai</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3"/>
                        </a:rPr>
                        <a:t>https://krb-xjobs.brassring.com/TGWebHost/SocialMediaIntegration.aspx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4"/>
                        </a:rPr>
                        <a:t>https://krb-xjobs.brassring.com/tgwebhost/SocialMediaIntegration.aspx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5"/>
                        </a:rPr>
                        <a:t>https://krb-xjobs.brassring.com/TGWEbHost/SocialMediaIntegration.aspx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3682319980"/>
                  </a:ext>
                </a:extLst>
              </a:tr>
              <a:tr h="214411">
                <a:tc vMerge="1">
                  <a:txBody>
                    <a:bodyPr/>
                    <a:lstStyle/>
                    <a:p>
                      <a:endParaRPr lang="en-US"/>
                    </a:p>
                  </a:txBody>
                  <a:tcPr/>
                </a:tc>
                <a:tc>
                  <a:txBody>
                    <a:bodyPr/>
                    <a:lstStyle/>
                    <a:p>
                      <a:pPr marL="0" marR="0">
                        <a:spcBef>
                          <a:spcPts val="0"/>
                        </a:spcBef>
                        <a:spcAft>
                          <a:spcPts val="0"/>
                        </a:spcAft>
                      </a:pPr>
                      <a:r>
                        <a:rPr lang="en-US" sz="800" dirty="0">
                          <a:effectLst/>
                        </a:rPr>
                        <a:t>Non-SSL</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6"/>
                        </a:rPr>
                        <a:t>http://krb-jobs.brassring.com/TGWebHost/SocialMediaIntegration.aspx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7"/>
                        </a:rPr>
                        <a:t>http://krb-jobs.brassring.com/tgwebhost/SocialMediaIntegration.aspx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8"/>
                        </a:rPr>
                        <a:t>http://krb-jobs.brassring.com/TGWEbHost/SocialMediaIntegration.aspx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3035624716"/>
                  </a:ext>
                </a:extLst>
              </a:tr>
              <a:tr h="195492">
                <a:tc vMerge="1">
                  <a:txBody>
                    <a:bodyPr/>
                    <a:lstStyle/>
                    <a:p>
                      <a:endParaRPr lang="en-US"/>
                    </a:p>
                  </a:txBody>
                  <a:tcPr/>
                </a:tc>
                <a:tc>
                  <a:txBody>
                    <a:bodyPr/>
                    <a:lstStyle/>
                    <a:p>
                      <a:pPr marL="0" marR="0">
                        <a:spcBef>
                          <a:spcPts val="0"/>
                        </a:spcBef>
                        <a:spcAft>
                          <a:spcPts val="0"/>
                        </a:spcAft>
                      </a:pPr>
                      <a:r>
                        <a:rPr lang="en-US" sz="800" dirty="0">
                          <a:effectLst/>
                        </a:rPr>
                        <a:t>SSL</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9"/>
                        </a:rPr>
                        <a:t>https://krb-sjobs.brassring.com/TGWebHost/SocialMediaIntegration.aspx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0"/>
                        </a:rPr>
                        <a:t>https://krb-sjobs.brassring.com/tgwebhost/SocialMediaIntegration.aspx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1"/>
                        </a:rPr>
                        <a:t>https://krb-sjobs.brassring.com/TGWEbHost/SocialMediaIntegration.aspx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1611984673"/>
                  </a:ext>
                </a:extLst>
              </a:tr>
              <a:tr h="201799">
                <a:tc vMerge="1">
                  <a:txBody>
                    <a:bodyPr/>
                    <a:lstStyle/>
                    <a:p>
                      <a:endParaRPr lang="en-US"/>
                    </a:p>
                  </a:txBody>
                  <a:tcPr/>
                </a:tc>
                <a:tc>
                  <a:txBody>
                    <a:bodyPr/>
                    <a:lstStyle/>
                    <a:p>
                      <a:pPr marL="0" marR="0">
                        <a:spcBef>
                          <a:spcPts val="0"/>
                        </a:spcBef>
                        <a:spcAft>
                          <a:spcPts val="0"/>
                        </a:spcAft>
                      </a:pPr>
                      <a:r>
                        <a:rPr lang="en-US" sz="800" dirty="0">
                          <a:effectLst/>
                        </a:rPr>
                        <a:t>Vanity</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endParaRP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endParaRP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3082237511"/>
                  </a:ext>
                </a:extLst>
              </a:tr>
              <a:tr h="208105">
                <a:tc rowSpan="4">
                  <a:txBody>
                    <a:bodyPr/>
                    <a:lstStyle/>
                    <a:p>
                      <a:pPr marL="0" marR="0">
                        <a:spcBef>
                          <a:spcPts val="0"/>
                        </a:spcBef>
                        <a:spcAft>
                          <a:spcPts val="0"/>
                        </a:spcAft>
                      </a:pPr>
                      <a:r>
                        <a:rPr lang="en-US" sz="800" dirty="0">
                          <a:effectLst/>
                        </a:rPr>
                        <a:t>EU Staging</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a:effectLst/>
                        </a:rPr>
                        <a:t>Akamai</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12"/>
                        </a:rPr>
                        <a:t>https://stagingkrb-xjobs.brassring.com/TGWebHost/SocialMediaIntegration.aspx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3"/>
                        </a:rPr>
                        <a:t>https://stagingkrb-xjobs.brassring.com/tgwebhost/SocialMediaIntegration.aspx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4"/>
                        </a:rPr>
                        <a:t>https://stagingkrb-xjobs.brassring.com/TGWEbHost/SocialMediaIntegration.aspx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3117368996"/>
                  </a:ext>
                </a:extLst>
              </a:tr>
              <a:tr h="208105">
                <a:tc vMerge="1">
                  <a:txBody>
                    <a:bodyPr/>
                    <a:lstStyle/>
                    <a:p>
                      <a:endParaRPr lang="en-US"/>
                    </a:p>
                  </a:txBody>
                  <a:tcPr/>
                </a:tc>
                <a:tc>
                  <a:txBody>
                    <a:bodyPr/>
                    <a:lstStyle/>
                    <a:p>
                      <a:pPr marL="0" marR="0">
                        <a:spcBef>
                          <a:spcPts val="0"/>
                        </a:spcBef>
                        <a:spcAft>
                          <a:spcPts val="0"/>
                        </a:spcAft>
                      </a:pPr>
                      <a:r>
                        <a:rPr lang="en-US" sz="800">
                          <a:effectLst/>
                        </a:rPr>
                        <a:t>Non-SSL</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15"/>
                        </a:rPr>
                        <a:t>http://stagingkrb-jobs.brassring.com/TGWebHost/SocialMediaIntegration.aspx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6"/>
                        </a:rPr>
                        <a:t>http://stagingkrb-jobs.brassring.com/tgwebhost/SocialMediaIntegration.aspx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7"/>
                        </a:rPr>
                        <a:t>http://stagingkrb-jobs.brassring.com/TGWEbHost/SocialMediaIntegration.aspx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1481505890"/>
                  </a:ext>
                </a:extLst>
              </a:tr>
              <a:tr h="208104">
                <a:tc vMerge="1">
                  <a:txBody>
                    <a:bodyPr/>
                    <a:lstStyle/>
                    <a:p>
                      <a:endParaRPr lang="en-US"/>
                    </a:p>
                  </a:txBody>
                  <a:tcPr/>
                </a:tc>
                <a:tc>
                  <a:txBody>
                    <a:bodyPr/>
                    <a:lstStyle/>
                    <a:p>
                      <a:pPr marL="0" marR="0">
                        <a:spcBef>
                          <a:spcPts val="0"/>
                        </a:spcBef>
                        <a:spcAft>
                          <a:spcPts val="0"/>
                        </a:spcAft>
                      </a:pPr>
                      <a:r>
                        <a:rPr lang="en-US" sz="800">
                          <a:effectLst/>
                        </a:rPr>
                        <a:t>SSL</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18"/>
                        </a:rPr>
                        <a:t>https://stagingkrb-sjobs.brassring.com/TGWebHost/SocialMediaIntegration.aspx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9"/>
                        </a:rPr>
                        <a:t>https://stagingkrb-sjobs.brassring.com/tgwebhost/SocialMediaIntegration.aspx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20"/>
                        </a:rPr>
                        <a:t>https://stagingkrb-sjobs.brassring.com/TGWEbHost/SocialMediaIntegration.aspx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2997282760"/>
                  </a:ext>
                </a:extLst>
              </a:tr>
              <a:tr h="220965">
                <a:tc vMerge="1">
                  <a:txBody>
                    <a:bodyPr/>
                    <a:lstStyle/>
                    <a:p>
                      <a:endParaRPr lang="en-US"/>
                    </a:p>
                  </a:txBody>
                  <a:tcPr/>
                </a:tc>
                <a:tc>
                  <a:txBody>
                    <a:bodyPr/>
                    <a:lstStyle/>
                    <a:p>
                      <a:pPr marL="0" marR="0">
                        <a:spcBef>
                          <a:spcPts val="0"/>
                        </a:spcBef>
                        <a:spcAft>
                          <a:spcPts val="0"/>
                        </a:spcAft>
                      </a:pPr>
                      <a:r>
                        <a:rPr lang="en-US" sz="800" dirty="0">
                          <a:effectLst/>
                        </a:rPr>
                        <a:t>Vanity</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endParaRP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endParaRP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535415211"/>
                  </a:ext>
                </a:extLst>
              </a:tr>
            </a:tbl>
          </a:graphicData>
        </a:graphic>
      </p:graphicFrame>
    </p:spTree>
    <p:extLst>
      <p:ext uri="{BB962C8B-B14F-4D97-AF65-F5344CB8AC3E}">
        <p14:creationId xmlns:p14="http://schemas.microsoft.com/office/powerpoint/2010/main" val="1928576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6"/>
          </p:nvPr>
        </p:nvSpPr>
        <p:spPr>
          <a:xfrm>
            <a:off x="4572000" y="0"/>
            <a:ext cx="4572000" cy="5143500"/>
          </a:xfrm>
          <a:solidFill>
            <a:schemeClr val="tx2">
              <a:lumMod val="10000"/>
            </a:schemeClr>
          </a:solidFill>
        </p:spPr>
        <p:txBody>
          <a:bodyPr/>
          <a:lstStyle/>
          <a:p>
            <a:endParaRPr lang="en-US" dirty="0"/>
          </a:p>
        </p:txBody>
      </p:sp>
      <p:sp>
        <p:nvSpPr>
          <p:cNvPr id="10" name="Text Placeholder 4"/>
          <p:cNvSpPr>
            <a:spLocks noGrp="1"/>
          </p:cNvSpPr>
          <p:nvPr>
            <p:ph type="body" sz="quarter" idx="13"/>
          </p:nvPr>
        </p:nvSpPr>
        <p:spPr>
          <a:xfrm>
            <a:off x="228600" y="201168"/>
            <a:ext cx="4114800" cy="300037"/>
          </a:xfrm>
        </p:spPr>
        <p:txBody>
          <a:bodyPr/>
          <a:lstStyle/>
          <a:p>
            <a:r>
              <a:rPr lang="en-US" sz="1800" dirty="0">
                <a:solidFill>
                  <a:schemeClr val="accent2"/>
                </a:solidFill>
              </a:rPr>
              <a:t>(2) Enable Client Setting(s)</a:t>
            </a:r>
          </a:p>
        </p:txBody>
      </p:sp>
      <p:graphicFrame>
        <p:nvGraphicFramePr>
          <p:cNvPr id="11" name="Table 10">
            <a:extLst>
              <a:ext uri="{FF2B5EF4-FFF2-40B4-BE49-F238E27FC236}">
                <a16:creationId xmlns:a16="http://schemas.microsoft.com/office/drawing/2014/main" id="{C3ECD0F4-7E17-4BA1-8377-4FCCA0C06EC8}"/>
              </a:ext>
            </a:extLst>
          </p:cNvPr>
          <p:cNvGraphicFramePr>
            <a:graphicFrameLocks noGrp="1"/>
          </p:cNvGraphicFramePr>
          <p:nvPr>
            <p:extLst>
              <p:ext uri="{D42A27DB-BD31-4B8C-83A1-F6EECF244321}">
                <p14:modId xmlns:p14="http://schemas.microsoft.com/office/powerpoint/2010/main" val="383966212"/>
              </p:ext>
            </p:extLst>
          </p:nvPr>
        </p:nvGraphicFramePr>
        <p:xfrm>
          <a:off x="232591" y="501206"/>
          <a:ext cx="3862641" cy="4206971"/>
        </p:xfrm>
        <a:graphic>
          <a:graphicData uri="http://schemas.openxmlformats.org/drawingml/2006/table">
            <a:tbl>
              <a:tblPr firstRow="1" bandRow="1">
                <a:tableStyleId>{5C22544A-7EE6-4342-B048-85BDC9FD1C3A}</a:tableStyleId>
              </a:tblPr>
              <a:tblGrid>
                <a:gridCol w="1179971">
                  <a:extLst>
                    <a:ext uri="{9D8B030D-6E8A-4147-A177-3AD203B41FA5}">
                      <a16:colId xmlns:a16="http://schemas.microsoft.com/office/drawing/2014/main" val="2586923261"/>
                    </a:ext>
                  </a:extLst>
                </a:gridCol>
                <a:gridCol w="2682670">
                  <a:extLst>
                    <a:ext uri="{9D8B030D-6E8A-4147-A177-3AD203B41FA5}">
                      <a16:colId xmlns:a16="http://schemas.microsoft.com/office/drawing/2014/main" val="2631531319"/>
                    </a:ext>
                  </a:extLst>
                </a:gridCol>
              </a:tblGrid>
              <a:tr h="430924">
                <a:tc>
                  <a:txBody>
                    <a:bodyPr/>
                    <a:lstStyle/>
                    <a:p>
                      <a:r>
                        <a:rPr lang="en-US" sz="1100" dirty="0"/>
                        <a:t>Client Setting</a:t>
                      </a:r>
                    </a:p>
                  </a:txBody>
                  <a:tcPr/>
                </a:tc>
                <a:tc>
                  <a:txBody>
                    <a:bodyPr/>
                    <a:lstStyle/>
                    <a:p>
                      <a:r>
                        <a:rPr lang="en-US" sz="1100" dirty="0"/>
                        <a:t>Definition</a:t>
                      </a:r>
                    </a:p>
                  </a:txBody>
                  <a:tcPr/>
                </a:tc>
                <a:extLst>
                  <a:ext uri="{0D108BD9-81ED-4DB2-BD59-A6C34878D82A}">
                    <a16:rowId xmlns:a16="http://schemas.microsoft.com/office/drawing/2014/main" val="1508298640"/>
                  </a:ext>
                </a:extLst>
              </a:tr>
              <a:tr h="660808">
                <a:tc>
                  <a:txBody>
                    <a:bodyPr/>
                    <a:lstStyle/>
                    <a:p>
                      <a:r>
                        <a:rPr lang="en-US" sz="900" b="1" dirty="0">
                          <a:effectLst/>
                        </a:rPr>
                        <a:t>Enable Social Media Integration</a:t>
                      </a:r>
                      <a:endParaRPr lang="en-US" sz="900" b="1" dirty="0"/>
                    </a:p>
                  </a:txBody>
                  <a:tcPr/>
                </a:tc>
                <a:tc>
                  <a:txBody>
                    <a:bodyPr/>
                    <a:lstStyle/>
                    <a:p>
                      <a:r>
                        <a:rPr lang="en-US" sz="900" dirty="0"/>
                        <a:t>Turns on the overall settings for social media features.  Clients can choose to enable one or more. Facebook, Google, LinkedIn, LinkedIn Referrals, Twitter</a:t>
                      </a:r>
                    </a:p>
                  </a:txBody>
                  <a:tcPr/>
                </a:tc>
                <a:extLst>
                  <a:ext uri="{0D108BD9-81ED-4DB2-BD59-A6C34878D82A}">
                    <a16:rowId xmlns:a16="http://schemas.microsoft.com/office/drawing/2014/main" val="1752091195"/>
                  </a:ext>
                </a:extLst>
              </a:tr>
              <a:tr h="1510419">
                <a:tc>
                  <a:txBody>
                    <a:bodyPr/>
                    <a:lstStyle/>
                    <a:p>
                      <a:r>
                        <a:rPr lang="en-US" sz="900" dirty="0">
                          <a:effectLst/>
                        </a:rPr>
                        <a:t>Enable social media integration with Talent Record</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Enables clients to view a BrassRing candidate's most current talent profile side-by-side with their most current social media profile on the candidate's Talent Record. Note: clients need to have their social media keys configured prior to using this feature.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this must be set to “yes” in order for users to view social media profiles from the Talent Record and for LinkedIn Cross-system awareness</a:t>
                      </a:r>
                    </a:p>
                  </a:txBody>
                  <a:tcPr/>
                </a:tc>
                <a:extLst>
                  <a:ext uri="{0D108BD9-81ED-4DB2-BD59-A6C34878D82A}">
                    <a16:rowId xmlns:a16="http://schemas.microsoft.com/office/drawing/2014/main" val="3098220587"/>
                  </a:ext>
                </a:extLst>
              </a:tr>
              <a:tr h="802410">
                <a:tc>
                  <a:txBody>
                    <a:bodyPr/>
                    <a:lstStyle/>
                    <a:p>
                      <a:r>
                        <a:rPr lang="en-US" sz="900" dirty="0">
                          <a:effectLst/>
                        </a:rPr>
                        <a:t>Enable Social Media Integration-maximum allowed company accounts(1-25)</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Allows client to configure what is the maximum number of company accounts that can be used from within </a:t>
                      </a:r>
                      <a:r>
                        <a:rPr lang="en-US" sz="900" dirty="0" err="1">
                          <a:effectLst/>
                        </a:rPr>
                        <a:t>Brassring</a:t>
                      </a:r>
                      <a:r>
                        <a:rPr lang="en-US" sz="900" dirty="0">
                          <a:effectLst/>
                        </a:rPr>
                        <a:t>. (IBM recommends 6.)</a:t>
                      </a:r>
                    </a:p>
                  </a:txBody>
                  <a:tcPr/>
                </a:tc>
                <a:extLst>
                  <a:ext uri="{0D108BD9-81ED-4DB2-BD59-A6C34878D82A}">
                    <a16:rowId xmlns:a16="http://schemas.microsoft.com/office/drawing/2014/main" val="3111871779"/>
                  </a:ext>
                </a:extLst>
              </a:tr>
              <a:tr h="802410">
                <a:tc>
                  <a:txBody>
                    <a:bodyPr/>
                    <a:lstStyle/>
                    <a:p>
                      <a:r>
                        <a:rPr lang="en-US" sz="900" dirty="0">
                          <a:effectLst/>
                        </a:rPr>
                        <a:t>Enable Social Media Integration-maximum allowed personal accounts(1-25)</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Allows client to configure what is the maximum number of personal accounts(per user) that can be used from within </a:t>
                      </a:r>
                      <a:r>
                        <a:rPr lang="en-US" sz="900" dirty="0" err="1">
                          <a:effectLst/>
                        </a:rPr>
                        <a:t>Brassring</a:t>
                      </a:r>
                      <a:r>
                        <a:rPr lang="en-US" sz="900" dirty="0">
                          <a:effectLst/>
                        </a:rPr>
                        <a:t> (IBM recommends 6.)</a:t>
                      </a:r>
                    </a:p>
                  </a:txBody>
                  <a:tcPr/>
                </a:tc>
                <a:extLst>
                  <a:ext uri="{0D108BD9-81ED-4DB2-BD59-A6C34878D82A}">
                    <a16:rowId xmlns:a16="http://schemas.microsoft.com/office/drawing/2014/main" val="4264177007"/>
                  </a:ext>
                </a:extLst>
              </a:tr>
            </a:tbl>
          </a:graphicData>
        </a:graphic>
      </p:graphicFrame>
      <p:graphicFrame>
        <p:nvGraphicFramePr>
          <p:cNvPr id="15" name="Table 14">
            <a:extLst>
              <a:ext uri="{FF2B5EF4-FFF2-40B4-BE49-F238E27FC236}">
                <a16:creationId xmlns:a16="http://schemas.microsoft.com/office/drawing/2014/main" id="{2C7B8065-E37E-48B2-8AA2-A9E05E29CDF6}"/>
              </a:ext>
            </a:extLst>
          </p:cNvPr>
          <p:cNvGraphicFramePr>
            <a:graphicFrameLocks noGrp="1"/>
          </p:cNvGraphicFramePr>
          <p:nvPr>
            <p:extLst>
              <p:ext uri="{D42A27DB-BD31-4B8C-83A1-F6EECF244321}">
                <p14:modId xmlns:p14="http://schemas.microsoft.com/office/powerpoint/2010/main" val="4090619586"/>
              </p:ext>
            </p:extLst>
          </p:nvPr>
        </p:nvGraphicFramePr>
        <p:xfrm>
          <a:off x="4666945" y="501205"/>
          <a:ext cx="4344626" cy="4509437"/>
        </p:xfrm>
        <a:graphic>
          <a:graphicData uri="http://schemas.openxmlformats.org/drawingml/2006/table">
            <a:tbl>
              <a:tblPr firstRow="1" bandRow="1">
                <a:tableStyleId>{5C22544A-7EE6-4342-B048-85BDC9FD1C3A}</a:tableStyleId>
              </a:tblPr>
              <a:tblGrid>
                <a:gridCol w="1386596">
                  <a:extLst>
                    <a:ext uri="{9D8B030D-6E8A-4147-A177-3AD203B41FA5}">
                      <a16:colId xmlns:a16="http://schemas.microsoft.com/office/drawing/2014/main" val="3440508561"/>
                    </a:ext>
                  </a:extLst>
                </a:gridCol>
                <a:gridCol w="2958030">
                  <a:extLst>
                    <a:ext uri="{9D8B030D-6E8A-4147-A177-3AD203B41FA5}">
                      <a16:colId xmlns:a16="http://schemas.microsoft.com/office/drawing/2014/main" val="21949289"/>
                    </a:ext>
                  </a:extLst>
                </a:gridCol>
              </a:tblGrid>
              <a:tr h="506109">
                <a:tc>
                  <a:txBody>
                    <a:bodyPr/>
                    <a:lstStyle/>
                    <a:p>
                      <a:r>
                        <a:rPr lang="en-US" sz="1100" dirty="0"/>
                        <a:t>Client Setting</a:t>
                      </a:r>
                    </a:p>
                  </a:txBody>
                  <a:tcPr/>
                </a:tc>
                <a:tc>
                  <a:txBody>
                    <a:bodyPr/>
                    <a:lstStyle/>
                    <a:p>
                      <a:r>
                        <a:rPr lang="en-US" sz="1100" dirty="0"/>
                        <a:t>Definition</a:t>
                      </a:r>
                    </a:p>
                  </a:txBody>
                  <a:tcPr/>
                </a:tc>
                <a:extLst>
                  <a:ext uri="{0D108BD9-81ED-4DB2-BD59-A6C34878D82A}">
                    <a16:rowId xmlns:a16="http://schemas.microsoft.com/office/drawing/2014/main" val="2500147463"/>
                  </a:ext>
                </a:extLst>
              </a:tr>
              <a:tr h="561572">
                <a:tc>
                  <a:txBody>
                    <a:bodyPr/>
                    <a:lstStyle/>
                    <a:p>
                      <a:r>
                        <a:rPr lang="en-US" sz="900" dirty="0">
                          <a:effectLst/>
                        </a:rPr>
                        <a:t>Dropbox Access for Mobile</a:t>
                      </a:r>
                      <a:endParaRPr lang="en-US" sz="900" dirty="0"/>
                    </a:p>
                  </a:txBody>
                  <a:tcPr/>
                </a:tc>
                <a:tc>
                  <a:txBody>
                    <a:bodyPr/>
                    <a:lstStyle/>
                    <a:p>
                      <a:r>
                        <a:rPr lang="en-US" sz="900" dirty="0"/>
                        <a:t>Enables the ability for candidates to select attachments/resumes from their Dropbox account. Enabling this setting enables Dropbox across ALL Talent Gateways.</a:t>
                      </a:r>
                    </a:p>
                  </a:txBody>
                  <a:tcPr/>
                </a:tc>
                <a:extLst>
                  <a:ext uri="{0D108BD9-81ED-4DB2-BD59-A6C34878D82A}">
                    <a16:rowId xmlns:a16="http://schemas.microsoft.com/office/drawing/2014/main" val="617025578"/>
                  </a:ext>
                </a:extLst>
              </a:tr>
              <a:tr h="506109">
                <a:tc>
                  <a:txBody>
                    <a:bodyPr/>
                    <a:lstStyle/>
                    <a:p>
                      <a:r>
                        <a:rPr lang="en-US" sz="900" dirty="0">
                          <a:effectLst/>
                        </a:rPr>
                        <a:t>Dropbox App Key</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Clients need to provide their unique Dropbox app key </a:t>
                      </a:r>
                    </a:p>
                  </a:txBody>
                  <a:tcPr/>
                </a:tc>
                <a:extLst>
                  <a:ext uri="{0D108BD9-81ED-4DB2-BD59-A6C34878D82A}">
                    <a16:rowId xmlns:a16="http://schemas.microsoft.com/office/drawing/2014/main" val="3323111413"/>
                  </a:ext>
                </a:extLst>
              </a:tr>
              <a:tr h="506109">
                <a:tc>
                  <a:txBody>
                    <a:bodyPr/>
                    <a:lstStyle/>
                    <a:p>
                      <a:r>
                        <a:rPr lang="en-US" sz="900" dirty="0">
                          <a:effectLst/>
                        </a:rPr>
                        <a:t>Dropbox App Secret</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Clients need to provide their unique Dropbox app secret key</a:t>
                      </a:r>
                    </a:p>
                  </a:txBody>
                  <a:tcPr/>
                </a:tc>
                <a:extLst>
                  <a:ext uri="{0D108BD9-81ED-4DB2-BD59-A6C34878D82A}">
                    <a16:rowId xmlns:a16="http://schemas.microsoft.com/office/drawing/2014/main" val="19531170"/>
                  </a:ext>
                </a:extLst>
              </a:tr>
              <a:tr h="640838">
                <a:tc>
                  <a:txBody>
                    <a:bodyPr/>
                    <a:lstStyle/>
                    <a:p>
                      <a:r>
                        <a:rPr lang="en-US" sz="900" dirty="0">
                          <a:effectLst/>
                        </a:rPr>
                        <a:t>Google - enable access for Google Drive &amp; Google account (limited to Responsive Talent Gateways)</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Enables the ability for candidates to select attachments/resumes from their Google Drive account AND login with their Google profile. </a:t>
                      </a:r>
                    </a:p>
                  </a:txBody>
                  <a:tcPr/>
                </a:tc>
                <a:extLst>
                  <a:ext uri="{0D108BD9-81ED-4DB2-BD59-A6C34878D82A}">
                    <a16:rowId xmlns:a16="http://schemas.microsoft.com/office/drawing/2014/main" val="1554956170"/>
                  </a:ext>
                </a:extLst>
              </a:tr>
              <a:tr h="561572">
                <a:tc>
                  <a:txBody>
                    <a:bodyPr/>
                    <a:lstStyle/>
                    <a:p>
                      <a:r>
                        <a:rPr lang="en-US" sz="900" dirty="0">
                          <a:effectLst/>
                        </a:rPr>
                        <a:t>Google API Key</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Unique key given by Google for clients to be able to attach files from their Google drives. This is needed for BrassRing to authenticate and access files.</a:t>
                      </a:r>
                    </a:p>
                  </a:txBody>
                  <a:tcPr/>
                </a:tc>
                <a:extLst>
                  <a:ext uri="{0D108BD9-81ED-4DB2-BD59-A6C34878D82A}">
                    <a16:rowId xmlns:a16="http://schemas.microsoft.com/office/drawing/2014/main" val="736155946"/>
                  </a:ext>
                </a:extLst>
              </a:tr>
              <a:tr h="506109">
                <a:tc>
                  <a:txBody>
                    <a:bodyPr/>
                    <a:lstStyle/>
                    <a:p>
                      <a:r>
                        <a:rPr lang="en-US" sz="900" dirty="0">
                          <a:effectLst/>
                        </a:rPr>
                        <a:t>Google Client ID</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Unique client ID provided by Google. Required along with API Key &amp; secret key.</a:t>
                      </a:r>
                    </a:p>
                  </a:txBody>
                  <a:tcPr/>
                </a:tc>
                <a:extLst>
                  <a:ext uri="{0D108BD9-81ED-4DB2-BD59-A6C34878D82A}">
                    <a16:rowId xmlns:a16="http://schemas.microsoft.com/office/drawing/2014/main" val="715946119"/>
                  </a:ext>
                </a:extLst>
              </a:tr>
              <a:tr h="5061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Google Secret Key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Unique Secret key provided by Google. Required along with API Key &amp; Client ID.</a:t>
                      </a:r>
                    </a:p>
                  </a:txBody>
                  <a:tcPr/>
                </a:tc>
                <a:extLst>
                  <a:ext uri="{0D108BD9-81ED-4DB2-BD59-A6C34878D82A}">
                    <a16:rowId xmlns:a16="http://schemas.microsoft.com/office/drawing/2014/main" val="3013557695"/>
                  </a:ext>
                </a:extLst>
              </a:tr>
            </a:tbl>
          </a:graphicData>
        </a:graphic>
      </p:graphicFrame>
    </p:spTree>
    <p:extLst>
      <p:ext uri="{BB962C8B-B14F-4D97-AF65-F5344CB8AC3E}">
        <p14:creationId xmlns:p14="http://schemas.microsoft.com/office/powerpoint/2010/main" val="27491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Configuration: Source Codes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276658" cy="2862322"/>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(3) Source Codes</a:t>
            </a:r>
          </a:p>
          <a:p>
            <a:r>
              <a:rPr lang="en-US" sz="1800" dirty="0">
                <a:solidFill>
                  <a:schemeClr val="bg2"/>
                </a:solidFill>
                <a:latin typeface="IBM Plex Sans" panose="020B0503050000000000" pitchFamily="34" charset="0"/>
              </a:rPr>
              <a:t>Create Source Codes for the social media sites the client will be using. Most clients will already have a Source Code created for the Social Media sites.</a:t>
            </a:r>
          </a:p>
          <a:p>
            <a:r>
              <a:rPr lang="en-US" sz="1800" dirty="0">
                <a:solidFill>
                  <a:schemeClr val="bg2"/>
                </a:solidFill>
                <a:latin typeface="IBM Plex Sans" panose="020B0503050000000000" pitchFamily="34" charset="0"/>
              </a:rPr>
              <a:t>Tools &gt; Settings &gt; Code types &gt; Administer Code List for the Source Code type.</a:t>
            </a:r>
          </a:p>
        </p:txBody>
      </p:sp>
      <p:pic>
        <p:nvPicPr>
          <p:cNvPr id="6" name="Picture 5">
            <a:extLst>
              <a:ext uri="{FF2B5EF4-FFF2-40B4-BE49-F238E27FC236}">
                <a16:creationId xmlns:a16="http://schemas.microsoft.com/office/drawing/2014/main" id="{CAE7D8D2-252E-46EE-9AF4-F9F0278140EE}"/>
              </a:ext>
            </a:extLst>
          </p:cNvPr>
          <p:cNvPicPr>
            <a:picLocks noChangeAspect="1"/>
          </p:cNvPicPr>
          <p:nvPr/>
        </p:nvPicPr>
        <p:blipFill>
          <a:blip r:embed="rId2"/>
          <a:stretch>
            <a:fillRect/>
          </a:stretch>
        </p:blipFill>
        <p:spPr>
          <a:xfrm>
            <a:off x="3460879" y="772007"/>
            <a:ext cx="5544977" cy="3598194"/>
          </a:xfrm>
          <a:prstGeom prst="rect">
            <a:avLst/>
          </a:prstGeom>
        </p:spPr>
      </p:pic>
    </p:spTree>
    <p:extLst>
      <p:ext uri="{BB962C8B-B14F-4D97-AF65-F5344CB8AC3E}">
        <p14:creationId xmlns:p14="http://schemas.microsoft.com/office/powerpoint/2010/main" val="979491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Configuration: API Keys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402782" cy="3785652"/>
          </a:xfrm>
          <a:prstGeom prst="rect">
            <a:avLst/>
          </a:prstGeom>
          <a:noFill/>
        </p:spPr>
        <p:txBody>
          <a:bodyPr wrap="square" rtlCol="0">
            <a:spAutoFit/>
          </a:bodyPr>
          <a:lstStyle/>
          <a:p>
            <a:r>
              <a:rPr lang="en-US" sz="1600" b="1" dirty="0">
                <a:solidFill>
                  <a:schemeClr val="bg2"/>
                </a:solidFill>
                <a:latin typeface="IBM Plex Sans" panose="020B0503050000000000" pitchFamily="34" charset="0"/>
              </a:rPr>
              <a:t>(4) Social Media API Keys </a:t>
            </a:r>
          </a:p>
          <a:p>
            <a:r>
              <a:rPr lang="en-US" sz="1600" dirty="0">
                <a:solidFill>
                  <a:schemeClr val="bg2"/>
                </a:solidFill>
                <a:latin typeface="IBM Plex Sans" panose="020B0503050000000000" pitchFamily="34" charset="0"/>
              </a:rPr>
              <a:t>Tools &gt; Settings &gt; Social Media Configuration</a:t>
            </a:r>
          </a:p>
          <a:p>
            <a:endParaRPr lang="en-US" sz="1800" dirty="0">
              <a:solidFill>
                <a:schemeClr val="bg2"/>
              </a:solidFill>
              <a:latin typeface="IBM Plex Sans" panose="020B0503050000000000" pitchFamily="34" charset="0"/>
            </a:endParaRPr>
          </a:p>
          <a:p>
            <a:r>
              <a:rPr lang="en-US" sz="1200" dirty="0">
                <a:solidFill>
                  <a:schemeClr val="bg2"/>
                </a:solidFill>
                <a:latin typeface="IBM Plex Sans" panose="020B0503050000000000" pitchFamily="34" charset="0"/>
              </a:rPr>
              <a:t>Best practice: create 3 different pairs of API Key &amp; Secret Key combinations per environment.</a:t>
            </a:r>
          </a:p>
          <a:p>
            <a:endParaRPr lang="en-US" sz="1200" dirty="0">
              <a:solidFill>
                <a:schemeClr val="bg2"/>
              </a:solidFill>
              <a:latin typeface="IBM Plex Sans" panose="020B0503050000000000" pitchFamily="34" charset="0"/>
            </a:endParaRPr>
          </a:p>
          <a:p>
            <a:pPr marL="285750" indent="-285750">
              <a:buFont typeface="Arial" panose="020B0604020202020204" pitchFamily="34" charset="0"/>
              <a:buChar char="•"/>
            </a:pPr>
            <a:r>
              <a:rPr lang="en-US" sz="1200" dirty="0">
                <a:solidFill>
                  <a:schemeClr val="bg2"/>
                </a:solidFill>
                <a:latin typeface="IBM Plex Sans" panose="020B0503050000000000" pitchFamily="34" charset="0"/>
              </a:rPr>
              <a:t>Clients must create their own keys using the company accounts. This may require coordination with the social media site owner for your organization.</a:t>
            </a:r>
          </a:p>
          <a:p>
            <a:pPr marL="285750" indent="-285750">
              <a:buFont typeface="Arial" panose="020B0604020202020204" pitchFamily="34" charset="0"/>
              <a:buChar char="•"/>
            </a:pPr>
            <a:r>
              <a:rPr lang="en-US" sz="1200" dirty="0">
                <a:solidFill>
                  <a:schemeClr val="bg2"/>
                </a:solidFill>
                <a:latin typeface="IBM Plex Sans" panose="020B0503050000000000" pitchFamily="34" charset="0"/>
              </a:rPr>
              <a:t>Creation of the API key for LinkedIn is required in order to use the LinkedIn Cross-system Awareness feature.</a:t>
            </a:r>
          </a:p>
          <a:p>
            <a:pPr marL="285750" indent="-285750">
              <a:buFont typeface="Arial" panose="020B0604020202020204" pitchFamily="34" charset="0"/>
              <a:buChar char="•"/>
            </a:pPr>
            <a:r>
              <a:rPr lang="en-US" sz="1200" dirty="0">
                <a:solidFill>
                  <a:schemeClr val="bg2"/>
                </a:solidFill>
                <a:latin typeface="IBM Plex Sans" panose="020B0503050000000000" pitchFamily="34" charset="0"/>
              </a:rPr>
              <a:t>Once the keys are obtained, they need to be entered into Workbench.</a:t>
            </a:r>
          </a:p>
          <a:p>
            <a:endParaRPr lang="en-US" sz="1800" dirty="0">
              <a:solidFill>
                <a:schemeClr val="bg2"/>
              </a:solidFill>
              <a:latin typeface="IBM Plex Sans" panose="020B0503050000000000" pitchFamily="34" charset="0"/>
            </a:endParaRPr>
          </a:p>
        </p:txBody>
      </p:sp>
      <p:pic>
        <p:nvPicPr>
          <p:cNvPr id="5" name="Picture 4">
            <a:extLst>
              <a:ext uri="{FF2B5EF4-FFF2-40B4-BE49-F238E27FC236}">
                <a16:creationId xmlns:a16="http://schemas.microsoft.com/office/drawing/2014/main" id="{04845F47-FB6F-4F26-AE8F-23EAA72B37AA}"/>
              </a:ext>
            </a:extLst>
          </p:cNvPr>
          <p:cNvPicPr>
            <a:picLocks noChangeAspect="1"/>
          </p:cNvPicPr>
          <p:nvPr/>
        </p:nvPicPr>
        <p:blipFill>
          <a:blip r:embed="rId2"/>
          <a:stretch>
            <a:fillRect/>
          </a:stretch>
        </p:blipFill>
        <p:spPr>
          <a:xfrm>
            <a:off x="3393790" y="779756"/>
            <a:ext cx="5493351" cy="2694420"/>
          </a:xfrm>
          <a:prstGeom prst="rect">
            <a:avLst/>
          </a:prstGeom>
        </p:spPr>
      </p:pic>
      <p:sp>
        <p:nvSpPr>
          <p:cNvPr id="7" name="TextBox 6">
            <a:extLst>
              <a:ext uri="{FF2B5EF4-FFF2-40B4-BE49-F238E27FC236}">
                <a16:creationId xmlns:a16="http://schemas.microsoft.com/office/drawing/2014/main" id="{CAB492F9-FDCD-43DB-B129-7F1C12283BE3}"/>
              </a:ext>
            </a:extLst>
          </p:cNvPr>
          <p:cNvSpPr txBox="1"/>
          <p:nvPr/>
        </p:nvSpPr>
        <p:spPr>
          <a:xfrm>
            <a:off x="3393790" y="3564861"/>
            <a:ext cx="5567330" cy="1446550"/>
          </a:xfrm>
          <a:prstGeom prst="rect">
            <a:avLst/>
          </a:prstGeom>
          <a:noFill/>
        </p:spPr>
        <p:txBody>
          <a:bodyPr wrap="square" rtlCol="0">
            <a:spAutoFit/>
          </a:bodyPr>
          <a:lstStyle/>
          <a:p>
            <a:r>
              <a:rPr lang="en-US" sz="1600" b="1" dirty="0">
                <a:solidFill>
                  <a:schemeClr val="bg2"/>
                </a:solidFill>
                <a:latin typeface="IBM Plex Sans" panose="020B0503050000000000" pitchFamily="34" charset="0"/>
              </a:rPr>
              <a:t>Notes:</a:t>
            </a:r>
          </a:p>
          <a:p>
            <a:pPr marL="171450" indent="-171450">
              <a:buFont typeface="Arial" panose="020B0604020202020204" pitchFamily="34" charset="0"/>
              <a:buChar char="•"/>
            </a:pPr>
            <a:r>
              <a:rPr lang="en-US" sz="1200" dirty="0">
                <a:solidFill>
                  <a:schemeClr val="bg2"/>
                </a:solidFill>
                <a:latin typeface="IBM Plex Sans" panose="020B0503050000000000" pitchFamily="34" charset="0"/>
              </a:rPr>
              <a:t>Clients can leave the API fields blank for Facebook and/or Twitter to use the IBM default keys.</a:t>
            </a:r>
          </a:p>
          <a:p>
            <a:pPr marL="171450" indent="-171450">
              <a:buFont typeface="Arial" panose="020B0604020202020204" pitchFamily="34" charset="0"/>
              <a:buChar char="•"/>
            </a:pPr>
            <a:r>
              <a:rPr lang="en-US" sz="1200" dirty="0">
                <a:solidFill>
                  <a:schemeClr val="bg2"/>
                </a:solidFill>
                <a:latin typeface="IBM Plex Sans" panose="020B0503050000000000" pitchFamily="34" charset="0"/>
              </a:rPr>
              <a:t>LinkedIn keys are required.</a:t>
            </a:r>
          </a:p>
          <a:p>
            <a:pPr marL="171450" indent="-171450">
              <a:buFont typeface="Arial" panose="020B0604020202020204" pitchFamily="34" charset="0"/>
              <a:buChar char="•"/>
            </a:pPr>
            <a:r>
              <a:rPr lang="en-US" sz="1200" dirty="0">
                <a:solidFill>
                  <a:schemeClr val="bg2"/>
                </a:solidFill>
                <a:latin typeface="IBM Plex Sans" panose="020B0503050000000000" pitchFamily="34" charset="0"/>
              </a:rPr>
              <a:t>The social media keys for Google and Dropbox are configured in the Workbench Client Settings. Client Settings can only be edited by IBM team members. </a:t>
            </a:r>
          </a:p>
        </p:txBody>
      </p:sp>
    </p:spTree>
    <p:extLst>
      <p:ext uri="{BB962C8B-B14F-4D97-AF65-F5344CB8AC3E}">
        <p14:creationId xmlns:p14="http://schemas.microsoft.com/office/powerpoint/2010/main" val="33814284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Talent Gateway Settings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402782" cy="2862322"/>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(5) Talent Gateways</a:t>
            </a:r>
          </a:p>
          <a:p>
            <a:r>
              <a:rPr lang="en-US" sz="1800" i="1" dirty="0">
                <a:solidFill>
                  <a:schemeClr val="bg2"/>
                </a:solidFill>
                <a:latin typeface="IBM Plex Sans" panose="020B0503050000000000" pitchFamily="34" charset="0"/>
              </a:rPr>
              <a:t>Tools &gt; Talent Gateways &gt; edit the TG for which you want to enable Social Media</a:t>
            </a:r>
          </a:p>
          <a:p>
            <a:endParaRPr lang="en-US" sz="1800" dirty="0">
              <a:solidFill>
                <a:schemeClr val="bg2"/>
              </a:solidFill>
              <a:latin typeface="IBM Plex Sans" panose="020B0503050000000000" pitchFamily="34" charset="0"/>
            </a:endParaRPr>
          </a:p>
          <a:p>
            <a:r>
              <a:rPr lang="en-US" sz="1800" dirty="0">
                <a:solidFill>
                  <a:schemeClr val="bg2"/>
                </a:solidFill>
                <a:latin typeface="IBM Plex Sans" panose="020B0503050000000000" pitchFamily="34" charset="0"/>
              </a:rPr>
              <a:t>Depending on the features the client elects to use, one or more of the following settings must be enabled on the Talent Gateway.</a:t>
            </a:r>
          </a:p>
        </p:txBody>
      </p:sp>
      <p:pic>
        <p:nvPicPr>
          <p:cNvPr id="6" name="Picture 5">
            <a:extLst>
              <a:ext uri="{FF2B5EF4-FFF2-40B4-BE49-F238E27FC236}">
                <a16:creationId xmlns:a16="http://schemas.microsoft.com/office/drawing/2014/main" id="{3EC3E615-CD7D-43F3-9129-01BEFF96F08D}"/>
              </a:ext>
            </a:extLst>
          </p:cNvPr>
          <p:cNvPicPr>
            <a:picLocks noChangeAspect="1"/>
          </p:cNvPicPr>
          <p:nvPr/>
        </p:nvPicPr>
        <p:blipFill>
          <a:blip r:embed="rId2"/>
          <a:stretch>
            <a:fillRect/>
          </a:stretch>
        </p:blipFill>
        <p:spPr>
          <a:xfrm>
            <a:off x="3891711" y="740378"/>
            <a:ext cx="4738482" cy="4109095"/>
          </a:xfrm>
          <a:prstGeom prst="rect">
            <a:avLst/>
          </a:prstGeom>
        </p:spPr>
      </p:pic>
    </p:spTree>
    <p:extLst>
      <p:ext uri="{BB962C8B-B14F-4D97-AF65-F5344CB8AC3E}">
        <p14:creationId xmlns:p14="http://schemas.microsoft.com/office/powerpoint/2010/main" val="2114363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Talent Gateway Settings</a:t>
            </a:r>
            <a:endParaRPr lang="en-US" sz="1600" i="1" dirty="0"/>
          </a:p>
        </p:txBody>
      </p:sp>
      <p:graphicFrame>
        <p:nvGraphicFramePr>
          <p:cNvPr id="5" name="Table 4">
            <a:extLst>
              <a:ext uri="{FF2B5EF4-FFF2-40B4-BE49-F238E27FC236}">
                <a16:creationId xmlns:a16="http://schemas.microsoft.com/office/drawing/2014/main" id="{2F59FD50-6DAC-4F91-B957-D727208592B8}"/>
              </a:ext>
            </a:extLst>
          </p:cNvPr>
          <p:cNvGraphicFramePr>
            <a:graphicFrameLocks noGrp="1"/>
          </p:cNvGraphicFramePr>
          <p:nvPr>
            <p:extLst>
              <p:ext uri="{D42A27DB-BD31-4B8C-83A1-F6EECF244321}">
                <p14:modId xmlns:p14="http://schemas.microsoft.com/office/powerpoint/2010/main" val="2928250866"/>
              </p:ext>
            </p:extLst>
          </p:nvPr>
        </p:nvGraphicFramePr>
        <p:xfrm>
          <a:off x="124691" y="748635"/>
          <a:ext cx="8894618" cy="3942408"/>
        </p:xfrm>
        <a:graphic>
          <a:graphicData uri="http://schemas.openxmlformats.org/drawingml/2006/table">
            <a:tbl>
              <a:tblPr firstRow="1" bandRow="1">
                <a:tableStyleId>{5C22544A-7EE6-4342-B048-85BDC9FD1C3A}</a:tableStyleId>
              </a:tblPr>
              <a:tblGrid>
                <a:gridCol w="2388166">
                  <a:extLst>
                    <a:ext uri="{9D8B030D-6E8A-4147-A177-3AD203B41FA5}">
                      <a16:colId xmlns:a16="http://schemas.microsoft.com/office/drawing/2014/main" val="653185609"/>
                    </a:ext>
                  </a:extLst>
                </a:gridCol>
                <a:gridCol w="6506452">
                  <a:extLst>
                    <a:ext uri="{9D8B030D-6E8A-4147-A177-3AD203B41FA5}">
                      <a16:colId xmlns:a16="http://schemas.microsoft.com/office/drawing/2014/main" val="2297599785"/>
                    </a:ext>
                  </a:extLst>
                </a:gridCol>
              </a:tblGrid>
              <a:tr h="330528">
                <a:tc>
                  <a:txBody>
                    <a:bodyPr/>
                    <a:lstStyle/>
                    <a:p>
                      <a:r>
                        <a:rPr lang="en-US" sz="1200" dirty="0"/>
                        <a:t>Setting Name</a:t>
                      </a:r>
                    </a:p>
                  </a:txBody>
                  <a:tcPr/>
                </a:tc>
                <a:tc>
                  <a:txBody>
                    <a:bodyPr/>
                    <a:lstStyle/>
                    <a:p>
                      <a:r>
                        <a:rPr lang="en-US" sz="1200" dirty="0"/>
                        <a:t>Definitions</a:t>
                      </a:r>
                    </a:p>
                  </a:txBody>
                  <a:tcPr/>
                </a:tc>
                <a:extLst>
                  <a:ext uri="{0D108BD9-81ED-4DB2-BD59-A6C34878D82A}">
                    <a16:rowId xmlns:a16="http://schemas.microsoft.com/office/drawing/2014/main" val="2239333411"/>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Facebook/LinkedIn/Twitter/Google – determines which social media</a:t>
                      </a:r>
                      <a:r>
                        <a:rPr lang="en-US" sz="1050" baseline="0" dirty="0"/>
                        <a:t> sites you want to post jobs to or allow candidates to use those features.  The client setting for the social media site must be enabled first</a:t>
                      </a:r>
                      <a:endParaRPr lang="en-US" sz="1050" dirty="0"/>
                    </a:p>
                  </a:txBody>
                  <a:tcPr/>
                </a:tc>
                <a:extLst>
                  <a:ext uri="{0D108BD9-81ED-4DB2-BD59-A6C34878D82A}">
                    <a16:rowId xmlns:a16="http://schemas.microsoft.com/office/drawing/2014/main" val="935051747"/>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a:t>
                      </a:r>
                      <a:r>
                        <a:rPr lang="en-US" sz="1050" baseline="0" dirty="0"/>
                        <a:t> Instructions</a:t>
                      </a:r>
                      <a:endParaRPr 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text</a:t>
                      </a:r>
                      <a:r>
                        <a:rPr lang="en-US" sz="1050" baseline="0" dirty="0"/>
                        <a:t> appears on the talent gateway when the candidate clicks “Social networking information” to manage their social networks (map/</a:t>
                      </a:r>
                      <a:r>
                        <a:rPr lang="en-US" sz="1050" baseline="0" dirty="0" err="1"/>
                        <a:t>unmap</a:t>
                      </a:r>
                      <a:r>
                        <a:rPr lang="en-US" sz="1050" baseline="0" dirty="0"/>
                        <a:t>, show/hide public profile, etc.)</a:t>
                      </a:r>
                      <a:endParaRPr lang="en-US" sz="1050" dirty="0"/>
                    </a:p>
                  </a:txBody>
                  <a:tcPr/>
                </a:tc>
                <a:extLst>
                  <a:ext uri="{0D108BD9-81ED-4DB2-BD59-A6C34878D82A}">
                    <a16:rowId xmlns:a16="http://schemas.microsoft.com/office/drawing/2014/main" val="2005701172"/>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Default message for Social Media posting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The text which will be posted along with the apply URL</a:t>
                      </a:r>
                      <a:r>
                        <a:rPr lang="en-US" sz="1050" baseline="0" dirty="0"/>
                        <a:t> when recruiters, candidates or others post jobs from the gateway to a social media site.  This can be customized at the time of posting/sharing.</a:t>
                      </a:r>
                      <a:endParaRPr lang="en-US" sz="1050" dirty="0"/>
                    </a:p>
                  </a:txBody>
                  <a:tcPr/>
                </a:tc>
                <a:extLst>
                  <a:ext uri="{0D108BD9-81ED-4DB2-BD59-A6C34878D82A}">
                    <a16:rowId xmlns:a16="http://schemas.microsoft.com/office/drawing/2014/main" val="1490686879"/>
                  </a:ext>
                </a:extLst>
              </a:tr>
              <a:tr h="5486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a:t>
                      </a:r>
                      <a:r>
                        <a:rPr lang="en-US" sz="1050" baseline="0" dirty="0"/>
                        <a:t> integration – allow post to my social networks for non-system users</a:t>
                      </a:r>
                      <a:endParaRPr 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setting is used in conjunction with the social referral email functionality.  If you decide to use that feature, this setting should be set to “yes.”</a:t>
                      </a:r>
                    </a:p>
                  </a:txBody>
                  <a:tcPr/>
                </a:tc>
                <a:extLst>
                  <a:ext uri="{0D108BD9-81ED-4DB2-BD59-A6C34878D82A}">
                    <a16:rowId xmlns:a16="http://schemas.microsoft.com/office/drawing/2014/main" val="1576643780"/>
                  </a:ext>
                </a:extLst>
              </a:tr>
              <a:tr h="5486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 – allow post to my social</a:t>
                      </a:r>
                      <a:r>
                        <a:rPr lang="en-US" sz="1050" baseline="0" dirty="0"/>
                        <a:t> networks for Recruiters</a:t>
                      </a:r>
                      <a:endParaRPr 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setting must be</a:t>
                      </a:r>
                      <a:r>
                        <a:rPr lang="en-US" sz="1050" baseline="0" dirty="0"/>
                        <a:t> enabled if you want to allow recruiters to post open reqs to their personal and/or company accounts/pages.  Enabling this setting will also turn on the ability for candidates to use their LinkedIn or Facebook profiles to create their profile on the talent gateway</a:t>
                      </a:r>
                      <a:endParaRPr lang="en-US" sz="1050" dirty="0"/>
                    </a:p>
                  </a:txBody>
                  <a:tcPr/>
                </a:tc>
                <a:extLst>
                  <a:ext uri="{0D108BD9-81ED-4DB2-BD59-A6C34878D82A}">
                    <a16:rowId xmlns:a16="http://schemas.microsoft.com/office/drawing/2014/main" val="3858151797"/>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 – allow post via social referral email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setting must be enabled in order to send jobs posted to this talent gateway</a:t>
                      </a:r>
                      <a:r>
                        <a:rPr lang="en-US" sz="1050" baseline="0" dirty="0"/>
                        <a:t> via the social referral email </a:t>
                      </a:r>
                      <a:endParaRPr lang="en-US" sz="1050" dirty="0"/>
                    </a:p>
                  </a:txBody>
                  <a:tcPr/>
                </a:tc>
                <a:extLst>
                  <a:ext uri="{0D108BD9-81ED-4DB2-BD59-A6C34878D82A}">
                    <a16:rowId xmlns:a16="http://schemas.microsoft.com/office/drawing/2014/main" val="894642442"/>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 – show</a:t>
                      </a:r>
                      <a:r>
                        <a:rPr lang="en-US" sz="1050" baseline="0" dirty="0"/>
                        <a:t> share buttons on job details page</a:t>
                      </a:r>
                      <a:endParaRPr 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Enable this setting to allow candidates to share jobs on their social media sites usin</a:t>
                      </a:r>
                      <a:r>
                        <a:rPr lang="en-US" sz="1050" baseline="0" dirty="0"/>
                        <a:t>g the buttons.</a:t>
                      </a:r>
                    </a:p>
                  </a:txBody>
                  <a:tcPr/>
                </a:tc>
                <a:extLst>
                  <a:ext uri="{0D108BD9-81ED-4DB2-BD59-A6C34878D82A}">
                    <a16:rowId xmlns:a16="http://schemas.microsoft.com/office/drawing/2014/main" val="3977984565"/>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 – enable login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setting allows candidates to use their social media credentials to log into the TG</a:t>
                      </a:r>
                      <a:r>
                        <a:rPr lang="en-US" sz="1050" baseline="0" dirty="0"/>
                        <a:t> instead of needing to remember their TG credentials</a:t>
                      </a:r>
                      <a:endParaRPr lang="en-US" sz="1050" dirty="0"/>
                    </a:p>
                  </a:txBody>
                  <a:tcPr/>
                </a:tc>
                <a:extLst>
                  <a:ext uri="{0D108BD9-81ED-4DB2-BD59-A6C34878D82A}">
                    <a16:rowId xmlns:a16="http://schemas.microsoft.com/office/drawing/2014/main" val="3454889001"/>
                  </a:ext>
                </a:extLst>
              </a:tr>
            </a:tbl>
          </a:graphicData>
        </a:graphic>
      </p:graphicFrame>
    </p:spTree>
    <p:extLst>
      <p:ext uri="{BB962C8B-B14F-4D97-AF65-F5344CB8AC3E}">
        <p14:creationId xmlns:p14="http://schemas.microsoft.com/office/powerpoint/2010/main" val="15500571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User Type Privileges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402782" cy="3139321"/>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(6) User Type Privileges </a:t>
            </a:r>
          </a:p>
          <a:p>
            <a:r>
              <a:rPr lang="en-US" sz="1800" i="1" dirty="0">
                <a:solidFill>
                  <a:schemeClr val="bg2"/>
                </a:solidFill>
                <a:latin typeface="IBM Plex Sans" panose="020B0503050000000000" pitchFamily="34" charset="0"/>
              </a:rPr>
              <a:t>Tools &gt; Users &gt; User Types &gt; edit type permissions the user type &gt; Reqs 2</a:t>
            </a:r>
          </a:p>
          <a:p>
            <a:endParaRPr lang="en-US" sz="1800" i="1" dirty="0">
              <a:solidFill>
                <a:schemeClr val="bg2"/>
              </a:solidFill>
              <a:latin typeface="IBM Plex Sans" panose="020B0503050000000000" pitchFamily="34" charset="0"/>
            </a:endParaRPr>
          </a:p>
          <a:p>
            <a:r>
              <a:rPr lang="en-US" sz="1800" dirty="0">
                <a:solidFill>
                  <a:schemeClr val="bg2"/>
                </a:solidFill>
                <a:latin typeface="IBM Plex Sans" panose="020B0503050000000000" pitchFamily="34" charset="0"/>
              </a:rPr>
              <a:t>Depending on the features the client elects to use, one or more of the following user type privileges must be enabled for each user type by your Workbench self-service user</a:t>
            </a:r>
          </a:p>
        </p:txBody>
      </p:sp>
      <p:pic>
        <p:nvPicPr>
          <p:cNvPr id="5" name="Picture 2">
            <a:extLst>
              <a:ext uri="{FF2B5EF4-FFF2-40B4-BE49-F238E27FC236}">
                <a16:creationId xmlns:a16="http://schemas.microsoft.com/office/drawing/2014/main" id="{51343D87-A700-4C5E-8D0F-2C32AB08E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142" y="768924"/>
            <a:ext cx="3895725"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Table 6">
            <a:extLst>
              <a:ext uri="{FF2B5EF4-FFF2-40B4-BE49-F238E27FC236}">
                <a16:creationId xmlns:a16="http://schemas.microsoft.com/office/drawing/2014/main" id="{02A2990C-8347-44A7-A22E-E0C957415D6F}"/>
              </a:ext>
            </a:extLst>
          </p:cNvPr>
          <p:cNvGraphicFramePr>
            <a:graphicFrameLocks noGrp="1"/>
          </p:cNvGraphicFramePr>
          <p:nvPr>
            <p:extLst>
              <p:ext uri="{D42A27DB-BD31-4B8C-83A1-F6EECF244321}">
                <p14:modId xmlns:p14="http://schemas.microsoft.com/office/powerpoint/2010/main" val="1116757404"/>
              </p:ext>
            </p:extLst>
          </p:nvPr>
        </p:nvGraphicFramePr>
        <p:xfrm>
          <a:off x="3654033" y="2155397"/>
          <a:ext cx="5349290" cy="2580640"/>
        </p:xfrm>
        <a:graphic>
          <a:graphicData uri="http://schemas.openxmlformats.org/drawingml/2006/table">
            <a:tbl>
              <a:tblPr firstRow="1" bandRow="1">
                <a:tableStyleId>{5C22544A-7EE6-4342-B048-85BDC9FD1C3A}</a:tableStyleId>
              </a:tblPr>
              <a:tblGrid>
                <a:gridCol w="2288538">
                  <a:extLst>
                    <a:ext uri="{9D8B030D-6E8A-4147-A177-3AD203B41FA5}">
                      <a16:colId xmlns:a16="http://schemas.microsoft.com/office/drawing/2014/main" val="457554975"/>
                    </a:ext>
                  </a:extLst>
                </a:gridCol>
                <a:gridCol w="3060752">
                  <a:extLst>
                    <a:ext uri="{9D8B030D-6E8A-4147-A177-3AD203B41FA5}">
                      <a16:colId xmlns:a16="http://schemas.microsoft.com/office/drawing/2014/main" val="2348654046"/>
                    </a:ext>
                  </a:extLst>
                </a:gridCol>
              </a:tblGrid>
              <a:tr h="370840">
                <a:tc>
                  <a:txBody>
                    <a:bodyPr/>
                    <a:lstStyle/>
                    <a:p>
                      <a:r>
                        <a:rPr lang="en-US" sz="1400" dirty="0"/>
                        <a:t>Feature</a:t>
                      </a:r>
                    </a:p>
                  </a:txBody>
                  <a:tcPr/>
                </a:tc>
                <a:tc>
                  <a:txBody>
                    <a:bodyPr/>
                    <a:lstStyle/>
                    <a:p>
                      <a:r>
                        <a:rPr lang="en-US" sz="1400" dirty="0"/>
                        <a:t>Description</a:t>
                      </a:r>
                    </a:p>
                  </a:txBody>
                  <a:tcPr/>
                </a:tc>
                <a:extLst>
                  <a:ext uri="{0D108BD9-81ED-4DB2-BD59-A6C34878D82A}">
                    <a16:rowId xmlns:a16="http://schemas.microsoft.com/office/drawing/2014/main" val="238399564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Social Networks</a:t>
                      </a:r>
                      <a:r>
                        <a:rPr lang="en-US" sz="1100" baseline="0" dirty="0"/>
                        <a:t> – post to my accounts</a:t>
                      </a:r>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Allows users to post</a:t>
                      </a:r>
                      <a:r>
                        <a:rPr lang="en-US" sz="1100" baseline="0" dirty="0"/>
                        <a:t> jobs on social media sites to their personal accounts.</a:t>
                      </a:r>
                      <a:endParaRPr lang="en-US" sz="1100" dirty="0"/>
                    </a:p>
                  </a:txBody>
                  <a:tcPr/>
                </a:tc>
                <a:extLst>
                  <a:ext uri="{0D108BD9-81ED-4DB2-BD59-A6C34878D82A}">
                    <a16:rowId xmlns:a16="http://schemas.microsoft.com/office/drawing/2014/main" val="13462145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Social Networks – post to my pages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Allows users to post jobs to their</a:t>
                      </a:r>
                      <a:r>
                        <a:rPr lang="en-US" sz="1100" baseline="0" dirty="0"/>
                        <a:t> personal pages created on Facebook</a:t>
                      </a:r>
                      <a:endParaRPr lang="en-US" sz="1100" dirty="0"/>
                    </a:p>
                  </a:txBody>
                  <a:tcPr/>
                </a:tc>
                <a:extLst>
                  <a:ext uri="{0D108BD9-81ED-4DB2-BD59-A6C34878D82A}">
                    <a16:rowId xmlns:a16="http://schemas.microsoft.com/office/drawing/2014/main" val="320147445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Social Networks – send social referral email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Allows</a:t>
                      </a:r>
                      <a:r>
                        <a:rPr lang="en-US" sz="1100" baseline="0" dirty="0"/>
                        <a:t> users to send the social referral email (this action becomes available in the Requisition Actions menu</a:t>
                      </a:r>
                      <a:endParaRPr lang="en-US" sz="1100" dirty="0"/>
                    </a:p>
                  </a:txBody>
                  <a:tcPr/>
                </a:tc>
                <a:extLst>
                  <a:ext uri="{0D108BD9-81ED-4DB2-BD59-A6C34878D82A}">
                    <a16:rowId xmlns:a16="http://schemas.microsoft.com/office/drawing/2014/main" val="38122999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Social Networks – Source Information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Allows users to view the source information associated with the social referral email.  This privileges makes the “source” link on the talent record ribbon viewable for users.</a:t>
                      </a:r>
                    </a:p>
                  </a:txBody>
                  <a:tcPr/>
                </a:tc>
                <a:extLst>
                  <a:ext uri="{0D108BD9-81ED-4DB2-BD59-A6C34878D82A}">
                    <a16:rowId xmlns:a16="http://schemas.microsoft.com/office/drawing/2014/main" val="654156201"/>
                  </a:ext>
                </a:extLst>
              </a:tr>
            </a:tbl>
          </a:graphicData>
        </a:graphic>
      </p:graphicFrame>
    </p:spTree>
    <p:extLst>
      <p:ext uri="{BB962C8B-B14F-4D97-AF65-F5344CB8AC3E}">
        <p14:creationId xmlns:p14="http://schemas.microsoft.com/office/powerpoint/2010/main" val="1299790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User Type Privileges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49" y="689070"/>
            <a:ext cx="8908101" cy="1846659"/>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(7) Talent Record Updates </a:t>
            </a:r>
          </a:p>
          <a:p>
            <a:r>
              <a:rPr lang="en-US" sz="1600" i="1" dirty="0">
                <a:solidFill>
                  <a:schemeClr val="bg2"/>
                </a:solidFill>
                <a:latin typeface="IBM Plex Sans" panose="020B0503050000000000" pitchFamily="34" charset="0"/>
              </a:rPr>
              <a:t>Tools &gt; Users &gt; User Types &gt; select the user type for which you want to modify the ribbon &gt; screen display defaults action &gt; Click “Select field” to add the new ribbon item: [Panel Standard] Social Networks)</a:t>
            </a:r>
          </a:p>
          <a:p>
            <a:endParaRPr lang="en-US" sz="1600" dirty="0">
              <a:solidFill>
                <a:schemeClr val="bg2"/>
              </a:solidFill>
              <a:latin typeface="IBM Plex Sans" panose="020B0503050000000000" pitchFamily="34" charset="0"/>
            </a:endParaRPr>
          </a:p>
          <a:p>
            <a:r>
              <a:rPr lang="en-US" sz="1600" dirty="0">
                <a:solidFill>
                  <a:schemeClr val="bg2"/>
                </a:solidFill>
                <a:latin typeface="IBM Plex Sans" panose="020B0503050000000000" pitchFamily="34" charset="0"/>
              </a:rPr>
              <a:t>Workbench Admin will need to add the “Social Networks” field to the Talent Record ribbon for the appropriate user types in Workbench.</a:t>
            </a:r>
          </a:p>
        </p:txBody>
      </p:sp>
      <p:pic>
        <p:nvPicPr>
          <p:cNvPr id="6" name="Picture 5">
            <a:extLst>
              <a:ext uri="{FF2B5EF4-FFF2-40B4-BE49-F238E27FC236}">
                <a16:creationId xmlns:a16="http://schemas.microsoft.com/office/drawing/2014/main" id="{2AEE7069-90FD-4F0F-B08D-C3D91A3C6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002" y="2601025"/>
            <a:ext cx="3969998" cy="1846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27B81309-BD9B-4F1B-BFDE-98B262BEAA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222" y="2708140"/>
            <a:ext cx="3562036" cy="19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id="{A3D2E92E-7EA2-4B66-9B94-81467AA91E42}"/>
              </a:ext>
            </a:extLst>
          </p:cNvPr>
          <p:cNvSpPr/>
          <p:nvPr/>
        </p:nvSpPr>
        <p:spPr>
          <a:xfrm>
            <a:off x="3563007" y="4154938"/>
            <a:ext cx="939625" cy="24574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0" name="Straight Arrow Connector 9">
            <a:extLst>
              <a:ext uri="{FF2B5EF4-FFF2-40B4-BE49-F238E27FC236}">
                <a16:creationId xmlns:a16="http://schemas.microsoft.com/office/drawing/2014/main" id="{64D0BE47-3C95-4760-8BC8-59A22B54CB89}"/>
              </a:ext>
            </a:extLst>
          </p:cNvPr>
          <p:cNvCxnSpPr>
            <a:cxnSpLocks/>
          </p:cNvCxnSpPr>
          <p:nvPr/>
        </p:nvCxnSpPr>
        <p:spPr>
          <a:xfrm flipV="1">
            <a:off x="4502632" y="3909190"/>
            <a:ext cx="351479" cy="24574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68736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Recruiter Referral Email</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49" y="689070"/>
            <a:ext cx="8908101" cy="1846659"/>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(7) Recruiter Referral Email (Optional)</a:t>
            </a:r>
          </a:p>
          <a:p>
            <a:r>
              <a:rPr lang="en-US" sz="1600" i="1" dirty="0">
                <a:solidFill>
                  <a:schemeClr val="bg2"/>
                </a:solidFill>
                <a:latin typeface="IBM Plex Sans" panose="020B0503050000000000" pitchFamily="34" charset="0"/>
              </a:rPr>
              <a:t>Users &gt; User Types &gt; edit user type &gt; Communications</a:t>
            </a:r>
          </a:p>
          <a:p>
            <a:endParaRPr lang="en-US" sz="1600" i="1" dirty="0">
              <a:solidFill>
                <a:schemeClr val="bg2"/>
              </a:solidFill>
              <a:latin typeface="IBM Plex Sans" panose="020B0503050000000000" pitchFamily="34" charset="0"/>
            </a:endParaRPr>
          </a:p>
          <a:p>
            <a:r>
              <a:rPr lang="en-US" sz="1600" dirty="0">
                <a:solidFill>
                  <a:schemeClr val="bg2"/>
                </a:solidFill>
                <a:latin typeface="IBM Plex Sans" panose="020B0503050000000000" pitchFamily="34" charset="0"/>
              </a:rPr>
              <a:t>IBM enables the client setting for “E-mail type configuration” </a:t>
            </a:r>
          </a:p>
          <a:p>
            <a:r>
              <a:rPr lang="en-US" sz="1600" dirty="0">
                <a:solidFill>
                  <a:schemeClr val="bg2"/>
                </a:solidFill>
                <a:latin typeface="IBM Plex Sans" panose="020B0503050000000000" pitchFamily="34" charset="0"/>
              </a:rPr>
              <a:t>Client’s Workbench admin will enable the Communications privilege for “System E-Mail templates – administer/view” for the appropriate BrassRing administrator user type (ex. Super User or System admin)</a:t>
            </a:r>
          </a:p>
        </p:txBody>
      </p:sp>
      <p:pic>
        <p:nvPicPr>
          <p:cNvPr id="11" name="Picture 10">
            <a:extLst>
              <a:ext uri="{FF2B5EF4-FFF2-40B4-BE49-F238E27FC236}">
                <a16:creationId xmlns:a16="http://schemas.microsoft.com/office/drawing/2014/main" id="{1B331737-7C70-4C13-BC0E-7FE0D7B689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0796" y="2917092"/>
            <a:ext cx="4232349" cy="55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2456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User Type Privileges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402782" cy="2585323"/>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(8) Recruiter Referral Email Configurations </a:t>
            </a:r>
          </a:p>
          <a:p>
            <a:r>
              <a:rPr lang="en-US" sz="1800" i="1" dirty="0">
                <a:solidFill>
                  <a:schemeClr val="bg2"/>
                </a:solidFill>
                <a:latin typeface="IBM Plex Sans" panose="020B0503050000000000" pitchFamily="34" charset="0"/>
              </a:rPr>
              <a:t>BrassRing &gt; Admin &gt; Communications &gt; Add system e-mail template</a:t>
            </a:r>
          </a:p>
          <a:p>
            <a:endParaRPr lang="en-US" sz="1800" dirty="0">
              <a:solidFill>
                <a:schemeClr val="bg2"/>
              </a:solidFill>
              <a:latin typeface="IBM Plex Sans" panose="020B0503050000000000" pitchFamily="34" charset="0"/>
            </a:endParaRPr>
          </a:p>
          <a:p>
            <a:r>
              <a:rPr lang="en-US" sz="1800" dirty="0">
                <a:solidFill>
                  <a:schemeClr val="bg2"/>
                </a:solidFill>
                <a:latin typeface="IBM Plex Sans" panose="020B0503050000000000" pitchFamily="34" charset="0"/>
              </a:rPr>
              <a:t>Client’s BrassRing system administrator will need to add the communication template:</a:t>
            </a:r>
          </a:p>
        </p:txBody>
      </p:sp>
      <p:pic>
        <p:nvPicPr>
          <p:cNvPr id="6" name="Picture 5">
            <a:extLst>
              <a:ext uri="{FF2B5EF4-FFF2-40B4-BE49-F238E27FC236}">
                <a16:creationId xmlns:a16="http://schemas.microsoft.com/office/drawing/2014/main" id="{C6E3B34B-3EA9-4FBF-8567-DDA801CBF580}"/>
              </a:ext>
            </a:extLst>
          </p:cNvPr>
          <p:cNvPicPr>
            <a:picLocks noChangeAspect="1"/>
          </p:cNvPicPr>
          <p:nvPr/>
        </p:nvPicPr>
        <p:blipFill>
          <a:blip r:embed="rId2"/>
          <a:stretch>
            <a:fillRect/>
          </a:stretch>
        </p:blipFill>
        <p:spPr>
          <a:xfrm>
            <a:off x="3385572" y="689070"/>
            <a:ext cx="1186428" cy="4085559"/>
          </a:xfrm>
          <a:prstGeom prst="rect">
            <a:avLst/>
          </a:prstGeom>
        </p:spPr>
      </p:pic>
      <p:pic>
        <p:nvPicPr>
          <p:cNvPr id="8" name="Picture 7">
            <a:extLst>
              <a:ext uri="{FF2B5EF4-FFF2-40B4-BE49-F238E27FC236}">
                <a16:creationId xmlns:a16="http://schemas.microsoft.com/office/drawing/2014/main" id="{2AE04571-25DB-4B5A-9B02-6F6278653C41}"/>
              </a:ext>
            </a:extLst>
          </p:cNvPr>
          <p:cNvPicPr>
            <a:picLocks noChangeAspect="1"/>
          </p:cNvPicPr>
          <p:nvPr/>
        </p:nvPicPr>
        <p:blipFill>
          <a:blip r:embed="rId3"/>
          <a:stretch>
            <a:fillRect/>
          </a:stretch>
        </p:blipFill>
        <p:spPr>
          <a:xfrm>
            <a:off x="4601718" y="689070"/>
            <a:ext cx="3808028" cy="2962136"/>
          </a:xfrm>
          <a:prstGeom prst="rect">
            <a:avLst/>
          </a:prstGeom>
        </p:spPr>
      </p:pic>
      <p:cxnSp>
        <p:nvCxnSpPr>
          <p:cNvPr id="9" name="Straight Arrow Connector 8">
            <a:extLst>
              <a:ext uri="{FF2B5EF4-FFF2-40B4-BE49-F238E27FC236}">
                <a16:creationId xmlns:a16="http://schemas.microsoft.com/office/drawing/2014/main" id="{EBB2DA73-4582-42E9-8EC1-DD3574BAF009}"/>
              </a:ext>
            </a:extLst>
          </p:cNvPr>
          <p:cNvCxnSpPr>
            <a:cxnSpLocks/>
          </p:cNvCxnSpPr>
          <p:nvPr/>
        </p:nvCxnSpPr>
        <p:spPr>
          <a:xfrm flipH="1" flipV="1">
            <a:off x="7490163" y="2111105"/>
            <a:ext cx="140347" cy="376154"/>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1">
            <a:extLst>
              <a:ext uri="{FF2B5EF4-FFF2-40B4-BE49-F238E27FC236}">
                <a16:creationId xmlns:a16="http://schemas.microsoft.com/office/drawing/2014/main" id="{28FAAE21-D204-455B-9677-8017B2AC5030}"/>
              </a:ext>
            </a:extLst>
          </p:cNvPr>
          <p:cNvSpPr txBox="1">
            <a:spLocks noChangeArrowheads="1"/>
          </p:cNvSpPr>
          <p:nvPr/>
        </p:nvSpPr>
        <p:spPr bwMode="auto">
          <a:xfrm>
            <a:off x="7570143" y="2487259"/>
            <a:ext cx="1273319" cy="1015663"/>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eaLnBrk="0" hangingPunct="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200" dirty="0">
                <a:solidFill>
                  <a:schemeClr val="tx1"/>
                </a:solidFill>
              </a:rPr>
              <a:t>Be sure to include the token for the social referral link</a:t>
            </a:r>
          </a:p>
        </p:txBody>
      </p:sp>
    </p:spTree>
    <p:extLst>
      <p:ext uri="{BB962C8B-B14F-4D97-AF65-F5344CB8AC3E}">
        <p14:creationId xmlns:p14="http://schemas.microsoft.com/office/powerpoint/2010/main" val="830309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643234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77691"/>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1151</TotalTime>
  <Words>3417</Words>
  <Application>Microsoft Office PowerPoint</Application>
  <PresentationFormat>On-screen Show (16:9)</PresentationFormat>
  <Paragraphs>349</Paragraphs>
  <Slides>47</Slides>
  <Notes>11</Notes>
  <HiddenSlides>10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47</vt:i4>
      </vt:variant>
    </vt:vector>
  </HeadingPairs>
  <TitlesOfParts>
    <vt:vector size="57" baseType="lpstr">
      <vt:lpstr>Arial</vt:lpstr>
      <vt:lpstr>Calibri</vt:lpstr>
      <vt:lpstr>Courier New</vt:lpstr>
      <vt:lpstr>IBM Plex Sans</vt:lpstr>
      <vt:lpstr>IBM Plex Sans Light</vt:lpstr>
      <vt:lpstr>IBM Plex Sans SemiBold</vt:lpstr>
      <vt:lpstr>Wingdings</vt:lpstr>
      <vt:lpstr>blk_background_2017</vt:lpstr>
      <vt:lpstr>gry_background_2017</vt:lpstr>
      <vt:lpstr>wht_background_2017</vt:lpstr>
      <vt:lpstr>Social Media IBM Kenexa BrassRing on Cloud — IBM Watson Talent Client Enablement Session  April 16th, 2019</vt:lpstr>
      <vt:lpstr>Agenda –</vt:lpstr>
      <vt:lpstr>Overview –</vt:lpstr>
      <vt:lpstr>Overview — </vt:lpstr>
      <vt:lpstr>Recruiter Social Media Features –</vt:lpstr>
      <vt:lpstr>BrassRing User Feature: Post Reqs </vt:lpstr>
      <vt:lpstr>BrassRing User Feature: Post Reqs </vt:lpstr>
      <vt:lpstr>BrassRing User Feature: Post Reqs </vt:lpstr>
      <vt:lpstr>BrassRing User Feature: Post Reqs </vt:lpstr>
      <vt:lpstr>BrassRing User Feature: Post Reqs </vt:lpstr>
      <vt:lpstr>BrassRing User Feature: Post Reqs </vt:lpstr>
      <vt:lpstr>BrassRing User Feature: Post Reqs </vt:lpstr>
      <vt:lpstr>BrassRing User Feature: Post Reqs </vt:lpstr>
      <vt:lpstr>BrassRing User Feature: View Social Media Profile </vt:lpstr>
      <vt:lpstr>BrassRing User Feature: Recruiter Referral Email</vt:lpstr>
      <vt:lpstr>BrassRing User Feature: Recruiter Referral Email</vt:lpstr>
      <vt:lpstr>BrassRing User Feature: Recruiter Referral Email</vt:lpstr>
      <vt:lpstr>BrassRing User Feature: Recruiter Referral Email</vt:lpstr>
      <vt:lpstr>BrassRing User Feature: Recruiter Referral Email</vt:lpstr>
      <vt:lpstr>BrassRing User Feature: Recruiter Referral Email</vt:lpstr>
      <vt:lpstr>BrassRing User Feature: Recruiter Referral Email</vt:lpstr>
      <vt:lpstr>Candidate Social Media Features –</vt:lpstr>
      <vt:lpstr>Share Buttons Candidate can Share jobs on their networks by using the social media “share” buttons on the Job Details page of the Responsive Talent Gateways.</vt:lpstr>
      <vt:lpstr>Share Buttons Upon clicking one of the buttons, the candidate must login to their Social Media account &amp; can optionally add a custom message.</vt:lpstr>
      <vt:lpstr>Login using Social Media accounts:  Reduces the need for candidates to remember their Talent Gateway login. Options are dependent on Social Media sites that are configured.</vt:lpstr>
      <vt:lpstr>Import Profile: Candidates import their profile from Facebook or upload their resume from Dropbox, Google Drive, or from their desktop.  This populates candidate contact/profile information with information from these various sources.</vt:lpstr>
      <vt:lpstr>Resumes/CVs and Attachment Uploads: Candidates can upload a resume or add attachments from Dropbox, Google Drive, or their desktop.</vt:lpstr>
      <vt:lpstr>Viewing &amp; Changing Social Media Mappings: Candidates can view and change their social networking authorizations from within their TG accounts by selecting Candidate Zone &gt; Account Settings.   This option allows candidates to authorize, block/unblock the viewing of public information, and allow/not allow the use of social media credentials for Login.</vt:lpstr>
      <vt:lpstr>Candidate Features: Facebook App Job Search</vt:lpstr>
      <vt:lpstr>Candidate Features: Facebook App Job Search</vt:lpstr>
      <vt:lpstr>Candidate Features: Facebook App Job Search</vt:lpstr>
      <vt:lpstr>Social Media Configuration –</vt:lpstr>
      <vt:lpstr>(1) Create APPs/APIs in Social Media sites.  (2) Enable Client Setting(s)  IBM Task  (3) Create Source Codes  (4) Enter Social Media API Keys  </vt:lpstr>
      <vt:lpstr>(1) Create APPs/APIs in Social Media sites. Please Note: IBM does not control the vendor’s site or API functionality, therefore if you have questions about the API set up, please reach out to that vendor.</vt:lpstr>
      <vt:lpstr>Configuration: Redirect URLs</vt:lpstr>
      <vt:lpstr>Configuration: Redirect URLs</vt:lpstr>
      <vt:lpstr>PowerPoint Presentation</vt:lpstr>
      <vt:lpstr>Configuration: Source Codes</vt:lpstr>
      <vt:lpstr>Configuration: API Keys</vt:lpstr>
      <vt:lpstr>Configuration: Talent Gateway Settings</vt:lpstr>
      <vt:lpstr>Configuration: Talent Gateway Settings</vt:lpstr>
      <vt:lpstr>Configuration: User Type Privileges</vt:lpstr>
      <vt:lpstr>Configuration: User Type Privileges</vt:lpstr>
      <vt:lpstr>Configuration: Recruiter Referral Email</vt:lpstr>
      <vt:lpstr>Configuration: User Type Privileges</vt:lpstr>
      <vt:lpstr>Questions?</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Niki Trumble</cp:lastModifiedBy>
  <cp:revision>69</cp:revision>
  <dcterms:created xsi:type="dcterms:W3CDTF">2018-03-01T22:47:15Z</dcterms:created>
  <dcterms:modified xsi:type="dcterms:W3CDTF">2019-04-16T13:59:13Z</dcterms:modified>
</cp:coreProperties>
</file>