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14"/>
  </p:notesMasterIdLst>
  <p:handoutMasterIdLst>
    <p:handoutMasterId r:id="rId15"/>
  </p:handoutMasterIdLst>
  <p:sldIdLst>
    <p:sldId id="338" r:id="rId4"/>
    <p:sldId id="343" r:id="rId5"/>
    <p:sldId id="284" r:id="rId6"/>
    <p:sldId id="692" r:id="rId7"/>
    <p:sldId id="693" r:id="rId8"/>
    <p:sldId id="694" r:id="rId9"/>
    <p:sldId id="695" r:id="rId10"/>
    <p:sldId id="696" r:id="rId11"/>
    <p:sldId id="697" r:id="rId12"/>
    <p:sldId id="288" r:id="rId1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i Trumble" initials="NT" lastIdx="1" clrIdx="0">
    <p:extLst>
      <p:ext uri="{19B8F6BF-5375-455C-9EA6-DF929625EA0E}">
        <p15:presenceInfo xmlns:p15="http://schemas.microsoft.com/office/powerpoint/2012/main" userId="S::niki.trumble@us.ibm.com::5e27c7a8-3ca2-47d7-9413-988a3bbc91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3D3D3D"/>
    <a:srgbClr val="051B75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1" autoAdjust="0"/>
    <p:restoredTop sz="95297" autoAdjust="0"/>
  </p:normalViewPr>
  <p:slideViewPr>
    <p:cSldViewPr snapToGrid="0" snapToObjects="1" showGuides="1">
      <p:cViewPr varScale="1">
        <p:scale>
          <a:sx n="149" d="100"/>
          <a:sy n="149" d="100"/>
        </p:scale>
        <p:origin x="11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docs/en/tms-and-wt/01?topic=management-candidate-zone" TargetMode="External"/><Relationship Id="rId2" Type="http://schemas.openxmlformats.org/officeDocument/2006/relationships/hyperlink" Target="https://www.ibm.com/docs/en/tms-and-wt/01?topic=elinks-post-candidate-zone-overview" TargetMode="External"/><Relationship Id="rId1" Type="http://schemas.openxmlformats.org/officeDocument/2006/relationships/slideLayout" Target="../slideLayouts/slideLayout59.xml"/><Relationship Id="rId5" Type="http://schemas.openxmlformats.org/officeDocument/2006/relationships/hyperlink" Target="https://www.ibm.com/docs/en/tms-and-wt/01?topic=settings-client-c" TargetMode="External"/><Relationship Id="rId4" Type="http://schemas.openxmlformats.org/officeDocument/2006/relationships/hyperlink" Target="https://www.ibm.com/docs/en/tms-and-wt/01?topic=management-candidate-experience-talent-gateway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8146775" cy="4479344"/>
          </a:xfrm>
        </p:spPr>
        <p:txBody>
          <a:bodyPr/>
          <a:lstStyle/>
          <a:p>
            <a:r>
              <a:rPr lang="en-US" dirty="0"/>
              <a:t>Non-TG Application Process</a:t>
            </a:r>
            <a:br>
              <a:rPr lang="en-US" dirty="0"/>
            </a:br>
            <a:r>
              <a:rPr lang="en-US" dirty="0"/>
              <a:t>IBM Kenexa BrassRing on Cloud</a:t>
            </a:r>
            <a:br>
              <a:rPr lang="en-US" dirty="0"/>
            </a:b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800" b="1" dirty="0"/>
              <a:t>External Training and Enablement Session</a:t>
            </a:r>
            <a:br>
              <a:rPr lang="en-US" b="0" dirty="0"/>
            </a:br>
            <a:r>
              <a:rPr lang="en-US" sz="1600" b="1" dirty="0">
                <a:latin typeface="IBM Plex Sans SemiBold" panose="020B0503050000000000" pitchFamily="34" charset="77"/>
              </a:rPr>
              <a:t>IBM Talent Management Solutions</a:t>
            </a:r>
            <a:br>
              <a:rPr lang="en-US" sz="1600" b="0" dirty="0"/>
            </a:br>
            <a:r>
              <a:rPr lang="en-US" sz="1600" dirty="0">
                <a:latin typeface="IBM Plex Sans" charset="0"/>
              </a:rPr>
              <a:t>June 15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2021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916154" y="1197787"/>
            <a:ext cx="5000822" cy="3460352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Overview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Workbench Settings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Communication Template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BrassRing Usage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Things to know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Q&amp;A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35015"/>
            <a:ext cx="33906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31545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-1" y="1384852"/>
            <a:ext cx="9143999" cy="3758648"/>
          </a:xfrm>
        </p:spPr>
        <p:txBody>
          <a:bodyPr/>
          <a:lstStyle/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384853"/>
          </a:xfrm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Overview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0A3278-3A64-4200-AC59-A83694BCC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/>
          <a:lstStyle/>
          <a:p>
            <a:fld id="{3FD999D4-B456-9943-89B7-30D56181CE18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66F230-B55A-4A87-8373-0262E859F90D}"/>
              </a:ext>
            </a:extLst>
          </p:cNvPr>
          <p:cNvSpPr txBox="1"/>
          <p:nvPr/>
        </p:nvSpPr>
        <p:spPr>
          <a:xfrm>
            <a:off x="228600" y="1550504"/>
            <a:ext cx="8686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2"/>
                </a:solidFill>
              </a:rPr>
              <a:t>The Non-TG Application Process provides BrassRing customers with a way to create a Talent Gateway profile for candidates that did not come through the traditional Talent Gateway application process.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Manually Added Candidates (through Add Candidate)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Agency Manager Candidates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Candidates sent through a candidate import integration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Benefits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Candidates can login to see the status of their application.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Candidates can be presented forms and documents to fill out/sign.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More secure way of collecting additional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4" y="62189"/>
            <a:ext cx="1966118" cy="344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Workflow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621400-C964-4075-9A54-8992A8E34A8E}"/>
              </a:ext>
            </a:extLst>
          </p:cNvPr>
          <p:cNvSpPr/>
          <p:nvPr/>
        </p:nvSpPr>
        <p:spPr>
          <a:xfrm>
            <a:off x="1755381" y="1294843"/>
            <a:ext cx="1521775" cy="1815451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IN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F39B09A-32A1-4984-88B6-77949FCFF134}"/>
              </a:ext>
            </a:extLst>
          </p:cNvPr>
          <p:cNvSpPr/>
          <p:nvPr/>
        </p:nvSpPr>
        <p:spPr>
          <a:xfrm>
            <a:off x="401488" y="2103077"/>
            <a:ext cx="1601869" cy="144835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200" dirty="0">
                <a:solidFill>
                  <a:srgbClr val="FFFFFF"/>
                </a:solidFill>
                <a:latin typeface="Arial"/>
                <a:cs typeface="Arial"/>
              </a:rPr>
              <a:t>BrassRing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865187-49A9-40AF-BE28-53A0727E5B5C}"/>
              </a:ext>
            </a:extLst>
          </p:cNvPr>
          <p:cNvSpPr/>
          <p:nvPr/>
        </p:nvSpPr>
        <p:spPr>
          <a:xfrm>
            <a:off x="7244561" y="2103076"/>
            <a:ext cx="1601869" cy="144835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200" dirty="0">
                <a:solidFill>
                  <a:srgbClr val="FFFFFF"/>
                </a:solidFill>
                <a:latin typeface="Arial"/>
                <a:cs typeface="Arial"/>
              </a:rPr>
              <a:t>Talent-Gateway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517732-3C4A-4F7E-9646-785E19CF8F02}"/>
              </a:ext>
            </a:extLst>
          </p:cNvPr>
          <p:cNvSpPr/>
          <p:nvPr/>
        </p:nvSpPr>
        <p:spPr>
          <a:xfrm>
            <a:off x="2649758" y="406400"/>
            <a:ext cx="3577506" cy="70280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200" dirty="0">
                <a:solidFill>
                  <a:srgbClr val="FFFFFF"/>
                </a:solidFill>
                <a:latin typeface="Arial"/>
                <a:cs typeface="Arial"/>
              </a:rPr>
              <a:t>Candidates (Agency, Manually added, Sent via Integration, etc.)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1C40B8-6A9F-440E-A321-C967661D7B0A}"/>
              </a:ext>
            </a:extLst>
          </p:cNvPr>
          <p:cNvCxnSpPr>
            <a:cxnSpLocks/>
          </p:cNvCxnSpPr>
          <p:nvPr/>
        </p:nvCxnSpPr>
        <p:spPr>
          <a:xfrm flipH="1">
            <a:off x="1677698" y="1194727"/>
            <a:ext cx="1306804" cy="8029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CE3C61C-E129-428E-81A7-FF184B032C90}"/>
              </a:ext>
            </a:extLst>
          </p:cNvPr>
          <p:cNvCxnSpPr>
            <a:cxnSpLocks/>
          </p:cNvCxnSpPr>
          <p:nvPr/>
        </p:nvCxnSpPr>
        <p:spPr>
          <a:xfrm>
            <a:off x="5836252" y="1214748"/>
            <a:ext cx="1459851" cy="8883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8FD0F897-627A-4F02-B505-A08B4F1492B1}"/>
              </a:ext>
            </a:extLst>
          </p:cNvPr>
          <p:cNvSpPr/>
          <p:nvPr/>
        </p:nvSpPr>
        <p:spPr>
          <a:xfrm>
            <a:off x="6774939" y="1313599"/>
            <a:ext cx="340397" cy="40246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IN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E2498A16-4B69-49F4-86C4-5BB2BD878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5264" y="1194727"/>
            <a:ext cx="505381" cy="50538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DAB3B30-CBAB-4F8E-A479-A26B5D1AFB7E}"/>
              </a:ext>
            </a:extLst>
          </p:cNvPr>
          <p:cNvCxnSpPr>
            <a:cxnSpLocks/>
          </p:cNvCxnSpPr>
          <p:nvPr/>
        </p:nvCxnSpPr>
        <p:spPr>
          <a:xfrm>
            <a:off x="2160645" y="2571750"/>
            <a:ext cx="49652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D51CCA2-7649-479D-AEF9-F376B3E4F54A}"/>
              </a:ext>
            </a:extLst>
          </p:cNvPr>
          <p:cNvSpPr txBox="1"/>
          <p:nvPr/>
        </p:nvSpPr>
        <p:spPr>
          <a:xfrm>
            <a:off x="2984503" y="2202568"/>
            <a:ext cx="333678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Recruiter posts forms/documents to TG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C3D9E58-5B1B-40A3-9DA1-5D207E055900}"/>
              </a:ext>
            </a:extLst>
          </p:cNvPr>
          <p:cNvSpPr/>
          <p:nvPr/>
        </p:nvSpPr>
        <p:spPr>
          <a:xfrm>
            <a:off x="3853291" y="4074646"/>
            <a:ext cx="1437418" cy="6545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200" dirty="0">
                <a:solidFill>
                  <a:srgbClr val="FFFFFF"/>
                </a:solidFill>
                <a:latin typeface="Arial"/>
                <a:cs typeface="Arial"/>
              </a:rPr>
              <a:t>Candidate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2145BCD-44CD-4CDB-914A-7068D565DD09}"/>
              </a:ext>
            </a:extLst>
          </p:cNvPr>
          <p:cNvCxnSpPr>
            <a:cxnSpLocks/>
          </p:cNvCxnSpPr>
          <p:nvPr/>
        </p:nvCxnSpPr>
        <p:spPr>
          <a:xfrm>
            <a:off x="1907954" y="3575428"/>
            <a:ext cx="1796776" cy="7683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CB8C53B-2BA5-4D77-8149-7DD4622D59A6}"/>
              </a:ext>
            </a:extLst>
          </p:cNvPr>
          <p:cNvSpPr txBox="1"/>
          <p:nvPr/>
        </p:nvSpPr>
        <p:spPr>
          <a:xfrm>
            <a:off x="2319292" y="3309516"/>
            <a:ext cx="21116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Notify candidate of login process via comm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7318EF-90F7-4FA6-ADFB-D92BB5F140A3}"/>
              </a:ext>
            </a:extLst>
          </p:cNvPr>
          <p:cNvSpPr txBox="1"/>
          <p:nvPr/>
        </p:nvSpPr>
        <p:spPr>
          <a:xfrm>
            <a:off x="2331100" y="2202568"/>
            <a:ext cx="258588" cy="3000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b="1" dirty="0"/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545CA8D-A7B4-4185-B2E1-FB366DF95D28}"/>
              </a:ext>
            </a:extLst>
          </p:cNvPr>
          <p:cNvSpPr txBox="1"/>
          <p:nvPr/>
        </p:nvSpPr>
        <p:spPr>
          <a:xfrm>
            <a:off x="2099210" y="3356286"/>
            <a:ext cx="258588" cy="3000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b="1" dirty="0"/>
              <a:t>2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76DBB27-7C7A-4782-AAF2-4AF1C8109528}"/>
              </a:ext>
            </a:extLst>
          </p:cNvPr>
          <p:cNvCxnSpPr>
            <a:cxnSpLocks/>
          </p:cNvCxnSpPr>
          <p:nvPr/>
        </p:nvCxnSpPr>
        <p:spPr>
          <a:xfrm flipV="1">
            <a:off x="5448195" y="3551433"/>
            <a:ext cx="1677710" cy="850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46DCB32-2550-498F-B430-D51D3BC1F73C}"/>
              </a:ext>
            </a:extLst>
          </p:cNvPr>
          <p:cNvSpPr txBox="1"/>
          <p:nvPr/>
        </p:nvSpPr>
        <p:spPr>
          <a:xfrm>
            <a:off x="6897271" y="3223635"/>
            <a:ext cx="258588" cy="3000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b="1" dirty="0"/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81CABC-C9B6-416E-B33F-C5CE754AC663}"/>
              </a:ext>
            </a:extLst>
          </p:cNvPr>
          <p:cNvSpPr txBox="1"/>
          <p:nvPr/>
        </p:nvSpPr>
        <p:spPr>
          <a:xfrm>
            <a:off x="4914959" y="3333600"/>
            <a:ext cx="21116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Candidate logs in to TG and views the info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71D9B4-210A-42D8-BA37-05147583B63E}"/>
              </a:ext>
            </a:extLst>
          </p:cNvPr>
          <p:cNvSpPr txBox="1"/>
          <p:nvPr/>
        </p:nvSpPr>
        <p:spPr>
          <a:xfrm>
            <a:off x="333723" y="869982"/>
            <a:ext cx="22559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Added to BrassRing system directly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F10284-D8A4-4CC7-9CC1-B57893FC79FC}"/>
              </a:ext>
            </a:extLst>
          </p:cNvPr>
          <p:cNvSpPr txBox="1"/>
          <p:nvPr/>
        </p:nvSpPr>
        <p:spPr>
          <a:xfrm>
            <a:off x="6824071" y="981533"/>
            <a:ext cx="21116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 Direct access to TG</a:t>
            </a:r>
          </a:p>
        </p:txBody>
      </p:sp>
    </p:spTree>
    <p:extLst>
      <p:ext uri="{BB962C8B-B14F-4D97-AF65-F5344CB8AC3E}">
        <p14:creationId xmlns:p14="http://schemas.microsoft.com/office/powerpoint/2010/main" val="3407938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3" y="62189"/>
            <a:ext cx="3848313" cy="391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Workbench Settings: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C383D-0E6F-41BD-A133-5E111F288784}"/>
              </a:ext>
            </a:extLst>
          </p:cNvPr>
          <p:cNvSpPr txBox="1"/>
          <p:nvPr/>
        </p:nvSpPr>
        <p:spPr>
          <a:xfrm>
            <a:off x="269824" y="513627"/>
            <a:ext cx="637125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dirty="0"/>
              <a:t>Talent Gateway:</a:t>
            </a:r>
          </a:p>
          <a:p>
            <a:r>
              <a:rPr lang="en-IN" sz="1200" dirty="0"/>
              <a:t>Workbench &gt; Tools &gt; Talent Gateways &gt; Edit a TG (Member and/or Full TG)</a:t>
            </a:r>
          </a:p>
          <a:p>
            <a:endParaRPr lang="en-IN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E65595-B2E9-4673-AF6A-BB5900C7F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87" y="1233937"/>
            <a:ext cx="6216072" cy="2521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AD94C3-D1DF-40BA-905D-B42ECDA0B81F}"/>
              </a:ext>
            </a:extLst>
          </p:cNvPr>
          <p:cNvSpPr txBox="1"/>
          <p:nvPr/>
        </p:nvSpPr>
        <p:spPr>
          <a:xfrm>
            <a:off x="269822" y="1608473"/>
            <a:ext cx="626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dirty="0"/>
              <a:t>HR Status:</a:t>
            </a:r>
          </a:p>
          <a:p>
            <a:r>
              <a:rPr lang="en-IN" sz="1200" dirty="0"/>
              <a:t>Workbench &gt; Tools &gt; HR Statuses &gt; Edit &gt; Talent Gateway &amp; Agency Manager settings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B20D41-4AE8-4289-8794-C83BBC766D09}"/>
              </a:ext>
            </a:extLst>
          </p:cNvPr>
          <p:cNvSpPr txBox="1"/>
          <p:nvPr/>
        </p:nvSpPr>
        <p:spPr>
          <a:xfrm>
            <a:off x="269822" y="2919007"/>
            <a:ext cx="7065255" cy="42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dirty="0"/>
              <a:t>Client Settings: </a:t>
            </a:r>
            <a:r>
              <a:rPr lang="en-IN" sz="1200" i="1" dirty="0"/>
              <a:t>(please reach out to IBM for client setting changes)</a:t>
            </a:r>
            <a:endParaRPr lang="en-IN" sz="1600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362C89-9269-4851-BAA8-658B9E3AD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86" y="3397672"/>
            <a:ext cx="5171429" cy="277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F70CFF-97CE-436D-92B2-06CA307DB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85" y="3770603"/>
            <a:ext cx="5171429" cy="2779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B9A5FF-A72C-4E8A-87EA-31F097DE2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287" y="2305709"/>
            <a:ext cx="7686076" cy="50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16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3" y="62189"/>
            <a:ext cx="3848313" cy="391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Communication Template: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C383D-0E6F-41BD-A133-5E111F288784}"/>
              </a:ext>
            </a:extLst>
          </p:cNvPr>
          <p:cNvSpPr txBox="1"/>
          <p:nvPr/>
        </p:nvSpPr>
        <p:spPr>
          <a:xfrm>
            <a:off x="269824" y="513627"/>
            <a:ext cx="5697137" cy="1857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200" dirty="0"/>
              <a:t>Create a communication template that can be sent to candidates with the below details:</a:t>
            </a:r>
          </a:p>
          <a:p>
            <a:pPr>
              <a:lnSpc>
                <a:spcPct val="150000"/>
              </a:lnSpc>
            </a:pPr>
            <a:endParaRPr lang="en-IN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IN" sz="1400" dirty="0"/>
              <a:t>Pre-defined username – as per client setting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IN" sz="1400" dirty="0"/>
              <a:t>Pre-defined password – as per client setting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IN" sz="1400" dirty="0"/>
              <a:t>Candidate Zone URL merge token.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83C53E-7D4B-40C0-B382-C92317927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518" y="1259586"/>
            <a:ext cx="2809524" cy="23428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9F3B12-D647-47BB-9D49-859EBF45E3DA}"/>
              </a:ext>
            </a:extLst>
          </p:cNvPr>
          <p:cNvSpPr txBox="1"/>
          <p:nvPr/>
        </p:nvSpPr>
        <p:spPr>
          <a:xfrm>
            <a:off x="176381" y="3150342"/>
            <a:ext cx="5697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Suggested not to mention the configured “username” or “password” directly in the template.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Let candidates enter the data during login.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Once successfully logged in, system will ask them to re-set/create a new password for themselves.</a:t>
            </a:r>
          </a:p>
        </p:txBody>
      </p:sp>
    </p:spTree>
    <p:extLst>
      <p:ext uri="{BB962C8B-B14F-4D97-AF65-F5344CB8AC3E}">
        <p14:creationId xmlns:p14="http://schemas.microsoft.com/office/powerpoint/2010/main" val="338656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3" y="62189"/>
            <a:ext cx="3848313" cy="391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BrassRing Process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C383D-0E6F-41BD-A133-5E111F288784}"/>
              </a:ext>
            </a:extLst>
          </p:cNvPr>
          <p:cNvSpPr txBox="1"/>
          <p:nvPr/>
        </p:nvSpPr>
        <p:spPr>
          <a:xfrm>
            <a:off x="216429" y="821692"/>
            <a:ext cx="4756038" cy="3196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In order to access the TG, a document/form has to be posted to candidate zone from the candidate’s Talent Record.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Users can post a form/document via “Actions-Post to Candidate Zone”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Once posted, on the same page or at a later time, the configured communication templates can to be sent to the candidate.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Candidate receives the e-mail and logs into the TG.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BE9A81-9D66-43E3-BDB1-7E529896E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663" y="2896713"/>
            <a:ext cx="3991210" cy="7809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BAE9F4-4489-43A6-919F-9163DFC64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802" y="925246"/>
            <a:ext cx="2160039" cy="174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92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3" y="62189"/>
            <a:ext cx="3848313" cy="391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Things to know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C383D-0E6F-41BD-A133-5E111F288784}"/>
              </a:ext>
            </a:extLst>
          </p:cNvPr>
          <p:cNvSpPr txBox="1"/>
          <p:nvPr/>
        </p:nvSpPr>
        <p:spPr>
          <a:xfrm>
            <a:off x="163033" y="634807"/>
            <a:ext cx="8346894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800" dirty="0"/>
              <a:t>A member Talent Gateway of a Global TG or a Full TG can be configured as a “Default site for Candidate Portal access” for each locale separately.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800" dirty="0"/>
              <a:t>A document or form must be posted onto the TG, before the candidate can login using pre-defined login credentials.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800" dirty="0"/>
              <a:t>Once posted, </a:t>
            </a:r>
            <a:r>
              <a:rPr lang="en-US" sz="1800" dirty="0"/>
              <a:t>the system automatically creates a TG profile for the candidate.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It is a recommended best practice to include instructions in the candidate’s email directing them to select either the documents or forms tab, depending on your process.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800" dirty="0"/>
              <a:t>Once logged in, system will prompt the candidate reset/create a new password for security purpose.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800" dirty="0"/>
              <a:t>Multiple options are available to choose as pre-defined username and/or password.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IN" sz="14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979868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3" y="62189"/>
            <a:ext cx="3848313" cy="391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Resources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C383D-0E6F-41BD-A133-5E111F288784}"/>
              </a:ext>
            </a:extLst>
          </p:cNvPr>
          <p:cNvSpPr txBox="1"/>
          <p:nvPr/>
        </p:nvSpPr>
        <p:spPr>
          <a:xfrm>
            <a:off x="163033" y="634807"/>
            <a:ext cx="8346894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400" dirty="0"/>
              <a:t>Post to Candidate Zone Overview: </a:t>
            </a:r>
          </a:p>
          <a:p>
            <a:pPr>
              <a:spcBef>
                <a:spcPts val="600"/>
              </a:spcBef>
            </a:pPr>
            <a:r>
              <a:rPr lang="en-IN" sz="1400" dirty="0">
                <a:hlinkClick r:id="rId2"/>
              </a:rPr>
              <a:t>https://www.ibm.com/docs/en/tms-and-wt/01?topic=elinks-post-candidate-zone-overview</a:t>
            </a:r>
            <a:endParaRPr lang="en-IN" sz="1400" dirty="0"/>
          </a:p>
          <a:p>
            <a:pPr>
              <a:spcBef>
                <a:spcPts val="600"/>
              </a:spcBef>
            </a:pPr>
            <a:endParaRPr lang="en-IN" sz="1400" dirty="0"/>
          </a:p>
          <a:p>
            <a:pPr>
              <a:spcBef>
                <a:spcPts val="600"/>
              </a:spcBef>
            </a:pPr>
            <a:r>
              <a:rPr lang="en-IN" sz="1400" dirty="0"/>
              <a:t>Candidate Zone:</a:t>
            </a:r>
          </a:p>
          <a:p>
            <a:pPr>
              <a:spcBef>
                <a:spcPts val="600"/>
              </a:spcBef>
            </a:pPr>
            <a:r>
              <a:rPr lang="en-IN" sz="1400" dirty="0">
                <a:hlinkClick r:id="rId3"/>
              </a:rPr>
              <a:t>https://www.ibm.com/docs/en/tms-and-wt/01?topic=management-candidate-zone</a:t>
            </a:r>
            <a:endParaRPr lang="en-IN" sz="1400" dirty="0"/>
          </a:p>
          <a:p>
            <a:pPr>
              <a:spcBef>
                <a:spcPts val="600"/>
              </a:spcBef>
            </a:pPr>
            <a:endParaRPr lang="en-IN" sz="1400" dirty="0"/>
          </a:p>
          <a:p>
            <a:pPr>
              <a:spcBef>
                <a:spcPts val="600"/>
              </a:spcBef>
            </a:pPr>
            <a:r>
              <a:rPr lang="en-US" sz="1400" dirty="0"/>
              <a:t>Candidate Experience with Talent Gateway</a:t>
            </a:r>
          </a:p>
          <a:p>
            <a:pPr>
              <a:spcBef>
                <a:spcPts val="600"/>
              </a:spcBef>
            </a:pPr>
            <a:r>
              <a:rPr lang="en-IN" sz="1400" dirty="0">
                <a:hlinkClick r:id="rId4"/>
              </a:rPr>
              <a:t>https://www.ibm.com/docs/en/tms-and-wt/01?topic=management-candidate-experience-talent-gateway</a:t>
            </a:r>
            <a:endParaRPr lang="en-IN" sz="1400" dirty="0"/>
          </a:p>
          <a:p>
            <a:pPr>
              <a:spcBef>
                <a:spcPts val="600"/>
              </a:spcBef>
            </a:pPr>
            <a:endParaRPr lang="en-IN" sz="1400" dirty="0"/>
          </a:p>
          <a:p>
            <a:pPr>
              <a:spcBef>
                <a:spcPts val="600"/>
              </a:spcBef>
            </a:pPr>
            <a:r>
              <a:rPr lang="en-IN" sz="1400" dirty="0"/>
              <a:t>Client Settings:</a:t>
            </a:r>
          </a:p>
          <a:p>
            <a:pPr>
              <a:spcBef>
                <a:spcPts val="600"/>
              </a:spcBef>
            </a:pPr>
            <a:r>
              <a:rPr lang="en-IN" sz="1400" dirty="0">
                <a:hlinkClick r:id="rId5"/>
              </a:rPr>
              <a:t>https://www.ibm.com/docs/en/tms-and-wt/01?topic=settings-client-c</a:t>
            </a:r>
            <a:endParaRPr lang="en-IN" sz="14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795112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4"/>
            <a:ext cx="7214432" cy="1562775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430FAF-4417-4D98-B482-89CACF2DC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/>
          <a:lstStyle/>
          <a:p>
            <a:fld id="{D0BE6F14-FF48-0F4F-A8AA-2E3F25371E4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4860</TotalTime>
  <Words>619</Words>
  <Application>Microsoft Office PowerPoint</Application>
  <PresentationFormat>On-screen Show (16:9)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IBM Plex Sans</vt:lpstr>
      <vt:lpstr>IBM Plex Sans SemiBold</vt:lpstr>
      <vt:lpstr>Wingdings</vt:lpstr>
      <vt:lpstr>blk_background_2017</vt:lpstr>
      <vt:lpstr>gry_background_2017</vt:lpstr>
      <vt:lpstr>wht_background_2017</vt:lpstr>
      <vt:lpstr>Non-TG Application Process IBM Kenexa BrassRing on Cloud  — External Training and Enablement Session IBM Talent Management Solutions June 15th, 2021</vt:lpstr>
      <vt:lpstr>PowerPoint Presentation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Niki Bale</cp:lastModifiedBy>
  <cp:revision>312</cp:revision>
  <dcterms:created xsi:type="dcterms:W3CDTF">2018-03-01T22:47:15Z</dcterms:created>
  <dcterms:modified xsi:type="dcterms:W3CDTF">2021-06-15T15:50:59Z</dcterms:modified>
</cp:coreProperties>
</file>