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2"/>
  </p:notesMasterIdLst>
  <p:handoutMasterIdLst>
    <p:handoutMasterId r:id="rId33"/>
  </p:handoutMasterIdLst>
  <p:sldIdLst>
    <p:sldId id="338" r:id="rId5"/>
    <p:sldId id="349" r:id="rId6"/>
    <p:sldId id="393" r:id="rId7"/>
    <p:sldId id="415" r:id="rId8"/>
    <p:sldId id="394" r:id="rId9"/>
    <p:sldId id="409" r:id="rId10"/>
    <p:sldId id="410" r:id="rId11"/>
    <p:sldId id="411" r:id="rId12"/>
    <p:sldId id="412" r:id="rId13"/>
    <p:sldId id="330" r:id="rId14"/>
    <p:sldId id="407" r:id="rId15"/>
    <p:sldId id="406" r:id="rId16"/>
    <p:sldId id="337" r:id="rId17"/>
    <p:sldId id="403" r:id="rId18"/>
    <p:sldId id="413" r:id="rId19"/>
    <p:sldId id="414" r:id="rId20"/>
    <p:sldId id="398" r:id="rId21"/>
    <p:sldId id="399" r:id="rId22"/>
    <p:sldId id="400" r:id="rId23"/>
    <p:sldId id="401" r:id="rId24"/>
    <p:sldId id="397" r:id="rId25"/>
    <p:sldId id="408" r:id="rId26"/>
    <p:sldId id="418" r:id="rId27"/>
    <p:sldId id="333" r:id="rId28"/>
    <p:sldId id="417" r:id="rId29"/>
    <p:sldId id="416" r:id="rId30"/>
    <p:sldId id="288" r:id="rId3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82" autoAdjust="0"/>
    <p:restoredTop sz="93883" autoAdjust="0"/>
  </p:normalViewPr>
  <p:slideViewPr>
    <p:cSldViewPr snapToGrid="0" snapToObjects="1" showGuides="1">
      <p:cViewPr varScale="1">
        <p:scale>
          <a:sx n="90" d="100"/>
          <a:sy n="90" d="100"/>
        </p:scale>
        <p:origin x="312" y="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7/16/2019</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7/16/2019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dirty="0"/>
          </a:p>
        </p:txBody>
      </p:sp>
    </p:spTree>
    <p:extLst>
      <p:ext uri="{BB962C8B-B14F-4D97-AF65-F5344CB8AC3E}">
        <p14:creationId xmlns:p14="http://schemas.microsoft.com/office/powerpoint/2010/main" val="330588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4</a:t>
            </a:fld>
            <a:endParaRPr lang="en-US" dirty="0"/>
          </a:p>
        </p:txBody>
      </p:sp>
    </p:spTree>
    <p:extLst>
      <p:ext uri="{BB962C8B-B14F-4D97-AF65-F5344CB8AC3E}">
        <p14:creationId xmlns:p14="http://schemas.microsoft.com/office/powerpoint/2010/main" val="117471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17</a:t>
            </a:fld>
            <a:endParaRPr lang="en-US" dirty="0"/>
          </a:p>
        </p:txBody>
      </p:sp>
    </p:spTree>
    <p:extLst>
      <p:ext uri="{BB962C8B-B14F-4D97-AF65-F5344CB8AC3E}">
        <p14:creationId xmlns:p14="http://schemas.microsoft.com/office/powerpoint/2010/main" val="765761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18</a:t>
            </a:fld>
            <a:endParaRPr lang="en-US" dirty="0"/>
          </a:p>
        </p:txBody>
      </p:sp>
    </p:spTree>
    <p:extLst>
      <p:ext uri="{BB962C8B-B14F-4D97-AF65-F5344CB8AC3E}">
        <p14:creationId xmlns:p14="http://schemas.microsoft.com/office/powerpoint/2010/main" val="3928547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19</a:t>
            </a:fld>
            <a:endParaRPr lang="en-US" dirty="0"/>
          </a:p>
        </p:txBody>
      </p:sp>
    </p:spTree>
    <p:extLst>
      <p:ext uri="{BB962C8B-B14F-4D97-AF65-F5344CB8AC3E}">
        <p14:creationId xmlns:p14="http://schemas.microsoft.com/office/powerpoint/2010/main" val="351506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20</a:t>
            </a:fld>
            <a:endParaRPr lang="en-US" dirty="0"/>
          </a:p>
        </p:txBody>
      </p:sp>
    </p:spTree>
    <p:extLst>
      <p:ext uri="{BB962C8B-B14F-4D97-AF65-F5344CB8AC3E}">
        <p14:creationId xmlns:p14="http://schemas.microsoft.com/office/powerpoint/2010/main" val="1618717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22</a:t>
            </a:fld>
            <a:endParaRPr lang="en-US" dirty="0"/>
          </a:p>
        </p:txBody>
      </p:sp>
    </p:spTree>
    <p:extLst>
      <p:ext uri="{BB962C8B-B14F-4D97-AF65-F5344CB8AC3E}">
        <p14:creationId xmlns:p14="http://schemas.microsoft.com/office/powerpoint/2010/main" val="1363122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23</a:t>
            </a:fld>
            <a:endParaRPr lang="en-US" dirty="0"/>
          </a:p>
        </p:txBody>
      </p:sp>
    </p:spTree>
    <p:extLst>
      <p:ext uri="{BB962C8B-B14F-4D97-AF65-F5344CB8AC3E}">
        <p14:creationId xmlns:p14="http://schemas.microsoft.com/office/powerpoint/2010/main" val="4140047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hyperlink" Target="http://www-01.ibm.com/support/docview.wss?uid=swg27050653" TargetMode="Externa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hyperlink" Target="https://www.ibm.com/support/knowledgecenter/SSEUFV/1_GettingStarted/1a_NewUIFAQ.html" TargetMode="External"/><Relationship Id="rId2" Type="http://schemas.openxmlformats.org/officeDocument/2006/relationships/hyperlink" Target="https://www.ibm.com/support/knowledgecenter/SSEUFV/1_GettingStarted/1a_MigrationDoc.html" TargetMode="External"/><Relationship Id="rId1" Type="http://schemas.openxmlformats.org/officeDocument/2006/relationships/slideLayout" Target="../slideLayouts/slideLayout75.xml"/><Relationship Id="rId5" Type="http://schemas.openxmlformats.org/officeDocument/2006/relationships/hyperlink" Target="https://www.ibm.com/support/knowledgecenter/SSEUFV/2_Configuration/2_UserManagement/1_ConfigureUI.html" TargetMode="External"/><Relationship Id="rId4" Type="http://schemas.openxmlformats.org/officeDocument/2006/relationships/hyperlink" Target="https://www.ibm.com/support/knowledgecenter/SSEUFV/2_Configuration/2_UserManagement/3_ManagePersonaGroups.html"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www.ibm.com/support/knowledgecenter/SSEUFV/welcome/kc_welcome_brassring.html" TargetMode="Externa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2" Type="http://schemas.openxmlformats.org/officeDocument/2006/relationships/hyperlink" Target="https://www.ibm.com/support/knowledgecenter/SSEUFV/14_Training/4_BrassRingAndWBTraining.html" TargetMode="External"/><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July 16</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r>
              <a:rPr lang="en-US" dirty="0">
                <a:solidFill>
                  <a:srgbClr val="FFFFFF"/>
                </a:solidFill>
              </a:rPr>
              <a:t>Overview and Benefits</a:t>
            </a:r>
          </a:p>
          <a:p>
            <a:pPr marL="285750" indent="-285750">
              <a:spcBef>
                <a:spcPts val="0"/>
              </a:spcBef>
              <a:spcAft>
                <a:spcPts val="600"/>
              </a:spcAft>
              <a:buFont typeface="IBM Plex Sans" panose="020B0503050203000203" pitchFamily="34" charset="0"/>
              <a:buChar char="-"/>
            </a:pPr>
            <a:r>
              <a:rPr lang="en-US" dirty="0">
                <a:solidFill>
                  <a:srgbClr val="FFFFFF"/>
                </a:solidFill>
              </a:rPr>
              <a:t>Demo (Homepage, Candidate Searches, Req Folder, Talent Record, Visualization) </a:t>
            </a:r>
          </a:p>
          <a:p>
            <a:pPr marL="285750" indent="-285750">
              <a:spcBef>
                <a:spcPts val="600"/>
              </a:spcBef>
              <a:spcAft>
                <a:spcPts val="600"/>
              </a:spcAft>
              <a:buFont typeface="IBM Plex Sans" panose="020B0503050203000203" pitchFamily="34" charset="0"/>
              <a:buChar char="-"/>
            </a:pPr>
            <a:r>
              <a:rPr lang="en-US" dirty="0"/>
              <a:t>FAQ</a:t>
            </a:r>
          </a:p>
          <a:p>
            <a:pPr marL="285750" indent="-285750">
              <a:spcBef>
                <a:spcPts val="0"/>
              </a:spcBef>
              <a:spcAft>
                <a:spcPts val="600"/>
              </a:spcAft>
              <a:buFont typeface="IBM Plex Sans" panose="020B0503050203000203" pitchFamily="34" charset="0"/>
              <a:buChar char="-"/>
            </a:pPr>
            <a:r>
              <a:rPr lang="en-US" dirty="0"/>
              <a:t>Timeline / Coming Soon</a:t>
            </a:r>
          </a:p>
          <a:p>
            <a:pPr marL="285750" indent="-285750">
              <a:spcBef>
                <a:spcPts val="0"/>
              </a:spcBef>
              <a:spcAft>
                <a:spcPts val="300"/>
              </a:spcAft>
              <a:buFont typeface="IBM Plex Sans" panose="020B0503050203000203" pitchFamily="34" charset="0"/>
              <a:buChar char="-"/>
            </a:pPr>
            <a:r>
              <a:rPr lang="en-US" dirty="0"/>
              <a:t>Resources</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3477875"/>
          </a:xfrm>
          <a:prstGeom prst="rect">
            <a:avLst/>
          </a:prstGeom>
          <a:noFill/>
        </p:spPr>
        <p:txBody>
          <a:bodyPr wrap="square" rtlCol="0">
            <a:spAutoFit/>
          </a:bodyPr>
          <a:lstStyle/>
          <a:p>
            <a:pPr>
              <a:spcAft>
                <a:spcPts val="1200"/>
              </a:spcAft>
            </a:pPr>
            <a:r>
              <a:rPr lang="en-US" sz="1600" b="1" dirty="0">
                <a:solidFill>
                  <a:schemeClr val="bg2"/>
                </a:solidFill>
                <a:latin typeface="IBM Plex Sans" panose="020B0503050000000000" pitchFamily="34" charset="0"/>
              </a:rPr>
              <a:t>What is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Released in February 2015</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Responsive design means that the new experience can be used on any device including smart phones, tablets, and laptops/desktops.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This UI is available via: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‘Rocket Ship’ icon          in stand-alone BrassRing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‘Enhanced Experience’ option in Talent Suite. </a:t>
            </a:r>
          </a:p>
          <a:p>
            <a:pPr marL="285750" indent="-285750">
              <a:buFont typeface="Arial" panose="020B0604020202020204" pitchFamily="34" charset="0"/>
              <a:buChar char="•"/>
            </a:pPr>
            <a:r>
              <a:rPr lang="en-US" sz="1600" dirty="0">
                <a:solidFill>
                  <a:schemeClr val="bg2"/>
                </a:solidFill>
              </a:rPr>
              <a:t>May 2019 – Default settings for all user types was updated to the new UI in Staging.</a:t>
            </a:r>
          </a:p>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p:txBody>
      </p:sp>
      <p:pic>
        <p:nvPicPr>
          <p:cNvPr id="4" name="Picture 3">
            <a:extLst>
              <a:ext uri="{FF2B5EF4-FFF2-40B4-BE49-F238E27FC236}">
                <a16:creationId xmlns:a16="http://schemas.microsoft.com/office/drawing/2014/main" id="{845DF49A-2A9A-4E65-8D6A-F98A06F8628F}"/>
              </a:ext>
            </a:extLst>
          </p:cNvPr>
          <p:cNvPicPr>
            <a:picLocks noChangeAspect="1"/>
          </p:cNvPicPr>
          <p:nvPr/>
        </p:nvPicPr>
        <p:blipFill>
          <a:blip r:embed="rId3"/>
          <a:stretch>
            <a:fillRect/>
          </a:stretch>
        </p:blipFill>
        <p:spPr>
          <a:xfrm>
            <a:off x="3260495" y="2953191"/>
            <a:ext cx="333309" cy="333309"/>
          </a:xfrm>
          <a:prstGeom prst="rect">
            <a:avLst/>
          </a:prstGeom>
        </p:spPr>
      </p:pic>
    </p:spTree>
    <p:extLst>
      <p:ext uri="{BB962C8B-B14F-4D97-AF65-F5344CB8AC3E}">
        <p14:creationId xmlns:p14="http://schemas.microsoft.com/office/powerpoint/2010/main" val="39996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2185214"/>
          </a:xfrm>
          <a:prstGeom prst="rect">
            <a:avLst/>
          </a:prstGeom>
          <a:noFill/>
        </p:spPr>
        <p:txBody>
          <a:bodyPr wrap="square" rtlCol="0">
            <a:spAutoFit/>
          </a:bodyPr>
          <a:lstStyle/>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a:p>
            <a:pPr>
              <a:spcAft>
                <a:spcPts val="1200"/>
              </a:spcAft>
            </a:pPr>
            <a:r>
              <a:rPr lang="en-US" sz="1600" b="1" dirty="0">
                <a:solidFill>
                  <a:schemeClr val="bg2"/>
                </a:solidFill>
                <a:latin typeface="IBM Plex Sans" panose="020B0503050000000000" pitchFamily="34" charset="0"/>
              </a:rPr>
              <a:t>Why use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Smoother recruiter experience while being away from the office/work space.</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Offers a clean and fast approach to BrassRing functions.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New features and functionality improvements will be done only in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Ability to brand the pages and set defaults per persona.</a:t>
            </a:r>
          </a:p>
        </p:txBody>
      </p:sp>
    </p:spTree>
    <p:extLst>
      <p:ext uri="{BB962C8B-B14F-4D97-AF65-F5344CB8AC3E}">
        <p14:creationId xmlns:p14="http://schemas.microsoft.com/office/powerpoint/2010/main" val="3503020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BrassRing New UI</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Quick Search</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Quick Search functionality allows the end user a streamlined search for candidates (if access permits), requisitions, or an option of candidates within a req.</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Ability to search for candidate against a requisition and be able to take immediate requisition related actions</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search bar’s default search option is candidate search.</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With the quick search feature in the New UI, users can access all advanced features. While using the New UI search, users can save their search criteria for future usage. Saved searches can be easily accessed at a later point of time.</a:t>
            </a:r>
          </a:p>
        </p:txBody>
      </p:sp>
      <p:pic>
        <p:nvPicPr>
          <p:cNvPr id="4" name="Picture 3">
            <a:extLst>
              <a:ext uri="{FF2B5EF4-FFF2-40B4-BE49-F238E27FC236}">
                <a16:creationId xmlns:a16="http://schemas.microsoft.com/office/drawing/2014/main" id="{F5B5F50C-6693-466B-A2CD-5E969CC85E54}"/>
              </a:ext>
            </a:extLst>
          </p:cNvPr>
          <p:cNvPicPr>
            <a:picLocks noChangeAspect="1"/>
          </p:cNvPicPr>
          <p:nvPr/>
        </p:nvPicPr>
        <p:blipFill>
          <a:blip r:embed="rId2"/>
          <a:stretch>
            <a:fillRect/>
          </a:stretch>
        </p:blipFill>
        <p:spPr>
          <a:xfrm>
            <a:off x="3254307" y="3362365"/>
            <a:ext cx="2635385" cy="1581231"/>
          </a:xfrm>
          <a:prstGeom prst="rect">
            <a:avLst/>
          </a:prstGeom>
          <a:ln>
            <a:solidFill>
              <a:srgbClr val="6EA6FF"/>
            </a:solidFill>
          </a:ln>
        </p:spPr>
      </p:pic>
    </p:spTree>
    <p:extLst>
      <p:ext uri="{BB962C8B-B14F-4D97-AF65-F5344CB8AC3E}">
        <p14:creationId xmlns:p14="http://schemas.microsoft.com/office/powerpoint/2010/main" val="178895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a:t>
            </a:r>
          </a:p>
        </p:txBody>
      </p:sp>
      <p:sp>
        <p:nvSpPr>
          <p:cNvPr id="3" name="Content Placeholder 2"/>
          <p:cNvSpPr>
            <a:spLocks noGrp="1"/>
          </p:cNvSpPr>
          <p:nvPr>
            <p:ph idx="1"/>
          </p:nvPr>
        </p:nvSpPr>
        <p:spPr>
          <a:xfrm>
            <a:off x="467832" y="870154"/>
            <a:ext cx="8567707" cy="3942914"/>
          </a:xfrm>
        </p:spPr>
        <p:txBody>
          <a:bodyPr>
            <a:normAutofit fontScale="92500" lnSpcReduction="20000"/>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The New UI offers all new search functionality with a host of features. Users can perform searches on candidates and requisitions and further, sort them based on their choice of headers. Users can compare candidates directly from search results to find the best match for the requisitions.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Can be configured to ensure OFCCP Compliance. Search information can be logged based on configuration.</a:t>
            </a:r>
          </a:p>
          <a:p>
            <a:pPr marL="285750" indent="-285750">
              <a:spcBef>
                <a:spcPts val="0"/>
              </a:spcBef>
              <a:buFont typeface="Arial" panose="020B0604020202020204" pitchFamily="34" charset="0"/>
              <a:buChar char="•"/>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Responsive and accessible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Facetted filter options</a:t>
            </a:r>
            <a:endParaRPr lang="en-US" sz="1800" dirty="0">
              <a:solidFill>
                <a:srgbClr val="FF0000"/>
              </a:solidFill>
              <a:latin typeface="IBM Plex Sans" panose="020B0503050000000000" pitchFamily="34" charset="0"/>
            </a:endParaRP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Type-ahead text functionality</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Updated search engine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Search bar allows for AND </a:t>
            </a:r>
            <a:r>
              <a:rPr lang="en-US" sz="1800" dirty="0" err="1">
                <a:solidFill>
                  <a:schemeClr val="tx1"/>
                </a:solidFill>
                <a:latin typeface="IBM Plex Sans" panose="020B0503050000000000" pitchFamily="34" charset="0"/>
              </a:rPr>
              <a:t>and</a:t>
            </a:r>
            <a:r>
              <a:rPr lang="en-US" sz="1800" dirty="0">
                <a:solidFill>
                  <a:schemeClr val="tx1"/>
                </a:solidFill>
                <a:latin typeface="IBM Plex Sans" panose="020B0503050000000000" pitchFamily="34" charset="0"/>
              </a:rPr>
              <a:t> OR Boolean string searches</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Overnight Search and Talent Match are not currently available in the New UI.</a:t>
            </a:r>
          </a:p>
          <a:p>
            <a:pPr>
              <a:spcBef>
                <a:spcPts val="0"/>
              </a:spcBef>
            </a:pPr>
            <a:endParaRPr lang="en-US" sz="18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208000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OFCCP</a:t>
            </a:r>
          </a:p>
        </p:txBody>
      </p:sp>
      <p:sp>
        <p:nvSpPr>
          <p:cNvPr id="3" name="Content Placeholder 2"/>
          <p:cNvSpPr>
            <a:spLocks noGrp="1"/>
          </p:cNvSpPr>
          <p:nvPr>
            <p:ph idx="1"/>
          </p:nvPr>
        </p:nvSpPr>
        <p:spPr>
          <a:xfrm>
            <a:off x="545804" y="870154"/>
            <a:ext cx="8489735" cy="3263504"/>
          </a:xfrm>
        </p:spPr>
        <p:txBody>
          <a:bodyPr>
            <a:normAutofit/>
          </a:bodyPr>
          <a:lstStyle/>
          <a:p>
            <a:r>
              <a:rPr lang="en-US" sz="1800" dirty="0">
                <a:solidFill>
                  <a:schemeClr val="tx1"/>
                </a:solidFill>
                <a:latin typeface="IBM Plex Sans" panose="020B0503050000000000" pitchFamily="34" charset="0"/>
              </a:rPr>
              <a:t>If your company requires OFCCP requisition selection or search reasons, the system will manage this two ways: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When using the search bar, if the user enters anything other than candidate name or candidate reference number to search upon, once they press enter on the search, the OFCCP screen will come up before they have access to the search results.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If electing to start from the Menu – Candidate Search, the filters will be locked.  The user will be required to enter their OFCCP information prior to having access to the search criteria.</a:t>
            </a:r>
          </a:p>
        </p:txBody>
      </p:sp>
    </p:spTree>
    <p:extLst>
      <p:ext uri="{BB962C8B-B14F-4D97-AF65-F5344CB8AC3E}">
        <p14:creationId xmlns:p14="http://schemas.microsoft.com/office/powerpoint/2010/main" val="253483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Boolean</a:t>
            </a:r>
          </a:p>
        </p:txBody>
      </p:sp>
      <p:sp>
        <p:nvSpPr>
          <p:cNvPr id="3" name="Content Placeholder 2"/>
          <p:cNvSpPr>
            <a:spLocks noGrp="1"/>
          </p:cNvSpPr>
          <p:nvPr>
            <p:ph idx="1"/>
          </p:nvPr>
        </p:nvSpPr>
        <p:spPr>
          <a:xfrm>
            <a:off x="446566" y="778005"/>
            <a:ext cx="8588973" cy="3886804"/>
          </a:xfrm>
        </p:spPr>
        <p:txBody>
          <a:bodyPr>
            <a:noAutofit/>
          </a:bodyPr>
          <a:lstStyle/>
          <a:p>
            <a:r>
              <a:rPr lang="en-US" sz="1600" b="1" dirty="0">
                <a:solidFill>
                  <a:schemeClr val="tx1"/>
                </a:solidFill>
                <a:latin typeface="IBM Plex Sans" panose="020B0503050000000000" pitchFamily="34" charset="0"/>
              </a:rPr>
              <a:t>AND</a:t>
            </a:r>
            <a:r>
              <a:rPr lang="en-US" sz="1600" dirty="0">
                <a:solidFill>
                  <a:schemeClr val="tx1"/>
                </a:solidFill>
                <a:latin typeface="IBM Plex Sans" panose="020B0503050000000000" pitchFamily="34" charset="0"/>
              </a:rPr>
              <a:t> – Narrows the results</a:t>
            </a:r>
          </a:p>
          <a:p>
            <a:pPr lvl="1"/>
            <a:r>
              <a:rPr lang="en-US" sz="1600" dirty="0">
                <a:solidFill>
                  <a:schemeClr val="tx1"/>
                </a:solidFill>
                <a:latin typeface="IBM Plex Sans" panose="020B0503050000000000" pitchFamily="34" charset="0"/>
              </a:rPr>
              <a:t>The candidate’s resume/CV must contain both words to be part of the search results.</a:t>
            </a:r>
          </a:p>
          <a:p>
            <a:pPr lvl="1">
              <a:spcAft>
                <a:spcPts val="1200"/>
              </a:spcAft>
            </a:pPr>
            <a:r>
              <a:rPr lang="en-US" sz="1600" dirty="0">
                <a:solidFill>
                  <a:schemeClr val="tx1"/>
                </a:solidFill>
                <a:latin typeface="IBM Plex Sans" panose="020B0503050000000000" pitchFamily="34" charset="0"/>
              </a:rPr>
              <a:t>Example: UNIX AND Java</a:t>
            </a:r>
          </a:p>
          <a:p>
            <a:r>
              <a:rPr lang="en-US" sz="1600" b="1" dirty="0">
                <a:solidFill>
                  <a:schemeClr val="tx1"/>
                </a:solidFill>
                <a:latin typeface="IBM Plex Sans" panose="020B0503050000000000" pitchFamily="34" charset="0"/>
              </a:rPr>
              <a:t>OR</a:t>
            </a:r>
            <a:r>
              <a:rPr lang="en-US" sz="1600" dirty="0">
                <a:solidFill>
                  <a:schemeClr val="tx1"/>
                </a:solidFill>
                <a:latin typeface="IBM Plex Sans" panose="020B0503050000000000" pitchFamily="34" charset="0"/>
              </a:rPr>
              <a:t> – Broadens search by returning candidate’s resume/CV that have either word specified.</a:t>
            </a:r>
          </a:p>
          <a:p>
            <a:pPr lvl="1">
              <a:spcAft>
                <a:spcPts val="1200"/>
              </a:spcAft>
            </a:pPr>
            <a:r>
              <a:rPr lang="en-US" sz="1600" dirty="0">
                <a:solidFill>
                  <a:schemeClr val="tx1"/>
                </a:solidFill>
                <a:latin typeface="IBM Plex Sans" panose="020B0503050000000000" pitchFamily="34" charset="0"/>
              </a:rPr>
              <a:t>Example: UNIX OR Java</a:t>
            </a:r>
          </a:p>
          <a:p>
            <a:r>
              <a:rPr lang="en-US" sz="1600" b="1" dirty="0">
                <a:solidFill>
                  <a:schemeClr val="tx1"/>
                </a:solidFill>
                <a:latin typeface="IBM Plex Sans" panose="020B0503050000000000" pitchFamily="34" charset="0"/>
              </a:rPr>
              <a:t>NOT</a:t>
            </a:r>
            <a:r>
              <a:rPr lang="en-US" sz="1600" dirty="0">
                <a:solidFill>
                  <a:schemeClr val="tx1"/>
                </a:solidFill>
                <a:latin typeface="IBM Plex Sans" panose="020B0503050000000000" pitchFamily="34" charset="0"/>
              </a:rPr>
              <a:t> – Allows to exclude candidate’s resume/CV with certain words.</a:t>
            </a:r>
          </a:p>
          <a:p>
            <a:pPr lvl="1">
              <a:spcAft>
                <a:spcPts val="1200"/>
              </a:spcAft>
            </a:pPr>
            <a:r>
              <a:rPr lang="en-US" sz="1600" dirty="0">
                <a:solidFill>
                  <a:schemeClr val="tx1"/>
                </a:solidFill>
                <a:latin typeface="IBM Plex Sans" panose="020B0503050000000000" pitchFamily="34" charset="0"/>
              </a:rPr>
              <a:t>Example: UNIX NOT Java</a:t>
            </a:r>
          </a:p>
          <a:p>
            <a:r>
              <a:rPr lang="en-US" sz="1600" b="1" dirty="0">
                <a:solidFill>
                  <a:schemeClr val="tx1"/>
                </a:solidFill>
                <a:latin typeface="IBM Plex Sans" panose="020B0503050000000000" pitchFamily="34" charset="0"/>
              </a:rPr>
              <a:t>“”</a:t>
            </a:r>
            <a:r>
              <a:rPr lang="en-US" sz="1600" dirty="0">
                <a:solidFill>
                  <a:schemeClr val="tx1"/>
                </a:solidFill>
                <a:latin typeface="IBM Plex Sans" panose="020B0503050000000000" pitchFamily="34" charset="0"/>
              </a:rPr>
              <a:t> - Use parentheses to group keywords and phrases together with Boolean terms.</a:t>
            </a:r>
          </a:p>
          <a:p>
            <a:pPr lvl="1"/>
            <a:r>
              <a:rPr lang="en-US" sz="1600" dirty="0">
                <a:solidFill>
                  <a:schemeClr val="tx1"/>
                </a:solidFill>
                <a:latin typeface="IBM Plex Sans" panose="020B0503050000000000" pitchFamily="34" charset="0"/>
              </a:rPr>
              <a:t>Example:  “Software Engineer” and “Financial Analyst”</a:t>
            </a:r>
          </a:p>
        </p:txBody>
      </p:sp>
    </p:spTree>
    <p:extLst>
      <p:ext uri="{BB962C8B-B14F-4D97-AF65-F5344CB8AC3E}">
        <p14:creationId xmlns:p14="http://schemas.microsoft.com/office/powerpoint/2010/main" val="1916392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Requisition forms carry over the New UI look and feel and actions are based on user type permissions.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Filtering set results is available, with the ability to save your filters for future use.  Filters persist from the last use.</a:t>
            </a:r>
          </a:p>
        </p:txBody>
      </p:sp>
      <p:pic>
        <p:nvPicPr>
          <p:cNvPr id="4" name="Picture 3">
            <a:extLst>
              <a:ext uri="{FF2B5EF4-FFF2-40B4-BE49-F238E27FC236}">
                <a16:creationId xmlns:a16="http://schemas.microsoft.com/office/drawing/2014/main" id="{244B2C35-E034-4901-BE01-D9341D1BEF57}"/>
              </a:ext>
            </a:extLst>
          </p:cNvPr>
          <p:cNvPicPr>
            <a:picLocks noChangeAspect="1"/>
          </p:cNvPicPr>
          <p:nvPr/>
        </p:nvPicPr>
        <p:blipFill>
          <a:blip r:embed="rId2"/>
          <a:stretch>
            <a:fillRect/>
          </a:stretch>
        </p:blipFill>
        <p:spPr>
          <a:xfrm>
            <a:off x="2168666" y="2427297"/>
            <a:ext cx="4972890" cy="2179038"/>
          </a:xfrm>
          <a:prstGeom prst="rect">
            <a:avLst/>
          </a:prstGeom>
          <a:ln>
            <a:solidFill>
              <a:schemeClr val="accent1"/>
            </a:solidFill>
          </a:ln>
        </p:spPr>
      </p:pic>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9" name="Rectangle 8">
            <a:extLst>
              <a:ext uri="{FF2B5EF4-FFF2-40B4-BE49-F238E27FC236}">
                <a16:creationId xmlns:a16="http://schemas.microsoft.com/office/drawing/2014/main" id="{CC61B238-1FC5-412F-9AEB-4B264C978349}"/>
              </a:ext>
            </a:extLst>
          </p:cNvPr>
          <p:cNvSpPr/>
          <p:nvPr/>
        </p:nvSpPr>
        <p:spPr>
          <a:xfrm>
            <a:off x="2168666" y="2427298"/>
            <a:ext cx="1488934" cy="2179038"/>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870155"/>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870155"/>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878620"/>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7" name="Picture 6">
            <a:extLst>
              <a:ext uri="{FF2B5EF4-FFF2-40B4-BE49-F238E27FC236}">
                <a16:creationId xmlns:a16="http://schemas.microsoft.com/office/drawing/2014/main" id="{5749E2CD-AA75-4FD9-A4B5-15E20EF1F75D}"/>
              </a:ext>
            </a:extLst>
          </p:cNvPr>
          <p:cNvPicPr>
            <a:picLocks noChangeAspect="1"/>
          </p:cNvPicPr>
          <p:nvPr/>
        </p:nvPicPr>
        <p:blipFill>
          <a:blip r:embed="rId3"/>
          <a:stretch>
            <a:fillRect/>
          </a:stretch>
        </p:blipFill>
        <p:spPr>
          <a:xfrm>
            <a:off x="2888855" y="3436935"/>
            <a:ext cx="5219517" cy="1494047"/>
          </a:xfrm>
          <a:prstGeom prst="rect">
            <a:avLst/>
          </a:prstGeom>
          <a:ln>
            <a:solidFill>
              <a:srgbClr val="6EA6FF"/>
            </a:solidFill>
          </a:ln>
        </p:spPr>
      </p:pic>
      <p:sp>
        <p:nvSpPr>
          <p:cNvPr id="8" name="Rectangle 7">
            <a:extLst>
              <a:ext uri="{FF2B5EF4-FFF2-40B4-BE49-F238E27FC236}">
                <a16:creationId xmlns:a16="http://schemas.microsoft.com/office/drawing/2014/main" id="{671B6894-9D46-4657-8DA7-1CA7634FC15E}"/>
              </a:ext>
            </a:extLst>
          </p:cNvPr>
          <p:cNvSpPr/>
          <p:nvPr/>
        </p:nvSpPr>
        <p:spPr>
          <a:xfrm>
            <a:off x="6655730" y="3445027"/>
            <a:ext cx="1452642" cy="835660"/>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 name="Content Placeholder 2">
            <a:extLst>
              <a:ext uri="{FF2B5EF4-FFF2-40B4-BE49-F238E27FC236}">
                <a16:creationId xmlns:a16="http://schemas.microsoft.com/office/drawing/2014/main" id="{6CE06B82-B3F6-4A51-8769-812F61FD3455}"/>
              </a:ext>
            </a:extLst>
          </p:cNvPr>
          <p:cNvSpPr txBox="1">
            <a:spLocks/>
          </p:cNvSpPr>
          <p:nvPr/>
        </p:nvSpPr>
        <p:spPr>
          <a:xfrm>
            <a:off x="324386" y="3429319"/>
            <a:ext cx="1988069" cy="1375646"/>
          </a:xfrm>
          <a:prstGeom prst="rect">
            <a:avLst/>
          </a:prstGeom>
        </p:spPr>
        <p:txBody>
          <a:bodyPr vert="horz" lIns="0" tIns="0" rIns="0" bIns="0" rtlCol="0">
            <a:normAutofit lnSpcReduction="1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improved quick search allows to search for candidates directly within the Req folder.</a:t>
            </a:r>
          </a:p>
        </p:txBody>
      </p:sp>
    </p:spTree>
    <p:extLst>
      <p:ext uri="{BB962C8B-B14F-4D97-AF65-F5344CB8AC3E}">
        <p14:creationId xmlns:p14="http://schemas.microsoft.com/office/powerpoint/2010/main" val="269011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496186" y="806358"/>
            <a:ext cx="8541488" cy="4259255"/>
          </a:xfrm>
        </p:spPr>
        <p:txBody>
          <a:bodyPr>
            <a:normAutofit/>
          </a:bodyPr>
          <a:lstStyle/>
          <a:p>
            <a:r>
              <a:rPr lang="en-US" sz="1800" dirty="0">
                <a:solidFill>
                  <a:schemeClr val="tx1"/>
                </a:solidFill>
                <a:latin typeface="IBM Plex Sans" panose="020B0503050000000000" pitchFamily="34" charset="0"/>
              </a:rPr>
              <a:t>All appropriate actions are available in the actions drop down.</a:t>
            </a:r>
          </a:p>
        </p:txBody>
      </p:sp>
      <p:pic>
        <p:nvPicPr>
          <p:cNvPr id="7" name="Picture 6">
            <a:extLst>
              <a:ext uri="{FF2B5EF4-FFF2-40B4-BE49-F238E27FC236}">
                <a16:creationId xmlns:a16="http://schemas.microsoft.com/office/drawing/2014/main" id="{EECB8C1A-19F8-4FEC-A7E2-62568E6718CE}"/>
              </a:ext>
            </a:extLst>
          </p:cNvPr>
          <p:cNvPicPr>
            <a:picLocks noChangeAspect="1"/>
          </p:cNvPicPr>
          <p:nvPr/>
        </p:nvPicPr>
        <p:blipFill>
          <a:blip r:embed="rId2"/>
          <a:stretch>
            <a:fillRect/>
          </a:stretch>
        </p:blipFill>
        <p:spPr>
          <a:xfrm>
            <a:off x="1958273" y="1218841"/>
            <a:ext cx="5056229" cy="3118301"/>
          </a:xfrm>
          <a:prstGeom prst="rect">
            <a:avLst/>
          </a:prstGeom>
          <a:ln>
            <a:solidFill>
              <a:srgbClr val="00B0F0"/>
            </a:solidFill>
          </a:ln>
        </p:spPr>
      </p:pic>
      <p:sp>
        <p:nvSpPr>
          <p:cNvPr id="8" name="Rectangle 7">
            <a:extLst>
              <a:ext uri="{FF2B5EF4-FFF2-40B4-BE49-F238E27FC236}">
                <a16:creationId xmlns:a16="http://schemas.microsoft.com/office/drawing/2014/main" id="{3B01D452-1BAF-4AD6-959C-A039B0443743}"/>
              </a:ext>
            </a:extLst>
          </p:cNvPr>
          <p:cNvSpPr/>
          <p:nvPr/>
        </p:nvSpPr>
        <p:spPr>
          <a:xfrm>
            <a:off x="4323616" y="2197367"/>
            <a:ext cx="1729226"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4577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Talent Record is enhanced from being the display of the category based action log to display of full Action Log.</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5" y="1804997"/>
            <a:ext cx="6627379" cy="3281773"/>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473628" y="4416981"/>
            <a:ext cx="1828800" cy="238888"/>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endParaRPr lang="en-US" sz="3000" dirty="0">
              <a:solidFill>
                <a:srgbClr val="FF0000"/>
              </a:solidFill>
              <a:latin typeface="IBM Plex Sans" panose="020B0503050000000000" pitchFamily="34" charset="0"/>
            </a:endParaRP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Req Visualization</a:t>
            </a:r>
          </a:p>
        </p:txBody>
      </p:sp>
      <p:sp>
        <p:nvSpPr>
          <p:cNvPr id="7" name="TextBox 6">
            <a:extLst>
              <a:ext uri="{FF2B5EF4-FFF2-40B4-BE49-F238E27FC236}">
                <a16:creationId xmlns:a16="http://schemas.microsoft.com/office/drawing/2014/main" id="{A84E91C7-DC64-4620-8D55-171B3038B0E1}"/>
              </a:ext>
            </a:extLst>
          </p:cNvPr>
          <p:cNvSpPr txBox="1"/>
          <p:nvPr/>
        </p:nvSpPr>
        <p:spPr>
          <a:xfrm>
            <a:off x="4962765" y="1563922"/>
            <a:ext cx="3353896" cy="338554"/>
          </a:xfrm>
          <a:prstGeom prst="rect">
            <a:avLst/>
          </a:prstGeom>
          <a:noFill/>
        </p:spPr>
        <p:txBody>
          <a:bodyPr wrap="square" rtlCol="0">
            <a:spAutoFit/>
          </a:bodyPr>
          <a:lstStyle/>
          <a:p>
            <a:r>
              <a:rPr lang="en-US" sz="1600" u="sng" dirty="0"/>
              <a:t>Time to fill in the last 12 months</a:t>
            </a:r>
          </a:p>
        </p:txBody>
      </p:sp>
      <p:sp>
        <p:nvSpPr>
          <p:cNvPr id="8" name="TextBox 7">
            <a:extLst>
              <a:ext uri="{FF2B5EF4-FFF2-40B4-BE49-F238E27FC236}">
                <a16:creationId xmlns:a16="http://schemas.microsoft.com/office/drawing/2014/main" id="{9ACF24D1-734E-4624-8073-FEE1F2861323}"/>
              </a:ext>
            </a:extLst>
          </p:cNvPr>
          <p:cNvSpPr txBox="1"/>
          <p:nvPr/>
        </p:nvSpPr>
        <p:spPr>
          <a:xfrm>
            <a:off x="1116172" y="1563922"/>
            <a:ext cx="2350721" cy="338554"/>
          </a:xfrm>
          <a:prstGeom prst="rect">
            <a:avLst/>
          </a:prstGeom>
          <a:noFill/>
        </p:spPr>
        <p:txBody>
          <a:bodyPr wrap="square" rtlCol="0">
            <a:spAutoFit/>
          </a:bodyPr>
          <a:lstStyle/>
          <a:p>
            <a:r>
              <a:rPr lang="en-US" sz="1600" u="sng" dirty="0"/>
              <a:t>Open </a:t>
            </a:r>
            <a:r>
              <a:rPr lang="en-US" sz="1600" u="sng" dirty="0" err="1"/>
              <a:t>Reqs</a:t>
            </a:r>
            <a:r>
              <a:rPr lang="en-US" sz="1600" u="sng" dirty="0"/>
              <a:t> by Days</a:t>
            </a:r>
          </a:p>
        </p:txBody>
      </p:sp>
      <p:pic>
        <p:nvPicPr>
          <p:cNvPr id="4" name="Picture 3">
            <a:extLst>
              <a:ext uri="{FF2B5EF4-FFF2-40B4-BE49-F238E27FC236}">
                <a16:creationId xmlns:a16="http://schemas.microsoft.com/office/drawing/2014/main" id="{39C86B2D-8FC6-4089-9230-7B50D4F49E31}"/>
              </a:ext>
            </a:extLst>
          </p:cNvPr>
          <p:cNvPicPr>
            <a:picLocks noChangeAspect="1"/>
          </p:cNvPicPr>
          <p:nvPr/>
        </p:nvPicPr>
        <p:blipFill>
          <a:blip r:embed="rId2"/>
          <a:stretch>
            <a:fillRect/>
          </a:stretch>
        </p:blipFill>
        <p:spPr>
          <a:xfrm>
            <a:off x="788343" y="2062231"/>
            <a:ext cx="3006380" cy="2211115"/>
          </a:xfrm>
          <a:prstGeom prst="rect">
            <a:avLst/>
          </a:prstGeom>
          <a:ln>
            <a:solidFill>
              <a:schemeClr val="accent1"/>
            </a:solidFill>
          </a:ln>
        </p:spPr>
      </p:pic>
      <p:pic>
        <p:nvPicPr>
          <p:cNvPr id="5" name="Picture 4">
            <a:extLst>
              <a:ext uri="{FF2B5EF4-FFF2-40B4-BE49-F238E27FC236}">
                <a16:creationId xmlns:a16="http://schemas.microsoft.com/office/drawing/2014/main" id="{46464F35-08F4-45AF-8A47-E579CF1DB0E1}"/>
              </a:ext>
            </a:extLst>
          </p:cNvPr>
          <p:cNvPicPr>
            <a:picLocks noChangeAspect="1"/>
          </p:cNvPicPr>
          <p:nvPr/>
        </p:nvPicPr>
        <p:blipFill>
          <a:blip r:embed="rId3"/>
          <a:stretch>
            <a:fillRect/>
          </a:stretch>
        </p:blipFill>
        <p:spPr>
          <a:xfrm>
            <a:off x="5082624" y="2047541"/>
            <a:ext cx="2904028" cy="2225805"/>
          </a:xfrm>
          <a:prstGeom prst="rect">
            <a:avLst/>
          </a:prstGeom>
          <a:noFill/>
          <a:ln>
            <a:solidFill>
              <a:schemeClr val="accent1"/>
            </a:solidFill>
          </a:ln>
        </p:spPr>
      </p:pic>
      <p:pic>
        <p:nvPicPr>
          <p:cNvPr id="6" name="Picture 5">
            <a:extLst>
              <a:ext uri="{FF2B5EF4-FFF2-40B4-BE49-F238E27FC236}">
                <a16:creationId xmlns:a16="http://schemas.microsoft.com/office/drawing/2014/main" id="{9B384259-8BD8-4323-B160-13F81428E92E}"/>
              </a:ext>
            </a:extLst>
          </p:cNvPr>
          <p:cNvPicPr>
            <a:picLocks noChangeAspect="1"/>
          </p:cNvPicPr>
          <p:nvPr/>
        </p:nvPicPr>
        <p:blipFill>
          <a:blip r:embed="rId4"/>
          <a:stretch>
            <a:fillRect/>
          </a:stretch>
        </p:blipFill>
        <p:spPr>
          <a:xfrm>
            <a:off x="2544465" y="857658"/>
            <a:ext cx="283795" cy="335394"/>
          </a:xfrm>
          <a:prstGeom prst="rect">
            <a:avLst/>
          </a:prstGeom>
          <a:ln>
            <a:solidFill>
              <a:schemeClr val="accent1"/>
            </a:solidFill>
          </a:ln>
        </p:spPr>
      </p:pic>
    </p:spTree>
    <p:extLst>
      <p:ext uri="{BB962C8B-B14F-4D97-AF65-F5344CB8AC3E}">
        <p14:creationId xmlns:p14="http://schemas.microsoft.com/office/powerpoint/2010/main" val="48190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5130352" y="1593948"/>
            <a:ext cx="3353896"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Tree>
    <p:extLst>
      <p:ext uri="{BB962C8B-B14F-4D97-AF65-F5344CB8AC3E}">
        <p14:creationId xmlns:p14="http://schemas.microsoft.com/office/powerpoint/2010/main" val="152600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Will the classic UI be retired?</a:t>
            </a:r>
          </a:p>
          <a:p>
            <a:pPr marL="628650" lvl="1" indent="-285750">
              <a:buFont typeface="Wingdings" panose="05000000000000000000" pitchFamily="2" charset="2"/>
              <a:buChar char="v"/>
            </a:pPr>
            <a:r>
              <a:rPr lang="en-US" dirty="0"/>
              <a:t>Yes, after February 2020, the class UI will not longer be available.</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Is there a limit of requisition pending to approve that appear in the My tasks tab?</a:t>
            </a:r>
          </a:p>
          <a:p>
            <a:pPr marL="628650" lvl="1" indent="-285750">
              <a:buFont typeface="Wingdings" panose="05000000000000000000" pitchFamily="2" charset="2"/>
              <a:buChar char="v"/>
            </a:pPr>
            <a:r>
              <a:rPr lang="en-US" dirty="0"/>
              <a:t>No, there is no limit of the number of </a:t>
            </a:r>
            <a:r>
              <a:rPr lang="en-US" dirty="0" err="1"/>
              <a:t>reqs</a:t>
            </a:r>
            <a:r>
              <a:rPr lang="en-US" dirty="0"/>
              <a:t> you will see in the My Tasks tab. Only </a:t>
            </a:r>
            <a:r>
              <a:rPr lang="en-US" dirty="0" err="1"/>
              <a:t>reqs</a:t>
            </a:r>
            <a:r>
              <a:rPr lang="en-US" dirty="0"/>
              <a:t> and candidate forms pending your approval will show, not all of your ‘my’ </a:t>
            </a:r>
            <a:r>
              <a:rPr lang="en-US" dirty="0" err="1"/>
              <a:t>reqs</a:t>
            </a:r>
            <a:r>
              <a:rPr lang="en-US" dirty="0"/>
              <a:t>/candidate forms pending approval will show. </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export your ‘My Open </a:t>
            </a:r>
            <a:r>
              <a:rPr lang="en-US" dirty="0" err="1"/>
              <a:t>Reqs</a:t>
            </a:r>
            <a:r>
              <a:rPr lang="en-US" dirty="0"/>
              <a:t>’ to excel?</a:t>
            </a:r>
          </a:p>
          <a:p>
            <a:pPr marL="628650" lvl="1" indent="-285750">
              <a:buFont typeface="Wingdings" panose="05000000000000000000" pitchFamily="2" charset="2"/>
              <a:buChar char="v"/>
            </a:pPr>
            <a:r>
              <a:rPr lang="en-US" dirty="0"/>
              <a:t>Yes. this can be done from the grid view under the Actions menu.</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Does the My Tasks tab include </a:t>
            </a:r>
            <a:r>
              <a:rPr lang="en-US" dirty="0" err="1"/>
              <a:t>reqs</a:t>
            </a:r>
            <a:r>
              <a:rPr lang="en-US" dirty="0"/>
              <a:t>/forms that use Custom Workflow Approval (Smart Approval)?</a:t>
            </a:r>
          </a:p>
          <a:p>
            <a:pPr marL="628650" lvl="1" indent="-285750">
              <a:buFont typeface="Wingdings" panose="05000000000000000000" pitchFamily="2" charset="2"/>
              <a:buChar char="v"/>
            </a:pPr>
            <a:r>
              <a:rPr lang="en-US" dirty="0"/>
              <a:t>Yes.</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create new/custom tabs that can be selected in the edit tabs option?</a:t>
            </a:r>
          </a:p>
          <a:p>
            <a:pPr marL="628650" lvl="1" indent="-285750">
              <a:buFont typeface="Wingdings" panose="05000000000000000000" pitchFamily="2" charset="2"/>
              <a:buChar char="v"/>
            </a:pPr>
            <a:r>
              <a:rPr lang="en-US" dirty="0"/>
              <a:t>No, you cannot create any additional tabs.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70405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Can a Recruiter can still search all open </a:t>
            </a:r>
            <a:r>
              <a:rPr lang="en-US" dirty="0" err="1"/>
              <a:t>reqs</a:t>
            </a:r>
            <a:r>
              <a:rPr lang="en-US" dirty="0"/>
              <a:t> (or candidates)?</a:t>
            </a:r>
          </a:p>
          <a:p>
            <a:pPr marL="628650" lvl="1" indent="-285750">
              <a:buFont typeface="Arial" panose="020B0604020202020204" pitchFamily="34" charset="0"/>
              <a:buChar char="•"/>
            </a:pPr>
            <a:r>
              <a:rPr lang="en-US" dirty="0"/>
              <a:t>Yes, if the Recruiters have the user permissions that allow you to access all open </a:t>
            </a:r>
            <a:r>
              <a:rPr lang="en-US" dirty="0" err="1"/>
              <a:t>reqs</a:t>
            </a:r>
            <a:r>
              <a:rPr lang="en-US" dirty="0"/>
              <a:t> or candidates, they will still be able to search in the New UI.</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a system administrator, am I not able to view all </a:t>
            </a:r>
            <a:r>
              <a:rPr lang="en-US" dirty="0" err="1"/>
              <a:t>reqs</a:t>
            </a:r>
            <a:r>
              <a:rPr lang="en-US" dirty="0"/>
              <a:t> that are created in the system? Only </a:t>
            </a:r>
            <a:r>
              <a:rPr lang="en-US" dirty="0" err="1"/>
              <a:t>reqs</a:t>
            </a:r>
            <a:r>
              <a:rPr lang="en-US" dirty="0"/>
              <a:t> that I'm associated with?</a:t>
            </a:r>
          </a:p>
          <a:p>
            <a:pPr marL="628650" lvl="1" indent="-285750">
              <a:buFont typeface="Arial" panose="020B0604020202020204" pitchFamily="34" charset="0"/>
              <a:buChar char="•"/>
            </a:pPr>
            <a:r>
              <a:rPr lang="en-US" dirty="0"/>
              <a:t>The homepage is specifically designed for recruiters and managers to see the </a:t>
            </a:r>
            <a:r>
              <a:rPr lang="en-US" dirty="0" err="1"/>
              <a:t>reqs</a:t>
            </a:r>
            <a:r>
              <a:rPr lang="en-US" dirty="0"/>
              <a:t> they are associated to. Administrators can access all </a:t>
            </a:r>
            <a:r>
              <a:rPr lang="en-US" dirty="0" err="1"/>
              <a:t>reqs</a:t>
            </a:r>
            <a:r>
              <a:rPr lang="en-US" dirty="0"/>
              <a:t> (ones they’re not associated to) from Hiring &gt; </a:t>
            </a:r>
            <a:r>
              <a:rPr lang="en-US" dirty="0" err="1"/>
              <a:t>Reqs</a:t>
            </a:r>
            <a:r>
              <a:rPr lang="en-US" dirty="0"/>
              <a:t> &gt; View Open.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Is the option for "update same status“ available in the New UI?</a:t>
            </a:r>
          </a:p>
          <a:p>
            <a:pPr marL="628650" lvl="1" indent="-285750">
              <a:buFont typeface="Arial" panose="020B0604020202020204" pitchFamily="34" charset="0"/>
              <a:buChar char="•"/>
            </a:pPr>
            <a:r>
              <a:rPr lang="en-US" dirty="0"/>
              <a:t>You can absolutely update same status in the New UI. To do this, select the boxes next to the candidate names and either select the HR Status link (and it will update) or you can go to the Actions menu. All candidates need to be in the same status in order to update to the next. </a:t>
            </a:r>
          </a:p>
          <a:p>
            <a:pPr marL="628650" lvl="1" indent="-285750">
              <a:buFont typeface="Arial" panose="020B0604020202020204" pitchFamily="34" charset="0"/>
              <a:buChar char="•"/>
            </a:pPr>
            <a:endParaRPr lang="en-US" dirty="0"/>
          </a:p>
          <a:p>
            <a:pPr lvl="1"/>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2445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777957"/>
          </a:xfrm>
          <a:prstGeom prst="rect">
            <a:avLst/>
          </a:prstGeom>
        </p:spPr>
        <p:txBody>
          <a:bodyPr wrap="square">
            <a:spAutoFit/>
          </a:bodyPr>
          <a:lstStyle/>
          <a:p>
            <a:pPr marL="285750" indent="-285750">
              <a:buFont typeface="Arial" panose="020B0604020202020204" pitchFamily="34" charset="0"/>
              <a:buChar char="•"/>
            </a:pPr>
            <a:r>
              <a:rPr lang="en-US" dirty="0"/>
              <a:t>Can you add filters to a req folder?</a:t>
            </a:r>
          </a:p>
          <a:p>
            <a:pPr marL="628650" lvl="1" indent="-285750">
              <a:spcAft>
                <a:spcPts val="1200"/>
              </a:spcAft>
              <a:buFont typeface="Wingdings" panose="05000000000000000000" pitchFamily="2" charset="2"/>
              <a:buChar char="v"/>
            </a:pPr>
            <a:r>
              <a:rPr lang="en-US" dirty="0"/>
              <a:t>Yes, the filter functionality is available within the req folders.</a:t>
            </a:r>
          </a:p>
          <a:p>
            <a:pPr marL="285750" indent="-285750">
              <a:buFont typeface="Arial" panose="020B0604020202020204" pitchFamily="34" charset="0"/>
              <a:buChar char="•"/>
            </a:pPr>
            <a:r>
              <a:rPr lang="en-US" dirty="0"/>
              <a:t>How do you filter the action log by the current req?</a:t>
            </a:r>
          </a:p>
          <a:p>
            <a:pPr marL="628650" lvl="1" indent="-285750">
              <a:buFont typeface="Wingdings" panose="05000000000000000000" pitchFamily="2" charset="2"/>
              <a:buChar char="v"/>
            </a:pPr>
            <a:r>
              <a:rPr lang="en-US" dirty="0"/>
              <a:t>The talent record has a search box within the Activity log that can be used for this purpose.</a:t>
            </a:r>
          </a:p>
          <a:p>
            <a:pPr lvl="1"/>
            <a:endParaRPr lang="en-US" dirty="0"/>
          </a:p>
          <a:p>
            <a:pPr marL="285750" indent="-285750">
              <a:buFont typeface="Arial" panose="020B0604020202020204" pitchFamily="34" charset="0"/>
              <a:buChar char="•"/>
            </a:pPr>
            <a:r>
              <a:rPr lang="en-US" dirty="0"/>
              <a:t>Is there a guide for the New UI? </a:t>
            </a:r>
          </a:p>
          <a:p>
            <a:pPr marL="628650" lvl="1" indent="-285750">
              <a:buFont typeface="Wingdings" panose="05000000000000000000" pitchFamily="2" charset="2"/>
              <a:buChar char="v"/>
            </a:pPr>
            <a:r>
              <a:rPr lang="en-US" dirty="0"/>
              <a:t>There are eLearning modules and user guides on  the IBM Knowledge Center.</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 all users see the Candidate Conversion visualization?</a:t>
            </a:r>
          </a:p>
          <a:p>
            <a:pPr marL="628650" lvl="1" indent="-285750">
              <a:buFont typeface="Wingdings" panose="05000000000000000000" pitchFamily="2" charset="2"/>
              <a:buChar char="v"/>
            </a:pPr>
            <a:r>
              <a:rPr lang="en-US" dirty="0"/>
              <a:t>Yes - the HR Status conversion visualization is available to all users.  If you are accessing </a:t>
            </a:r>
            <a:r>
              <a:rPr lang="en-US" dirty="0" err="1"/>
              <a:t>reqs</a:t>
            </a:r>
            <a:r>
              <a:rPr lang="en-US" dirty="0"/>
              <a:t> from the homepage, select a req and go into the req filter where you will see the candidate list - the visualization icon is available on the top right above the grid.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Where can you find the Candidate Conversion visualization? </a:t>
            </a:r>
          </a:p>
          <a:p>
            <a:pPr marL="628650" lvl="1" indent="-285750">
              <a:buFont typeface="Arial" panose="020B0604020202020204" pitchFamily="34" charset="0"/>
              <a:buChar char="•"/>
            </a:pPr>
            <a:r>
              <a:rPr lang="en-US" dirty="0"/>
              <a:t>From the candidate results grid select the Visualize icon. This will show the candidate conversion visualization if your organization has mapped the HR Status Categories.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9886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624069"/>
          </a:xfrm>
          <a:prstGeom prst="rect">
            <a:avLst/>
          </a:prstGeom>
        </p:spPr>
        <p:txBody>
          <a:bodyPr wrap="square">
            <a:spAutoFit/>
          </a:bodyPr>
          <a:lstStyle/>
          <a:p>
            <a:pPr marL="285750" indent="-285750">
              <a:buFont typeface="Arial" panose="020B0604020202020204" pitchFamily="34" charset="0"/>
              <a:buChar char="•"/>
            </a:pPr>
            <a:r>
              <a:rPr lang="en-US" dirty="0"/>
              <a:t>Can more options be added to the Folder list in Quick Links?</a:t>
            </a:r>
          </a:p>
          <a:p>
            <a:pPr marL="628650" lvl="1" indent="-285750">
              <a:buFont typeface="Wingdings" panose="05000000000000000000" pitchFamily="2" charset="2"/>
              <a:buChar char="v"/>
            </a:pPr>
            <a:r>
              <a:rPr lang="en-US" dirty="0"/>
              <a:t>Yes, users can add extra folders to the Quick Links section to allow for personal organization.</a:t>
            </a:r>
          </a:p>
          <a:p>
            <a:pPr lvl="1"/>
            <a:endParaRPr lang="en-US" dirty="0"/>
          </a:p>
          <a:p>
            <a:pPr marL="285750" indent="-285750">
              <a:buFont typeface="Arial" panose="020B0604020202020204" pitchFamily="34" charset="0"/>
              <a:buChar char="•"/>
            </a:pPr>
            <a:r>
              <a:rPr lang="en-US" dirty="0"/>
              <a:t>Are Quick Links set-up for individual use only or can they be set up for everyone to use?</a:t>
            </a:r>
          </a:p>
          <a:p>
            <a:pPr marL="628650" lvl="1" indent="-285750">
              <a:buFont typeface="Wingdings" panose="05000000000000000000" pitchFamily="2" charset="2"/>
              <a:buChar char="v"/>
            </a:pPr>
            <a:r>
              <a:rPr lang="en-US" dirty="0"/>
              <a:t>Workbench Admins can configure default Quick Links per persona and, if permissions allow, users can add or edit their own Quick Links that persist from login to login.</a:t>
            </a:r>
          </a:p>
          <a:p>
            <a:pPr lvl="1"/>
            <a:endParaRPr lang="en-US" dirty="0"/>
          </a:p>
          <a:p>
            <a:pPr marL="285750" indent="-285750">
              <a:buFont typeface="Arial" panose="020B0604020202020204" pitchFamily="34" charset="0"/>
              <a:buChar char="•"/>
            </a:pPr>
            <a:r>
              <a:rPr lang="en-US" dirty="0"/>
              <a:t>Will the "results shown by page" (5-10-25) section will have an "ALL" option soon?</a:t>
            </a:r>
          </a:p>
          <a:p>
            <a:pPr marL="685800" lvl="1" indent="-342900">
              <a:buFont typeface="Wingdings" panose="05000000000000000000" pitchFamily="2" charset="2"/>
              <a:buChar char="v"/>
            </a:pPr>
            <a:r>
              <a:rPr lang="en-US" dirty="0"/>
              <a:t>This is currently not planned.</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are the different search options available in the Quick Search field?</a:t>
            </a:r>
          </a:p>
          <a:p>
            <a:pPr marL="628650" lvl="1" indent="-285750">
              <a:buFont typeface="Wingdings" panose="05000000000000000000" pitchFamily="2" charset="2"/>
              <a:buChar char="v"/>
            </a:pPr>
            <a:r>
              <a:rPr lang="en-US" dirty="0"/>
              <a:t>In Name searches just the candidate name fields on the Talent Record.</a:t>
            </a:r>
          </a:p>
          <a:p>
            <a:pPr marL="628650" lvl="1" indent="-285750">
              <a:buFont typeface="Wingdings" panose="05000000000000000000" pitchFamily="2" charset="2"/>
              <a:buChar char="v"/>
            </a:pPr>
            <a:r>
              <a:rPr lang="en-US" dirty="0"/>
              <a:t>In Resume searches the candidate contact fields and the candidate’s resume for the search terms that are entered.</a:t>
            </a:r>
          </a:p>
          <a:p>
            <a:pPr marL="628650" lvl="1" indent="-285750">
              <a:buFont typeface="Wingdings" panose="05000000000000000000" pitchFamily="2" charset="2"/>
              <a:buChar char="v"/>
            </a:pPr>
            <a:r>
              <a:rPr lang="en-US" dirty="0"/>
              <a:t>Boolean operators of AND </a:t>
            </a:r>
            <a:r>
              <a:rPr lang="en-US" dirty="0" err="1"/>
              <a:t>and</a:t>
            </a:r>
            <a:r>
              <a:rPr lang="en-US" dirty="0"/>
              <a:t> OR can be used but they must be capitalized. Parentheses can also be used in the quick search.</a:t>
            </a:r>
          </a:p>
          <a:p>
            <a:pPr marL="6286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525520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pPr marL="285750" indent="-285750">
              <a:buFont typeface="Arial" panose="020B0604020202020204" pitchFamily="34" charset="0"/>
              <a:buChar char="•"/>
            </a:pPr>
            <a:r>
              <a:rPr lang="en-US" sz="1600" dirty="0"/>
              <a:t>May 2019 – Default settings for all user types was updated to the new UI in Staging.</a:t>
            </a:r>
          </a:p>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a:t>
            </a:r>
          </a:p>
          <a:p>
            <a:endParaRPr lang="en-US" sz="1600" dirty="0"/>
          </a:p>
          <a:p>
            <a:pPr marL="285750" indent="-285750">
              <a:buFont typeface="Arial" panose="020B0604020202020204" pitchFamily="34" charset="0"/>
              <a:buChar char="•"/>
            </a:pPr>
            <a:r>
              <a:rPr lang="en-US" sz="1600" dirty="0"/>
              <a:t>Through February 2020, users are able to switch back and forth from classic UI to new UI.</a:t>
            </a:r>
          </a:p>
          <a:p>
            <a:endParaRPr lang="en-US" sz="1600" dirty="0"/>
          </a:p>
          <a:p>
            <a:pPr marL="285750" indent="-285750">
              <a:buFont typeface="Arial" panose="020B0604020202020204" pitchFamily="34" charset="0"/>
              <a:buChar char="•"/>
            </a:pPr>
            <a:r>
              <a:rPr lang="en-US" sz="1600" dirty="0"/>
              <a:t>After February 2020 BrassRing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338554"/>
          </a:xfrm>
          <a:prstGeom prst="rect">
            <a:avLst/>
          </a:prstGeom>
        </p:spPr>
        <p:txBody>
          <a:bodyPr wrap="square">
            <a:spAutoFit/>
          </a:bodyPr>
          <a:lstStyle/>
          <a:p>
            <a:pPr marL="285750" indent="-285750">
              <a:buFont typeface="Arial" panose="020B0604020202020204" pitchFamily="34" charset="0"/>
              <a:buChar char="•"/>
            </a:pPr>
            <a:r>
              <a:rPr lang="en-US" sz="1600" dirty="0"/>
              <a:t>New Functionality available Release 19.07.15 in Staging Only:  All Open </a:t>
            </a:r>
            <a:r>
              <a:rPr lang="en-US" sz="1600" dirty="0" err="1"/>
              <a:t>Reqs</a:t>
            </a:r>
            <a:r>
              <a:rPr lang="en-US" sz="1600" dirty="0"/>
              <a:t> Tab </a:t>
            </a:r>
          </a:p>
        </p:txBody>
      </p:sp>
      <p:pic>
        <p:nvPicPr>
          <p:cNvPr id="5" name="Picture 4">
            <a:extLst>
              <a:ext uri="{FF2B5EF4-FFF2-40B4-BE49-F238E27FC236}">
                <a16:creationId xmlns:a16="http://schemas.microsoft.com/office/drawing/2014/main" id="{53D398DC-EF4C-46C1-A1DF-6C4230904949}"/>
              </a:ext>
            </a:extLst>
          </p:cNvPr>
          <p:cNvPicPr>
            <a:picLocks noChangeAspect="1"/>
          </p:cNvPicPr>
          <p:nvPr/>
        </p:nvPicPr>
        <p:blipFill>
          <a:blip r:embed="rId3"/>
          <a:stretch>
            <a:fillRect/>
          </a:stretch>
        </p:blipFill>
        <p:spPr>
          <a:xfrm>
            <a:off x="1053919" y="2107030"/>
            <a:ext cx="7036162" cy="2432175"/>
          </a:xfrm>
          <a:prstGeom prst="rect">
            <a:avLst/>
          </a:prstGeom>
          <a:ln>
            <a:solidFill>
              <a:schemeClr val="accent1"/>
            </a:solidFill>
          </a:ln>
        </p:spPr>
      </p:pic>
    </p:spTree>
    <p:extLst>
      <p:ext uri="{BB962C8B-B14F-4D97-AF65-F5344CB8AC3E}">
        <p14:creationId xmlns:p14="http://schemas.microsoft.com/office/powerpoint/2010/main" val="293322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solidFill>
                  <a:srgbClr val="FFFFFF"/>
                </a:solidFill>
              </a:rPr>
              <a:t>Coming Soon</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1323439"/>
          </a:xfrm>
          <a:prstGeom prst="rect">
            <a:avLst/>
          </a:prstGeom>
        </p:spPr>
        <p:txBody>
          <a:bodyPr wrap="square">
            <a:spAutoFit/>
          </a:bodyPr>
          <a:lstStyle/>
          <a:p>
            <a:pPr marL="285750" indent="-285750">
              <a:buFont typeface="Arial" panose="020B0604020202020204" pitchFamily="34" charset="0"/>
              <a:buChar char="•"/>
            </a:pPr>
            <a:r>
              <a:rPr lang="en-US" sz="1600" dirty="0"/>
              <a:t>Client Training &amp; Enablement Session on Tuesday, July 30</a:t>
            </a:r>
            <a:r>
              <a:rPr lang="en-US" sz="1600" baseline="30000" dirty="0"/>
              <a:t>th</a:t>
            </a:r>
            <a:r>
              <a:rPr lang="en-US" sz="1600" dirty="0"/>
              <a:t>, 2019 @ 11 am ET:</a:t>
            </a:r>
          </a:p>
          <a:p>
            <a:pPr lvl="1"/>
            <a:r>
              <a:rPr lang="en-US" sz="1600" dirty="0"/>
              <a:t>BrassRing New UI Admin Configuration</a:t>
            </a:r>
          </a:p>
          <a:p>
            <a:pPr lvl="1"/>
            <a:r>
              <a:rPr lang="en-US" sz="1600" dirty="0"/>
              <a:t>Please </a:t>
            </a:r>
            <a:r>
              <a:rPr lang="en-US" sz="1600" dirty="0">
                <a:hlinkClick r:id="rId3"/>
              </a:rPr>
              <a:t>register</a:t>
            </a:r>
            <a:r>
              <a:rPr lang="en-US" sz="1600" dirty="0"/>
              <a:t> for the session</a:t>
            </a:r>
          </a:p>
          <a:p>
            <a:r>
              <a:rPr lang="en-US" sz="1600" dirty="0"/>
              <a:t> </a:t>
            </a:r>
          </a:p>
          <a:p>
            <a:pPr marL="285750" indent="-285750">
              <a:buFont typeface="Arial" panose="020B0604020202020204" pitchFamily="34" charset="0"/>
              <a:buChar char="•"/>
            </a:pPr>
            <a:r>
              <a:rPr lang="en-US" sz="1600" dirty="0"/>
              <a:t>Quick Reference Guides specific to New UI will be posted on the IBM Knowledge Center.</a:t>
            </a:r>
          </a:p>
        </p:txBody>
      </p:sp>
    </p:spTree>
    <p:extLst>
      <p:ext uri="{BB962C8B-B14F-4D97-AF65-F5344CB8AC3E}">
        <p14:creationId xmlns:p14="http://schemas.microsoft.com/office/powerpoint/2010/main" val="2719370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3"/>
            <a:ext cx="8920406" cy="3864879"/>
          </a:xfrm>
        </p:spPr>
        <p:txBody>
          <a:bodyPr>
            <a:normAutofit fontScale="92500" lnSpcReduction="10000"/>
          </a:bodyPr>
          <a:lstStyle/>
          <a:p>
            <a:pPr lvl="0"/>
            <a:r>
              <a:rPr lang="en-US" sz="1500" dirty="0">
                <a:solidFill>
                  <a:schemeClr val="tx1"/>
                </a:solidFill>
              </a:rPr>
              <a:t>Migration to BrassRing on Cloud Responsive </a:t>
            </a:r>
          </a:p>
          <a:p>
            <a:r>
              <a:rPr lang="en-US" sz="1500" u="sng" dirty="0">
                <a:hlinkClick r:id="rId2"/>
              </a:rPr>
              <a:t>https://www.ibm.com/support/knowledgecenter/SSEUFV/1_GettingStarted/1a_MigrationDoc.html</a:t>
            </a:r>
            <a:endParaRPr lang="en-US" sz="1500" dirty="0"/>
          </a:p>
          <a:p>
            <a:pPr>
              <a:spcBef>
                <a:spcPts val="600"/>
              </a:spcBef>
            </a:pPr>
            <a:r>
              <a:rPr lang="en-US" sz="1500" dirty="0"/>
              <a:t> </a:t>
            </a:r>
          </a:p>
          <a:p>
            <a:pPr lvl="0"/>
            <a:r>
              <a:rPr lang="en-US" sz="1500" dirty="0">
                <a:solidFill>
                  <a:schemeClr val="tx1"/>
                </a:solidFill>
              </a:rPr>
              <a:t>BrassRing Responsive User Interface FAQs </a:t>
            </a:r>
          </a:p>
          <a:p>
            <a:r>
              <a:rPr lang="en-US" sz="1500" u="sng" dirty="0">
                <a:hlinkClick r:id="rId3"/>
              </a:rPr>
              <a:t>https://www.ibm.com/support/knowledgecenter/SSEUFV/1_GettingStarted/1a_NewUIFAQ.html</a:t>
            </a:r>
            <a:endParaRPr lang="en-US" sz="1500" dirty="0"/>
          </a:p>
          <a:p>
            <a:pPr>
              <a:spcBef>
                <a:spcPts val="600"/>
              </a:spcBef>
            </a:pPr>
            <a:r>
              <a:rPr lang="en-US" sz="1500" dirty="0"/>
              <a:t> </a:t>
            </a:r>
          </a:p>
          <a:p>
            <a:pPr lvl="0"/>
            <a:r>
              <a:rPr lang="en-US" sz="1500" dirty="0">
                <a:solidFill>
                  <a:schemeClr val="tx1"/>
                </a:solidFill>
              </a:rPr>
              <a:t>Persona Group Management</a:t>
            </a:r>
          </a:p>
          <a:p>
            <a:r>
              <a:rPr lang="en-US" sz="1500" u="sng" dirty="0">
                <a:hlinkClick r:id="rId4"/>
              </a:rPr>
              <a:t>https://www.ibm.com/support/knowledgecenter/SSEUFV/2_Configuration/2_UserManagement/3_ManagePersonaGroups.html</a:t>
            </a:r>
            <a:endParaRPr lang="en-US" sz="1500" dirty="0"/>
          </a:p>
          <a:p>
            <a:pPr>
              <a:spcBef>
                <a:spcPts val="600"/>
              </a:spcBef>
            </a:pPr>
            <a:r>
              <a:rPr lang="en-US" sz="1500" dirty="0"/>
              <a:t> </a:t>
            </a:r>
          </a:p>
          <a:p>
            <a:pPr lvl="0"/>
            <a:r>
              <a:rPr lang="en-US" sz="1500" dirty="0">
                <a:solidFill>
                  <a:schemeClr val="tx1"/>
                </a:solidFill>
              </a:rPr>
              <a:t>User Interface Configuration</a:t>
            </a:r>
          </a:p>
          <a:p>
            <a:r>
              <a:rPr lang="en-US" sz="1500" u="sng" dirty="0">
                <a:hlinkClick r:id="rId5"/>
              </a:rPr>
              <a:t>https://www.ibm.com/support/knowledgecenter/SSEUFV/2_Configuration/2_UserManagement/1_ConfigureUI.html</a:t>
            </a:r>
            <a:endParaRPr lang="en-US" sz="1500" dirty="0"/>
          </a:p>
          <a:p>
            <a:endParaRPr lang="en-US" sz="1800" dirty="0">
              <a:latin typeface="IBM Plex Sans" panose="020B0503050000000000" pitchFamily="34" charset="0"/>
            </a:endParaRP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11 am ET</a:t>
            </a:r>
          </a:p>
          <a:p>
            <a:pPr lvl="2"/>
            <a:r>
              <a:rPr lang="en-US" dirty="0">
                <a:solidFill>
                  <a:schemeClr val="tx1"/>
                </a:solidFill>
              </a:rPr>
              <a:t>Coming up July 30</a:t>
            </a:r>
            <a:r>
              <a:rPr lang="en-US" baseline="30000" dirty="0">
                <a:solidFill>
                  <a:schemeClr val="tx1"/>
                </a:solidFill>
              </a:rPr>
              <a:t>th</a:t>
            </a:r>
            <a:r>
              <a:rPr lang="en-US" dirty="0">
                <a:solidFill>
                  <a:schemeClr val="tx1"/>
                </a:solidFill>
              </a:rPr>
              <a:t>, 2019 @ 11 am ET – BrassRing New UI Admin Configuration</a:t>
            </a:r>
          </a:p>
          <a:p>
            <a:pPr lvl="1">
              <a:spcBef>
                <a:spcPts val="1800"/>
              </a:spcBef>
            </a:pPr>
            <a:r>
              <a:rPr lang="en-US" dirty="0">
                <a:solidFill>
                  <a:schemeClr val="tx1"/>
                </a:solidFill>
              </a:rPr>
              <a:t>You can access the recordings from:</a:t>
            </a:r>
          </a:p>
          <a:p>
            <a:r>
              <a:rPr lang="en-US" dirty="0">
                <a:solidFill>
                  <a:schemeClr val="tx1"/>
                </a:solidFill>
              </a:rPr>
              <a:t>IBM Knowledge Center (KC) &gt;&gt; IBM Kenexa BrassRing on Cloud &gt;&gt; Past Events</a:t>
            </a:r>
          </a:p>
          <a:p>
            <a:pPr>
              <a:spcBef>
                <a:spcPts val="600"/>
              </a:spcBef>
            </a:pPr>
            <a:r>
              <a:rPr lang="en-US" u="sng" dirty="0">
                <a:hlinkClick r:id="rId2"/>
              </a:rPr>
              <a:t>https://www.ibm.com/support/knowledgecenter/SSEUFV/welcome/kc_welcome_brassring.html</a:t>
            </a:r>
            <a:endParaRPr lang="en-US" dirty="0"/>
          </a:p>
          <a:p>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2304546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New User Fundamentals (NUF) Training </a:t>
            </a:r>
          </a:p>
          <a:p>
            <a:pPr lvl="1"/>
            <a:r>
              <a:rPr lang="en-US" dirty="0">
                <a:solidFill>
                  <a:schemeClr val="tx1"/>
                </a:solidFill>
              </a:rPr>
              <a:t>Self-paced BrassRing NUF training at no cost to the client</a:t>
            </a:r>
          </a:p>
          <a:p>
            <a:pPr lvl="1"/>
            <a:r>
              <a:rPr lang="en-US" dirty="0">
                <a:solidFill>
                  <a:schemeClr val="tx1"/>
                </a:solidFill>
              </a:rPr>
              <a:t>User can achieve digital badge when successfully completing the course</a:t>
            </a:r>
          </a:p>
          <a:p>
            <a:r>
              <a:rPr lang="en-US" u="sng" dirty="0">
                <a:hlinkClick r:id="rId2"/>
              </a:rPr>
              <a:t>https://www.ibm.com/support/knowledgecenter/SSEUFV/14_Training/4_BrassRingAndWBTraining.html</a:t>
            </a:r>
            <a:endParaRPr lang="en-US" dirty="0"/>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6570</TotalTime>
  <Words>4194</Words>
  <Application>Microsoft Office PowerPoint</Application>
  <PresentationFormat>On-screen Show (16:9)</PresentationFormat>
  <Paragraphs>220</Paragraphs>
  <Slides>27</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27</vt:i4>
      </vt:variant>
    </vt:vector>
  </HeadingPairs>
  <TitlesOfParts>
    <vt:vector size="38" baseType="lpstr">
      <vt:lpstr>Arial</vt:lpstr>
      <vt:lpstr>Calibri</vt:lpstr>
      <vt:lpstr>Courier New</vt:lpstr>
      <vt:lpstr>HelvNeue for IBM</vt:lpstr>
      <vt:lpstr>IBM Plex Sans</vt:lpstr>
      <vt:lpstr>IBM Plex Sans SemiBold</vt:lpstr>
      <vt:lpstr>Wingdings</vt:lpstr>
      <vt:lpstr>blk_background_2017</vt:lpstr>
      <vt:lpstr>gry_background_2017</vt:lpstr>
      <vt:lpstr>wht_background_2017</vt:lpstr>
      <vt:lpstr>1_gry_background_2017</vt:lpstr>
      <vt:lpstr> New User Interface (UI)  IBM Kenexa BrassRing on Cloud   — Client Training and Enablement Session IBM Watson Talent  July 16th ,2019 </vt:lpstr>
      <vt:lpstr>PowerPoint Presentation</vt:lpstr>
      <vt:lpstr>Overview and Benefits</vt:lpstr>
      <vt:lpstr>Overview and Benefits</vt:lpstr>
      <vt:lpstr>Demo –</vt:lpstr>
      <vt:lpstr>Candidate Search: Quick Search</vt:lpstr>
      <vt:lpstr>Candidate Search</vt:lpstr>
      <vt:lpstr>Candidate Search: OFCCP</vt:lpstr>
      <vt:lpstr>Candidate Search: Boolean</vt:lpstr>
      <vt:lpstr>Working with Reqs</vt:lpstr>
      <vt:lpstr>Working with Reqs: Req Folder</vt:lpstr>
      <vt:lpstr>Working with Reqs: Req Folder</vt:lpstr>
      <vt:lpstr>Talent Record</vt:lpstr>
      <vt:lpstr>Talent Record</vt:lpstr>
      <vt:lpstr>Visualizations</vt:lpstr>
      <vt:lpstr>Visualizations</vt:lpstr>
      <vt:lpstr>FAQs</vt:lpstr>
      <vt:lpstr>FAQs</vt:lpstr>
      <vt:lpstr>FAQs</vt:lpstr>
      <vt:lpstr>FAQs</vt:lpstr>
      <vt:lpstr>Timeline</vt:lpstr>
      <vt:lpstr>Timeline</vt:lpstr>
      <vt:lpstr>Coming Soon</vt:lpstr>
      <vt:lpstr>Resources</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176</cp:revision>
  <dcterms:created xsi:type="dcterms:W3CDTF">2018-03-01T22:47:15Z</dcterms:created>
  <dcterms:modified xsi:type="dcterms:W3CDTF">2019-07-16T14:44:02Z</dcterms:modified>
</cp:coreProperties>
</file>