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3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45" r:id="rId2"/>
    <p:sldMasterId id="2147483781" r:id="rId3"/>
    <p:sldMasterId id="2147483830" r:id="rId4"/>
  </p:sldMasterIdLst>
  <p:notesMasterIdLst>
    <p:notesMasterId r:id="rId23"/>
  </p:notesMasterIdLst>
  <p:handoutMasterIdLst>
    <p:handoutMasterId r:id="rId24"/>
  </p:handoutMasterIdLst>
  <p:sldIdLst>
    <p:sldId id="338" r:id="rId5"/>
    <p:sldId id="349" r:id="rId6"/>
    <p:sldId id="330" r:id="rId7"/>
    <p:sldId id="438" r:id="rId8"/>
    <p:sldId id="441" r:id="rId9"/>
    <p:sldId id="425" r:id="rId10"/>
    <p:sldId id="394" r:id="rId11"/>
    <p:sldId id="440" r:id="rId12"/>
    <p:sldId id="445" r:id="rId13"/>
    <p:sldId id="439" r:id="rId14"/>
    <p:sldId id="448" r:id="rId15"/>
    <p:sldId id="447" r:id="rId16"/>
    <p:sldId id="444" r:id="rId17"/>
    <p:sldId id="443" r:id="rId18"/>
    <p:sldId id="446" r:id="rId19"/>
    <p:sldId id="427" r:id="rId20"/>
    <p:sldId id="333" r:id="rId21"/>
    <p:sldId id="288" r:id="rId2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EA6FF"/>
    <a:srgbClr val="F3F3F3"/>
    <a:srgbClr val="F7F3F1"/>
    <a:srgbClr val="DCDCDC"/>
    <a:srgbClr val="8C8C8C"/>
    <a:srgbClr val="3D3D3D"/>
    <a:srgbClr val="051B75"/>
    <a:srgbClr val="BB8EFF"/>
    <a:srgbClr val="20D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35" autoAdjust="0"/>
    <p:restoredTop sz="93817" autoAdjust="0"/>
  </p:normalViewPr>
  <p:slideViewPr>
    <p:cSldViewPr snapToGrid="0" snapToObjects="1" showGuides="1">
      <p:cViewPr varScale="1">
        <p:scale>
          <a:sx n="105" d="100"/>
          <a:sy n="105" d="100"/>
        </p:scale>
        <p:origin x="28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24616" r="33365" b="22735"/>
          <a:stretch/>
        </p:blipFill>
        <p:spPr>
          <a:xfrm>
            <a:off x="8247185" y="4270238"/>
            <a:ext cx="826477" cy="7357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1" y="4314619"/>
            <a:ext cx="685799" cy="639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E0C07-3BD5-6E4C-B02C-C4B734B673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872" y="4552569"/>
            <a:ext cx="1854877" cy="570380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4619"/>
            <a:ext cx="685799" cy="6393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994172"/>
          </a:xfrm>
        </p:spPr>
        <p:txBody>
          <a:bodyPr/>
          <a:lstStyle>
            <a:lvl1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34" y="1369219"/>
            <a:ext cx="8920406" cy="326350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elvNeue for IBM" panose="020B0604020202020204" pitchFamily="34" charset="0"/>
              </a:defRPr>
            </a:lvl1pPr>
            <a:lvl2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2pPr>
            <a:lvl3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3pPr>
            <a:lvl4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4pPr>
            <a:lvl5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64034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0045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60171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2842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686352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53513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33291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20130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2585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351875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113951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447060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1255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8197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255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914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938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820483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2807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3581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5289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278329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25003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8554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90832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12037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7703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366542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46897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4203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45368201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3717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56309748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45982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722278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908225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2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9" Type="http://schemas.openxmlformats.org/officeDocument/2006/relationships/image" Target="../media/image4.png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75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26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96.xml"/><Relationship Id="rId34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slideLayout" Target="../slideLayouts/slideLayout100.xml"/><Relationship Id="rId33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29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99.xml"/><Relationship Id="rId32" Type="http://schemas.openxmlformats.org/officeDocument/2006/relationships/slideLayout" Target="../slideLayouts/slideLayout107.xml"/><Relationship Id="rId37" Type="http://schemas.openxmlformats.org/officeDocument/2006/relationships/image" Target="../media/image4.png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28" Type="http://schemas.openxmlformats.org/officeDocument/2006/relationships/slideLayout" Target="../slideLayouts/slideLayout103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31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slideLayout" Target="../slideLayouts/slideLayout102.xml"/><Relationship Id="rId30" Type="http://schemas.openxmlformats.org/officeDocument/2006/relationships/slideLayout" Target="../slideLayouts/slideLayout105.xml"/><Relationship Id="rId35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21" Type="http://schemas.openxmlformats.org/officeDocument/2006/relationships/slideLayout" Target="../slideLayouts/slideLayout131.xml"/><Relationship Id="rId34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33" Type="http://schemas.openxmlformats.org/officeDocument/2006/relationships/slideLayout" Target="../slideLayouts/slideLayout143.xml"/><Relationship Id="rId38" Type="http://schemas.openxmlformats.org/officeDocument/2006/relationships/image" Target="../media/image4.png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32" Type="http://schemas.openxmlformats.org/officeDocument/2006/relationships/slideLayout" Target="../slideLayouts/slideLayout142.xml"/><Relationship Id="rId37" Type="http://schemas.openxmlformats.org/officeDocument/2006/relationships/theme" Target="../theme/theme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36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31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Relationship Id="rId30" Type="http://schemas.openxmlformats.org/officeDocument/2006/relationships/slideLayout" Target="../slideLayouts/slideLayout140.xml"/><Relationship Id="rId35" Type="http://schemas.openxmlformats.org/officeDocument/2006/relationships/slideLayout" Target="../slideLayouts/slideLayout145.xml"/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B9C487-8FC3-3D4E-BB54-543ECB6C6D4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-8872" y="4552569"/>
            <a:ext cx="1854877" cy="570380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90A53A-9C76-AE49-A5AC-E96C6C91AD14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  <p:sldLayoutId id="2147483867" r:id="rId37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BFD3BC-3F09-2648-8A4C-0B1BB9C5C1D6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90A53A-9C76-AE49-A5AC-E96C6C91AD14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2018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61111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57" r:id="rId27"/>
    <p:sldLayoutId id="2147483858" r:id="rId28"/>
    <p:sldLayoutId id="2147483859" r:id="rId29"/>
    <p:sldLayoutId id="2147483860" r:id="rId30"/>
    <p:sldLayoutId id="2147483861" r:id="rId31"/>
    <p:sldLayoutId id="2147483862" r:id="rId32"/>
    <p:sldLayoutId id="2147483863" r:id="rId33"/>
    <p:sldLayoutId id="2147483864" r:id="rId34"/>
    <p:sldLayoutId id="2147483865" r:id="rId35"/>
    <p:sldLayoutId id="2147483866" r:id="rId36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SSEUFV/2_Configuration/7_ConfigTGsandGQs/9a_GQWidgets.html" TargetMode="External"/><Relationship Id="rId2" Type="http://schemas.openxmlformats.org/officeDocument/2006/relationships/hyperlink" Target="https://www.ibm.com/support/knowledgecenter/SSEUFV/2_Configuration/7_ConfigTGsandGQs/8_GQOverview.html" TargetMode="External"/><Relationship Id="rId1" Type="http://schemas.openxmlformats.org/officeDocument/2006/relationships/slideLayout" Target="../slideLayouts/slideLayout75.xml"/><Relationship Id="rId5" Type="http://schemas.openxmlformats.org/officeDocument/2006/relationships/hyperlink" Target="https://www.ibm.com/support/knowledgecenter/SSEUFV/2_Configuration/7_ConfigTGsandGQs/5_ManagePreQualQs.html" TargetMode="External"/><Relationship Id="rId4" Type="http://schemas.openxmlformats.org/officeDocument/2006/relationships/hyperlink" Target="https://www.ibm.com/support/knowledgecenter/SSEUFV/4_TGMgt/2_PreQualifyingQs.html#ID-1122-00000002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6412231" cy="4479344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BrassRing Knockout Questions, Scoring, and Default Application Questions</a:t>
            </a:r>
            <a:br>
              <a:rPr lang="en-US" dirty="0"/>
            </a:br>
            <a:r>
              <a:rPr lang="en-US" dirty="0"/>
              <a:t>IBM Kenexa BrassRing on Cloud</a:t>
            </a:r>
            <a:br>
              <a:rPr lang="en-US" dirty="0"/>
            </a:br>
            <a:br>
              <a:rPr lang="en-US" dirty="0"/>
            </a:br>
            <a:br>
              <a:rPr lang="en-US" sz="1800" b="1" dirty="0"/>
            </a:br>
            <a:r>
              <a:rPr lang="en-US" sz="1600" dirty="0"/>
              <a:t>—</a:t>
            </a:r>
            <a:br>
              <a:rPr lang="en-US" sz="1800" dirty="0"/>
            </a:br>
            <a:r>
              <a:rPr lang="en-US" sz="1800" b="1" dirty="0"/>
              <a:t>Client Training and Enablement Session</a:t>
            </a:r>
            <a:br>
              <a:rPr lang="en-US" sz="1800" dirty="0"/>
            </a:br>
            <a:r>
              <a:rPr lang="en-US" sz="1800" dirty="0"/>
              <a:t>IBM Watson Talent</a:t>
            </a:r>
            <a:br>
              <a:rPr lang="en-US" sz="1800" dirty="0"/>
            </a:br>
            <a:br>
              <a:rPr lang="en-US" sz="1600" b="1" dirty="0">
                <a:latin typeface="IBM Plex Sans SemiBold" panose="020B0503050000000000" pitchFamily="34" charset="77"/>
              </a:rPr>
            </a:br>
            <a:r>
              <a:rPr lang="en-US" sz="1600" dirty="0">
                <a:latin typeface="IBM Plex Sans" charset="0"/>
              </a:rPr>
              <a:t>September 10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2019	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749749" y="761081"/>
            <a:ext cx="5167227" cy="38787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>
                <a:solidFill>
                  <a:srgbClr val="FFFFFF"/>
                </a:solidFill>
              </a:rPr>
              <a:t>BrassRing Screening Options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Manually Scoring Questions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Knockout Questions - Soft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Default Questions and Scoring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Configuring Scoring via Gateway Questionnaires (GQs)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Viewing Score on Talent Record 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True Knockout Questions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Configuring Scoring via Gateway Questionnaires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Resources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Q&amp;A</a:t>
            </a:r>
          </a:p>
          <a:p>
            <a:pPr lvl="1" indent="0">
              <a:spcBef>
                <a:spcPts val="0"/>
              </a:spcBef>
              <a:spcAft>
                <a:spcPts val="300"/>
              </a:spcAft>
              <a:buNone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27871"/>
            <a:ext cx="339068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822276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Screening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505" y="814964"/>
            <a:ext cx="8658035" cy="3999502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1200"/>
              </a:spcBef>
            </a:pPr>
            <a:r>
              <a:rPr lang="en-US" sz="2200" b="1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Screening Options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You can use Pre-qualifying Questions and Scoring to screen your candidates in BrassRing.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Score Questions in BrassRing included in the application process.</a:t>
            </a:r>
          </a:p>
          <a:p>
            <a:pPr marL="682625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Assign a score for each answer the candidate provides to the question.</a:t>
            </a:r>
          </a:p>
          <a:p>
            <a:pPr marL="682625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Assign a specific HR Status based on how the candidate scores.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Knockout Questions</a:t>
            </a:r>
          </a:p>
          <a:p>
            <a:pPr marL="682625" lvl="2" indent="-285750"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Soft Knockout Question 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Add a question in BrassRing to the application process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Allows the candidate to continue with the application process (candidate record is added to BrassRing)</a:t>
            </a:r>
          </a:p>
          <a:p>
            <a:pPr marL="1089025" lvl="4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Assigns a final HR Status based on an unfavorable answer the candidate provides. </a:t>
            </a:r>
          </a:p>
          <a:p>
            <a:pPr marL="682625" lvl="2" indent="-28575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True Knockout Question 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Set-up via Gateway Questionnaire (GQ)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Ends the application process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Candidate is not added to BrassRing.</a:t>
            </a:r>
          </a:p>
          <a:p>
            <a:pPr lvl="2" indent="0">
              <a:spcBef>
                <a:spcPts val="1200"/>
              </a:spcBef>
              <a:buNone/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 lvl="2" indent="0">
              <a:spcBef>
                <a:spcPts val="0"/>
              </a:spcBef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</a:endParaRPr>
          </a:p>
          <a:p>
            <a:pPr lvl="3"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8585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3"/>
            <a:ext cx="8842357" cy="4442423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dirty="0">
                <a:solidFill>
                  <a:schemeClr val="tx1"/>
                </a:solidFill>
                <a:latin typeface="IBM Plex Sans" panose="020B0503050000000000" pitchFamily="34" charset="0"/>
              </a:rPr>
              <a:t>User can manually add a score to a question in the application process during the posting process in BrassRing. Example: Initial HR Status of Applied is assigned to candidate</a:t>
            </a:r>
          </a:p>
          <a:p>
            <a:pPr algn="ctr">
              <a:spcBef>
                <a:spcPts val="400"/>
              </a:spcBef>
            </a:pPr>
            <a:r>
              <a:rPr lang="en-US" i="1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&gt; Open Req &gt; Posting Options &gt; Select Edit Site Options for TG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DC0266-2AD2-4C67-BCB0-F88915225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84" y="1934653"/>
            <a:ext cx="2471559" cy="683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A50D0D-6359-4FC5-8D54-0CE42903845C}"/>
              </a:ext>
            </a:extLst>
          </p:cNvPr>
          <p:cNvSpPr/>
          <p:nvPr/>
        </p:nvSpPr>
        <p:spPr>
          <a:xfrm>
            <a:off x="772289" y="2217588"/>
            <a:ext cx="733318" cy="142338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529ABE-340C-413D-94B6-DA43A0E32DF2}"/>
              </a:ext>
            </a:extLst>
          </p:cNvPr>
          <p:cNvSpPr txBox="1"/>
          <p:nvPr/>
        </p:nvSpPr>
        <p:spPr>
          <a:xfrm>
            <a:off x="115135" y="3297795"/>
            <a:ext cx="275379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Candidate’s Talent Record is added to Req folder at HR Status of </a:t>
            </a:r>
            <a:r>
              <a:rPr lang="en-US" i="1" dirty="0"/>
              <a:t>Qualified</a:t>
            </a:r>
            <a:r>
              <a:rPr lang="en-US" dirty="0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14B4AF-E9BF-4D8C-85D8-ABE84D2E452C}"/>
              </a:ext>
            </a:extLst>
          </p:cNvPr>
          <p:cNvSpPr txBox="1"/>
          <p:nvPr/>
        </p:nvSpPr>
        <p:spPr>
          <a:xfrm>
            <a:off x="2737707" y="4604026"/>
            <a:ext cx="62019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Note: </a:t>
            </a:r>
            <a:r>
              <a:rPr lang="en-US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IBM Plex Sans" panose="020B0503050000000000" pitchFamily="34" charset="0"/>
              </a:rPr>
              <a:t>Pre-qualifying question must be part of the Talent Gateway form in Workbench to	appear in the list of available questions in BrassRing.  </a:t>
            </a:r>
            <a:endParaRPr lang="en-US" sz="11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2922D2-4A1C-456D-9813-8EB48CAA6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929" y="1934653"/>
            <a:ext cx="5707599" cy="26715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9B1EDB-6E9F-4CB8-8D8D-A39EA3AADA17}"/>
              </a:ext>
            </a:extLst>
          </p:cNvPr>
          <p:cNvSpPr/>
          <p:nvPr/>
        </p:nvSpPr>
        <p:spPr>
          <a:xfrm>
            <a:off x="8513908" y="2543270"/>
            <a:ext cx="279723" cy="48494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4B8A31-ACFC-4278-BF98-C35C915DEF54}"/>
              </a:ext>
            </a:extLst>
          </p:cNvPr>
          <p:cNvSpPr/>
          <p:nvPr/>
        </p:nvSpPr>
        <p:spPr>
          <a:xfrm>
            <a:off x="7506771" y="3696020"/>
            <a:ext cx="1158766" cy="586904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6573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question must be part of the Talent Gateway form in Workbench in order to appear in the question library in BrassRing  </a:t>
            </a:r>
          </a:p>
          <a:p>
            <a:pPr algn="ctr"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Candidate Forms &gt; Talent Gateway Form &gt; Administer Form Fields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624B41-FD0B-44F8-AA77-F16024573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540" y="2096814"/>
            <a:ext cx="5794989" cy="235818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549524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Knockout Questions - Soft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09" y="80920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Soft Knockout Questions</a:t>
            </a:r>
          </a:p>
          <a:p>
            <a:pPr>
              <a:spcBef>
                <a:spcPts val="400"/>
              </a:spcBef>
            </a:pPr>
            <a:r>
              <a:rPr lang="en-US" dirty="0">
                <a:solidFill>
                  <a:schemeClr val="tx1"/>
                </a:solidFill>
                <a:latin typeface="IBM Plex Sans" panose="020B0503050000000000" pitchFamily="34" charset="0"/>
              </a:rPr>
              <a:t>Based on unfavorable answer from candidate, soft knockout questions allow candidate to continue with application process but are assigned to a final HR status. </a:t>
            </a:r>
          </a:p>
          <a:p>
            <a:pPr>
              <a:spcBef>
                <a:spcPts val="600"/>
              </a:spcBef>
            </a:pPr>
            <a:r>
              <a:rPr lang="en-US" u="sng" dirty="0">
                <a:solidFill>
                  <a:schemeClr val="tx1"/>
                </a:solidFill>
                <a:latin typeface="IBM Plex Sans" panose="020B0503050000000000" pitchFamily="34" charset="0"/>
              </a:rPr>
              <a:t>Example:</a:t>
            </a:r>
            <a:r>
              <a:rPr lang="en-US" dirty="0">
                <a:solidFill>
                  <a:schemeClr val="tx1"/>
                </a:solidFill>
                <a:latin typeface="IBM Plex Sans" panose="020B0503050000000000" pitchFamily="34" charset="0"/>
              </a:rPr>
              <a:t> Final HR Status of Company Not Interested is assigned to candidate.</a:t>
            </a:r>
          </a:p>
          <a:p>
            <a:pPr algn="ctr">
              <a:spcBef>
                <a:spcPts val="600"/>
              </a:spcBef>
            </a:pPr>
            <a:r>
              <a:rPr lang="en-US" i="1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&gt; Open Req &gt; Posting Options &gt; Select Edit Site Options for TG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A291A0-D592-4D47-9177-1D6D2BF8F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975" y="2284959"/>
            <a:ext cx="5975131" cy="259330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33CA49-641F-40F4-9250-05C3BBED5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62" y="2284959"/>
            <a:ext cx="2471559" cy="683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ABC5E1-8107-4DF0-91E4-1D8D903D58A8}"/>
              </a:ext>
            </a:extLst>
          </p:cNvPr>
          <p:cNvSpPr/>
          <p:nvPr/>
        </p:nvSpPr>
        <p:spPr>
          <a:xfrm>
            <a:off x="701342" y="2575477"/>
            <a:ext cx="733318" cy="142338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935025-E0C5-41B7-8FEA-769356089083}"/>
              </a:ext>
            </a:extLst>
          </p:cNvPr>
          <p:cNvSpPr/>
          <p:nvPr/>
        </p:nvSpPr>
        <p:spPr>
          <a:xfrm>
            <a:off x="8624727" y="2931796"/>
            <a:ext cx="339536" cy="48494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3E1526-9763-471B-967F-D35C68E712A3}"/>
              </a:ext>
            </a:extLst>
          </p:cNvPr>
          <p:cNvSpPr/>
          <p:nvPr/>
        </p:nvSpPr>
        <p:spPr>
          <a:xfrm>
            <a:off x="7584941" y="4009119"/>
            <a:ext cx="543913" cy="268018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185AC2-66F1-448E-BB1E-D956EC058A52}"/>
              </a:ext>
            </a:extLst>
          </p:cNvPr>
          <p:cNvSpPr/>
          <p:nvPr/>
        </p:nvSpPr>
        <p:spPr>
          <a:xfrm>
            <a:off x="7596186" y="4543680"/>
            <a:ext cx="1158766" cy="325827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08E68F-07DD-4E81-81C8-45DFC27C0BEC}"/>
              </a:ext>
            </a:extLst>
          </p:cNvPr>
          <p:cNvSpPr txBox="1"/>
          <p:nvPr/>
        </p:nvSpPr>
        <p:spPr>
          <a:xfrm>
            <a:off x="115133" y="3295177"/>
            <a:ext cx="276982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Candidate’s Talent Record is added to Req folder at HR Status of </a:t>
            </a:r>
            <a:r>
              <a:rPr lang="en-US" i="1" dirty="0"/>
              <a:t>Company Not Interested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7766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550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Demo</a:t>
            </a:r>
            <a:b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</a:b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–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53F97-1B12-48A8-A890-E35102502DC2}"/>
              </a:ext>
            </a:extLst>
          </p:cNvPr>
          <p:cNvSpPr/>
          <p:nvPr/>
        </p:nvSpPr>
        <p:spPr>
          <a:xfrm>
            <a:off x="1021556" y="2571750"/>
            <a:ext cx="7038111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Manually Scoring Questions and Soft Knockout Questions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983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 and Scoring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741567"/>
            <a:ext cx="8842357" cy="432335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Questions and Scoring via TG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You can identify default questions from the TG Details page:</a:t>
            </a:r>
          </a:p>
          <a:p>
            <a:pPr algn="ctr"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Talent Gateways &gt; Edit &gt; Default Questions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To set default scores for these default questions, you can use the import for JCDD – Question Scoring Defaults: </a:t>
            </a: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WB &gt; Tools &gt; Import &gt; Profiles &gt; Create Profile for JCDD – Question Scoring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38B46B-C847-4DF8-9211-992FAA889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3" y="2571750"/>
            <a:ext cx="2981237" cy="21495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0688ED-C317-40F9-9D22-0C949756F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121" y="2732444"/>
            <a:ext cx="4986387" cy="126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45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 and Scoring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4" y="770388"/>
            <a:ext cx="4591392" cy="399950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Questions and Scoring via TG and GQ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default questions you selected on the TG Details page, will appear automatically in the GQ by adding a complex widget of Job Specific Questions (JSQ). </a:t>
            </a:r>
          </a:p>
          <a:p>
            <a:pPr>
              <a:spcBef>
                <a:spcPts val="6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Gateway Questionnaires &gt; Administer sections/pages &gt; Add new widget &gt; Complex widget: Job Specific Question</a:t>
            </a:r>
          </a:p>
          <a:p>
            <a:pPr>
              <a:spcBef>
                <a:spcPts val="6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This will place the default questions identified on the TG Details page where you added the complex widget within the GQ. </a:t>
            </a: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33815-C2ED-4855-8508-2E06C830D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575" y="661745"/>
            <a:ext cx="2928190" cy="29312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CD2E8-662C-4148-B126-A4E194446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69" y="3024727"/>
            <a:ext cx="3316748" cy="19913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77097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solidFill>
                  <a:schemeClr val="tx1"/>
                </a:solidFill>
              </a:rPr>
              <a:t>Configuring Scoring via Gateway Questionnaires (GQs)</a:t>
            </a:r>
            <a:br>
              <a:rPr lang="en-US" sz="3200" dirty="0"/>
            </a:br>
            <a:endParaRPr lang="en-US" sz="30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endParaRPr lang="en-US" sz="1600" b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Scoring via GQ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You can also use Gateway Questionnaires (GQs) to score questions. The scoring is configured on the Widget properties page for the Question widgets.</a:t>
            </a:r>
          </a:p>
          <a:p>
            <a:pPr>
              <a:spcBef>
                <a:spcPts val="4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Gateway Questionnaires &gt; Administer sections / pages &gt; Administer widget &gt; Add widget &gt; Question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0AE28-0FDF-4060-B76A-8A4237D60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271" y="2670372"/>
            <a:ext cx="3804664" cy="22055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1AABC2-5F5F-4F6D-9F49-34DAD70A3F8C}"/>
              </a:ext>
            </a:extLst>
          </p:cNvPr>
          <p:cNvSpPr/>
          <p:nvPr/>
        </p:nvSpPr>
        <p:spPr>
          <a:xfrm>
            <a:off x="4722019" y="3686175"/>
            <a:ext cx="292894" cy="464344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3CE8DE-EF3E-4026-8148-03AA56853ED3}"/>
              </a:ext>
            </a:extLst>
          </p:cNvPr>
          <p:cNvSpPr/>
          <p:nvPr/>
        </p:nvSpPr>
        <p:spPr>
          <a:xfrm>
            <a:off x="4722019" y="3686175"/>
            <a:ext cx="292894" cy="46434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0398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</a:rPr>
              <a:t>Viewing the TG Score on Candidate Talent Record</a:t>
            </a:r>
            <a:endParaRPr lang="en-US" sz="30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endParaRPr lang="en-US" sz="1600" b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AD1FE-D50B-4600-B153-B4F6F2A5C4BC}"/>
              </a:ext>
            </a:extLst>
          </p:cNvPr>
          <p:cNvSpPr txBox="1">
            <a:spLocks/>
          </p:cNvSpPr>
          <p:nvPr/>
        </p:nvSpPr>
        <p:spPr>
          <a:xfrm>
            <a:off x="193184" y="748748"/>
            <a:ext cx="3478598" cy="427330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1800" dirty="0">
                <a:solidFill>
                  <a:schemeClr val="tx1"/>
                </a:solidFill>
                <a:latin typeface="IBM Plex Sans" panose="020B0503050000000000" pitchFamily="34" charset="0"/>
              </a:rPr>
              <a:t>A candidate’s Talent Gateway (TG) score can be viewed from the candidate grid. This is a total of the scored Talent Gateway questions and the questions scored on the Gateway Questionnaire. </a:t>
            </a: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800" dirty="0">
                <a:solidFill>
                  <a:schemeClr val="tx1"/>
                </a:solidFill>
                <a:latin typeface="IBM Plex Sans" panose="020B0503050000000000" pitchFamily="34" charset="0"/>
              </a:rPr>
              <a:t>A breakdown of the score can be found on the Job Response candidate form.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C6EE4-F0D8-4ABC-8669-1C829AC1A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326" y="792793"/>
            <a:ext cx="5326912" cy="19549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9BA13C-F59E-4755-9D38-436A38BD5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485" y="2568045"/>
            <a:ext cx="4036055" cy="248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15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550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Demo</a:t>
            </a:r>
            <a:b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</a:b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–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53F97-1B12-48A8-A890-E35102502DC2}"/>
              </a:ext>
            </a:extLst>
          </p:cNvPr>
          <p:cNvSpPr/>
          <p:nvPr/>
        </p:nvSpPr>
        <p:spPr>
          <a:xfrm>
            <a:off x="1359463" y="2571750"/>
            <a:ext cx="670020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00"/>
                </a:solidFill>
                <a:latin typeface="IBM Plex Sans"/>
              </a:rPr>
              <a:t>-  Default Questions and Scoring via TG and GQ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-  Configuring Scoring via GQ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21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Knockout Questions - True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09" y="80920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True Knockout Questions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Set-up via Gateway Questionnaire (GQ) to end the application process and candidate’s submission is not added to BrassRing.</a:t>
            </a:r>
          </a:p>
          <a:p>
            <a:pPr>
              <a:spcBef>
                <a:spcPts val="12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Example of true knockout questions:</a:t>
            </a:r>
          </a:p>
          <a:p>
            <a:pPr marL="458788" lvl="1" indent="-285750">
              <a:spcBef>
                <a:spcPts val="400"/>
              </a:spcBef>
              <a:buFontTx/>
              <a:buChar char="-"/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Are you 18 years of age or older?</a:t>
            </a:r>
          </a:p>
          <a:p>
            <a:pPr marL="458788" lvl="1" indent="-285750">
              <a:spcBef>
                <a:spcPts val="400"/>
              </a:spcBef>
              <a:buFontTx/>
              <a:buChar char="-"/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Are you a citizen of the country you are applying?</a:t>
            </a:r>
          </a:p>
          <a:p>
            <a:pPr marL="458788" lvl="1" indent="-285750">
              <a:spcBef>
                <a:spcPts val="400"/>
              </a:spcBef>
              <a:buFontTx/>
              <a:buChar char="-"/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Are you proficient in Spanish?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350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via Gateway Questionnaires (GQs)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of True Knockout Question via GQ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knockout question in the GQ will end the application process for the candidate. </a:t>
            </a:r>
          </a:p>
          <a:p>
            <a:pPr>
              <a:spcBef>
                <a:spcPts val="4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Gateway Questionnaires &gt; Administer sections / pages &gt; Administer widget &gt; Edit widget.</a:t>
            </a:r>
          </a:p>
          <a:p>
            <a:pPr>
              <a:spcBef>
                <a:spcPts val="400"/>
              </a:spcBef>
            </a:pPr>
            <a:endParaRPr lang="en-US" sz="1600" b="1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263E35-9071-4270-9E69-1F0A25C74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827" y="2207301"/>
            <a:ext cx="4150468" cy="24448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78EA3C-6C2A-4A0C-8CA5-A077DF728E46}"/>
              </a:ext>
            </a:extLst>
          </p:cNvPr>
          <p:cNvSpPr/>
          <p:nvPr/>
        </p:nvSpPr>
        <p:spPr>
          <a:xfrm>
            <a:off x="5300663" y="3336130"/>
            <a:ext cx="442912" cy="48577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0070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via Gateway Questionnaires (GQs)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of True Knockout Question via GQ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text that displays to the candidate after a knockout question was answered and the application process ended needs to be generic as it is used for any knockout questions in the GQ.</a:t>
            </a:r>
          </a:p>
          <a:p>
            <a:pPr>
              <a:spcBef>
                <a:spcPts val="4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WB &gt; Tools &gt; Gateway Questionnaires &gt; Administer sections / pages &gt; Administer widget for Thank you page &gt; Edit widget.</a:t>
            </a:r>
          </a:p>
          <a:p>
            <a:pPr>
              <a:spcBef>
                <a:spcPts val="400"/>
              </a:spcBef>
            </a:pPr>
            <a:endParaRPr lang="en-US" sz="1600" b="1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13358A-F44B-42DD-8DBB-0CEB51710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391" y="2388506"/>
            <a:ext cx="3905576" cy="25179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81248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550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Demo</a:t>
            </a:r>
            <a:b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</a:b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–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53F97-1B12-48A8-A890-E35102502DC2}"/>
              </a:ext>
            </a:extLst>
          </p:cNvPr>
          <p:cNvSpPr/>
          <p:nvPr/>
        </p:nvSpPr>
        <p:spPr>
          <a:xfrm>
            <a:off x="280800" y="2571750"/>
            <a:ext cx="8506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000000"/>
                </a:solidFill>
                <a:latin typeface="IBM Plex Sans"/>
              </a:rPr>
              <a:t>- Configuring Scoring via GQs of True Knockout Questions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99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IBM Plex Sans" panose="020B0503050000000000" pitchFamily="34" charset="0"/>
              </a:rPr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50" y="870153"/>
            <a:ext cx="8920406" cy="3864879"/>
          </a:xfrm>
        </p:spPr>
        <p:txBody>
          <a:bodyPr>
            <a:normAutofit fontScale="92500" lnSpcReduction="20000"/>
          </a:bodyPr>
          <a:lstStyle/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Gateway Questionnaires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  <a:hlinkClick r:id="rId2"/>
              </a:rPr>
              <a:t>https://www.ibm.com/support/knowledgecenter/SSEUFV/2_Configuration/7_ConfigTGsandGQs/8_GQOverview.html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Administer Gateway Questionnaires Widgets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  <a:hlinkClick r:id="rId3"/>
              </a:rPr>
              <a:t>https://www.ibm.com/support/knowledgecenter/SSEUFV/2_Configuration/7_ConfigTGsandGQs/9a_GQWidgets.html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Adding/Editing/Viewing Answers to Talent Gateway Questions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hlinkClick r:id="rId4"/>
              </a:rPr>
              <a:t>https://www.ibm.com/support/knowledgecenter/SSEUFV/4_TGMgt/2_PreQualifyingQs.html#ID-1122-00000002</a:t>
            </a:r>
            <a:endParaRPr lang="en-US" dirty="0"/>
          </a:p>
          <a:p>
            <a:pPr lvl="0">
              <a:spcBef>
                <a:spcPts val="600"/>
              </a:spcBef>
            </a:pPr>
            <a:endParaRPr lang="en-US" dirty="0"/>
          </a:p>
          <a:p>
            <a:pPr lvl="0">
              <a:spcBef>
                <a:spcPts val="600"/>
              </a:spcBef>
            </a:pPr>
            <a:r>
              <a:rPr lang="en-US" dirty="0"/>
              <a:t>Add </a:t>
            </a:r>
            <a:r>
              <a:rPr lang="en-US" dirty="0">
                <a:latin typeface="+mj-lt"/>
              </a:rPr>
              <a:t>Pre-qualifying Questions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hlinkClick r:id="rId5"/>
              </a:rPr>
              <a:t>https://www.ibm.com/support/knowledgecenter/SSEUFV/2_Configuration/7_ConfigTGsandGQs/5_ManagePreQualQs.html</a:t>
            </a:r>
            <a:endParaRPr lang="en-US" dirty="0"/>
          </a:p>
          <a:p>
            <a:pPr lvl="0">
              <a:spcBef>
                <a:spcPts val="600"/>
              </a:spcBef>
            </a:pPr>
            <a:endParaRPr lang="en-US" dirty="0"/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/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</a:p>
          <a:p>
            <a:endParaRPr lang="en-US" sz="1800" dirty="0">
              <a:latin typeface="IBM Plex Sans" panose="020B050305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714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1_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9943</TotalTime>
  <Words>979</Words>
  <Application>Microsoft Office PowerPoint</Application>
  <PresentationFormat>On-screen Show (16:9)</PresentationFormat>
  <Paragraphs>131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Courier New</vt:lpstr>
      <vt:lpstr>HelvNeue for IBM</vt:lpstr>
      <vt:lpstr>IBM Plex Sans</vt:lpstr>
      <vt:lpstr>IBM Plex Sans SemiBold</vt:lpstr>
      <vt:lpstr>Wingdings</vt:lpstr>
      <vt:lpstr>blk_background_2017</vt:lpstr>
      <vt:lpstr>gry_background_2017</vt:lpstr>
      <vt:lpstr>wht_background_2017</vt:lpstr>
      <vt:lpstr>1_gry_background_2017</vt:lpstr>
      <vt:lpstr> BrassRing Knockout Questions, Scoring, and Default Application Questions IBM Kenexa BrassRing on Cloud   — Client Training and Enablement Session IBM Watson Talent  September 10th, 2019 </vt:lpstr>
      <vt:lpstr>PowerPoint Presentation</vt:lpstr>
      <vt:lpstr>BrassRing Screening Options</vt:lpstr>
      <vt:lpstr>Manually Scoring Questions</vt:lpstr>
      <vt:lpstr>Manually Scoring Questions</vt:lpstr>
      <vt:lpstr>Knockout Questions - Soft</vt:lpstr>
      <vt:lpstr>Demo –</vt:lpstr>
      <vt:lpstr>Default Question and Scoring</vt:lpstr>
      <vt:lpstr>Default Question and Scoring</vt:lpstr>
      <vt:lpstr>Configuring Scoring via Gateway Questionnaires (GQs) </vt:lpstr>
      <vt:lpstr>Viewing the TG Score on Candidate Talent Record</vt:lpstr>
      <vt:lpstr>Demo –</vt:lpstr>
      <vt:lpstr>Knockout Questions - True</vt:lpstr>
      <vt:lpstr>Configuring Scoring via Gateway Questionnaires (GQs) </vt:lpstr>
      <vt:lpstr>Configuring Scoring via Gateway Questionnaires (GQs) </vt:lpstr>
      <vt:lpstr>Demo –</vt:lpstr>
      <vt:lpstr>Resources</vt:lpstr>
      <vt:lpstr>Questions?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Claudia Arens</cp:lastModifiedBy>
  <cp:revision>332</cp:revision>
  <dcterms:created xsi:type="dcterms:W3CDTF">2018-03-01T22:47:15Z</dcterms:created>
  <dcterms:modified xsi:type="dcterms:W3CDTF">2019-09-10T21:13:42Z</dcterms:modified>
</cp:coreProperties>
</file>