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1"/>
    <p:sldMasterId id="2147483745" r:id="rId2"/>
    <p:sldMasterId id="2147483781" r:id="rId3"/>
  </p:sldMasterIdLst>
  <p:notesMasterIdLst>
    <p:notesMasterId r:id="rId18"/>
  </p:notesMasterIdLst>
  <p:handoutMasterIdLst>
    <p:handoutMasterId r:id="rId19"/>
  </p:handoutMasterIdLst>
  <p:sldIdLst>
    <p:sldId id="338" r:id="rId4"/>
    <p:sldId id="465" r:id="rId5"/>
    <p:sldId id="468" r:id="rId6"/>
    <p:sldId id="472" r:id="rId7"/>
    <p:sldId id="471" r:id="rId8"/>
    <p:sldId id="467" r:id="rId9"/>
    <p:sldId id="473" r:id="rId10"/>
    <p:sldId id="474" r:id="rId11"/>
    <p:sldId id="475" r:id="rId12"/>
    <p:sldId id="476" r:id="rId13"/>
    <p:sldId id="477" r:id="rId14"/>
    <p:sldId id="478" r:id="rId15"/>
    <p:sldId id="479" r:id="rId16"/>
    <p:sldId id="480" r:id="rId17"/>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747"/>
    <a:srgbClr val="8C8C8C"/>
    <a:srgbClr val="3D3D3D"/>
    <a:srgbClr val="051B75"/>
    <a:srgbClr val="DCDCDC"/>
    <a:srgbClr val="F3F3F3"/>
    <a:srgbClr val="F7F3F1"/>
    <a:srgbClr val="6EA6FF"/>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250B02-680F-491F-B207-1FE7CFD6F0BC}" v="1" dt="2026-09-24T04:02:14.0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9" autoAdjust="0"/>
    <p:restoredTop sz="94659"/>
  </p:normalViewPr>
  <p:slideViewPr>
    <p:cSldViewPr snapToGrid="0" snapToObjects="1" showGuides="1">
      <p:cViewPr varScale="1">
        <p:scale>
          <a:sx n="80" d="100"/>
          <a:sy n="80" d="100"/>
        </p:scale>
        <p:origin x="52" y="352"/>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thosh Sankar" userId="f8112a0f-b5ee-464b-8842-5b2948bad411" providerId="ADAL" clId="{564B03E4-2881-4569-B22F-2EE44AC02D10}"/>
    <pc:docChg chg="modSld">
      <pc:chgData name="Santhosh Sankar" userId="f8112a0f-b5ee-464b-8842-5b2948bad411" providerId="ADAL" clId="{564B03E4-2881-4569-B22F-2EE44AC02D10}" dt="2026-09-24T04:02:14.049" v="1"/>
      <pc:docMkLst>
        <pc:docMk/>
      </pc:docMkLst>
      <pc:sldChg chg="modSp mod">
        <pc:chgData name="Santhosh Sankar" userId="f8112a0f-b5ee-464b-8842-5b2948bad411" providerId="ADAL" clId="{564B03E4-2881-4569-B22F-2EE44AC02D10}" dt="2026-09-24T04:02:14.049" v="1"/>
        <pc:sldMkLst>
          <pc:docMk/>
          <pc:sldMk cId="1961028589" sldId="338"/>
        </pc:sldMkLst>
        <pc:spChg chg="mod">
          <ac:chgData name="Santhosh Sankar" userId="f8112a0f-b5ee-464b-8842-5b2948bad411" providerId="ADAL" clId="{564B03E4-2881-4569-B22F-2EE44AC02D10}" dt="2026-09-24T04:02:14.049" v="1"/>
          <ac:spMkLst>
            <pc:docMk/>
            <pc:sldMk cId="1961028589" sldId="338"/>
            <ac:spMk id="4" creationId="{00000000-0000-0000-0000-000000000000}"/>
          </ac:spMkLst>
        </pc:spChg>
      </pc:sldChg>
      <pc:sldChg chg="modSp">
        <pc:chgData name="Santhosh Sankar" userId="f8112a0f-b5ee-464b-8842-5b2948bad411" providerId="ADAL" clId="{564B03E4-2881-4569-B22F-2EE44AC02D10}" dt="2026-09-24T04:02:14.049" v="1"/>
        <pc:sldMkLst>
          <pc:docMk/>
          <pc:sldMk cId="1294745632" sldId="473"/>
        </pc:sldMkLst>
        <pc:spChg chg="mod">
          <ac:chgData name="Santhosh Sankar" userId="f8112a0f-b5ee-464b-8842-5b2948bad411" providerId="ADAL" clId="{564B03E4-2881-4569-B22F-2EE44AC02D10}" dt="2026-09-24T04:02:14.049" v="1"/>
          <ac:spMkLst>
            <pc:docMk/>
            <pc:sldMk cId="1294745632" sldId="473"/>
            <ac:spMk id="2" creationId="{B57CB9B5-276B-462D-91EF-04DF9D33D9F4}"/>
          </ac:spMkLst>
        </pc:spChg>
        <pc:spChg chg="mod">
          <ac:chgData name="Santhosh Sankar" userId="f8112a0f-b5ee-464b-8842-5b2948bad411" providerId="ADAL" clId="{564B03E4-2881-4569-B22F-2EE44AC02D10}" dt="2026-09-24T04:02:14.049" v="1"/>
          <ac:spMkLst>
            <pc:docMk/>
            <pc:sldMk cId="1294745632" sldId="473"/>
            <ac:spMk id="3" creationId="{B8923DD4-4419-4E4F-8E7F-8321A1606EA3}"/>
          </ac:spMkLst>
        </pc:spChg>
        <pc:spChg chg="mod">
          <ac:chgData name="Santhosh Sankar" userId="f8112a0f-b5ee-464b-8842-5b2948bad411" providerId="ADAL" clId="{564B03E4-2881-4569-B22F-2EE44AC02D10}" dt="2026-09-24T04:02:14.049" v="1"/>
          <ac:spMkLst>
            <pc:docMk/>
            <pc:sldMk cId="1294745632" sldId="473"/>
            <ac:spMk id="5" creationId="{D515CF09-210A-44B2-8B5C-6733F4500C29}"/>
          </ac:spMkLst>
        </pc:spChg>
      </pc:sldChg>
      <pc:sldChg chg="modSp">
        <pc:chgData name="Santhosh Sankar" userId="f8112a0f-b5ee-464b-8842-5b2948bad411" providerId="ADAL" clId="{564B03E4-2881-4569-B22F-2EE44AC02D10}" dt="2026-09-24T04:02:14.049" v="1"/>
        <pc:sldMkLst>
          <pc:docMk/>
          <pc:sldMk cId="304500516" sldId="476"/>
        </pc:sldMkLst>
        <pc:spChg chg="mod">
          <ac:chgData name="Santhosh Sankar" userId="f8112a0f-b5ee-464b-8842-5b2948bad411" providerId="ADAL" clId="{564B03E4-2881-4569-B22F-2EE44AC02D10}" dt="2026-09-24T04:02:14.049" v="1"/>
          <ac:spMkLst>
            <pc:docMk/>
            <pc:sldMk cId="304500516" sldId="476"/>
            <ac:spMk id="6" creationId="{AE141672-A200-4D49-9FA1-A9A5F6B3EB01}"/>
          </ac:spMkLst>
        </pc:spChg>
      </pc:sldChg>
      <pc:sldChg chg="modSp">
        <pc:chgData name="Santhosh Sankar" userId="f8112a0f-b5ee-464b-8842-5b2948bad411" providerId="ADAL" clId="{564B03E4-2881-4569-B22F-2EE44AC02D10}" dt="2026-09-24T04:02:14.049" v="1"/>
        <pc:sldMkLst>
          <pc:docMk/>
          <pc:sldMk cId="1960483101" sldId="477"/>
        </pc:sldMkLst>
        <pc:spChg chg="mod">
          <ac:chgData name="Santhosh Sankar" userId="f8112a0f-b5ee-464b-8842-5b2948bad411" providerId="ADAL" clId="{564B03E4-2881-4569-B22F-2EE44AC02D10}" dt="2026-09-24T04:02:14.049" v="1"/>
          <ac:spMkLst>
            <pc:docMk/>
            <pc:sldMk cId="1960483101" sldId="477"/>
            <ac:spMk id="6" creationId="{AE141672-A200-4D49-9FA1-A9A5F6B3EB01}"/>
          </ac:spMkLst>
        </pc:spChg>
      </pc:sldChg>
      <pc:sldChg chg="modSp">
        <pc:chgData name="Santhosh Sankar" userId="f8112a0f-b5ee-464b-8842-5b2948bad411" providerId="ADAL" clId="{564B03E4-2881-4569-B22F-2EE44AC02D10}" dt="2026-09-24T04:02:14.049" v="1"/>
        <pc:sldMkLst>
          <pc:docMk/>
          <pc:sldMk cId="2915862820" sldId="480"/>
        </pc:sldMkLst>
        <pc:spChg chg="mod">
          <ac:chgData name="Santhosh Sankar" userId="f8112a0f-b5ee-464b-8842-5b2948bad411" providerId="ADAL" clId="{564B03E4-2881-4569-B22F-2EE44AC02D10}" dt="2026-09-24T04:02:14.049" v="1"/>
          <ac:spMkLst>
            <pc:docMk/>
            <pc:sldMk cId="2915862820" sldId="480"/>
            <ac:spMk id="6" creationId="{AE141672-A200-4D49-9FA1-A9A5F6B3EB0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9/24/2026</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EC78C63C-DBBC-4874-A3C5-0D60C4FFD43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08C2744-6DAE-4F37-929A-BD619E5775A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pic>
        <p:nvPicPr>
          <p:cNvPr id="10" name="Picture 9" descr="IBM Talent Management Solutions_White.png">
            <a:extLst>
              <a:ext uri="{FF2B5EF4-FFF2-40B4-BE49-F238E27FC236}">
                <a16:creationId xmlns:a16="http://schemas.microsoft.com/office/drawing/2014/main" id="{7522D8E8-2E10-49A7-8CD2-31969A1B61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12" name="Slide Number Placeholder 6">
            <a:extLst>
              <a:ext uri="{FF2B5EF4-FFF2-40B4-BE49-F238E27FC236}">
                <a16:creationId xmlns:a16="http://schemas.microsoft.com/office/drawing/2014/main" id="{ECDD928E-2D50-432C-B544-EF7ED67C3B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AA352F13-5C80-4DF7-B43A-EB04DFA566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
        <p:nvSpPr>
          <p:cNvPr id="7" name="Slide Number Placeholder 6">
            <a:extLst>
              <a:ext uri="{FF2B5EF4-FFF2-40B4-BE49-F238E27FC236}">
                <a16:creationId xmlns:a16="http://schemas.microsoft.com/office/drawing/2014/main" id="{F3F1C68D-1E34-4EE9-B853-ABE581AD7F0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
        <p:nvSpPr>
          <p:cNvPr id="9" name="Slide Number Placeholder 6">
            <a:extLst>
              <a:ext uri="{FF2B5EF4-FFF2-40B4-BE49-F238E27FC236}">
                <a16:creationId xmlns:a16="http://schemas.microsoft.com/office/drawing/2014/main" id="{FE0C8642-9F84-4332-A485-122129AB78D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
        <p:nvSpPr>
          <p:cNvPr id="6" name="Slide Number Placeholder 6">
            <a:extLst>
              <a:ext uri="{FF2B5EF4-FFF2-40B4-BE49-F238E27FC236}">
                <a16:creationId xmlns:a16="http://schemas.microsoft.com/office/drawing/2014/main" id="{568860C3-A0C0-44FC-87AC-0E5ADC7B90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dirty="0"/>
              <a:t>Drag picture to placeholder or click icon to add</a:t>
            </a:r>
          </a:p>
        </p:txBody>
      </p:sp>
      <p:sp>
        <p:nvSpPr>
          <p:cNvPr id="9" name="Slide Number Placeholder 6">
            <a:extLst>
              <a:ext uri="{FF2B5EF4-FFF2-40B4-BE49-F238E27FC236}">
                <a16:creationId xmlns:a16="http://schemas.microsoft.com/office/drawing/2014/main" id="{6B4A5F2F-4AAD-4D31-B3CE-23C13EE1196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DF81BB47-EE99-4F69-A278-FE97C93E5E5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8632F80-087E-4C10-8D94-8EA55E083EE1}"/>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4EE4A0DD-AC3B-42E0-B38C-212CBEA6AEF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8DDFA7D7-F850-45F5-8744-B5CE34B2D15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501AB3EB-20E7-4292-9F68-C63B3CBEBC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DBBB6316-172F-487B-9067-D6B02D81EA4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F3E26753-182A-428B-A668-00B5F6ABA7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B3B02E6E-755A-467D-83D1-78F8E68457A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5B491512-0248-4ABB-B497-67EDA0A0288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4A9E1BF3-B45A-4C50-98BC-B2A3E0C8E83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FB948E4A-0BCC-4E54-AB85-FB8288A59D9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717114C9-A8DD-48A9-A7F3-7BB48F01D52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68F8FE6-730B-4CEC-ACBA-F3B902EFBB9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1D1C3A05-5283-4D6A-B17A-61BB083288A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9" name="Slide Number Placeholder 6">
            <a:extLst>
              <a:ext uri="{FF2B5EF4-FFF2-40B4-BE49-F238E27FC236}">
                <a16:creationId xmlns:a16="http://schemas.microsoft.com/office/drawing/2014/main" id="{4BBAE8F1-3BD9-4FBE-BB35-E5F667CB7BE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1998"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4C406039-24D7-43FA-8025-4881EE970DF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4572000" y="25590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6857998" y="25463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22B4F6BD-6177-4B7E-9F67-33582474759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366DF607-EB53-4282-A159-74B2EE2BB65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6">
            <a:extLst>
              <a:ext uri="{FF2B5EF4-FFF2-40B4-BE49-F238E27FC236}">
                <a16:creationId xmlns:a16="http://schemas.microsoft.com/office/drawing/2014/main" id="{D7E6729A-9008-4238-8F94-C92F69DECD9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8" name="Slide Number Placeholder 6">
            <a:extLst>
              <a:ext uri="{FF2B5EF4-FFF2-40B4-BE49-F238E27FC236}">
                <a16:creationId xmlns:a16="http://schemas.microsoft.com/office/drawing/2014/main" id="{6DA42845-AD5E-4121-B7E2-0F7ECDA091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FEE7015E-AEBF-46E5-8DA7-0F3E03BC710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C0D44EC3-856A-4782-8992-AD1C15B61A0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6">
            <a:extLst>
              <a:ext uri="{FF2B5EF4-FFF2-40B4-BE49-F238E27FC236}">
                <a16:creationId xmlns:a16="http://schemas.microsoft.com/office/drawing/2014/main" id="{3129E68C-C99F-4566-9E38-6F32AF6A18E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
        <p:nvSpPr>
          <p:cNvPr id="9" name="Slide Number Placeholder 6">
            <a:extLst>
              <a:ext uri="{FF2B5EF4-FFF2-40B4-BE49-F238E27FC236}">
                <a16:creationId xmlns:a16="http://schemas.microsoft.com/office/drawing/2014/main" id="{3F8C8E88-E8FF-46A9-B9A5-67CE4DC40C0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526A5A42-45CE-423D-B378-5F5875C8BD6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
        <p:nvSpPr>
          <p:cNvPr id="8" name="Slide Number Placeholder 6">
            <a:extLst>
              <a:ext uri="{FF2B5EF4-FFF2-40B4-BE49-F238E27FC236}">
                <a16:creationId xmlns:a16="http://schemas.microsoft.com/office/drawing/2014/main" id="{6818B667-6ED0-46B1-9C2D-A9BDA63A52FA}"/>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FF2D3753-A7C1-426B-A2DB-09B027A6967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
        <p:nvSpPr>
          <p:cNvPr id="3" name="Slide Number Placeholder 6">
            <a:extLst>
              <a:ext uri="{FF2B5EF4-FFF2-40B4-BE49-F238E27FC236}">
                <a16:creationId xmlns:a16="http://schemas.microsoft.com/office/drawing/2014/main" id="{0CE05120-4778-47D5-B89B-8ED0E140881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
        <p:nvSpPr>
          <p:cNvPr id="7" name="Slide Number Placeholder 6">
            <a:extLst>
              <a:ext uri="{FF2B5EF4-FFF2-40B4-BE49-F238E27FC236}">
                <a16:creationId xmlns:a16="http://schemas.microsoft.com/office/drawing/2014/main" id="{E819C7D1-BB35-4679-91D6-460FBB0B630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538893EB-3A53-42E5-B8D6-AE3145DFDA4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1292A8C-430E-4959-A811-F586EA58243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sp>
        <p:nvSpPr>
          <p:cNvPr id="6" name="Slide Number Placeholder 6">
            <a:extLst>
              <a:ext uri="{FF2B5EF4-FFF2-40B4-BE49-F238E27FC236}">
                <a16:creationId xmlns:a16="http://schemas.microsoft.com/office/drawing/2014/main" id="{8067EDD2-686F-479F-918B-996A1B7BE94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272381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293C6D57-CED3-413A-AC43-E462E2DD102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4454279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968867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image" Target="../media/image2.pn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theme" Target="../theme/theme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21" Type="http://schemas.openxmlformats.org/officeDocument/2006/relationships/slideLayout" Target="../slideLayouts/slideLayout95.xml"/><Relationship Id="rId34" Type="http://schemas.openxmlformats.org/officeDocument/2006/relationships/slideLayout" Target="../slideLayouts/slideLayout108.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slideLayout" Target="../slideLayouts/slideLayout103.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image" Target="../media/image2.png"/><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theme" Target="../theme/theme3.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31" Type="http://schemas.openxmlformats.org/officeDocument/2006/relationships/slideLayout" Target="../slideLayouts/slideLayout105.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 Id="rId8" Type="http://schemas.openxmlformats.org/officeDocument/2006/relationships/slideLayout" Target="../slideLayouts/slideLayout82.xml"/><Relationship Id="rId3"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pic>
        <p:nvPicPr>
          <p:cNvPr id="8" name="Picture 7" descr="IBM Talent Management Solutions_White.png">
            <a:extLst>
              <a:ext uri="{FF2B5EF4-FFF2-40B4-BE49-F238E27FC236}">
                <a16:creationId xmlns:a16="http://schemas.microsoft.com/office/drawing/2014/main" id="{84C9555D-561D-4E23-AE4C-DEF5E4652409}"/>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9" name="Slide Number Placeholder 6">
            <a:extLst>
              <a:ext uri="{FF2B5EF4-FFF2-40B4-BE49-F238E27FC236}">
                <a16:creationId xmlns:a16="http://schemas.microsoft.com/office/drawing/2014/main" id="{53BE5053-B4A1-45D8-8BA3-E8C2786076F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pic>
        <p:nvPicPr>
          <p:cNvPr id="9" name="Picture 8" descr="IBM Talent Management Solutions.png">
            <a:extLst>
              <a:ext uri="{FF2B5EF4-FFF2-40B4-BE49-F238E27FC236}">
                <a16:creationId xmlns:a16="http://schemas.microsoft.com/office/drawing/2014/main" id="{328C194F-0C3E-4730-B080-A023B28B04FE}"/>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pic>
        <p:nvPicPr>
          <p:cNvPr id="9" name="Picture 8" descr="IBM Talent Management Solutions.png">
            <a:extLst>
              <a:ext uri="{FF2B5EF4-FFF2-40B4-BE49-F238E27FC236}">
                <a16:creationId xmlns:a16="http://schemas.microsoft.com/office/drawing/2014/main" id="{4D8059F2-CDC4-4946-8AB4-4BF06486FCAF}"/>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sierra-cedar.com/wp-content/uploads/Sierra-Cedar_2019-2020_HRSystemsSurvey_WhitePaper.pdf"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7557053" cy="4479344"/>
          </a:xfrm>
        </p:spPr>
        <p:txBody>
          <a:bodyPr/>
          <a:lstStyle/>
          <a:p>
            <a:r>
              <a:rPr lang="en-US" dirty="0"/>
              <a:t>Integrations</a:t>
            </a:r>
            <a:br>
              <a:rPr lang="en-US"/>
            </a:br>
            <a:r>
              <a:rPr lang="en-US"/>
              <a:t>BrassRing ATS</a:t>
            </a:r>
            <a:br>
              <a:rPr lang="en-US" dirty="0"/>
            </a:br>
            <a:br>
              <a:rPr lang="en-US" dirty="0"/>
            </a:br>
            <a:r>
              <a:rPr lang="en-US" sz="1600" b="0" dirty="0"/>
              <a:t>—</a:t>
            </a:r>
            <a:br>
              <a:rPr lang="en-US" b="0" dirty="0"/>
            </a:br>
            <a:r>
              <a:rPr lang="en-US" sz="1800" b="1" dirty="0"/>
              <a:t>Virtual Roundtable</a:t>
            </a:r>
            <a:br>
              <a:rPr lang="en-US" b="0" dirty="0"/>
            </a:br>
            <a:r>
              <a:rPr lang="en-US" sz="1600" b="1" dirty="0">
                <a:latin typeface="IBM Plex Sans SemiBold" panose="020B0503050000000000" pitchFamily="34" charset="77"/>
              </a:rPr>
              <a:t>Talent Management Solutions</a:t>
            </a:r>
            <a:br>
              <a:rPr lang="en-US" sz="1600" b="0" dirty="0"/>
            </a:br>
            <a:r>
              <a:rPr lang="en-US" sz="1600" dirty="0">
                <a:latin typeface="IBM Plex Sans" charset="0"/>
              </a:rPr>
              <a:t>August 25th, 2020</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Trivia Night at Matilda! – Lakeview East Chamber of Commerce">
            <a:extLst>
              <a:ext uri="{FF2B5EF4-FFF2-40B4-BE49-F238E27FC236}">
                <a16:creationId xmlns:a16="http://schemas.microsoft.com/office/drawing/2014/main" id="{0196EB5C-D4DC-4808-B2C3-75EFF402830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89" r="7021" b="-2"/>
          <a:stretch/>
        </p:blipFill>
        <p:spPr bwMode="auto">
          <a:xfrm>
            <a:off x="20" y="10"/>
            <a:ext cx="9143980" cy="5143490"/>
          </a:xfrm>
          <a:prstGeom prst="rect">
            <a:avLst/>
          </a:prstGeom>
          <a:solidFill>
            <a:srgbClr val="FFFFFF"/>
          </a:solidFill>
        </p:spPr>
      </p:pic>
      <p:sp>
        <p:nvSpPr>
          <p:cNvPr id="3" name="Slide Number Placeholder 2" hidden="1">
            <a:extLst>
              <a:ext uri="{FF2B5EF4-FFF2-40B4-BE49-F238E27FC236}">
                <a16:creationId xmlns:a16="http://schemas.microsoft.com/office/drawing/2014/main" id="{8CAD730C-8373-4691-A752-09A2F874D1D0}"/>
              </a:ext>
            </a:extLst>
          </p:cNvPr>
          <p:cNvSpPr>
            <a:spLocks noGrp="1"/>
          </p:cNvSpPr>
          <p:nvPr>
            <p:ph type="sldNum" sz="quarter" idx="4"/>
          </p:nvPr>
        </p:nvSpPr>
        <p:spPr/>
        <p:txBody>
          <a:bodyPr/>
          <a:lstStyle/>
          <a:p>
            <a:pPr>
              <a:spcAft>
                <a:spcPts val="600"/>
              </a:spcAft>
            </a:pPr>
            <a:fld id="{D0BE6F14-FF48-0F4F-A8AA-2E3F25371E4A}" type="slidenum">
              <a:rPr lang="en-US" smtClean="0"/>
              <a:pPr>
                <a:spcAft>
                  <a:spcPts val="600"/>
                </a:spcAft>
              </a:pPr>
              <a:t>2</a:t>
            </a:fld>
            <a:endParaRPr lang="en-US"/>
          </a:p>
        </p:txBody>
      </p:sp>
    </p:spTree>
    <p:extLst>
      <p:ext uri="{BB962C8B-B14F-4D97-AF65-F5344CB8AC3E}">
        <p14:creationId xmlns:p14="http://schemas.microsoft.com/office/powerpoint/2010/main" val="3382453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E4F9B3A-0B56-46E5-9224-3E355F31C474}"/>
              </a:ext>
            </a:extLst>
          </p:cNvPr>
          <p:cNvPicPr>
            <a:picLocks noChangeAspect="1"/>
          </p:cNvPicPr>
          <p:nvPr/>
        </p:nvPicPr>
        <p:blipFill>
          <a:blip r:embed="rId2"/>
          <a:stretch>
            <a:fillRect/>
          </a:stretch>
        </p:blipFill>
        <p:spPr>
          <a:xfrm>
            <a:off x="4572000" y="1091565"/>
            <a:ext cx="4572000" cy="2960370"/>
          </a:xfrm>
          <a:prstGeom prst="rect">
            <a:avLst/>
          </a:prstGeom>
          <a:noFill/>
        </p:spPr>
      </p:pic>
      <p:sp>
        <p:nvSpPr>
          <p:cNvPr id="4" name="Title 1">
            <a:extLst>
              <a:ext uri="{FF2B5EF4-FFF2-40B4-BE49-F238E27FC236}">
                <a16:creationId xmlns:a16="http://schemas.microsoft.com/office/drawing/2014/main" id="{0BFBB05E-63E8-4A1B-8476-A457ED64AE40}"/>
              </a:ext>
            </a:extLst>
          </p:cNvPr>
          <p:cNvSpPr txBox="1">
            <a:spLocks/>
          </p:cNvSpPr>
          <p:nvPr/>
        </p:nvSpPr>
        <p:spPr>
          <a:xfrm>
            <a:off x="4572000" y="4318690"/>
            <a:ext cx="4114800" cy="364435"/>
          </a:xfrm>
          <a:prstGeom prst="rect">
            <a:avLst/>
          </a:prstGeom>
          <a:solidFill>
            <a:schemeClr val="accent6">
              <a:lumMod val="60000"/>
              <a:lumOff val="40000"/>
            </a:schemeClr>
          </a:solidFill>
        </p:spPr>
        <p:txBody>
          <a:bodyPr vert="horz" lIns="0" tIns="0" rIns="0" bIns="0" rtlCol="0" anchor="ctr" anchorCtr="0">
            <a:normAutofit/>
          </a:bodyPr>
          <a:lstStyle>
            <a:lvl1pPr algn="l" defTabSz="457200" rtl="0" eaLnBrk="1" latinLnBrk="0" hangingPunct="1">
              <a:lnSpc>
                <a:spcPct val="90000"/>
              </a:lnSpc>
              <a:spcBef>
                <a:spcPct val="0"/>
              </a:spcBef>
              <a:buNone/>
              <a:defRPr sz="2400" b="0" kern="1200">
                <a:solidFill>
                  <a:schemeClr val="bg2"/>
                </a:solidFill>
                <a:latin typeface="+mj-lt"/>
                <a:ea typeface="Arial" charset="0"/>
                <a:cs typeface="Arial" charset="0"/>
              </a:defRPr>
            </a:lvl1pPr>
          </a:lstStyle>
          <a:p>
            <a:pPr algn="ctr">
              <a:spcAft>
                <a:spcPts val="600"/>
              </a:spcAft>
            </a:pPr>
            <a:r>
              <a:rPr lang="en-US" sz="2000" dirty="0">
                <a:solidFill>
                  <a:schemeClr val="tx1"/>
                </a:solidFill>
              </a:rPr>
              <a:t>Answer: A – YES it does! 1.62 m/s²</a:t>
            </a:r>
          </a:p>
        </p:txBody>
      </p:sp>
      <p:sp>
        <p:nvSpPr>
          <p:cNvPr id="3" name="Slide Number Placeholder 2">
            <a:extLst>
              <a:ext uri="{FF2B5EF4-FFF2-40B4-BE49-F238E27FC236}">
                <a16:creationId xmlns:a16="http://schemas.microsoft.com/office/drawing/2014/main" id="{1A832382-3D52-4547-B4A9-6AE0257349A1}"/>
              </a:ext>
            </a:extLst>
          </p:cNvPr>
          <p:cNvSpPr>
            <a:spLocks noGrp="1"/>
          </p:cNvSpPr>
          <p:nvPr>
            <p:ph type="sldNum" sz="quarter" idx="10"/>
          </p:nvPr>
        </p:nvSpPr>
        <p:spPr>
          <a:xfrm>
            <a:off x="6858000" y="4826480"/>
            <a:ext cx="2057400" cy="137160"/>
          </a:xfrm>
        </p:spPr>
        <p:txBody>
          <a:bodyPr anchor="ctr">
            <a:normAutofit/>
          </a:bodyPr>
          <a:lstStyle/>
          <a:p>
            <a:pPr>
              <a:spcAft>
                <a:spcPts val="600"/>
              </a:spcAft>
            </a:pPr>
            <a:fld id="{D0BE6F14-FF48-0F4F-A8AA-2E3F25371E4A}" type="slidenum">
              <a:rPr lang="en-US" smtClean="0"/>
              <a:pPr>
                <a:spcAft>
                  <a:spcPts val="600"/>
                </a:spcAft>
              </a:pPr>
              <a:t>3</a:t>
            </a:fld>
            <a:endParaRPr lang="en-US"/>
          </a:p>
        </p:txBody>
      </p:sp>
      <p:sp>
        <p:nvSpPr>
          <p:cNvPr id="2" name="Title 1">
            <a:extLst>
              <a:ext uri="{FF2B5EF4-FFF2-40B4-BE49-F238E27FC236}">
                <a16:creationId xmlns:a16="http://schemas.microsoft.com/office/drawing/2014/main" id="{B4CB211C-E8BC-42A0-82FD-6D5DD6CBD1BB}"/>
              </a:ext>
            </a:extLst>
          </p:cNvPr>
          <p:cNvSpPr>
            <a:spLocks noGrp="1"/>
          </p:cNvSpPr>
          <p:nvPr>
            <p:ph type="body" sz="quarter" idx="14"/>
          </p:nvPr>
        </p:nvSpPr>
        <p:spPr>
          <a:xfrm>
            <a:off x="228600" y="373380"/>
            <a:ext cx="4114800" cy="4309745"/>
          </a:xfrm>
        </p:spPr>
        <p:txBody>
          <a:bodyPr>
            <a:normAutofit/>
          </a:bodyPr>
          <a:lstStyle/>
          <a:p>
            <a:r>
              <a:rPr lang="en-US" sz="2400" dirty="0"/>
              <a:t>Does the moon have gravity?</a:t>
            </a:r>
            <a:br>
              <a:rPr lang="en-US" sz="2400" dirty="0"/>
            </a:br>
            <a:br>
              <a:rPr lang="en-US" dirty="0"/>
            </a:br>
            <a:r>
              <a:rPr lang="en-US" sz="2000" dirty="0"/>
              <a:t>A. Yes</a:t>
            </a:r>
            <a:br>
              <a:rPr lang="en-US" sz="2000" dirty="0"/>
            </a:br>
            <a:br>
              <a:rPr lang="en-US" sz="2000" dirty="0"/>
            </a:br>
            <a:r>
              <a:rPr lang="en-US" sz="2000" dirty="0"/>
              <a:t>B. No</a:t>
            </a:r>
            <a:endParaRPr lang="en-US" dirty="0"/>
          </a:p>
        </p:txBody>
      </p:sp>
    </p:spTree>
    <p:extLst>
      <p:ext uri="{BB962C8B-B14F-4D97-AF65-F5344CB8AC3E}">
        <p14:creationId xmlns:p14="http://schemas.microsoft.com/office/powerpoint/2010/main" val="259165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2522CB-06F8-485E-80AB-E3A7433D96E3}"/>
              </a:ext>
            </a:extLst>
          </p:cNvPr>
          <p:cNvSpPr>
            <a:spLocks noGrp="1"/>
          </p:cNvSpPr>
          <p:nvPr>
            <p:ph type="sldNum" sz="quarter" idx="10"/>
          </p:nvPr>
        </p:nvSpPr>
        <p:spPr/>
        <p:txBody>
          <a:bodyPr/>
          <a:lstStyle/>
          <a:p>
            <a:fld id="{D0BE6F14-FF48-0F4F-A8AA-2E3F25371E4A}" type="slidenum">
              <a:rPr lang="en-US" smtClean="0"/>
              <a:pPr/>
              <a:t>4</a:t>
            </a:fld>
            <a:endParaRPr lang="en-US"/>
          </a:p>
        </p:txBody>
      </p:sp>
      <p:sp>
        <p:nvSpPr>
          <p:cNvPr id="3" name="Title 2">
            <a:extLst>
              <a:ext uri="{FF2B5EF4-FFF2-40B4-BE49-F238E27FC236}">
                <a16:creationId xmlns:a16="http://schemas.microsoft.com/office/drawing/2014/main" id="{E15B9F3C-6ED3-44F7-A6AE-626B63EA2138}"/>
              </a:ext>
            </a:extLst>
          </p:cNvPr>
          <p:cNvSpPr>
            <a:spLocks noGrp="1"/>
          </p:cNvSpPr>
          <p:nvPr>
            <p:ph type="title"/>
          </p:nvPr>
        </p:nvSpPr>
        <p:spPr/>
        <p:txBody>
          <a:bodyPr/>
          <a:lstStyle/>
          <a:p>
            <a:r>
              <a:rPr lang="en-US" sz="2800" dirty="0"/>
              <a:t>How many edges does a cube have?</a:t>
            </a:r>
          </a:p>
        </p:txBody>
      </p:sp>
      <p:sp>
        <p:nvSpPr>
          <p:cNvPr id="4" name="TextBox 3">
            <a:extLst>
              <a:ext uri="{FF2B5EF4-FFF2-40B4-BE49-F238E27FC236}">
                <a16:creationId xmlns:a16="http://schemas.microsoft.com/office/drawing/2014/main" id="{016C2D2E-18D0-4A37-9A46-0ED7673F2638}"/>
              </a:ext>
            </a:extLst>
          </p:cNvPr>
          <p:cNvSpPr txBox="1"/>
          <p:nvPr/>
        </p:nvSpPr>
        <p:spPr>
          <a:xfrm>
            <a:off x="278296" y="1464365"/>
            <a:ext cx="3246782" cy="1569660"/>
          </a:xfrm>
          <a:prstGeom prst="rect">
            <a:avLst/>
          </a:prstGeom>
          <a:noFill/>
        </p:spPr>
        <p:txBody>
          <a:bodyPr wrap="square" rtlCol="0">
            <a:spAutoFit/>
          </a:bodyPr>
          <a:lstStyle/>
          <a:p>
            <a:pPr marL="342900" indent="-342900">
              <a:buAutoNum type="alphaUcPeriod"/>
            </a:pPr>
            <a:r>
              <a:rPr lang="en-US" sz="2400" dirty="0"/>
              <a:t>6</a:t>
            </a:r>
          </a:p>
          <a:p>
            <a:pPr marL="342900" indent="-342900">
              <a:buAutoNum type="alphaUcPeriod"/>
            </a:pPr>
            <a:r>
              <a:rPr lang="en-US" sz="2400" dirty="0"/>
              <a:t>8</a:t>
            </a:r>
          </a:p>
          <a:p>
            <a:pPr marL="342900" indent="-342900">
              <a:buAutoNum type="alphaUcPeriod"/>
            </a:pPr>
            <a:r>
              <a:rPr lang="en-US" sz="2400" dirty="0"/>
              <a:t>10</a:t>
            </a:r>
          </a:p>
          <a:p>
            <a:pPr marL="342900" indent="-342900">
              <a:buAutoNum type="alphaUcPeriod"/>
            </a:pPr>
            <a:r>
              <a:rPr lang="en-US" sz="2400" dirty="0"/>
              <a:t>12</a:t>
            </a:r>
          </a:p>
        </p:txBody>
      </p:sp>
      <p:pic>
        <p:nvPicPr>
          <p:cNvPr id="5" name="Picture 4" descr="Dice PNG">
            <a:extLst>
              <a:ext uri="{FF2B5EF4-FFF2-40B4-BE49-F238E27FC236}">
                <a16:creationId xmlns:a16="http://schemas.microsoft.com/office/drawing/2014/main" id="{46A02A07-5F5F-47F6-BCCB-0B73A19F2D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3950" y="1153559"/>
            <a:ext cx="3981450" cy="3810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428CBE6-7532-4EC2-BA96-6FFD8BAEB2A3}"/>
              </a:ext>
            </a:extLst>
          </p:cNvPr>
          <p:cNvSpPr txBox="1"/>
          <p:nvPr/>
        </p:nvSpPr>
        <p:spPr>
          <a:xfrm>
            <a:off x="1590261" y="3866201"/>
            <a:ext cx="3584713" cy="523220"/>
          </a:xfrm>
          <a:prstGeom prst="rect">
            <a:avLst/>
          </a:prstGeom>
          <a:solidFill>
            <a:srgbClr val="FF4747"/>
          </a:solidFill>
        </p:spPr>
        <p:txBody>
          <a:bodyPr wrap="square" rtlCol="0" anchor="ctr">
            <a:spAutoFit/>
          </a:bodyPr>
          <a:lstStyle/>
          <a:p>
            <a:pPr algn="ctr"/>
            <a:r>
              <a:rPr lang="en-US" sz="2800" dirty="0"/>
              <a:t>Answer: 12</a:t>
            </a:r>
          </a:p>
        </p:txBody>
      </p:sp>
    </p:spTree>
    <p:extLst>
      <p:ext uri="{BB962C8B-B14F-4D97-AF65-F5344CB8AC3E}">
        <p14:creationId xmlns:p14="http://schemas.microsoft.com/office/powerpoint/2010/main" val="651022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B211C-E8BC-42A0-82FD-6D5DD6CBD1BB}"/>
              </a:ext>
            </a:extLst>
          </p:cNvPr>
          <p:cNvSpPr>
            <a:spLocks noGrp="1"/>
          </p:cNvSpPr>
          <p:nvPr>
            <p:ph type="title"/>
          </p:nvPr>
        </p:nvSpPr>
        <p:spPr>
          <a:xfrm>
            <a:off x="-1" y="-1"/>
            <a:ext cx="9143999" cy="685801"/>
          </a:xfrm>
        </p:spPr>
        <p:txBody>
          <a:bodyPr/>
          <a:lstStyle/>
          <a:p>
            <a:r>
              <a:rPr lang="en-US" dirty="0"/>
              <a:t>How many months of the year have 31 days?</a:t>
            </a:r>
            <a:br>
              <a:rPr lang="en-US" dirty="0"/>
            </a:br>
            <a:br>
              <a:rPr lang="en-US" dirty="0"/>
            </a:br>
            <a:br>
              <a:rPr lang="en-US" dirty="0"/>
            </a:br>
            <a:r>
              <a:rPr lang="en-US" dirty="0"/>
              <a:t>A. 5</a:t>
            </a:r>
            <a:br>
              <a:rPr lang="en-US" dirty="0"/>
            </a:br>
            <a:r>
              <a:rPr lang="en-US" dirty="0"/>
              <a:t>B. 7</a:t>
            </a:r>
            <a:br>
              <a:rPr lang="en-US" dirty="0"/>
            </a:br>
            <a:r>
              <a:rPr lang="en-US" dirty="0"/>
              <a:t>C. 9</a:t>
            </a:r>
            <a:br>
              <a:rPr lang="en-US" dirty="0"/>
            </a:br>
            <a:r>
              <a:rPr lang="en-US" dirty="0"/>
              <a:t>D. 11</a:t>
            </a:r>
          </a:p>
        </p:txBody>
      </p:sp>
      <p:sp>
        <p:nvSpPr>
          <p:cNvPr id="3" name="Slide Number Placeholder 2">
            <a:extLst>
              <a:ext uri="{FF2B5EF4-FFF2-40B4-BE49-F238E27FC236}">
                <a16:creationId xmlns:a16="http://schemas.microsoft.com/office/drawing/2014/main" id="{1A832382-3D52-4547-B4A9-6AE0257349A1}"/>
              </a:ext>
            </a:extLst>
          </p:cNvPr>
          <p:cNvSpPr>
            <a:spLocks noGrp="1"/>
          </p:cNvSpPr>
          <p:nvPr>
            <p:ph type="sldNum" sz="quarter" idx="4"/>
          </p:nvPr>
        </p:nvSpPr>
        <p:spPr/>
        <p:txBody>
          <a:bodyPr/>
          <a:lstStyle/>
          <a:p>
            <a:fld id="{D0BE6F14-FF48-0F4F-A8AA-2E3F25371E4A}" type="slidenum">
              <a:rPr lang="en-US" smtClean="0"/>
              <a:pPr/>
              <a:t>5</a:t>
            </a:fld>
            <a:endParaRPr lang="en-US"/>
          </a:p>
        </p:txBody>
      </p:sp>
      <p:pic>
        <p:nvPicPr>
          <p:cNvPr id="3080" name="Picture 8" descr="Calendar PNG Transparent | PNG Mart">
            <a:extLst>
              <a:ext uri="{FF2B5EF4-FFF2-40B4-BE49-F238E27FC236}">
                <a16:creationId xmlns:a16="http://schemas.microsoft.com/office/drawing/2014/main" id="{23A2400E-8767-4525-8381-3F5BA8BAB9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8430" y="669132"/>
            <a:ext cx="3284220" cy="328422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F10BEE8-3117-497D-BC66-4F34B9778B34}"/>
              </a:ext>
            </a:extLst>
          </p:cNvPr>
          <p:cNvSpPr txBox="1"/>
          <p:nvPr/>
        </p:nvSpPr>
        <p:spPr>
          <a:xfrm>
            <a:off x="5067300" y="3953352"/>
            <a:ext cx="3787140" cy="523220"/>
          </a:xfrm>
          <a:prstGeom prst="rect">
            <a:avLst/>
          </a:prstGeom>
          <a:solidFill>
            <a:schemeClr val="bg2"/>
          </a:solidFill>
        </p:spPr>
        <p:txBody>
          <a:bodyPr wrap="square" rtlCol="0" anchor="ctr">
            <a:spAutoFit/>
          </a:bodyPr>
          <a:lstStyle/>
          <a:p>
            <a:pPr algn="ctr"/>
            <a:r>
              <a:rPr lang="en-US" sz="2800" dirty="0"/>
              <a:t>Answer: 7</a:t>
            </a:r>
          </a:p>
        </p:txBody>
      </p:sp>
    </p:spTree>
    <p:extLst>
      <p:ext uri="{BB962C8B-B14F-4D97-AF65-F5344CB8AC3E}">
        <p14:creationId xmlns:p14="http://schemas.microsoft.com/office/powerpoint/2010/main" val="2057323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B211C-E8BC-42A0-82FD-6D5DD6CBD1BB}"/>
              </a:ext>
            </a:extLst>
          </p:cNvPr>
          <p:cNvSpPr>
            <a:spLocks noGrp="1"/>
          </p:cNvSpPr>
          <p:nvPr>
            <p:ph type="title"/>
          </p:nvPr>
        </p:nvSpPr>
        <p:spPr/>
        <p:txBody>
          <a:bodyPr/>
          <a:lstStyle/>
          <a:p>
            <a:r>
              <a:rPr lang="en-US" dirty="0"/>
              <a:t>What is the average number of integration touchpoints across all organizations?</a:t>
            </a:r>
            <a:br>
              <a:rPr lang="en-US" dirty="0"/>
            </a:br>
            <a:br>
              <a:rPr lang="en-US" dirty="0"/>
            </a:br>
            <a:r>
              <a:rPr lang="en-US" dirty="0"/>
              <a:t>A. 5</a:t>
            </a:r>
            <a:br>
              <a:rPr lang="en-US" dirty="0"/>
            </a:br>
            <a:r>
              <a:rPr lang="en-US" dirty="0"/>
              <a:t>B. 8</a:t>
            </a:r>
            <a:br>
              <a:rPr lang="en-US" dirty="0"/>
            </a:br>
            <a:r>
              <a:rPr lang="en-US" dirty="0"/>
              <a:t>C. 11</a:t>
            </a:r>
            <a:br>
              <a:rPr lang="en-US" dirty="0"/>
            </a:br>
            <a:r>
              <a:rPr lang="en-US" dirty="0"/>
              <a:t>D. 19</a:t>
            </a:r>
          </a:p>
        </p:txBody>
      </p:sp>
      <p:sp>
        <p:nvSpPr>
          <p:cNvPr id="3" name="Slide Number Placeholder 2">
            <a:extLst>
              <a:ext uri="{FF2B5EF4-FFF2-40B4-BE49-F238E27FC236}">
                <a16:creationId xmlns:a16="http://schemas.microsoft.com/office/drawing/2014/main" id="{1A832382-3D52-4547-B4A9-6AE0257349A1}"/>
              </a:ext>
            </a:extLst>
          </p:cNvPr>
          <p:cNvSpPr>
            <a:spLocks noGrp="1"/>
          </p:cNvSpPr>
          <p:nvPr>
            <p:ph type="sldNum" sz="quarter" idx="4"/>
          </p:nvPr>
        </p:nvSpPr>
        <p:spPr/>
        <p:txBody>
          <a:bodyPr/>
          <a:lstStyle/>
          <a:p>
            <a:fld id="{D0BE6F14-FF48-0F4F-A8AA-2E3F25371E4A}" type="slidenum">
              <a:rPr lang="en-US" smtClean="0"/>
              <a:pPr/>
              <a:t>6</a:t>
            </a:fld>
            <a:endParaRPr lang="en-US"/>
          </a:p>
        </p:txBody>
      </p:sp>
      <p:sp>
        <p:nvSpPr>
          <p:cNvPr id="4" name="Title 1">
            <a:extLst>
              <a:ext uri="{FF2B5EF4-FFF2-40B4-BE49-F238E27FC236}">
                <a16:creationId xmlns:a16="http://schemas.microsoft.com/office/drawing/2014/main" id="{0BFBB05E-63E8-4A1B-8476-A457ED64AE40}"/>
              </a:ext>
            </a:extLst>
          </p:cNvPr>
          <p:cNvSpPr txBox="1">
            <a:spLocks/>
          </p:cNvSpPr>
          <p:nvPr/>
        </p:nvSpPr>
        <p:spPr>
          <a:xfrm>
            <a:off x="4572000" y="0"/>
            <a:ext cx="4572000" cy="5143500"/>
          </a:xfrm>
          <a:prstGeom prst="rect">
            <a:avLst/>
          </a:prstGeom>
          <a:gradFill flip="none" rotWithShape="1">
            <a:gsLst>
              <a:gs pos="0">
                <a:schemeClr val="bg2">
                  <a:lumMod val="95000"/>
                  <a:shade val="30000"/>
                  <a:satMod val="115000"/>
                </a:schemeClr>
              </a:gs>
              <a:gs pos="50000">
                <a:schemeClr val="bg2">
                  <a:lumMod val="95000"/>
                  <a:shade val="67500"/>
                  <a:satMod val="115000"/>
                </a:schemeClr>
              </a:gs>
              <a:gs pos="100000">
                <a:schemeClr val="bg2">
                  <a:lumMod val="95000"/>
                  <a:shade val="100000"/>
                  <a:satMod val="115000"/>
                </a:schemeClr>
              </a:gs>
            </a:gsLst>
            <a:lin ang="16200000" scaled="1"/>
            <a:tileRect/>
          </a:gradFill>
        </p:spPr>
        <p:txBody>
          <a:bodyPr vert="horz" lIns="0" tIns="0" rIns="0" bIns="0" rtlCol="0" anchor="ctr" anchorCtr="0">
            <a:noAutofit/>
          </a:bodyPr>
          <a:lstStyle>
            <a:lvl1pPr algn="l" defTabSz="457200" rtl="0" eaLnBrk="1" latinLnBrk="0" hangingPunct="1">
              <a:lnSpc>
                <a:spcPct val="90000"/>
              </a:lnSpc>
              <a:spcBef>
                <a:spcPct val="0"/>
              </a:spcBef>
              <a:buNone/>
              <a:defRPr sz="2400" b="0" kern="1200">
                <a:solidFill>
                  <a:schemeClr val="bg2"/>
                </a:solidFill>
                <a:latin typeface="+mj-lt"/>
                <a:ea typeface="Arial" charset="0"/>
                <a:cs typeface="Arial" charset="0"/>
              </a:defRPr>
            </a:lvl1pPr>
          </a:lstStyle>
          <a:p>
            <a:r>
              <a:rPr lang="en-US" sz="4000" dirty="0">
                <a:solidFill>
                  <a:schemeClr val="tx1"/>
                </a:solidFill>
              </a:rPr>
              <a:t>19 according to the </a:t>
            </a:r>
            <a:r>
              <a:rPr lang="en-US" sz="4000" dirty="0">
                <a:solidFill>
                  <a:schemeClr val="accent6"/>
                </a:solidFill>
                <a:hlinkClick r:id="rId2">
                  <a:extLst>
                    <a:ext uri="{A12FA001-AC4F-418D-AE19-62706E023703}">
                      <ahyp:hlinkClr xmlns:ahyp="http://schemas.microsoft.com/office/drawing/2018/hyperlinkcolor" val="tx"/>
                    </a:ext>
                  </a:extLst>
                </a:hlinkClick>
              </a:rPr>
              <a:t>Sierra-Cedar 2019-2020 HR Systems Survey</a:t>
            </a:r>
            <a:r>
              <a:rPr lang="en-US" sz="4000" dirty="0">
                <a:solidFill>
                  <a:schemeClr val="tx1"/>
                </a:solidFill>
              </a:rPr>
              <a:t>.</a:t>
            </a:r>
          </a:p>
          <a:p>
            <a:endParaRPr lang="en-US" sz="4000" dirty="0">
              <a:solidFill>
                <a:schemeClr val="tx1"/>
              </a:solidFill>
            </a:endParaRPr>
          </a:p>
          <a:p>
            <a:r>
              <a:rPr lang="en-US" sz="2000" dirty="0">
                <a:solidFill>
                  <a:schemeClr val="tx1"/>
                </a:solidFill>
              </a:rPr>
              <a:t>Average number of touchpoints change based on the size and complexity of the organization, with an average of 66 for Large and 8 for Small organizations.</a:t>
            </a:r>
          </a:p>
        </p:txBody>
      </p:sp>
      <p:pic>
        <p:nvPicPr>
          <p:cNvPr id="4108" name="Picture 12" descr="Virtual Events">
            <a:extLst>
              <a:ext uri="{FF2B5EF4-FFF2-40B4-BE49-F238E27FC236}">
                <a16:creationId xmlns:a16="http://schemas.microsoft.com/office/drawing/2014/main" id="{A4F38936-1BEB-434C-9331-39C7861B0EDD}"/>
              </a:ext>
            </a:extLst>
          </p:cNvPr>
          <p:cNvPicPr>
            <a:picLocks noChangeAspect="1" noChangeArrowheads="1"/>
          </p:cNvPicPr>
          <p:nvPr/>
        </p:nvPicPr>
        <p:blipFill>
          <a:blip r:embed="rId3">
            <a:biLevel thresh="25000"/>
            <a:extLst>
              <a:ext uri="{28A0092B-C50C-407E-A947-70E740481C1C}">
                <a14:useLocalDpi xmlns:a14="http://schemas.microsoft.com/office/drawing/2010/main" val="0"/>
              </a:ext>
            </a:extLst>
          </a:blip>
          <a:srcRect/>
          <a:stretch>
            <a:fillRect/>
          </a:stretch>
        </p:blipFill>
        <p:spPr bwMode="auto">
          <a:xfrm>
            <a:off x="1645920" y="2160905"/>
            <a:ext cx="2522220" cy="2522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2206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7CB9B5-276B-462D-91EF-04DF9D33D9F4}"/>
              </a:ext>
            </a:extLst>
          </p:cNvPr>
          <p:cNvSpPr>
            <a:spLocks noGrp="1"/>
          </p:cNvSpPr>
          <p:nvPr>
            <p:ph sz="quarter" idx="15"/>
          </p:nvPr>
        </p:nvSpPr>
        <p:spPr>
          <a:xfrm>
            <a:off x="6156962" y="955040"/>
            <a:ext cx="2987038" cy="4175760"/>
          </a:xfrm>
        </p:spPr>
        <p:txBody>
          <a:bodyPr/>
          <a:lstStyle/>
          <a:p>
            <a:r>
              <a:rPr lang="en-US" b="1" dirty="0"/>
              <a:t>Other Types of Integrations:</a:t>
            </a:r>
          </a:p>
          <a:p>
            <a:pPr marL="171450" indent="-171450">
              <a:buFont typeface="Arial" panose="020B0604020202020204" pitchFamily="34" charset="0"/>
              <a:buChar char="•"/>
            </a:pPr>
            <a:r>
              <a:rPr lang="en-US" sz="1200" dirty="0"/>
              <a:t>Do you use RAM to send data out </a:t>
            </a:r>
            <a:r>
              <a:rPr lang="en-US" sz="1200"/>
              <a:t>of BrassRing ATS? </a:t>
            </a:r>
            <a:endParaRPr lang="en-US" sz="1200" dirty="0"/>
          </a:p>
          <a:p>
            <a:pPr marL="171450" indent="-171450">
              <a:buFont typeface="Arial" panose="020B0604020202020204" pitchFamily="34" charset="0"/>
              <a:buChar char="•"/>
            </a:pPr>
            <a:r>
              <a:rPr lang="en-US" sz="1200" dirty="0"/>
              <a:t>Instead of a traditional integration does your organization use the DIT to FTP option to have data picked up by an HRIS?</a:t>
            </a:r>
          </a:p>
        </p:txBody>
      </p:sp>
      <p:sp>
        <p:nvSpPr>
          <p:cNvPr id="3" name="Content Placeholder 2">
            <a:extLst>
              <a:ext uri="{FF2B5EF4-FFF2-40B4-BE49-F238E27FC236}">
                <a16:creationId xmlns:a16="http://schemas.microsoft.com/office/drawing/2014/main" id="{B8923DD4-4419-4E4F-8E7F-8321A1606EA3}"/>
              </a:ext>
            </a:extLst>
          </p:cNvPr>
          <p:cNvSpPr>
            <a:spLocks noGrp="1"/>
          </p:cNvSpPr>
          <p:nvPr>
            <p:ph sz="quarter" idx="16"/>
          </p:nvPr>
        </p:nvSpPr>
        <p:spPr>
          <a:xfrm>
            <a:off x="3044192" y="955040"/>
            <a:ext cx="3063238" cy="4175760"/>
          </a:xfrm>
        </p:spPr>
        <p:txBody>
          <a:bodyPr/>
          <a:lstStyle/>
          <a:p>
            <a:r>
              <a:rPr lang="en-US" b="1" dirty="0"/>
              <a:t>Export Integrations:</a:t>
            </a:r>
          </a:p>
          <a:p>
            <a:pPr marL="171450" indent="-171450">
              <a:buFont typeface="Arial" panose="020B0604020202020204" pitchFamily="34" charset="0"/>
              <a:buChar char="•"/>
            </a:pPr>
            <a:r>
              <a:rPr lang="en-US" sz="1200" dirty="0"/>
              <a:t>What type of data do you find useful to export out </a:t>
            </a:r>
            <a:r>
              <a:rPr lang="en-US" sz="1200"/>
              <a:t>of BrassRing ATS/</a:t>
            </a:r>
            <a:r>
              <a:rPr lang="en-US" sz="1200" dirty="0"/>
              <a:t>Onboard? </a:t>
            </a:r>
          </a:p>
          <a:p>
            <a:pPr marL="171450" indent="-171450">
              <a:buFont typeface="Arial" panose="020B0604020202020204" pitchFamily="34" charset="0"/>
              <a:buChar char="•"/>
            </a:pPr>
            <a:r>
              <a:rPr lang="en-US" sz="1200" dirty="0"/>
              <a:t>Do you initiate Background Checks, video interviews, assessments, </a:t>
            </a:r>
            <a:r>
              <a:rPr lang="en-US" sz="1200" dirty="0" err="1"/>
              <a:t>etc</a:t>
            </a:r>
            <a:r>
              <a:rPr lang="en-US" sz="1200" dirty="0"/>
              <a:t> through integrations? </a:t>
            </a:r>
          </a:p>
          <a:p>
            <a:pPr marL="171450" indent="-171450">
              <a:buFont typeface="Arial" panose="020B0604020202020204" pitchFamily="34" charset="0"/>
              <a:buChar char="•"/>
            </a:pPr>
            <a:r>
              <a:rPr lang="en-US" sz="1200" dirty="0"/>
              <a:t>At what point do you send New Hire information to your HRIS? </a:t>
            </a:r>
          </a:p>
          <a:p>
            <a:pPr marL="171450" indent="-171450">
              <a:buFont typeface="Arial" panose="020B0604020202020204" pitchFamily="34" charset="0"/>
              <a:buChar char="•"/>
            </a:pPr>
            <a:r>
              <a:rPr lang="en-US" sz="1200" dirty="0"/>
              <a:t>Do you integrate with a Data Warehouse that collates all of your data from multiple systems?</a:t>
            </a:r>
          </a:p>
          <a:p>
            <a:pPr marL="171450" indent="-171450">
              <a:buFont typeface="Arial" panose="020B0604020202020204" pitchFamily="34" charset="0"/>
              <a:buChar char="•"/>
            </a:pPr>
            <a:r>
              <a:rPr lang="en-US" sz="1200" dirty="0"/>
              <a:t>Are there any business issues you've solved through exporting/importing data?</a:t>
            </a:r>
          </a:p>
        </p:txBody>
      </p:sp>
      <p:sp>
        <p:nvSpPr>
          <p:cNvPr id="5" name="Content Placeholder 4">
            <a:extLst>
              <a:ext uri="{FF2B5EF4-FFF2-40B4-BE49-F238E27FC236}">
                <a16:creationId xmlns:a16="http://schemas.microsoft.com/office/drawing/2014/main" id="{D515CF09-210A-44B2-8B5C-6733F4500C29}"/>
              </a:ext>
            </a:extLst>
          </p:cNvPr>
          <p:cNvSpPr>
            <a:spLocks noGrp="1"/>
          </p:cNvSpPr>
          <p:nvPr>
            <p:ph sz="quarter" idx="18"/>
          </p:nvPr>
        </p:nvSpPr>
        <p:spPr>
          <a:xfrm>
            <a:off x="0" y="967740"/>
            <a:ext cx="2994660" cy="4175760"/>
          </a:xfrm>
        </p:spPr>
        <p:txBody>
          <a:bodyPr/>
          <a:lstStyle/>
          <a:p>
            <a:r>
              <a:rPr lang="en-US" b="1" dirty="0"/>
              <a:t>Import Integrations:</a:t>
            </a:r>
          </a:p>
          <a:p>
            <a:pPr marL="171450" indent="-171450">
              <a:buFont typeface="Arial" panose="020B0604020202020204" pitchFamily="34" charset="0"/>
              <a:buChar char="•"/>
            </a:pPr>
            <a:r>
              <a:rPr lang="en-US" sz="1200" dirty="0"/>
              <a:t>What type of data are you sending into Talent Suite/BR/OB?</a:t>
            </a:r>
          </a:p>
          <a:p>
            <a:pPr marL="171450" indent="-171450">
              <a:buFont typeface="Arial" panose="020B0604020202020204" pitchFamily="34" charset="0"/>
              <a:buChar char="•"/>
            </a:pPr>
            <a:r>
              <a:rPr lang="en-US" sz="1200" dirty="0"/>
              <a:t>Are you creating reqs in an HRIS system (i.e. PeopleSoft, Workday, SAP) and sending them </a:t>
            </a:r>
            <a:r>
              <a:rPr lang="en-US" sz="1200"/>
              <a:t>into BrassRing ATS? </a:t>
            </a:r>
            <a:endParaRPr lang="en-US" sz="1200" dirty="0"/>
          </a:p>
          <a:p>
            <a:pPr marL="171450" indent="-171450">
              <a:buFont typeface="Arial" panose="020B0604020202020204" pitchFamily="34" charset="0"/>
              <a:buChar char="•"/>
            </a:pPr>
            <a:r>
              <a:rPr lang="en-US" sz="1200" dirty="0"/>
              <a:t>Do you have foundation integrations to maintain option lists? </a:t>
            </a:r>
          </a:p>
          <a:p>
            <a:pPr marL="171450" indent="-171450">
              <a:buFont typeface="Arial" panose="020B0604020202020204" pitchFamily="34" charset="0"/>
              <a:buChar char="•"/>
            </a:pPr>
            <a:r>
              <a:rPr lang="en-US" sz="1200" dirty="0"/>
              <a:t>What was your experience implementing these integrations? </a:t>
            </a:r>
          </a:p>
          <a:p>
            <a:pPr marL="171450" indent="-171450">
              <a:buFont typeface="Arial" panose="020B0604020202020204" pitchFamily="34" charset="0"/>
              <a:buChar char="•"/>
            </a:pPr>
            <a:r>
              <a:rPr lang="en-US" sz="1200" dirty="0"/>
              <a:t>What time savings has your organization observed with the implementation of these integrations?</a:t>
            </a:r>
          </a:p>
        </p:txBody>
      </p:sp>
      <p:sp>
        <p:nvSpPr>
          <p:cNvPr id="6" name="Title 5">
            <a:extLst>
              <a:ext uri="{FF2B5EF4-FFF2-40B4-BE49-F238E27FC236}">
                <a16:creationId xmlns:a16="http://schemas.microsoft.com/office/drawing/2014/main" id="{60851B49-2B03-4230-B0C3-DFC7B0E09292}"/>
              </a:ext>
            </a:extLst>
          </p:cNvPr>
          <p:cNvSpPr>
            <a:spLocks noGrp="1"/>
          </p:cNvSpPr>
          <p:nvPr>
            <p:ph type="title"/>
          </p:nvPr>
        </p:nvSpPr>
        <p:spPr>
          <a:xfrm>
            <a:off x="-1" y="-1"/>
            <a:ext cx="9143999" cy="955041"/>
          </a:xfrm>
        </p:spPr>
        <p:txBody>
          <a:bodyPr/>
          <a:lstStyle/>
          <a:p>
            <a:r>
              <a:rPr lang="en-US" dirty="0"/>
              <a:t>Potential Topics to Discuss</a:t>
            </a:r>
          </a:p>
        </p:txBody>
      </p:sp>
      <p:sp>
        <p:nvSpPr>
          <p:cNvPr id="7" name="Slide Number Placeholder 6">
            <a:extLst>
              <a:ext uri="{FF2B5EF4-FFF2-40B4-BE49-F238E27FC236}">
                <a16:creationId xmlns:a16="http://schemas.microsoft.com/office/drawing/2014/main" id="{72E797F1-2A66-41A1-93E3-6ED3D2CA21EF}"/>
              </a:ext>
            </a:extLst>
          </p:cNvPr>
          <p:cNvSpPr>
            <a:spLocks noGrp="1"/>
          </p:cNvSpPr>
          <p:nvPr>
            <p:ph type="sldNum" sz="quarter" idx="4"/>
          </p:nvPr>
        </p:nvSpPr>
        <p:spPr/>
        <p:txBody>
          <a:bodyPr/>
          <a:lstStyle/>
          <a:p>
            <a:fld id="{D0BE6F14-FF48-0F4F-A8AA-2E3F25371E4A}" type="slidenum">
              <a:rPr lang="en-US" smtClean="0"/>
              <a:pPr/>
              <a:t>7</a:t>
            </a:fld>
            <a:endParaRPr lang="en-US"/>
          </a:p>
        </p:txBody>
      </p:sp>
    </p:spTree>
    <p:extLst>
      <p:ext uri="{BB962C8B-B14F-4D97-AF65-F5344CB8AC3E}">
        <p14:creationId xmlns:p14="http://schemas.microsoft.com/office/powerpoint/2010/main" val="1294745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E141672-A200-4D49-9FA1-A9A5F6B3EB01}"/>
              </a:ext>
            </a:extLst>
          </p:cNvPr>
          <p:cNvSpPr>
            <a:spLocks noGrp="1"/>
          </p:cNvSpPr>
          <p:nvPr>
            <p:ph type="title"/>
          </p:nvPr>
        </p:nvSpPr>
        <p:spPr>
          <a:xfrm>
            <a:off x="-1" y="-1"/>
            <a:ext cx="9143999" cy="4445252"/>
          </a:xfrm>
        </p:spPr>
        <p:txBody>
          <a:bodyPr/>
          <a:lstStyle/>
          <a:p>
            <a:r>
              <a:rPr lang="en-US" sz="1600" b="1" dirty="0">
                <a:solidFill>
                  <a:schemeClr val="bg1">
                    <a:lumMod val="50000"/>
                    <a:lumOff val="50000"/>
                  </a:schemeClr>
                </a:solidFill>
                <a:cs typeface="Arial"/>
              </a:rPr>
              <a:t>Background Check Integrations (12:25): </a:t>
            </a:r>
            <a:r>
              <a:rPr lang="en-US" sz="1600" b="1" dirty="0">
                <a:cs typeface="Arial"/>
              </a:rPr>
              <a:t>Is there anyone who has used the mapping tool to implement background check vendor? Who did you use? Was it a common services vendor or something else?  How difficult was it to configure? </a:t>
            </a:r>
            <a:br>
              <a:rPr lang="en-US" sz="1200" dirty="0"/>
            </a:br>
            <a:br>
              <a:rPr lang="en-US" sz="1200" dirty="0"/>
            </a:br>
            <a:r>
              <a:rPr lang="en-US" sz="1200" dirty="0">
                <a:cs typeface="Arial"/>
              </a:rPr>
              <a:t>- We do have “Common Services Integrations” are pre-connected integrations where the  configuration is selecting the fields you’d like to have sent to the Vendor. </a:t>
            </a:r>
            <a:r>
              <a:rPr lang="en-US" sz="1200" dirty="0">
                <a:ea typeface="+mj-lt"/>
                <a:cs typeface="+mj-lt"/>
              </a:rPr>
              <a:t>There are several common services vendors such as Accurate, </a:t>
            </a:r>
            <a:r>
              <a:rPr lang="en-US" sz="1200" dirty="0" err="1">
                <a:ea typeface="+mj-lt"/>
                <a:cs typeface="+mj-lt"/>
              </a:rPr>
              <a:t>Hireright</a:t>
            </a:r>
            <a:r>
              <a:rPr lang="en-US" sz="1200" dirty="0">
                <a:ea typeface="+mj-lt"/>
                <a:cs typeface="+mj-lt"/>
              </a:rPr>
              <a:t>, Sterling etc.</a:t>
            </a:r>
            <a:br>
              <a:rPr lang="en-US" sz="1200" dirty="0"/>
            </a:br>
            <a:r>
              <a:rPr lang="en-US" sz="1200" dirty="0">
                <a:cs typeface="Arial"/>
              </a:rPr>
              <a:t>	</a:t>
            </a:r>
            <a:br>
              <a:rPr lang="en-US" sz="1200" dirty="0">
                <a:cs typeface="Arial"/>
              </a:rPr>
            </a:br>
            <a:r>
              <a:rPr lang="en-US" sz="1200" dirty="0">
                <a:cs typeface="Arial"/>
              </a:rPr>
              <a:t>- I have used Mapping Tool &amp; am in the process now with a "common service" background check vendor. If you use a 	"common service" vendor, it's not difficult</a:t>
            </a:r>
            <a:br>
              <a:rPr lang="en-US" sz="1200" dirty="0"/>
            </a:br>
            <a:br>
              <a:rPr lang="en-US" sz="1200" dirty="0"/>
            </a:br>
            <a:r>
              <a:rPr lang="en-US" sz="1200" dirty="0">
                <a:cs typeface="Arial"/>
              </a:rPr>
              <a:t>- We use </a:t>
            </a:r>
            <a:r>
              <a:rPr lang="en-US" sz="1200" dirty="0" err="1">
                <a:cs typeface="Arial"/>
              </a:rPr>
              <a:t>Hireright</a:t>
            </a:r>
            <a:r>
              <a:rPr lang="en-US" sz="1200" dirty="0">
                <a:cs typeface="Arial"/>
              </a:rPr>
              <a:t>, but it was setup a while ago. I think it was before the Mapping Tool was available. </a:t>
            </a:r>
            <a:br>
              <a:rPr lang="en-US" sz="1200" dirty="0"/>
            </a:br>
            <a:br>
              <a:rPr lang="en-US" sz="1200" dirty="0"/>
            </a:br>
            <a:r>
              <a:rPr lang="en-US" sz="1200" dirty="0">
                <a:cs typeface="Arial"/>
              </a:rPr>
              <a:t>- We use Sterling, but it was actually set up via a consultant service so I don’t have experience with Mapping Tool. They have been great, especially with complications of background checks due to </a:t>
            </a:r>
            <a:r>
              <a:rPr lang="en-US" sz="1200" dirty="0" err="1">
                <a:cs typeface="Arial"/>
              </a:rPr>
              <a:t>covid</a:t>
            </a:r>
            <a:r>
              <a:rPr lang="en-US" sz="1200" dirty="0">
                <a:cs typeface="Arial"/>
              </a:rPr>
              <a:t>. </a:t>
            </a:r>
            <a:br>
              <a:rPr lang="en-US" sz="1200" dirty="0"/>
            </a:br>
            <a:br>
              <a:rPr lang="en-US" sz="1200" dirty="0"/>
            </a:br>
            <a:r>
              <a:rPr lang="en-US" sz="1200" dirty="0">
                <a:cs typeface="Arial"/>
              </a:rPr>
              <a:t>- We are evaluating Skill Survey we are still in talks with them. In general the Mapping Tool is not difficult. </a:t>
            </a:r>
            <a:br>
              <a:rPr lang="en-US" sz="1200" dirty="0"/>
            </a:br>
            <a:br>
              <a:rPr lang="en-US" sz="1200" dirty="0"/>
            </a:br>
            <a:r>
              <a:rPr lang="en-US" sz="1200" dirty="0">
                <a:cs typeface="Arial"/>
              </a:rPr>
              <a:t>- We use Truescreen. It is not a common service. I believe that we did fill out the Mapping Tool with the help of our EP. I don’t think it’s something we could have set up on our own we definitely needed. We had it setup based on our HR status so if we put them into a status of “drug screen” then it would open up 	TrueScreen.  Now we have it setup so candidates can go to Truescreen’s online portal to do the background check there 	and they actually take control of the whole process. We like them they are always eager to help. </a:t>
            </a:r>
            <a:endParaRPr lang="en-US" sz="1200" dirty="0"/>
          </a:p>
        </p:txBody>
      </p:sp>
      <p:sp>
        <p:nvSpPr>
          <p:cNvPr id="7" name="Slide Number Placeholder 6">
            <a:extLst>
              <a:ext uri="{FF2B5EF4-FFF2-40B4-BE49-F238E27FC236}">
                <a16:creationId xmlns:a16="http://schemas.microsoft.com/office/drawing/2014/main" id="{F37A6B86-2308-4431-B13C-EC3202CFB374}"/>
              </a:ext>
            </a:extLst>
          </p:cNvPr>
          <p:cNvSpPr>
            <a:spLocks noGrp="1"/>
          </p:cNvSpPr>
          <p:nvPr>
            <p:ph type="sldNum" sz="quarter" idx="4"/>
          </p:nvPr>
        </p:nvSpPr>
        <p:spPr/>
        <p:txBody>
          <a:bodyPr/>
          <a:lstStyle/>
          <a:p>
            <a:fld id="{D0BE6F14-FF48-0F4F-A8AA-2E3F25371E4A}" type="slidenum">
              <a:rPr lang="en-US" smtClean="0"/>
              <a:pPr/>
              <a:t>8</a:t>
            </a:fld>
            <a:endParaRPr lang="en-US"/>
          </a:p>
        </p:txBody>
      </p:sp>
    </p:spTree>
    <p:extLst>
      <p:ext uri="{BB962C8B-B14F-4D97-AF65-F5344CB8AC3E}">
        <p14:creationId xmlns:p14="http://schemas.microsoft.com/office/powerpoint/2010/main" val="2647064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E141672-A200-4D49-9FA1-A9A5F6B3EB01}"/>
              </a:ext>
            </a:extLst>
          </p:cNvPr>
          <p:cNvSpPr>
            <a:spLocks noGrp="1"/>
          </p:cNvSpPr>
          <p:nvPr>
            <p:ph type="title"/>
          </p:nvPr>
        </p:nvSpPr>
        <p:spPr>
          <a:xfrm>
            <a:off x="-1" y="-1"/>
            <a:ext cx="9143999" cy="4445252"/>
          </a:xfrm>
        </p:spPr>
        <p:txBody>
          <a:bodyPr/>
          <a:lstStyle/>
          <a:p>
            <a:r>
              <a:rPr lang="en-US" sz="1600" b="1" dirty="0">
                <a:solidFill>
                  <a:schemeClr val="bg1">
                    <a:lumMod val="50000"/>
                    <a:lumOff val="50000"/>
                  </a:schemeClr>
                </a:solidFill>
              </a:rPr>
              <a:t>Video Interviewing (28:27): </a:t>
            </a:r>
            <a:r>
              <a:rPr lang="en-US" sz="1600" b="1" dirty="0"/>
              <a:t>Does anyone use video interviewing?  If so, who would you recommend ? What does your current process look like?  How have you integrated video interviewing into your process?  </a:t>
            </a:r>
            <a:br>
              <a:rPr lang="en-US" sz="1600" b="1" dirty="0"/>
            </a:br>
            <a:br>
              <a:rPr lang="en-US" sz="1600" b="1" dirty="0"/>
            </a:br>
            <a:r>
              <a:rPr lang="en-US" sz="1200" dirty="0"/>
              <a:t>- We use Teams for video interviewing. (Yes, it’s the one you can do the cool background for!)</a:t>
            </a:r>
            <a:br>
              <a:rPr lang="en-US" sz="1200" dirty="0"/>
            </a:br>
            <a:br>
              <a:rPr lang="en-US" sz="1200" dirty="0"/>
            </a:br>
            <a:r>
              <a:rPr lang="en-US" sz="1200" dirty="0"/>
              <a:t>- We use Event Manager for our high-volume and are challenged now with trying to setup these via video or phone instead of in-person we would love some solutions! </a:t>
            </a:r>
            <a:br>
              <a:rPr lang="en-US" sz="1200" dirty="0"/>
            </a:br>
            <a:br>
              <a:rPr lang="en-US" sz="1200" dirty="0"/>
            </a:br>
            <a:endParaRPr lang="en-US" sz="1200" dirty="0"/>
          </a:p>
        </p:txBody>
      </p:sp>
      <p:sp>
        <p:nvSpPr>
          <p:cNvPr id="7" name="Slide Number Placeholder 6">
            <a:extLst>
              <a:ext uri="{FF2B5EF4-FFF2-40B4-BE49-F238E27FC236}">
                <a16:creationId xmlns:a16="http://schemas.microsoft.com/office/drawing/2014/main" id="{F37A6B86-2308-4431-B13C-EC3202CFB374}"/>
              </a:ext>
            </a:extLst>
          </p:cNvPr>
          <p:cNvSpPr>
            <a:spLocks noGrp="1"/>
          </p:cNvSpPr>
          <p:nvPr>
            <p:ph type="sldNum" sz="quarter" idx="4"/>
          </p:nvPr>
        </p:nvSpPr>
        <p:spPr/>
        <p:txBody>
          <a:bodyPr/>
          <a:lstStyle/>
          <a:p>
            <a:fld id="{D0BE6F14-FF48-0F4F-A8AA-2E3F25371E4A}" type="slidenum">
              <a:rPr lang="en-US" smtClean="0"/>
              <a:pPr/>
              <a:t>9</a:t>
            </a:fld>
            <a:endParaRPr lang="en-US"/>
          </a:p>
        </p:txBody>
      </p:sp>
    </p:spTree>
    <p:extLst>
      <p:ext uri="{BB962C8B-B14F-4D97-AF65-F5344CB8AC3E}">
        <p14:creationId xmlns:p14="http://schemas.microsoft.com/office/powerpoint/2010/main" val="2404007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E141672-A200-4D49-9FA1-A9A5F6B3EB01}"/>
              </a:ext>
            </a:extLst>
          </p:cNvPr>
          <p:cNvSpPr>
            <a:spLocks noGrp="1"/>
          </p:cNvSpPr>
          <p:nvPr>
            <p:ph type="title"/>
          </p:nvPr>
        </p:nvSpPr>
        <p:spPr>
          <a:xfrm>
            <a:off x="-1" y="-1"/>
            <a:ext cx="9143999" cy="4445252"/>
          </a:xfrm>
        </p:spPr>
        <p:txBody>
          <a:bodyPr/>
          <a:lstStyle/>
          <a:p>
            <a:r>
              <a:rPr lang="en-US" sz="1600" b="1" dirty="0">
                <a:solidFill>
                  <a:schemeClr val="bg1">
                    <a:lumMod val="50000"/>
                    <a:lumOff val="50000"/>
                  </a:schemeClr>
                </a:solidFill>
              </a:rPr>
              <a:t>RAM for Integrations (30:50): </a:t>
            </a:r>
            <a:r>
              <a:rPr lang="en-US" sz="1600" b="1" dirty="0"/>
              <a:t>Does anyone use RAM to send out data?</a:t>
            </a:r>
            <a:br>
              <a:rPr lang="en-US" sz="1600" b="1" dirty="0"/>
            </a:br>
            <a:br>
              <a:rPr lang="en-US" sz="1600" b="1" dirty="0"/>
            </a:br>
            <a:r>
              <a:rPr lang="en-US" sz="1200" dirty="0"/>
              <a:t>- Using RAM to send data out </a:t>
            </a:r>
            <a:r>
              <a:rPr lang="en-US" sz="1200"/>
              <a:t>of BrassRing ATS </a:t>
            </a:r>
            <a:r>
              <a:rPr lang="en-US" sz="1200" dirty="0"/>
              <a:t>is another way you can integrate.</a:t>
            </a:r>
            <a:br>
              <a:rPr lang="en-US" sz="1200" dirty="0"/>
            </a:br>
            <a:br>
              <a:rPr lang="en-US" sz="1200" dirty="0"/>
            </a:br>
            <a:r>
              <a:rPr lang="en-US" sz="1200" dirty="0"/>
              <a:t>- We use RAM for our WOTC integrations (behind the scenes). Specifically the hire-notification-integration. </a:t>
            </a:r>
            <a:br>
              <a:rPr lang="en-US" sz="1200" dirty="0"/>
            </a:br>
            <a:br>
              <a:rPr lang="en-US" sz="1200" dirty="0"/>
            </a:br>
            <a:r>
              <a:rPr lang="en-US" sz="1200" dirty="0"/>
              <a:t>- We use RAM to send emails/forms based on HR Status. </a:t>
            </a:r>
            <a:br>
              <a:rPr lang="en-US" sz="1200" dirty="0"/>
            </a:br>
            <a:br>
              <a:rPr lang="en-US" sz="1200" dirty="0"/>
            </a:br>
            <a:r>
              <a:rPr lang="en-US" sz="1200" dirty="0"/>
              <a:t>- We use RAMs particularly for information moving within internal forms, and a few for communications. We use an external vendor for WOTC, so a RAM is sent to send communications about survey links and reminders to complete. I received some major help on the slack channel getting that WOTC RAM set up.</a:t>
            </a:r>
            <a:br>
              <a:rPr lang="en-US" sz="1200" dirty="0"/>
            </a:br>
            <a:br>
              <a:rPr lang="en-US" sz="1200" dirty="0"/>
            </a:br>
            <a:r>
              <a:rPr lang="en-US" sz="1200" dirty="0"/>
              <a:t>- We use RAM's based on req status to send info to an external system. This is similar to of DIT to FTP setup.  Typically I this setup the FTP is a vendor site where they can pick up and process those files. </a:t>
            </a:r>
            <a:br>
              <a:rPr lang="en-US" sz="1200" dirty="0"/>
            </a:br>
            <a:br>
              <a:rPr lang="en-US" sz="1200" dirty="0"/>
            </a:br>
            <a:br>
              <a:rPr lang="en-US" sz="1200" dirty="0"/>
            </a:br>
            <a:br>
              <a:rPr lang="en-US" sz="1200" dirty="0"/>
            </a:br>
            <a:endParaRPr lang="en-US" sz="1200" dirty="0"/>
          </a:p>
        </p:txBody>
      </p:sp>
      <p:sp>
        <p:nvSpPr>
          <p:cNvPr id="7" name="Slide Number Placeholder 6">
            <a:extLst>
              <a:ext uri="{FF2B5EF4-FFF2-40B4-BE49-F238E27FC236}">
                <a16:creationId xmlns:a16="http://schemas.microsoft.com/office/drawing/2014/main" id="{F37A6B86-2308-4431-B13C-EC3202CFB374}"/>
              </a:ext>
            </a:extLst>
          </p:cNvPr>
          <p:cNvSpPr>
            <a:spLocks noGrp="1"/>
          </p:cNvSpPr>
          <p:nvPr>
            <p:ph type="sldNum" sz="quarter" idx="4"/>
          </p:nvPr>
        </p:nvSpPr>
        <p:spPr/>
        <p:txBody>
          <a:bodyPr/>
          <a:lstStyle/>
          <a:p>
            <a:fld id="{D0BE6F14-FF48-0F4F-A8AA-2E3F25371E4A}" type="slidenum">
              <a:rPr lang="en-US" smtClean="0"/>
              <a:pPr/>
              <a:t>10</a:t>
            </a:fld>
            <a:endParaRPr lang="en-US"/>
          </a:p>
        </p:txBody>
      </p:sp>
    </p:spTree>
    <p:extLst>
      <p:ext uri="{BB962C8B-B14F-4D97-AF65-F5344CB8AC3E}">
        <p14:creationId xmlns:p14="http://schemas.microsoft.com/office/powerpoint/2010/main" val="304500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E141672-A200-4D49-9FA1-A9A5F6B3EB01}"/>
              </a:ext>
            </a:extLst>
          </p:cNvPr>
          <p:cNvSpPr>
            <a:spLocks noGrp="1"/>
          </p:cNvSpPr>
          <p:nvPr>
            <p:ph type="title"/>
          </p:nvPr>
        </p:nvSpPr>
        <p:spPr>
          <a:xfrm>
            <a:off x="-1" y="-1"/>
            <a:ext cx="9143999" cy="4445252"/>
          </a:xfrm>
        </p:spPr>
        <p:txBody>
          <a:bodyPr/>
          <a:lstStyle/>
          <a:p>
            <a:r>
              <a:rPr lang="en-US" sz="1600" b="1" dirty="0">
                <a:solidFill>
                  <a:schemeClr val="bg1">
                    <a:lumMod val="50000"/>
                    <a:lumOff val="50000"/>
                  </a:schemeClr>
                </a:solidFill>
                <a:cs typeface="Arial"/>
              </a:rPr>
              <a:t> HRIS Integrations (37:00): </a:t>
            </a:r>
            <a:r>
              <a:rPr lang="en-US" sz="1600" b="1" dirty="0">
                <a:cs typeface="Arial"/>
              </a:rPr>
              <a:t>Who is integrated with an HRIS system?  Where in your process do you integrate with them?</a:t>
            </a:r>
            <a:br>
              <a:rPr lang="en-US" sz="1600" b="1" dirty="0"/>
            </a:br>
            <a:br>
              <a:rPr lang="en-US" sz="1600" b="1" dirty="0"/>
            </a:br>
            <a:r>
              <a:rPr lang="en-US" sz="1200" dirty="0">
                <a:cs typeface="Arial"/>
              </a:rPr>
              <a:t>- (37:00-41:00) We have a few integrations points with Workday:  Our Full Req approval  process happens in Workday.  Once the req is created in Workday the integration sends the req </a:t>
            </a:r>
            <a:r>
              <a:rPr lang="en-US" sz="1200">
                <a:cs typeface="Arial"/>
              </a:rPr>
              <a:t>to BrassRing ATS </a:t>
            </a:r>
            <a:r>
              <a:rPr lang="en-US" sz="1200" dirty="0">
                <a:cs typeface="Arial"/>
              </a:rPr>
              <a:t>in an “approved” status.  The recruiter at the hiring location then opens the req and posts it.  Once they go through the hiring process and enter a “hired” status the candidate then flows back through the integration, over to Workday as a New Hire.  </a:t>
            </a:r>
            <a:br>
              <a:rPr lang="en-US" sz="1200" dirty="0">
                <a:cs typeface="Arial"/>
              </a:rPr>
            </a:br>
            <a:br>
              <a:rPr lang="en-US" sz="1200" dirty="0"/>
            </a:br>
            <a:r>
              <a:rPr lang="en-US" sz="1200" dirty="0">
                <a:cs typeface="Arial"/>
              </a:rPr>
              <a:t>	</a:t>
            </a:r>
            <a:r>
              <a:rPr lang="en-US" sz="1200" b="1" dirty="0">
                <a:cs typeface="Arial"/>
              </a:rPr>
              <a:t>- Is this process </a:t>
            </a:r>
            <a:r>
              <a:rPr lang="en-US" sz="1200" b="1" dirty="0" err="1">
                <a:cs typeface="Arial"/>
              </a:rPr>
              <a:t>seemless</a:t>
            </a:r>
            <a:r>
              <a:rPr lang="en-US" sz="1200" b="1" dirty="0">
                <a:cs typeface="Arial"/>
              </a:rPr>
              <a:t>?  </a:t>
            </a:r>
            <a:r>
              <a:rPr lang="en-US" sz="1200" dirty="0">
                <a:cs typeface="Arial"/>
              </a:rPr>
              <a:t>There are complications that arise.  We do get daily error reports from the system.  The 	issues are typically caused by info changing between the two systems.  However, for the vast majority of our hires it 	works really well. </a:t>
            </a:r>
            <a:br>
              <a:rPr lang="en-US" sz="1200" dirty="0"/>
            </a:br>
            <a:br>
              <a:rPr lang="en-US" sz="1200" dirty="0"/>
            </a:br>
            <a:r>
              <a:rPr lang="en-US" sz="1200" dirty="0">
                <a:cs typeface="Arial"/>
              </a:rPr>
              <a:t>	</a:t>
            </a:r>
            <a:r>
              <a:rPr lang="en-US" sz="1200" b="1" dirty="0">
                <a:cs typeface="Arial"/>
              </a:rPr>
              <a:t>- Do you use foundation integrations to keep your fields updated or is this manual for you?  </a:t>
            </a:r>
            <a:r>
              <a:rPr lang="en-US" sz="1200" dirty="0">
                <a:cs typeface="Arial"/>
              </a:rPr>
              <a:t>We use integrations.  We 	send foundation data from workday </a:t>
            </a:r>
            <a:r>
              <a:rPr lang="en-US" sz="1200">
                <a:cs typeface="Arial"/>
              </a:rPr>
              <a:t>into BrassRing ATS </a:t>
            </a:r>
            <a:r>
              <a:rPr lang="en-US" sz="1200" dirty="0">
                <a:cs typeface="Arial"/>
              </a:rPr>
              <a:t>everyday. Each time a req is approved within Workday it will 	integration over. If it’s </a:t>
            </a:r>
            <a:r>
              <a:rPr lang="en-US" sz="1200" dirty="0" err="1">
                <a:cs typeface="Arial"/>
              </a:rPr>
              <a:t>editied</a:t>
            </a:r>
            <a:r>
              <a:rPr lang="en-US" sz="1200" dirty="0">
                <a:cs typeface="Arial"/>
              </a:rPr>
              <a:t> or the job changes it will trigger a refresh integration.  </a:t>
            </a:r>
            <a:br>
              <a:rPr lang="en-US" sz="1200" dirty="0">
                <a:cs typeface="Arial"/>
              </a:rPr>
            </a:br>
            <a:br>
              <a:rPr lang="en-US" sz="1200" dirty="0"/>
            </a:br>
            <a:r>
              <a:rPr lang="en-US" sz="1200" dirty="0">
                <a:cs typeface="Arial"/>
              </a:rPr>
              <a:t>	- </a:t>
            </a:r>
            <a:r>
              <a:rPr lang="en-US" sz="1200" b="1" dirty="0">
                <a:cs typeface="Arial"/>
              </a:rPr>
              <a:t>What happens if someone edits a filed </a:t>
            </a:r>
            <a:r>
              <a:rPr lang="en-US" sz="1200" b="1">
                <a:cs typeface="Arial"/>
              </a:rPr>
              <a:t>in BrassRing ATS? </a:t>
            </a:r>
            <a:r>
              <a:rPr lang="en-US" sz="1200" dirty="0">
                <a:cs typeface="Arial"/>
              </a:rPr>
              <a:t>The only field that’s editable </a:t>
            </a:r>
            <a:r>
              <a:rPr lang="en-US" sz="1200">
                <a:cs typeface="Arial"/>
              </a:rPr>
              <a:t>within BrassRing ATS </a:t>
            </a:r>
            <a:r>
              <a:rPr lang="en-US" sz="1200" dirty="0">
                <a:cs typeface="Arial"/>
              </a:rPr>
              <a:t>is pay rate.  Pay 	rate has its own approval flow </a:t>
            </a:r>
            <a:r>
              <a:rPr lang="en-US" sz="1200">
                <a:cs typeface="Arial"/>
              </a:rPr>
              <a:t>within BrassRing ATS, </a:t>
            </a:r>
            <a:r>
              <a:rPr lang="en-US" sz="1200" dirty="0">
                <a:cs typeface="Arial"/>
              </a:rPr>
              <a:t>but is the only field that is editable and updated on the req. </a:t>
            </a:r>
            <a:br>
              <a:rPr lang="en-US" sz="1200" dirty="0"/>
            </a:br>
            <a:br>
              <a:rPr lang="en-US" sz="1200" dirty="0"/>
            </a:br>
            <a:r>
              <a:rPr lang="en-US" sz="1200" dirty="0">
                <a:cs typeface="Arial"/>
              </a:rPr>
              <a:t>	- </a:t>
            </a:r>
            <a:r>
              <a:rPr lang="en-US" sz="1200" b="1" dirty="0">
                <a:cs typeface="Arial"/>
              </a:rPr>
              <a:t>Do you get notified from the integration failure or do you monitor the integrations from Work Bench for failures? 	</a:t>
            </a:r>
            <a:r>
              <a:rPr lang="en-US" sz="1200" dirty="0">
                <a:cs typeface="Arial"/>
              </a:rPr>
              <a:t>We review the process monitor in Workday daily and it creates a failure report for us. The hard part of keeping up with 	failures using Workbench is that it limits to I believe just the last 50 events</a:t>
            </a:r>
            <a:br>
              <a:rPr lang="en-US" sz="1200" dirty="0"/>
            </a:br>
            <a:br>
              <a:rPr lang="en-US" sz="1200" dirty="0"/>
            </a:br>
            <a:br>
              <a:rPr lang="en-US" sz="1200" dirty="0"/>
            </a:br>
            <a:r>
              <a:rPr lang="en-US" sz="1200" dirty="0">
                <a:cs typeface="Arial"/>
              </a:rPr>
              <a:t>-We create positions in Core HRIS (with approvals) and then send to BR where the Req is created. Updates to Req Status (open, closed, change of recruiter) send back to HRIS. Once we are ready to hire we share hire data back to HRIS and to Service Now. we have been using this since 2014, one challenge is positions being sent over in multiple languages from Core HRIS as they can overlap and lock each other. We manually need to keep certain data sets up to date in BR e.g. org structure, job codes but monthly updates.</a:t>
            </a:r>
            <a:br>
              <a:rPr lang="en-US" sz="1200" dirty="0"/>
            </a:br>
            <a:br>
              <a:rPr lang="en-US" sz="1200" dirty="0"/>
            </a:br>
            <a:endParaRPr lang="en-US" sz="1200" dirty="0"/>
          </a:p>
        </p:txBody>
      </p:sp>
      <p:sp>
        <p:nvSpPr>
          <p:cNvPr id="7" name="Slide Number Placeholder 6">
            <a:extLst>
              <a:ext uri="{FF2B5EF4-FFF2-40B4-BE49-F238E27FC236}">
                <a16:creationId xmlns:a16="http://schemas.microsoft.com/office/drawing/2014/main" id="{F37A6B86-2308-4431-B13C-EC3202CFB374}"/>
              </a:ext>
            </a:extLst>
          </p:cNvPr>
          <p:cNvSpPr>
            <a:spLocks noGrp="1"/>
          </p:cNvSpPr>
          <p:nvPr>
            <p:ph type="sldNum" sz="quarter" idx="4"/>
          </p:nvPr>
        </p:nvSpPr>
        <p:spPr/>
        <p:txBody>
          <a:bodyPr/>
          <a:lstStyle/>
          <a:p>
            <a:fld id="{D0BE6F14-FF48-0F4F-A8AA-2E3F25371E4A}" type="slidenum">
              <a:rPr lang="en-US" smtClean="0"/>
              <a:pPr/>
              <a:t>11</a:t>
            </a:fld>
            <a:endParaRPr lang="en-US"/>
          </a:p>
        </p:txBody>
      </p:sp>
    </p:spTree>
    <p:extLst>
      <p:ext uri="{BB962C8B-B14F-4D97-AF65-F5344CB8AC3E}">
        <p14:creationId xmlns:p14="http://schemas.microsoft.com/office/powerpoint/2010/main" val="1960483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E141672-A200-4D49-9FA1-A9A5F6B3EB01}"/>
              </a:ext>
            </a:extLst>
          </p:cNvPr>
          <p:cNvSpPr>
            <a:spLocks noGrp="1"/>
          </p:cNvSpPr>
          <p:nvPr>
            <p:ph type="title"/>
          </p:nvPr>
        </p:nvSpPr>
        <p:spPr>
          <a:xfrm>
            <a:off x="-1" y="-1"/>
            <a:ext cx="9143999" cy="4445252"/>
          </a:xfrm>
        </p:spPr>
        <p:txBody>
          <a:bodyPr/>
          <a:lstStyle/>
          <a:p>
            <a:r>
              <a:rPr lang="en-US" sz="1600" b="1" dirty="0">
                <a:solidFill>
                  <a:schemeClr val="bg1">
                    <a:lumMod val="50000"/>
                    <a:lumOff val="50000"/>
                  </a:schemeClr>
                </a:solidFill>
              </a:rPr>
              <a:t>Integration Monitoring (44:45): </a:t>
            </a:r>
            <a:r>
              <a:rPr lang="en-US" sz="1600" b="1" dirty="0"/>
              <a:t>How do you monitor your integrations?  Do you get failure reports? Do you have on-screen error messages?</a:t>
            </a:r>
            <a:br>
              <a:rPr lang="en-US" sz="1600" b="1" dirty="0"/>
            </a:br>
            <a:br>
              <a:rPr lang="en-US" sz="1600" b="1" dirty="0"/>
            </a:br>
            <a:r>
              <a:rPr lang="en-US" sz="1200" dirty="0"/>
              <a:t>- In the Integration Dashboard within workbench is a </a:t>
            </a:r>
            <a:r>
              <a:rPr lang="en-US" sz="1200" dirty="0" err="1"/>
              <a:t>a</a:t>
            </a:r>
            <a:r>
              <a:rPr lang="en-US" sz="1200" dirty="0"/>
              <a:t> reporting capability where you can see failures and successes for certain integrations. </a:t>
            </a:r>
            <a:br>
              <a:rPr lang="en-US" sz="1200" dirty="0"/>
            </a:br>
            <a:br>
              <a:rPr lang="en-US" sz="1200" dirty="0"/>
            </a:br>
            <a:r>
              <a:rPr lang="en-US" sz="1200" dirty="0"/>
              <a:t>- There are also capabilities with background check vendors to send emails  when they encounter failures</a:t>
            </a:r>
            <a:br>
              <a:rPr lang="en-US" sz="1200" dirty="0"/>
            </a:br>
            <a:br>
              <a:rPr lang="en-US" sz="1200" dirty="0"/>
            </a:br>
            <a:r>
              <a:rPr lang="en-US" sz="1200" dirty="0"/>
              <a:t>- There are third party vendors that offer tools that allow you to monitor the integrations that can be helpful to implement. </a:t>
            </a:r>
            <a:br>
              <a:rPr lang="en-US" sz="1200" dirty="0"/>
            </a:br>
            <a:br>
              <a:rPr lang="en-US" sz="1200" dirty="0"/>
            </a:br>
            <a:r>
              <a:rPr lang="en-US" sz="1200" dirty="0"/>
              <a:t>- There are a few themes we must watch: </a:t>
            </a:r>
            <a:br>
              <a:rPr lang="en-US" sz="1200" dirty="0"/>
            </a:br>
            <a:r>
              <a:rPr lang="en-US" sz="1200" dirty="0"/>
              <a:t>	- Special characters -- </a:t>
            </a:r>
            <a:r>
              <a:rPr lang="en-US" sz="1200" dirty="0" err="1"/>
              <a:t>hispanic</a:t>
            </a:r>
            <a:r>
              <a:rPr lang="en-US" sz="1200" dirty="0"/>
              <a:t> names, </a:t>
            </a:r>
            <a:r>
              <a:rPr lang="en-US" sz="1200" dirty="0" err="1"/>
              <a:t>etc</a:t>
            </a:r>
            <a:br>
              <a:rPr lang="en-US" sz="1200" dirty="0"/>
            </a:br>
            <a:r>
              <a:rPr lang="en-US" sz="1200" dirty="0"/>
              <a:t>	- Character limits on fields being different between systems</a:t>
            </a:r>
            <a:br>
              <a:rPr lang="en-US" sz="1200" dirty="0"/>
            </a:br>
            <a:r>
              <a:rPr lang="en-US" sz="1200" dirty="0"/>
              <a:t>	- Phone number</a:t>
            </a:r>
            <a:br>
              <a:rPr lang="en-US" sz="1200" dirty="0"/>
            </a:br>
            <a:r>
              <a:rPr lang="en-US" sz="1200" dirty="0"/>
              <a:t>	- Middleware tools can be a nightmare- it can be difficult to identify where the issue is occurring.  </a:t>
            </a:r>
            <a:br>
              <a:rPr lang="en-US" sz="1600" b="1" dirty="0"/>
            </a:br>
            <a:br>
              <a:rPr lang="en-US" sz="1600" b="1" dirty="0"/>
            </a:br>
            <a:br>
              <a:rPr lang="en-US" sz="1200" dirty="0"/>
            </a:br>
            <a:endParaRPr lang="en-US" sz="1200" dirty="0"/>
          </a:p>
        </p:txBody>
      </p:sp>
      <p:sp>
        <p:nvSpPr>
          <p:cNvPr id="7" name="Slide Number Placeholder 6">
            <a:extLst>
              <a:ext uri="{FF2B5EF4-FFF2-40B4-BE49-F238E27FC236}">
                <a16:creationId xmlns:a16="http://schemas.microsoft.com/office/drawing/2014/main" id="{F37A6B86-2308-4431-B13C-EC3202CFB374}"/>
              </a:ext>
            </a:extLst>
          </p:cNvPr>
          <p:cNvSpPr>
            <a:spLocks noGrp="1"/>
          </p:cNvSpPr>
          <p:nvPr>
            <p:ph type="sldNum" sz="quarter" idx="4"/>
          </p:nvPr>
        </p:nvSpPr>
        <p:spPr/>
        <p:txBody>
          <a:bodyPr/>
          <a:lstStyle/>
          <a:p>
            <a:fld id="{D0BE6F14-FF48-0F4F-A8AA-2E3F25371E4A}" type="slidenum">
              <a:rPr lang="en-US" smtClean="0"/>
              <a:pPr/>
              <a:t>12</a:t>
            </a:fld>
            <a:endParaRPr lang="en-US"/>
          </a:p>
        </p:txBody>
      </p:sp>
    </p:spTree>
    <p:extLst>
      <p:ext uri="{BB962C8B-B14F-4D97-AF65-F5344CB8AC3E}">
        <p14:creationId xmlns:p14="http://schemas.microsoft.com/office/powerpoint/2010/main" val="37087217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E141672-A200-4D49-9FA1-A9A5F6B3EB01}"/>
              </a:ext>
            </a:extLst>
          </p:cNvPr>
          <p:cNvSpPr>
            <a:spLocks noGrp="1"/>
          </p:cNvSpPr>
          <p:nvPr>
            <p:ph type="title"/>
          </p:nvPr>
        </p:nvSpPr>
        <p:spPr>
          <a:xfrm>
            <a:off x="-1" y="-1"/>
            <a:ext cx="9143999" cy="4445252"/>
          </a:xfrm>
        </p:spPr>
        <p:txBody>
          <a:bodyPr/>
          <a:lstStyle/>
          <a:p>
            <a:r>
              <a:rPr lang="en-US" sz="1600" b="1" dirty="0">
                <a:solidFill>
                  <a:schemeClr val="bg1">
                    <a:lumMod val="50000"/>
                    <a:lumOff val="50000"/>
                  </a:schemeClr>
                </a:solidFill>
              </a:rPr>
              <a:t>Skip Sign On(49:50): </a:t>
            </a:r>
            <a:r>
              <a:rPr lang="en-US" sz="1600" b="1" dirty="0"/>
              <a:t>Is Anybody Using Skip Sign On for their Talent Gateway? If so how is it working, any difference in volume of applicants? </a:t>
            </a:r>
            <a:br>
              <a:rPr lang="en-US" sz="1600" b="1" dirty="0"/>
            </a:br>
            <a:br>
              <a:rPr lang="en-US" sz="1600" b="1" dirty="0"/>
            </a:br>
            <a:r>
              <a:rPr lang="en-US" sz="1600" b="1" dirty="0"/>
              <a:t>- </a:t>
            </a:r>
            <a:r>
              <a:rPr lang="en-US" sz="1200" dirty="0"/>
              <a:t>Is Skip Sign On the same as SSO?  No</a:t>
            </a:r>
            <a:br>
              <a:rPr lang="en-US" sz="1200" dirty="0"/>
            </a:br>
            <a:r>
              <a:rPr lang="en-US" sz="1200" dirty="0"/>
              <a:t>	- Skip sign on is most commonly used on the external talent gateway. The most common flow is that a candidate may 	search for a job and select apply . They are then prompted to login before they apply.  With Skip Sign On enabled; the 	candidate can either select to skip or not be prompted to login at all. </a:t>
            </a:r>
            <a:br>
              <a:rPr lang="en-US" sz="1200" dirty="0"/>
            </a:br>
            <a:r>
              <a:rPr lang="en-US" sz="1200" dirty="0"/>
              <a:t>	- SSO is an integration that allows employees to access using their Intranet credentials.  </a:t>
            </a:r>
            <a:br>
              <a:rPr lang="en-US" sz="1600" b="1" dirty="0"/>
            </a:br>
            <a:br>
              <a:rPr lang="en-US" sz="1600" b="1" dirty="0"/>
            </a:br>
            <a:r>
              <a:rPr lang="en-US" sz="1200" dirty="0"/>
              <a:t>- Most clients on the call today do not use Skip Sign On, just SSO (Singled Sign On) </a:t>
            </a:r>
            <a:br>
              <a:rPr lang="en-US" sz="1200" dirty="0"/>
            </a:br>
            <a:br>
              <a:rPr lang="en-US" sz="1200" dirty="0"/>
            </a:br>
            <a:r>
              <a:rPr lang="en-US" sz="1200" dirty="0"/>
              <a:t>- We use Skip Sign On for our External Gateways.  I personally didn’t want to use it because of the potential impact to candidate experience but was out voted.  Those that voted for it hoped it would solve the volume of forgot password reports we were receiving from candidates.   </a:t>
            </a:r>
            <a:br>
              <a:rPr lang="en-US" sz="1600" b="1" dirty="0"/>
            </a:br>
            <a:br>
              <a:rPr lang="en-US" sz="1600" b="1" dirty="0"/>
            </a:br>
            <a:br>
              <a:rPr lang="en-US" sz="1200" dirty="0"/>
            </a:br>
            <a:endParaRPr lang="en-US" sz="1200" dirty="0"/>
          </a:p>
        </p:txBody>
      </p:sp>
      <p:sp>
        <p:nvSpPr>
          <p:cNvPr id="7" name="Slide Number Placeholder 6">
            <a:extLst>
              <a:ext uri="{FF2B5EF4-FFF2-40B4-BE49-F238E27FC236}">
                <a16:creationId xmlns:a16="http://schemas.microsoft.com/office/drawing/2014/main" id="{F37A6B86-2308-4431-B13C-EC3202CFB374}"/>
              </a:ext>
            </a:extLst>
          </p:cNvPr>
          <p:cNvSpPr>
            <a:spLocks noGrp="1"/>
          </p:cNvSpPr>
          <p:nvPr>
            <p:ph type="sldNum" sz="quarter" idx="4"/>
          </p:nvPr>
        </p:nvSpPr>
        <p:spPr/>
        <p:txBody>
          <a:bodyPr/>
          <a:lstStyle/>
          <a:p>
            <a:fld id="{D0BE6F14-FF48-0F4F-A8AA-2E3F25371E4A}" type="slidenum">
              <a:rPr lang="en-US" smtClean="0"/>
              <a:pPr/>
              <a:t>13</a:t>
            </a:fld>
            <a:endParaRPr lang="en-US"/>
          </a:p>
        </p:txBody>
      </p:sp>
    </p:spTree>
    <p:extLst>
      <p:ext uri="{BB962C8B-B14F-4D97-AF65-F5344CB8AC3E}">
        <p14:creationId xmlns:p14="http://schemas.microsoft.com/office/powerpoint/2010/main" val="36915081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E141672-A200-4D49-9FA1-A9A5F6B3EB01}"/>
              </a:ext>
            </a:extLst>
          </p:cNvPr>
          <p:cNvSpPr>
            <a:spLocks noGrp="1"/>
          </p:cNvSpPr>
          <p:nvPr>
            <p:ph type="title"/>
          </p:nvPr>
        </p:nvSpPr>
        <p:spPr>
          <a:xfrm>
            <a:off x="-1" y="-1"/>
            <a:ext cx="9143999" cy="4445252"/>
          </a:xfrm>
        </p:spPr>
        <p:txBody>
          <a:bodyPr/>
          <a:lstStyle/>
          <a:p>
            <a:r>
              <a:rPr lang="en-US" sz="1600" b="1" dirty="0">
                <a:solidFill>
                  <a:schemeClr val="bg1">
                    <a:lumMod val="50000"/>
                    <a:lumOff val="50000"/>
                  </a:schemeClr>
                </a:solidFill>
              </a:rPr>
              <a:t>User Integrations(57:40) </a:t>
            </a:r>
            <a:r>
              <a:rPr lang="en-US" sz="1600" b="1" dirty="0"/>
              <a:t>has anyone had any luck integrating from their HRIS system </a:t>
            </a:r>
            <a:r>
              <a:rPr lang="en-US" sz="1600" b="1"/>
              <a:t>to BrassRing ATS </a:t>
            </a:r>
            <a:r>
              <a:rPr lang="en-US" sz="1600" b="1" dirty="0"/>
              <a:t>creating new users and managing user types?</a:t>
            </a:r>
            <a:br>
              <a:rPr lang="en-US" sz="1600" b="1" dirty="0"/>
            </a:br>
            <a:br>
              <a:rPr lang="en-US" sz="1600" b="1" dirty="0"/>
            </a:br>
            <a:r>
              <a:rPr lang="en-US" sz="1600" b="1" dirty="0"/>
              <a:t>- </a:t>
            </a:r>
            <a:r>
              <a:rPr lang="en-US" sz="1200" dirty="0"/>
              <a:t>We have some user integrations up and running. The set up was different - different user name/password, and I believe it only runs once a day. We were given two different options to integrate users - flat file via ftp (mush easier) or xml.</a:t>
            </a:r>
            <a:br>
              <a:rPr lang="en-US" sz="1200" dirty="0"/>
            </a:br>
            <a:br>
              <a:rPr lang="en-US" sz="1200" dirty="0"/>
            </a:br>
            <a:br>
              <a:rPr lang="en-US" sz="1200" dirty="0"/>
            </a:br>
            <a:r>
              <a:rPr lang="en-US" sz="1200" dirty="0"/>
              <a:t>- If you have SSO it is usually recommended to use a user import as it’s easier to keep your users up to date.  It’s also a huge security benefit- as if someone leaves the organization you don’t have to remember to go in and de-activate the user.  Once a day is a typical for import. </a:t>
            </a:r>
            <a:br>
              <a:rPr lang="en-US" sz="1200" dirty="0"/>
            </a:br>
            <a:br>
              <a:rPr lang="en-US" sz="1200" dirty="0"/>
            </a:br>
            <a:r>
              <a:rPr lang="en-US" sz="1200" dirty="0"/>
              <a:t>- We set up a user integration about 3 years ago for users going into </a:t>
            </a:r>
            <a:r>
              <a:rPr lang="en-US" sz="1200"/>
              <a:t>Talent Suite.</a:t>
            </a:r>
            <a:br>
              <a:rPr lang="en-US" sz="1200" dirty="0"/>
            </a:br>
            <a:br>
              <a:rPr lang="en-US" sz="1200" dirty="0"/>
            </a:br>
            <a:br>
              <a:rPr lang="en-US" sz="1200" dirty="0"/>
            </a:br>
            <a:br>
              <a:rPr lang="en-US" sz="1600" b="1" dirty="0"/>
            </a:br>
            <a:br>
              <a:rPr lang="en-US" sz="1200" dirty="0"/>
            </a:br>
            <a:endParaRPr lang="en-US" sz="1200" dirty="0"/>
          </a:p>
        </p:txBody>
      </p:sp>
      <p:sp>
        <p:nvSpPr>
          <p:cNvPr id="7" name="Slide Number Placeholder 6">
            <a:extLst>
              <a:ext uri="{FF2B5EF4-FFF2-40B4-BE49-F238E27FC236}">
                <a16:creationId xmlns:a16="http://schemas.microsoft.com/office/drawing/2014/main" id="{F37A6B86-2308-4431-B13C-EC3202CFB374}"/>
              </a:ext>
            </a:extLst>
          </p:cNvPr>
          <p:cNvSpPr>
            <a:spLocks noGrp="1"/>
          </p:cNvSpPr>
          <p:nvPr>
            <p:ph type="sldNum" sz="quarter" idx="4"/>
          </p:nvPr>
        </p:nvSpPr>
        <p:spPr/>
        <p:txBody>
          <a:bodyPr/>
          <a:lstStyle/>
          <a:p>
            <a:fld id="{D0BE6F14-FF48-0F4F-A8AA-2E3F25371E4A}" type="slidenum">
              <a:rPr lang="en-US" smtClean="0"/>
              <a:pPr/>
              <a:t>14</a:t>
            </a:fld>
            <a:endParaRPr lang="en-US"/>
          </a:p>
        </p:txBody>
      </p:sp>
    </p:spTree>
    <p:extLst>
      <p:ext uri="{BB962C8B-B14F-4D97-AF65-F5344CB8AC3E}">
        <p14:creationId xmlns:p14="http://schemas.microsoft.com/office/powerpoint/2010/main" val="2915862820"/>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240</TotalTime>
  <Words>1986</Words>
  <Application>Microsoft Office PowerPoint</Application>
  <PresentationFormat>On-screen Show (16:9)</PresentationFormat>
  <Paragraphs>51</Paragraphs>
  <Slides>14</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14</vt:i4>
      </vt:variant>
    </vt:vector>
  </HeadingPairs>
  <TitlesOfParts>
    <vt:vector size="21" baseType="lpstr">
      <vt:lpstr>Arial</vt:lpstr>
      <vt:lpstr>Calibri</vt:lpstr>
      <vt:lpstr>IBM Plex Sans</vt:lpstr>
      <vt:lpstr>IBM Plex Sans SemiBold</vt:lpstr>
      <vt:lpstr>blk_background_2017</vt:lpstr>
      <vt:lpstr>gry_background_2017</vt:lpstr>
      <vt:lpstr>wht_background_2017</vt:lpstr>
      <vt:lpstr>Integrations BrassRing ATS  — Virtual Roundtable Talent Management Solutions August 25th, 2020</vt:lpstr>
      <vt:lpstr>PowerPoint Presentation</vt:lpstr>
      <vt:lpstr>PowerPoint Presentation</vt:lpstr>
      <vt:lpstr>How many edges does a cube have?</vt:lpstr>
      <vt:lpstr>How many months of the year have 31 days?   A. 5 B. 7 C. 9 D. 11</vt:lpstr>
      <vt:lpstr>What is the average number of integration touchpoints across all organizations?  A. 5 B. 8 C. 11 D. 19</vt:lpstr>
      <vt:lpstr>Potential Topics to Discuss</vt:lpstr>
      <vt:lpstr>Background Check Integrations (12:25): Is there anyone who has used the mapping tool to implement background check vendor? Who did you use? Was it a common services vendor or something else?  How difficult was it to configure?   - We do have “Common Services Integrations” are pre-connected integrations where the  configuration is selecting the fields you’d like to have sent to the Vendor. There are several common services vendors such as Accurate, Hireright, Sterling etc.   - I have used Mapping Tool &amp; am in the process now with a "common service" background check vendor. If you use a  "common service" vendor, it's not difficult  - We use Hireright, but it was setup a while ago. I think it was before the Mapping Tool was available.   - We use Sterling, but it was actually set up via a consultant service so I don’t have experience with Mapping Tool. They have been great, especially with complications of background checks due to covid.   - We are evaluating Skill Survey we are still in talks with them. In general the Mapping Tool is not difficult.   - We use Truescreen. It is not a common service. I believe that we did fill out the Mapping Tool with the help of our EP. I don’t think it’s something we could have set up on our own we definitely needed. We had it setup based on our HR status so if we put them into a status of “drug screen” then it would open up  TrueScreen.  Now we have it setup so candidates can go to Truescreen’s online portal to do the background check there  and they actually take control of the whole process. We like them they are always eager to help. </vt:lpstr>
      <vt:lpstr>Video Interviewing (28:27): Does anyone use video interviewing?  If so, who would you recommend ? What does your current process look like?  How have you integrated video interviewing into your process?    - We use Teams for video interviewing. (Yes, it’s the one you can do the cool background for!)  - We use Event Manager for our high-volume and are challenged now with trying to setup these via video or phone instead of in-person we would love some solutions!   </vt:lpstr>
      <vt:lpstr>RAM for Integrations (30:50): Does anyone use RAM to send out data?  - Using RAM to send data out of BrassRing ATS is another way you can integrate.  - We use RAM for our WOTC integrations (behind the scenes). Specifically the hire-notification-integration.   - We use RAM to send emails/forms based on HR Status.   - We use RAMs particularly for information moving within internal forms, and a few for communications. We use an external vendor for WOTC, so a RAM is sent to send communications about survey links and reminders to complete. I received some major help on the slack channel getting that WOTC RAM set up.  - We use RAM's based on req status to send info to an external system. This is similar to of DIT to FTP setup.  Typically I this setup the FTP is a vendor site where they can pick up and process those files.     </vt:lpstr>
      <vt:lpstr> HRIS Integrations (37:00): Who is integrated with an HRIS system?  Where in your process do you integrate with them?  - (37:00-41:00) We have a few integrations points with Workday:  Our Full Req approval  process happens in Workday.  Once the req is created in Workday the integration sends the req to BrassRing ATS in an “approved” status.  The recruiter at the hiring location then opens the req and posts it.  Once they go through the hiring process and enter a “hired” status the candidate then flows back through the integration, over to Workday as a New Hire.     - Is this process seemless?  There are complications that arise.  We do get daily error reports from the system.  The  issues are typically caused by info changing between the two systems.  However, for the vast majority of our hires it  works really well.    - Do you use foundation integrations to keep your fields updated or is this manual for you?  We use integrations.  We  send foundation data from workday into BrassRing ATS everyday. Each time a req is approved within Workday it will  integration over. If it’s editied or the job changes it will trigger a refresh integration.     - What happens if someone edits a filed in BrassRing ATS? The only field that’s editable within BrassRing ATS is pay rate.  Pay  rate has its own approval flow within BrassRing ATS, but is the only field that is editable and updated on the req.    - Do you get notified from the integration failure or do you monitor the integrations from Work Bench for failures?  We review the process monitor in Workday daily and it creates a failure report for us. The hard part of keeping up with  failures using Workbench is that it limits to I believe just the last 50 events   -We create positions in Core HRIS (with approvals) and then send to BR where the Req is created. Updates to Req Status (open, closed, change of recruiter) send back to HRIS. Once we are ready to hire we share hire data back to HRIS and to Service Now. we have been using this since 2014, one challenge is positions being sent over in multiple languages from Core HRIS as they can overlap and lock each other. We manually need to keep certain data sets up to date in BR e.g. org structure, job codes but monthly updates.  </vt:lpstr>
      <vt:lpstr>Integration Monitoring (44:45): How do you monitor your integrations?  Do you get failure reports? Do you have on-screen error messages?  - In the Integration Dashboard within workbench is a a reporting capability where you can see failures and successes for certain integrations.   - There are also capabilities with background check vendors to send emails  when they encounter failures  - There are third party vendors that offer tools that allow you to monitor the integrations that can be helpful to implement.   - There are a few themes we must watch:   - Special characters -- hispanic names, etc  - Character limits on fields being different between systems  - Phone number  - Middleware tools can be a nightmare- it can be difficult to identify where the issue is occurring.     </vt:lpstr>
      <vt:lpstr>Skip Sign On(49:50): Is Anybody Using Skip Sign On for their Talent Gateway? If so how is it working, any difference in volume of applicants?   - Is Skip Sign On the same as SSO?  No  - Skip sign on is most commonly used on the external talent gateway. The most common flow is that a candidate may  search for a job and select apply . They are then prompted to login before they apply.  With Skip Sign On enabled; the  candidate can either select to skip or not be prompted to login at all.   - SSO is an integration that allows employees to access using their Intranet credentials.    - Most clients on the call today do not use Skip Sign On, just SSO (Singled Sign On)   - We use Skip Sign On for our External Gateways.  I personally didn’t want to use it because of the potential impact to candidate experience but was out voted.  Those that voted for it hoped it would solve the volume of forgot password reports we were receiving from candidates.      </vt:lpstr>
      <vt:lpstr>User Integrations(57:40) has anyone had any luck integrating from their HRIS system to BrassRing ATS creating new users and managing user types?  - We have some user integrations up and running. The set up was different - different user name/password, and I believe it only runs once a day. We were given two different options to integrate users - flat file via ftp (mush easier) or xml.   - If you have SSO it is usually recommended to use a user import as it’s easier to keep your users up to date.  It’s also a huge security benefit- as if someone leaves the organization you don’t have to remember to go in and de-activate the user.  Once a day is a typical for import.   - We set up a user integration about 3 years ago for users going into Talent Suite.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Integrations IBM Kenexa BrassRing on Cloud  — Virtual Roundtable IBM Talent Management Solutions August 25th, 2020</dc:title>
  <dc:creator>Niki Trumble</dc:creator>
  <cp:lastModifiedBy>Santhosh Sankar</cp:lastModifiedBy>
  <cp:revision>65</cp:revision>
  <dcterms:created xsi:type="dcterms:W3CDTF">2020-08-25T02:39:17Z</dcterms:created>
  <dcterms:modified xsi:type="dcterms:W3CDTF">2026-09-24T04:02:14Z</dcterms:modified>
</cp:coreProperties>
</file>