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2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2" r:id="rId1"/>
    <p:sldMasterId id="2147483745" r:id="rId2"/>
    <p:sldMasterId id="2147483781" r:id="rId3"/>
  </p:sldMasterIdLst>
  <p:notesMasterIdLst>
    <p:notesMasterId r:id="rId21"/>
  </p:notesMasterIdLst>
  <p:handoutMasterIdLst>
    <p:handoutMasterId r:id="rId22"/>
  </p:handoutMasterIdLst>
  <p:sldIdLst>
    <p:sldId id="338" r:id="rId4"/>
    <p:sldId id="343" r:id="rId5"/>
    <p:sldId id="284" r:id="rId6"/>
    <p:sldId id="643" r:id="rId7"/>
    <p:sldId id="644" r:id="rId8"/>
    <p:sldId id="645" r:id="rId9"/>
    <p:sldId id="334" r:id="rId10"/>
    <p:sldId id="764" r:id="rId11"/>
    <p:sldId id="765" r:id="rId12"/>
    <p:sldId id="766" r:id="rId13"/>
    <p:sldId id="767" r:id="rId14"/>
    <p:sldId id="759" r:id="rId15"/>
    <p:sldId id="760" r:id="rId16"/>
    <p:sldId id="761" r:id="rId17"/>
    <p:sldId id="768" r:id="rId18"/>
    <p:sldId id="500" r:id="rId19"/>
    <p:sldId id="288" r:id="rId20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8C8C"/>
    <a:srgbClr val="3D3D3D"/>
    <a:srgbClr val="051B75"/>
    <a:srgbClr val="DCDCDC"/>
    <a:srgbClr val="F3F3F3"/>
    <a:srgbClr val="F7F3F1"/>
    <a:srgbClr val="6EA6FF"/>
    <a:srgbClr val="BB8EFF"/>
    <a:srgbClr val="20D5D2"/>
    <a:srgbClr val="0530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801" autoAdjust="0"/>
    <p:restoredTop sz="94659"/>
  </p:normalViewPr>
  <p:slideViewPr>
    <p:cSldViewPr snapToGrid="0" snapToObjects="1" showGuides="1">
      <p:cViewPr varScale="1">
        <p:scale>
          <a:sx n="79" d="100"/>
          <a:sy n="79" d="100"/>
        </p:scale>
        <p:origin x="72" y="13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3904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B811876-243E-CE4F-BE13-763CA6DCA1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E2A1DE-898A-AE45-912C-AA03C3E3AF2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8F3ABF-AEBA-AC44-AEBE-FB25EEA7F44D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6B91E4-0073-9443-82F8-F1363C78AC6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2D1623-1E55-3F4A-BA9C-FDCECA242A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EBDE4E-C6A5-2944-967B-245D298FD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1448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BE012A-D992-5D42-B86E-AA2BC0764EE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D02FFD-07D4-5C4F-BD77-921008177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153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EC78C63C-DBBC-4874-A3C5-0D60C4FFD4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779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408C2744-6DAE-4F37-929A-BD619E5775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 rot="10800000">
            <a:off x="7079162" y="0"/>
            <a:ext cx="2064836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7437" y="0"/>
            <a:ext cx="7086600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1162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F6DA36F3-6450-D24F-9340-43FD32086944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2020 IBM Corporation</a:t>
            </a:r>
          </a:p>
        </p:txBody>
      </p:sp>
      <p:pic>
        <p:nvPicPr>
          <p:cNvPr id="10" name="Picture 9" descr="IBM Talent Management Solutions_White.png">
            <a:extLst>
              <a:ext uri="{FF2B5EF4-FFF2-40B4-BE49-F238E27FC236}">
                <a16:creationId xmlns:a16="http://schemas.microsoft.com/office/drawing/2014/main" id="{7522D8E8-2E10-49A7-8CD2-31969A1B61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32" y="4783886"/>
            <a:ext cx="1577550" cy="140861"/>
          </a:xfrm>
          <a:prstGeom prst="rect">
            <a:avLst/>
          </a:prstGeom>
        </p:spPr>
      </p:pic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ECDD928E-2D50-432C-B544-EF7ED67C3B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AA352F13-5C80-4DF7-B43A-EB04DFA56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F1C68D-1E34-4EE9-B853-ABE581AD7F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230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FE0C8642-9F84-4332-A485-122129AB78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166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568860C3-A0C0-44FC-87AC-0E5ADC7B90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304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6B4A5F2F-4AAD-4D31-B3CE-23C13EE119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255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DF81BB47-EE99-4F69-A278-FE97C93E5E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17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78632F80-087E-4C10-8D94-8EA55E083E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806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4EE4A0DD-AC3B-42E0-B38C-212CBEA6AE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4750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FA7D7-F850-45F5-8744-B5CE34B2D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5211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501AB3EB-20E7-4292-9F68-C63B3CBEBC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9856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DBBB6316-172F-487B-9067-D6B02D81E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5823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F3E26753-182A-428B-A668-00B5F6ABA7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855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3B02E6E-755A-467D-83D1-78F8E6845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9535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5B491512-0248-4ABB-B497-67EDA0A028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013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4A9E1BF3-B45A-4C50-98BC-B2A3E0C8E8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2461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24712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FB948E4A-0BCC-4E54-AB85-FB8288A59D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8357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717114C9-A8DD-48A9-A7F3-7BB48F01D5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9318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768F8FE6-730B-4CEC-ACBA-F3B902EFBB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372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1D1C3A05-5283-4D6A-B17A-61BB083288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2364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4BBAE8F1-3BD9-4FBE-BB35-E5F667CB7B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8819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1998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111375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4C406039-24D7-43FA-8025-4881EE970D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4927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4572000" y="25590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6857998" y="25463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22B4F6BD-6177-4B7E-9F67-3358247475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5115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366DF607-EB53-4282-A159-74B2EE2BB6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922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D7E6729A-9008-4238-8F94-C92F69DECD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694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6DA42845-AD5E-4121-B7E2-0F7ECDA091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5506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E7015E-AEBF-46E5-8DA7-0F3E03BC71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8656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C0D44EC3-856A-4782-8992-AD1C15B61A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7693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3129E68C-C99F-4566-9E38-6F32AF6A18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0960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3F8C8E88-E8FF-46A9-B9A5-67CE4DC40C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4643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16013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51560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526A5A42-45CE-423D-B378-5F5875C8BD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337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375594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6818B667-6ED0-46B1-9C2D-A9BDA63A52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487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FF2D3753-A7C1-426B-A2DB-09B027A696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0569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0CE05120-4778-47D5-B89B-8ED0E14088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0941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19C7D1-BB35-4679-91D6-460FBB0B63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858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538893EB-3A53-42E5-B8D6-AE3145DFD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0882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41292A8C-430E-4959-A811-F586EA5824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4995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4203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0547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0810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68293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9490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6982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361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376247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391761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85845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0921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20520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1018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87260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30447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2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11286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65983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53604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28235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38711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858000" y="4832418"/>
            <a:ext cx="2057400" cy="13716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05825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487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80535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69279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6750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82880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74989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32970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112024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24051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0383018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90961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14751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5974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03676729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9850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7103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465840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742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3811" y="4705350"/>
            <a:ext cx="521589" cy="211455"/>
          </a:xfrm>
          <a:prstGeom prst="rect">
            <a:avLst/>
          </a:prstGeom>
        </p:spPr>
      </p:pic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8067EDD2-686F-479F-918B-996A1B7BE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381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28454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59882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050685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95690891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5244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28032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71382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955759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878890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86299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97582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4749764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52557547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79721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24712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32889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26064124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72660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08163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92024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081206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60756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14917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866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20593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82880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0416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73251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9249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0256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93998171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90961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94305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5974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90848113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5535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293C6D57-CED3-413A-AC43-E462E2DD10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42796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579875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88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26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1.xml"/><Relationship Id="rId21" Type="http://schemas.openxmlformats.org/officeDocument/2006/relationships/slideLayout" Target="../slideLayouts/slideLayout59.xml"/><Relationship Id="rId34" Type="http://schemas.openxmlformats.org/officeDocument/2006/relationships/slideLayout" Target="../slideLayouts/slideLayout72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5" Type="http://schemas.openxmlformats.org/officeDocument/2006/relationships/slideLayout" Target="../slideLayouts/slideLayout63.xml"/><Relationship Id="rId33" Type="http://schemas.openxmlformats.org/officeDocument/2006/relationships/slideLayout" Target="../slideLayouts/slideLayout71.xml"/><Relationship Id="rId38" Type="http://schemas.openxmlformats.org/officeDocument/2006/relationships/image" Target="../media/image2.png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29" Type="http://schemas.openxmlformats.org/officeDocument/2006/relationships/slideLayout" Target="../slideLayouts/slideLayout67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slideLayout" Target="../slideLayouts/slideLayout62.xml"/><Relationship Id="rId32" Type="http://schemas.openxmlformats.org/officeDocument/2006/relationships/slideLayout" Target="../slideLayouts/slideLayout70.xml"/><Relationship Id="rId37" Type="http://schemas.openxmlformats.org/officeDocument/2006/relationships/theme" Target="../theme/theme2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61.xml"/><Relationship Id="rId28" Type="http://schemas.openxmlformats.org/officeDocument/2006/relationships/slideLayout" Target="../slideLayouts/slideLayout66.xml"/><Relationship Id="rId36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31" Type="http://schemas.openxmlformats.org/officeDocument/2006/relationships/slideLayout" Target="../slideLayouts/slideLayout69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Relationship Id="rId27" Type="http://schemas.openxmlformats.org/officeDocument/2006/relationships/slideLayout" Target="../slideLayouts/slideLayout65.xml"/><Relationship Id="rId30" Type="http://schemas.openxmlformats.org/officeDocument/2006/relationships/slideLayout" Target="../slideLayouts/slideLayout68.xml"/><Relationship Id="rId35" Type="http://schemas.openxmlformats.org/officeDocument/2006/relationships/slideLayout" Target="../slideLayouts/slideLayout7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26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77.xml"/><Relationship Id="rId21" Type="http://schemas.openxmlformats.org/officeDocument/2006/relationships/slideLayout" Target="../slideLayouts/slideLayout95.xml"/><Relationship Id="rId34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5" Type="http://schemas.openxmlformats.org/officeDocument/2006/relationships/slideLayout" Target="../slideLayouts/slideLayout99.xml"/><Relationship Id="rId33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20" Type="http://schemas.openxmlformats.org/officeDocument/2006/relationships/slideLayout" Target="../slideLayouts/slideLayout94.xml"/><Relationship Id="rId29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24" Type="http://schemas.openxmlformats.org/officeDocument/2006/relationships/slideLayout" Target="../slideLayouts/slideLayout98.xml"/><Relationship Id="rId32" Type="http://schemas.openxmlformats.org/officeDocument/2006/relationships/slideLayout" Target="../slideLayouts/slideLayout106.xml"/><Relationship Id="rId37" Type="http://schemas.openxmlformats.org/officeDocument/2006/relationships/image" Target="../media/image2.png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23" Type="http://schemas.openxmlformats.org/officeDocument/2006/relationships/slideLayout" Target="../slideLayouts/slideLayout97.xml"/><Relationship Id="rId28" Type="http://schemas.openxmlformats.org/officeDocument/2006/relationships/slideLayout" Target="../slideLayouts/slideLayout102.xml"/><Relationship Id="rId36" Type="http://schemas.openxmlformats.org/officeDocument/2006/relationships/theme" Target="../theme/theme3.xml"/><Relationship Id="rId10" Type="http://schemas.openxmlformats.org/officeDocument/2006/relationships/slideLayout" Target="../slideLayouts/slideLayout84.xml"/><Relationship Id="rId19" Type="http://schemas.openxmlformats.org/officeDocument/2006/relationships/slideLayout" Target="../slideLayouts/slideLayout93.xml"/><Relationship Id="rId31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Relationship Id="rId22" Type="http://schemas.openxmlformats.org/officeDocument/2006/relationships/slideLayout" Target="../slideLayouts/slideLayout96.xml"/><Relationship Id="rId27" Type="http://schemas.openxmlformats.org/officeDocument/2006/relationships/slideLayout" Target="../slideLayouts/slideLayout101.xml"/><Relationship Id="rId30" Type="http://schemas.openxmlformats.org/officeDocument/2006/relationships/slideLayout" Target="../slideLayouts/slideLayout104.xml"/><Relationship Id="rId35" Type="http://schemas.openxmlformats.org/officeDocument/2006/relationships/slideLayout" Target="../slideLayouts/slideLayout10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BAFCBDC9-B974-824E-8D59-79650130831B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2020 IBM Corporation</a:t>
            </a:r>
          </a:p>
        </p:txBody>
      </p:sp>
      <p:pic>
        <p:nvPicPr>
          <p:cNvPr id="8" name="Picture 7" descr="IBM Talent Management Solutions_White.png">
            <a:extLst>
              <a:ext uri="{FF2B5EF4-FFF2-40B4-BE49-F238E27FC236}">
                <a16:creationId xmlns:a16="http://schemas.microsoft.com/office/drawing/2014/main" id="{84C9555D-561D-4E23-AE4C-DEF5E4652409}"/>
              </a:ext>
            </a:extLst>
          </p:cNvPr>
          <p:cNvPicPr>
            <a:picLocks noChangeAspect="1"/>
          </p:cNvPicPr>
          <p:nvPr userDrawn="1"/>
        </p:nvPicPr>
        <p:blipFill>
          <a:blip r:embed="rId4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32" y="4783886"/>
            <a:ext cx="1577550" cy="140861"/>
          </a:xfrm>
          <a:prstGeom prst="rect">
            <a:avLst/>
          </a:prstGeom>
        </p:spPr>
      </p:pic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53BE5053-B4A1-45D8-8BA3-E8C2786076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04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826" r:id="rId2"/>
    <p:sldLayoutId id="2147483828" r:id="rId3"/>
    <p:sldLayoutId id="2147483827" r:id="rId4"/>
    <p:sldLayoutId id="2147483674" r:id="rId5"/>
    <p:sldLayoutId id="2147483819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0" r:id="rId21"/>
    <p:sldLayoutId id="2147483691" r:id="rId22"/>
    <p:sldLayoutId id="2147483692" r:id="rId23"/>
    <p:sldLayoutId id="2147483693" r:id="rId24"/>
    <p:sldLayoutId id="2147483694" r:id="rId25"/>
    <p:sldLayoutId id="2147483695" r:id="rId26"/>
    <p:sldLayoutId id="2147483696" r:id="rId27"/>
    <p:sldLayoutId id="2147483697" r:id="rId28"/>
    <p:sldLayoutId id="2147483698" r:id="rId29"/>
    <p:sldLayoutId id="2147483699" r:id="rId30"/>
    <p:sldLayoutId id="2147483700" r:id="rId31"/>
    <p:sldLayoutId id="2147483701" r:id="rId32"/>
    <p:sldLayoutId id="2147483702" r:id="rId33"/>
    <p:sldLayoutId id="2147483703" r:id="rId34"/>
    <p:sldLayoutId id="2147483704" r:id="rId35"/>
    <p:sldLayoutId id="2147483705" r:id="rId36"/>
    <p:sldLayoutId id="2147483822" r:id="rId37"/>
    <p:sldLayoutId id="2147483707" r:id="rId38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2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838E5AAC-B6E5-CE43-B95E-C10DD5F3FC1A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1"/>
                </a:solidFill>
              </a:rPr>
              <a:t>/ © 2020 IBM Corporation</a:t>
            </a:r>
          </a:p>
        </p:txBody>
      </p:sp>
      <p:pic>
        <p:nvPicPr>
          <p:cNvPr id="9" name="Picture 8" descr="IBM Talent Management Solutions.png">
            <a:extLst>
              <a:ext uri="{FF2B5EF4-FFF2-40B4-BE49-F238E27FC236}">
                <a16:creationId xmlns:a16="http://schemas.microsoft.com/office/drawing/2014/main" id="{328C194F-0C3E-4730-B080-A023B28B04FE}"/>
              </a:ext>
            </a:extLst>
          </p:cNvPr>
          <p:cNvPicPr>
            <a:picLocks noChangeAspect="1"/>
          </p:cNvPicPr>
          <p:nvPr userDrawn="1"/>
        </p:nvPicPr>
        <p:blipFill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78" y="4781078"/>
            <a:ext cx="1536104" cy="13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731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829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  <p:sldLayoutId id="2147483762" r:id="rId18"/>
    <p:sldLayoutId id="2147483763" r:id="rId19"/>
    <p:sldLayoutId id="2147483764" r:id="rId20"/>
    <p:sldLayoutId id="2147483765" r:id="rId21"/>
    <p:sldLayoutId id="2147483766" r:id="rId22"/>
    <p:sldLayoutId id="2147483767" r:id="rId23"/>
    <p:sldLayoutId id="2147483768" r:id="rId24"/>
    <p:sldLayoutId id="2147483769" r:id="rId25"/>
    <p:sldLayoutId id="2147483770" r:id="rId26"/>
    <p:sldLayoutId id="2147483771" r:id="rId27"/>
    <p:sldLayoutId id="2147483772" r:id="rId28"/>
    <p:sldLayoutId id="2147483773" r:id="rId29"/>
    <p:sldLayoutId id="2147483774" r:id="rId30"/>
    <p:sldLayoutId id="2147483775" r:id="rId31"/>
    <p:sldLayoutId id="2147483776" r:id="rId32"/>
    <p:sldLayoutId id="2147483777" r:id="rId33"/>
    <p:sldLayoutId id="2147483778" r:id="rId34"/>
    <p:sldLayoutId id="2147483824" r:id="rId35"/>
    <p:sldLayoutId id="2147483780" r:id="rId36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74A8DE0E-4643-AB48-8185-8191FC0DAAB5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1"/>
                </a:solidFill>
              </a:rPr>
              <a:t>/ © 2020 IBM Corporation</a:t>
            </a:r>
          </a:p>
        </p:txBody>
      </p:sp>
      <p:pic>
        <p:nvPicPr>
          <p:cNvPr id="9" name="Picture 8" descr="IBM Talent Management Solutions.png">
            <a:extLst>
              <a:ext uri="{FF2B5EF4-FFF2-40B4-BE49-F238E27FC236}">
                <a16:creationId xmlns:a16="http://schemas.microsoft.com/office/drawing/2014/main" id="{4D8059F2-CDC4-4946-8AB4-4BF06486FCAF}"/>
              </a:ext>
            </a:extLst>
          </p:cNvPr>
          <p:cNvPicPr>
            <a:picLocks noChangeAspect="1"/>
          </p:cNvPicPr>
          <p:nvPr userDrawn="1"/>
        </p:nvPicPr>
        <p:blipFill>
          <a:blip r:embed="rId3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78" y="4781078"/>
            <a:ext cx="1536104" cy="13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30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817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  <p:sldLayoutId id="2147483798" r:id="rId17"/>
    <p:sldLayoutId id="2147483799" r:id="rId18"/>
    <p:sldLayoutId id="2147483800" r:id="rId19"/>
    <p:sldLayoutId id="2147483801" r:id="rId20"/>
    <p:sldLayoutId id="2147483802" r:id="rId21"/>
    <p:sldLayoutId id="2147483803" r:id="rId22"/>
    <p:sldLayoutId id="2147483804" r:id="rId23"/>
    <p:sldLayoutId id="2147483805" r:id="rId24"/>
    <p:sldLayoutId id="2147483806" r:id="rId25"/>
    <p:sldLayoutId id="2147483807" r:id="rId26"/>
    <p:sldLayoutId id="2147483808" r:id="rId27"/>
    <p:sldLayoutId id="2147483809" r:id="rId28"/>
    <p:sldLayoutId id="2147483810" r:id="rId29"/>
    <p:sldLayoutId id="2147483811" r:id="rId30"/>
    <p:sldLayoutId id="2147483812" r:id="rId31"/>
    <p:sldLayoutId id="2147483813" r:id="rId32"/>
    <p:sldLayoutId id="2147483814" r:id="rId33"/>
    <p:sldLayoutId id="2147483825" r:id="rId34"/>
    <p:sldLayoutId id="2147483816" r:id="rId35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bm.com/support/knowledgecenter/SSEUFV/16_InterviewManagement/top.html" TargetMode="External"/><Relationship Id="rId2" Type="http://schemas.openxmlformats.org/officeDocument/2006/relationships/hyperlink" Target="https://www.ibm.com/support/knowledgecenter/en/SSEUFV/16_InterviewManagement/1_CreateAndManageInterviews.html#Onboard_Login_and_Navigation_eLearning__12" TargetMode="External"/><Relationship Id="rId1" Type="http://schemas.openxmlformats.org/officeDocument/2006/relationships/slideLayout" Target="../slideLayouts/slideLayout62.xml"/><Relationship Id="rId4" Type="http://schemas.openxmlformats.org/officeDocument/2006/relationships/hyperlink" Target="https://www.ibm.com/support/knowledgecenter/SSEUFV/7_Reporting/2_TheMetricsDashboard/4_ExampleVisualizations.html?view=kc#ID-1122-00000002__18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599" y="203781"/>
            <a:ext cx="8146775" cy="4479344"/>
          </a:xfrm>
        </p:spPr>
        <p:txBody>
          <a:bodyPr/>
          <a:lstStyle/>
          <a:p>
            <a:r>
              <a:rPr lang="en-US" dirty="0"/>
              <a:t>Interview Manager Rescheduling</a:t>
            </a:r>
            <a:br>
              <a:rPr lang="en-US" dirty="0"/>
            </a:br>
            <a:r>
              <a:rPr lang="en-US" dirty="0"/>
              <a:t>BrassRing on Cloud</a:t>
            </a:r>
            <a:br>
              <a:rPr lang="en-US" dirty="0"/>
            </a:br>
            <a:br>
              <a:rPr lang="en-US" dirty="0"/>
            </a:br>
            <a:r>
              <a:rPr lang="en-US" sz="1600" b="0" dirty="0"/>
              <a:t>—</a:t>
            </a:r>
            <a:br>
              <a:rPr lang="en-US" b="0" dirty="0"/>
            </a:br>
            <a:r>
              <a:rPr lang="en-US" sz="1800" b="1" dirty="0"/>
              <a:t>Client Training and Enablement Session</a:t>
            </a:r>
            <a:br>
              <a:rPr lang="en-US" b="0" dirty="0"/>
            </a:br>
            <a:r>
              <a:rPr lang="en-US" sz="1600" b="1" dirty="0">
                <a:latin typeface="IBM Plex Sans SemiBold" panose="020B0503050000000000" pitchFamily="34" charset="77"/>
              </a:rPr>
              <a:t>Talent Management Solutions</a:t>
            </a:r>
            <a:br>
              <a:rPr lang="en-US" sz="1600" b="0" dirty="0"/>
            </a:br>
            <a:r>
              <a:rPr lang="en-US" sz="1600" dirty="0">
                <a:latin typeface="IBM Plex Sans" charset="0"/>
              </a:rPr>
              <a:t>October 27</a:t>
            </a:r>
            <a:r>
              <a:rPr lang="en-US" sz="1600" baseline="30000" dirty="0">
                <a:latin typeface="IBM Plex Sans" charset="0"/>
              </a:rPr>
              <a:t>th</a:t>
            </a:r>
            <a:r>
              <a:rPr lang="en-US" sz="1600" dirty="0">
                <a:latin typeface="IBM Plex Sans" charset="0"/>
              </a:rPr>
              <a:t>, 2020</a:t>
            </a:r>
            <a:endParaRPr lang="en-US" sz="1600" i="1" dirty="0">
              <a:latin typeface="IBM Plex Sans" charset="0"/>
              <a:ea typeface="IBM Plex Sans" charset="0"/>
              <a:cs typeface="IBM Plex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028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BEE11BF4-DB4B-4B73-A290-BC1B3A869D0F}"/>
              </a:ext>
            </a:extLst>
          </p:cNvPr>
          <p:cNvSpPr txBox="1">
            <a:spLocks/>
          </p:cNvSpPr>
          <p:nvPr/>
        </p:nvSpPr>
        <p:spPr>
          <a:xfrm>
            <a:off x="3916154" y="1197787"/>
            <a:ext cx="5000822" cy="3460352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IBM Plex Sans" panose="020B0503050203000203" pitchFamily="34" charset="0"/>
              <a:buChar char="-"/>
            </a:pPr>
            <a:r>
              <a:rPr lang="en-US" dirty="0"/>
              <a:t>Overview</a:t>
            </a:r>
          </a:p>
          <a:p>
            <a:pPr marL="285750" indent="-285750">
              <a:buFont typeface="IBM Plex Sans" panose="020B0503050203000203" pitchFamily="34" charset="0"/>
              <a:buChar char="-"/>
            </a:pPr>
            <a:r>
              <a:rPr lang="en-US" dirty="0"/>
              <a:t>Type of Interviews </a:t>
            </a:r>
          </a:p>
          <a:p>
            <a:pPr marL="285750" indent="-285750">
              <a:buFont typeface="IBM Plex Sans" panose="020B0503050203000203" pitchFamily="34" charset="0"/>
              <a:buChar char="-"/>
            </a:pPr>
            <a:r>
              <a:rPr lang="en-US" dirty="0"/>
              <a:t>Demo</a:t>
            </a:r>
          </a:p>
          <a:p>
            <a:pPr marL="285750" indent="-285750">
              <a:buFont typeface="IBM Plex Sans" panose="020B0503050203000203" pitchFamily="34" charset="0"/>
              <a:buChar char="-"/>
            </a:pPr>
            <a:r>
              <a:rPr lang="en-US" dirty="0"/>
              <a:t>Resources</a:t>
            </a:r>
          </a:p>
          <a:p>
            <a:pPr marL="285750" indent="-285750">
              <a:buFont typeface="IBM Plex Sans" panose="020B0503050203000203" pitchFamily="34" charset="0"/>
              <a:buChar char="-"/>
            </a:pPr>
            <a:r>
              <a:rPr lang="en-US" dirty="0"/>
              <a:t>Q n 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BC559B-08CF-497E-A9D2-8CE57F382CDD}"/>
              </a:ext>
            </a:extLst>
          </p:cNvPr>
          <p:cNvSpPr/>
          <p:nvPr/>
        </p:nvSpPr>
        <p:spPr>
          <a:xfrm>
            <a:off x="147096" y="135015"/>
            <a:ext cx="339068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Agenda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531545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7"/>
          </p:nvPr>
        </p:nvSpPr>
        <p:spPr>
          <a:xfrm>
            <a:off x="-1" y="1384852"/>
            <a:ext cx="9143999" cy="3758648"/>
          </a:xfrm>
        </p:spPr>
        <p:txBody>
          <a:bodyPr/>
          <a:lstStyle/>
          <a:p>
            <a:pPr>
              <a:spcBef>
                <a:spcPts val="1000"/>
              </a:spcBef>
            </a:pPr>
            <a:r>
              <a:rPr lang="en-US" sz="1200" b="1" dirty="0"/>
              <a:t>Interview Manager: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Rescheduling allows users to reschedule an existing interview without cancelling it.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It saves time &amp; effort of interview coordinators.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All the 3 interview types* can now be rescheduled.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dirty="0"/>
              <a:t>A new communication must be sent to the affected candidate/interviewers.</a:t>
            </a:r>
          </a:p>
          <a:p>
            <a:pPr>
              <a:spcBef>
                <a:spcPts val="1000"/>
              </a:spcBef>
            </a:pPr>
            <a:endParaRPr lang="en-US" sz="1200" dirty="0"/>
          </a:p>
          <a:p>
            <a:pPr>
              <a:spcBef>
                <a:spcPts val="1000"/>
              </a:spcBef>
            </a:pPr>
            <a:endParaRPr lang="en-US" sz="1200" dirty="0"/>
          </a:p>
          <a:p>
            <a:pPr>
              <a:spcBef>
                <a:spcPts val="1000"/>
              </a:spcBef>
            </a:pPr>
            <a:endParaRPr lang="en-US" sz="1200" dirty="0"/>
          </a:p>
          <a:p>
            <a:pPr>
              <a:spcBef>
                <a:spcPts val="1000"/>
              </a:spcBef>
            </a:pPr>
            <a:endParaRPr lang="en-US" sz="1200" dirty="0"/>
          </a:p>
          <a:p>
            <a:pPr>
              <a:spcBef>
                <a:spcPts val="1000"/>
              </a:spcBef>
            </a:pPr>
            <a:endParaRPr lang="en-US" sz="1200" dirty="0"/>
          </a:p>
          <a:p>
            <a:pPr>
              <a:spcBef>
                <a:spcPts val="1000"/>
              </a:spcBef>
            </a:pPr>
            <a:r>
              <a:rPr lang="en-US" sz="1200" b="1" i="1" dirty="0"/>
              <a:t>*Interview type – “Verify Interviewers availability first” - Rescheduling is available only in staging as of today. It will be released to production in a future release. Watch for updates in our Release Notes!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384853"/>
          </a:xfrm>
          <a:solidFill>
            <a:schemeClr val="bg2"/>
          </a:solidFill>
        </p:spPr>
        <p:txBody>
          <a:bodyPr/>
          <a:lstStyle/>
          <a:p>
            <a:r>
              <a:rPr lang="en-US" sz="80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Overview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20A3278-3A64-4200-AC59-A83694BCCF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/>
          <a:lstStyle/>
          <a:p>
            <a:fld id="{3FD999D4-B456-9943-89B7-30D56181CE1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68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52697-D16B-43CD-99AB-823915017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3339" y="988205"/>
            <a:ext cx="8133262" cy="2339196"/>
          </a:xfrm>
        </p:spPr>
        <p:txBody>
          <a:bodyPr/>
          <a:lstStyle/>
          <a:p>
            <a:r>
              <a:rPr lang="en-US" sz="1800" dirty="0">
                <a:latin typeface="IBM Plex Sans" panose="020B0503050000000000" pitchFamily="34" charset="0"/>
              </a:rPr>
              <a:t>Rescheduling for Schedule Type: </a:t>
            </a:r>
            <a:r>
              <a:rPr lang="en-US" sz="1800" b="1" dirty="0">
                <a:latin typeface="IBM Plex Sans" panose="020B0503050000000000" pitchFamily="34" charset="0"/>
              </a:rPr>
              <a:t>Confirmed Date &amp; Time</a:t>
            </a:r>
          </a:p>
          <a:p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Rescheduling can be done from the Interviews Tab on the BrassRing home page or from the card view in the Manage Interviews section of BrassRing.</a:t>
            </a:r>
            <a:endParaRPr lang="en-IN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For interviews meeting the criteria, a </a:t>
            </a:r>
            <a:r>
              <a:rPr lang="en-US" sz="1800" b="1" dirty="0"/>
              <a:t>Reschedule Interview </a:t>
            </a:r>
            <a:r>
              <a:rPr lang="en-US" sz="1800" dirty="0"/>
              <a:t>button is displayed in the Interview details section.</a:t>
            </a:r>
            <a:endParaRPr lang="en-IN" sz="1800" dirty="0"/>
          </a:p>
          <a:p>
            <a:endParaRPr lang="en-US" dirty="0">
              <a:latin typeface="IBM Plex Sans" panose="020B0503050000000000" pitchFamily="34" charset="0"/>
            </a:endParaRPr>
          </a:p>
          <a:p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D0290D3-416B-4777-A02E-D6AFBB83D1EE}"/>
              </a:ext>
            </a:extLst>
          </p:cNvPr>
          <p:cNvSpPr txBox="1">
            <a:spLocks/>
          </p:cNvSpPr>
          <p:nvPr/>
        </p:nvSpPr>
        <p:spPr>
          <a:xfrm>
            <a:off x="228600" y="112989"/>
            <a:ext cx="8559800" cy="56406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2"/>
                </a:solidFill>
              </a:rPr>
              <a:t>Rescheduling Interviews: Confirmed Date &amp; Time</a:t>
            </a:r>
          </a:p>
        </p:txBody>
      </p:sp>
    </p:spTree>
    <p:extLst>
      <p:ext uri="{BB962C8B-B14F-4D97-AF65-F5344CB8AC3E}">
        <p14:creationId xmlns:p14="http://schemas.microsoft.com/office/powerpoint/2010/main" val="2512907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F6B28-095C-4707-BDE1-06479CD1C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811925"/>
          </a:xfrm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Confirmed Date &amp; Time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E3D87E5-7DC5-4C50-8449-7C70671CF5BD}"/>
              </a:ext>
            </a:extLst>
          </p:cNvPr>
          <p:cNvSpPr txBox="1">
            <a:spLocks/>
          </p:cNvSpPr>
          <p:nvPr/>
        </p:nvSpPr>
        <p:spPr>
          <a:xfrm>
            <a:off x="228599" y="1418896"/>
            <a:ext cx="8688377" cy="3313123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cs typeface="Arial" charset="0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5D66FD6F-E67F-4EE3-8EFE-38EC3B9218FE}"/>
              </a:ext>
            </a:extLst>
          </p:cNvPr>
          <p:cNvSpPr txBox="1">
            <a:spLocks/>
          </p:cNvSpPr>
          <p:nvPr/>
        </p:nvSpPr>
        <p:spPr>
          <a:xfrm>
            <a:off x="104313" y="910064"/>
            <a:ext cx="8935370" cy="4330786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latin typeface="IBM Plex Sans" panose="020B0503050000000000" pitchFamily="34" charset="0"/>
              </a:rPr>
              <a:t>Rescheduling is </a:t>
            </a:r>
            <a:r>
              <a:rPr lang="en-US" sz="1500" b="1" dirty="0">
                <a:latin typeface="IBM Plex Sans" panose="020B0503050000000000" pitchFamily="34" charset="0"/>
              </a:rPr>
              <a:t>available</a:t>
            </a:r>
            <a:r>
              <a:rPr lang="en-US" sz="1500" dirty="0">
                <a:latin typeface="IBM Plex Sans" panose="020B0503050000000000" pitchFamily="34" charset="0"/>
              </a:rPr>
              <a:t> in the following statuses:</a:t>
            </a:r>
          </a:p>
          <a:p>
            <a:pPr marL="682625" lvl="2" indent="-28575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i="1" dirty="0"/>
              <a:t>Invitation Sent</a:t>
            </a:r>
            <a:endParaRPr lang="en-IN" i="1" dirty="0"/>
          </a:p>
          <a:p>
            <a:pPr marL="682625" lvl="2" indent="-28575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i="1" dirty="0"/>
              <a:t>Invitation Accepted - Candidate</a:t>
            </a:r>
            <a:endParaRPr lang="en-IN" i="1" dirty="0"/>
          </a:p>
          <a:p>
            <a:pPr marL="682625" lvl="2" indent="-28575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i="1" dirty="0"/>
              <a:t>Invitation Declined - Candidate</a:t>
            </a:r>
            <a:endParaRPr lang="en-IN" i="1" dirty="0"/>
          </a:p>
          <a:p>
            <a:pPr marL="682625" lvl="2" indent="-28575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i="1" dirty="0"/>
              <a:t>Invitation Declined - Interviewer</a:t>
            </a:r>
            <a:endParaRPr lang="en-IN" i="1" dirty="0"/>
          </a:p>
          <a:p>
            <a:pPr marL="682625" lvl="2" indent="-28575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i="1" dirty="0"/>
              <a:t>Invitation Declined</a:t>
            </a:r>
            <a:endParaRPr lang="en-IN" i="1" dirty="0"/>
          </a:p>
          <a:p>
            <a:pPr marL="682625" lvl="2" indent="-28575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i="1" dirty="0"/>
              <a:t>Interview Scheduled</a:t>
            </a:r>
          </a:p>
          <a:p>
            <a:pPr marL="682625" lvl="2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100" dirty="0">
              <a:latin typeface="IBM Plex Sans" panose="020B0503050000000000" pitchFamily="34" charset="0"/>
            </a:endParaRP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latin typeface="IBM Plex Sans" panose="020B0503050000000000" pitchFamily="34" charset="0"/>
              </a:rPr>
              <a:t>Rescheduling is </a:t>
            </a:r>
            <a:r>
              <a:rPr lang="en-US" sz="1500" b="1" dirty="0">
                <a:latin typeface="IBM Plex Sans" panose="020B0503050000000000" pitchFamily="34" charset="0"/>
              </a:rPr>
              <a:t>Not Available</a:t>
            </a:r>
            <a:r>
              <a:rPr lang="en-US" sz="1500" dirty="0">
                <a:latin typeface="IBM Plex Sans" panose="020B0503050000000000" pitchFamily="34" charset="0"/>
              </a:rPr>
              <a:t> in the following statuses: </a:t>
            </a:r>
          </a:p>
          <a:p>
            <a:pPr marL="682625" lvl="2" indent="-28575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i="1" dirty="0"/>
              <a:t>Invitation Pending (in this case, "Manage Schedules" action displays instead)</a:t>
            </a:r>
            <a:endParaRPr lang="en-IN" i="1" dirty="0"/>
          </a:p>
          <a:p>
            <a:pPr marL="682625" lvl="2" indent="-28575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i="1" dirty="0"/>
              <a:t>Canceled (no edits allowed at this status)</a:t>
            </a:r>
            <a:endParaRPr lang="en-IN" i="1" dirty="0"/>
          </a:p>
          <a:p>
            <a:pPr marL="682625" lvl="2" indent="-28575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i="1" dirty="0"/>
              <a:t>Completed (no edits allowed at this status)</a:t>
            </a:r>
            <a:endParaRPr lang="en-IN" i="1" dirty="0"/>
          </a:p>
          <a:p>
            <a:pPr marL="682625" lvl="2" indent="-28575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i="1" dirty="0"/>
              <a:t>On-Hold (no edits allowed at this status)</a:t>
            </a:r>
            <a:endParaRPr lang="en-IN" i="1" dirty="0"/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dirty="0">
              <a:latin typeface="IBM Plex Sans" panose="020B0503050000000000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dirty="0">
              <a:latin typeface="IBM Plex Sans" panose="020B050305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620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F6B28-095C-4707-BDE1-06479CD1C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811925"/>
          </a:xfrm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Confirmed Date &amp; Time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E3D87E5-7DC5-4C50-8449-7C70671CF5BD}"/>
              </a:ext>
            </a:extLst>
          </p:cNvPr>
          <p:cNvSpPr txBox="1">
            <a:spLocks/>
          </p:cNvSpPr>
          <p:nvPr/>
        </p:nvSpPr>
        <p:spPr>
          <a:xfrm>
            <a:off x="228599" y="1418896"/>
            <a:ext cx="8688377" cy="3313123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cs typeface="Arial" charset="0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pic>
        <p:nvPicPr>
          <p:cNvPr id="10" name="image5.jpeg">
            <a:extLst>
              <a:ext uri="{FF2B5EF4-FFF2-40B4-BE49-F238E27FC236}">
                <a16:creationId xmlns:a16="http://schemas.microsoft.com/office/drawing/2014/main" id="{4ED75C15-E7AE-4366-A976-9B009F0193A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61474" y="811924"/>
            <a:ext cx="4470506" cy="2100474"/>
          </a:xfrm>
          <a:prstGeom prst="rect">
            <a:avLst/>
          </a:prstGeom>
        </p:spPr>
      </p:pic>
      <p:pic>
        <p:nvPicPr>
          <p:cNvPr id="11" name="image6.jpeg">
            <a:extLst>
              <a:ext uri="{FF2B5EF4-FFF2-40B4-BE49-F238E27FC236}">
                <a16:creationId xmlns:a16="http://schemas.microsoft.com/office/drawing/2014/main" id="{6657A53B-ABE7-4BBE-A9D2-6EAFDF1B1DB8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79503" y="2912398"/>
            <a:ext cx="4434447" cy="2100474"/>
          </a:xfrm>
          <a:prstGeom prst="rect">
            <a:avLst/>
          </a:prstGeom>
        </p:spPr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57F90343-F5E9-451E-9A86-9AC13A74B9E1}"/>
              </a:ext>
            </a:extLst>
          </p:cNvPr>
          <p:cNvSpPr txBox="1">
            <a:spLocks/>
          </p:cNvSpPr>
          <p:nvPr/>
        </p:nvSpPr>
        <p:spPr>
          <a:xfrm>
            <a:off x="103072" y="978241"/>
            <a:ext cx="4540372" cy="3753778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Selecting </a:t>
            </a:r>
            <a:r>
              <a:rPr lang="en-US" sz="1200" b="1" dirty="0"/>
              <a:t>Reschedule Interview</a:t>
            </a:r>
            <a:r>
              <a:rPr lang="en-US" sz="1200" dirty="0"/>
              <a:t> in any of the screens displays the </a:t>
            </a:r>
            <a:r>
              <a:rPr lang="en-US" sz="1200" b="1" dirty="0"/>
              <a:t>Manage Schedules </a:t>
            </a:r>
            <a:r>
              <a:rPr lang="en-US" sz="1200" dirty="0"/>
              <a:t>page.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On the </a:t>
            </a:r>
            <a:r>
              <a:rPr lang="en-US" sz="1200" b="1" dirty="0"/>
              <a:t>Manage Schedules</a:t>
            </a:r>
            <a:r>
              <a:rPr lang="en-US" sz="1200" dirty="0"/>
              <a:t> screen, the information from the previous interview like, the name of the interviewer </a:t>
            </a:r>
            <a:r>
              <a:rPr lang="en-US" sz="1200" dirty="0" err="1"/>
              <a:t>etc</a:t>
            </a:r>
            <a:r>
              <a:rPr lang="en-US" sz="1200" dirty="0"/>
              <a:t>, is retained.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The interviewer name, interview duration, time slots, can be changed.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Details like the type of interview, and schedule type </a:t>
            </a:r>
            <a:r>
              <a:rPr lang="en-US" sz="1200" u="sng" dirty="0"/>
              <a:t>cannot</a:t>
            </a:r>
            <a:r>
              <a:rPr lang="en-US" sz="1200" dirty="0"/>
              <a:t> be changed.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Based on the changes made to the interview schedule, a communication must be sent to the impacted interviewers and </a:t>
            </a:r>
            <a:r>
              <a:rPr lang="en-US" dirty="0"/>
              <a:t>candidates.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Similarly, based on the actions taken by the user, alert messages are displayed to the user on screen.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499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400" y="98124"/>
            <a:ext cx="8686800" cy="4473575"/>
          </a:xfrm>
        </p:spPr>
        <p:txBody>
          <a:bodyPr/>
          <a:lstStyle/>
          <a:p>
            <a:pPr>
              <a:lnSpc>
                <a:spcPts val="10200"/>
              </a:lnSpc>
            </a:pPr>
            <a:r>
              <a:rPr lang="en-US" b="0" dirty="0">
                <a:latin typeface="IBM Plex Sans Light" charset="0"/>
                <a:ea typeface="IBM Plex Sans Light" charset="0"/>
                <a:cs typeface="IBM Plex Sans Light" charset="0"/>
              </a:rPr>
              <a:t>Demo</a:t>
            </a:r>
            <a:br>
              <a:rPr lang="en-US" b="0" dirty="0">
                <a:latin typeface="IBM Plex Sans Light" charset="0"/>
                <a:ea typeface="IBM Plex Sans Light" charset="0"/>
                <a:cs typeface="IBM Plex Sans Light" charset="0"/>
              </a:rPr>
            </a:br>
            <a:r>
              <a:rPr lang="en-US" b="0" dirty="0">
                <a:solidFill>
                  <a:schemeClr val="accent2"/>
                </a:solidFill>
                <a:latin typeface="IBM Plex Sans Light" charset="0"/>
                <a:ea typeface="IBM Plex Sans Light" charset="0"/>
                <a:cs typeface="IBM Plex Sans Light" charset="0"/>
              </a:rPr>
              <a:t>–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42AAC1-E98D-4358-A796-75887F2DBE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0BE6F14-FF48-0F4F-A8AA-2E3F25371E4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0384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52697-D16B-43CD-99AB-823915017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3338" y="1212685"/>
            <a:ext cx="8330112" cy="2267116"/>
          </a:xfrm>
        </p:spPr>
        <p:txBody>
          <a:bodyPr/>
          <a:lstStyle/>
          <a:p>
            <a:r>
              <a:rPr lang="en-US" sz="1800" dirty="0">
                <a:latin typeface="IBM Plex Sans" panose="020B0503050000000000" pitchFamily="34" charset="0"/>
              </a:rPr>
              <a:t>Rescheduling for Schedule Type: </a:t>
            </a:r>
            <a:r>
              <a:rPr lang="en-US" sz="1800" b="1" dirty="0">
                <a:latin typeface="IBM Plex Sans" panose="020B0503050000000000" pitchFamily="34" charset="0"/>
              </a:rPr>
              <a:t>Ask Candidate First</a:t>
            </a:r>
          </a:p>
          <a:p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Rescheduling can be done from the section level button on the </a:t>
            </a:r>
            <a:r>
              <a:rPr lang="en-US" sz="1800" b="1" dirty="0"/>
              <a:t>Interview details</a:t>
            </a:r>
            <a:r>
              <a:rPr lang="en-US" sz="1800" dirty="0"/>
              <a:t> page, </a:t>
            </a:r>
            <a:r>
              <a:rPr lang="en-US" sz="1800" b="1" dirty="0"/>
              <a:t>Card level action </a:t>
            </a:r>
            <a:r>
              <a:rPr lang="en-US" sz="1800" dirty="0"/>
              <a:t>or </a:t>
            </a:r>
            <a:r>
              <a:rPr lang="en-US" sz="1800" b="1" dirty="0"/>
              <a:t>grid level action</a:t>
            </a:r>
            <a:r>
              <a:rPr lang="en-US" sz="1800" dirty="0"/>
              <a:t> on the interview listing page.</a:t>
            </a:r>
            <a:endParaRPr lang="en-IN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For interviews meeting the criteria, a Reschedule Interview button is displayed in the Interview details section.</a:t>
            </a:r>
            <a:endParaRPr lang="en-IN" sz="1800" dirty="0"/>
          </a:p>
          <a:p>
            <a:endParaRPr lang="en-US" dirty="0">
              <a:latin typeface="IBM Plex Sans" panose="020B0503050000000000" pitchFamily="34" charset="0"/>
            </a:endParaRPr>
          </a:p>
          <a:p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D0290D3-416B-4777-A02E-D6AFBB83D1EE}"/>
              </a:ext>
            </a:extLst>
          </p:cNvPr>
          <p:cNvSpPr txBox="1">
            <a:spLocks/>
          </p:cNvSpPr>
          <p:nvPr/>
        </p:nvSpPr>
        <p:spPr>
          <a:xfrm>
            <a:off x="223338" y="101261"/>
            <a:ext cx="8788400" cy="63945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2"/>
                </a:solidFill>
              </a:rPr>
              <a:t>Reschedule Interviews: Ask Candidate First</a:t>
            </a:r>
          </a:p>
        </p:txBody>
      </p:sp>
    </p:spTree>
    <p:extLst>
      <p:ext uri="{BB962C8B-B14F-4D97-AF65-F5344CB8AC3E}">
        <p14:creationId xmlns:p14="http://schemas.microsoft.com/office/powerpoint/2010/main" val="40445091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F6B28-095C-4707-BDE1-06479CD1C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811925"/>
          </a:xfrm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Ask Candidate First</a:t>
            </a:r>
            <a:endParaRPr lang="en-US" sz="2200" b="1" dirty="0">
              <a:solidFill>
                <a:schemeClr val="accent2"/>
              </a:solidFill>
            </a:endParaRP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E3D87E5-7DC5-4C50-8449-7C70671CF5BD}"/>
              </a:ext>
            </a:extLst>
          </p:cNvPr>
          <p:cNvSpPr txBox="1">
            <a:spLocks/>
          </p:cNvSpPr>
          <p:nvPr/>
        </p:nvSpPr>
        <p:spPr>
          <a:xfrm>
            <a:off x="228599" y="1418896"/>
            <a:ext cx="8688377" cy="3313123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cs typeface="Arial" charset="0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5D66FD6F-E67F-4EE3-8EFE-38EC3B9218FE}"/>
              </a:ext>
            </a:extLst>
          </p:cNvPr>
          <p:cNvSpPr txBox="1">
            <a:spLocks/>
          </p:cNvSpPr>
          <p:nvPr/>
        </p:nvSpPr>
        <p:spPr>
          <a:xfrm>
            <a:off x="104313" y="1046922"/>
            <a:ext cx="4189189" cy="4095788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latin typeface="IBM Plex Sans" panose="020B0503050000000000" pitchFamily="34" charset="0"/>
              </a:rPr>
              <a:t>Rescheduling is </a:t>
            </a:r>
            <a:r>
              <a:rPr lang="en-US" b="1" dirty="0">
                <a:latin typeface="IBM Plex Sans" panose="020B0503050000000000" pitchFamily="34" charset="0"/>
              </a:rPr>
              <a:t>available</a:t>
            </a:r>
            <a:r>
              <a:rPr lang="en-US" dirty="0">
                <a:latin typeface="IBM Plex Sans" panose="020B0503050000000000" pitchFamily="34" charset="0"/>
              </a:rPr>
              <a:t> in the following statuses:</a:t>
            </a:r>
            <a:endParaRPr lang="en-US" sz="1800" dirty="0">
              <a:latin typeface="IBM Plex Sans" panose="020B0503050000000000" pitchFamily="34" charset="0"/>
            </a:endParaRPr>
          </a:p>
          <a:p>
            <a:pPr marL="682625" lvl="2" indent="-28575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IN" dirty="0"/>
              <a:t>Candidate availability received</a:t>
            </a:r>
          </a:p>
          <a:p>
            <a:pPr marL="682625" lvl="2" indent="-28575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IN" dirty="0"/>
              <a:t>Candidate availability declined</a:t>
            </a:r>
          </a:p>
          <a:p>
            <a:pPr marL="682625" lvl="2" indent="-28575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i="1" dirty="0"/>
              <a:t>Invitation Pending</a:t>
            </a:r>
            <a:endParaRPr lang="en-IN" i="1" dirty="0"/>
          </a:p>
          <a:p>
            <a:pPr marL="682625" lvl="2" indent="-28575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i="1" dirty="0"/>
              <a:t>Invitation Sent</a:t>
            </a:r>
          </a:p>
          <a:p>
            <a:pPr marL="682625" lvl="2" indent="-28575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IN" dirty="0"/>
              <a:t>Invitation Accepted -Candidate</a:t>
            </a:r>
            <a:endParaRPr lang="en-IN" i="1" dirty="0"/>
          </a:p>
          <a:p>
            <a:pPr marL="682625" lvl="2" indent="-28575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i="1" dirty="0"/>
              <a:t>Invitation Declined - Interviewer</a:t>
            </a:r>
            <a:endParaRPr lang="en-IN" i="1" dirty="0"/>
          </a:p>
          <a:p>
            <a:pPr marL="682625" lvl="2" indent="-28575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i="1" dirty="0"/>
              <a:t>Invitation Declined - Candidate</a:t>
            </a:r>
            <a:endParaRPr lang="en-IN" i="1" dirty="0"/>
          </a:p>
          <a:p>
            <a:pPr marL="682625" lvl="2" indent="-28575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i="1" dirty="0"/>
              <a:t>Interview Scheduled</a:t>
            </a:r>
          </a:p>
          <a:p>
            <a:pPr marL="682625" lvl="2" indent="-28575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IN" dirty="0"/>
              <a:t>Candidate availability requested</a:t>
            </a:r>
          </a:p>
          <a:p>
            <a:pPr lvl="2" indent="0">
              <a:spcBef>
                <a:spcPts val="600"/>
              </a:spcBef>
              <a:buNone/>
            </a:pPr>
            <a:endParaRPr lang="en-IN" sz="11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dirty="0">
              <a:latin typeface="IBM Plex Sans" panose="020B0503050000000000" pitchFamily="34" charset="0"/>
            </a:endParaRP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8AAE8713-70D8-49A4-A9C8-6F87CB3E8C4E}"/>
              </a:ext>
            </a:extLst>
          </p:cNvPr>
          <p:cNvSpPr txBox="1">
            <a:spLocks/>
          </p:cNvSpPr>
          <p:nvPr/>
        </p:nvSpPr>
        <p:spPr>
          <a:xfrm>
            <a:off x="4572000" y="1046922"/>
            <a:ext cx="4571997" cy="4095788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latin typeface="IBM Plex Sans" panose="020B0503050000000000" pitchFamily="34" charset="0"/>
              </a:rPr>
              <a:t>Rescheduling is </a:t>
            </a:r>
            <a:r>
              <a:rPr lang="en-US" b="1" dirty="0">
                <a:latin typeface="IBM Plex Sans" panose="020B0503050000000000" pitchFamily="34" charset="0"/>
              </a:rPr>
              <a:t>Not Available</a:t>
            </a:r>
            <a:r>
              <a:rPr lang="en-US" dirty="0">
                <a:latin typeface="IBM Plex Sans" panose="020B0503050000000000" pitchFamily="34" charset="0"/>
              </a:rPr>
              <a:t> in the following statuses: </a:t>
            </a:r>
          </a:p>
          <a:p>
            <a:pPr marL="682625" lvl="2" indent="-28575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i="1" dirty="0"/>
              <a:t>To Be Scheduled (edits allowed, but no reschedule because nothing has been sent)</a:t>
            </a:r>
          </a:p>
          <a:p>
            <a:pPr marL="682625" lvl="2" indent="-28575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i="1" dirty="0"/>
              <a:t>Canceled (no edits allowed at this status)</a:t>
            </a:r>
          </a:p>
          <a:p>
            <a:pPr marL="682625" lvl="2" indent="-28575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i="1" dirty="0"/>
              <a:t>Completed (no edits allowed at this status)</a:t>
            </a:r>
          </a:p>
          <a:p>
            <a:pPr marL="682625" lvl="2" indent="-28575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i="1" dirty="0"/>
              <a:t>On-Hold (no edits allowed at this status)</a:t>
            </a:r>
            <a:endParaRPr lang="en-US" sz="1100" dirty="0">
              <a:latin typeface="IBM Plex Sans" panose="020B0503050000000000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dirty="0">
              <a:latin typeface="IBM Plex Sans" panose="020B050305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4521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F6B28-095C-4707-BDE1-06479CD1C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811925"/>
          </a:xfrm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Ask Candidate First</a:t>
            </a:r>
            <a:endParaRPr lang="en-US" sz="2200" b="1" dirty="0">
              <a:solidFill>
                <a:schemeClr val="accent2"/>
              </a:solidFill>
            </a:endParaRP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E3D87E5-7DC5-4C50-8449-7C70671CF5BD}"/>
              </a:ext>
            </a:extLst>
          </p:cNvPr>
          <p:cNvSpPr txBox="1">
            <a:spLocks/>
          </p:cNvSpPr>
          <p:nvPr/>
        </p:nvSpPr>
        <p:spPr>
          <a:xfrm>
            <a:off x="228599" y="1418896"/>
            <a:ext cx="8688377" cy="3313123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cs typeface="Arial" charset="0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57F90343-F5E9-451E-9A86-9AC13A74B9E1}"/>
              </a:ext>
            </a:extLst>
          </p:cNvPr>
          <p:cNvSpPr txBox="1">
            <a:spLocks/>
          </p:cNvSpPr>
          <p:nvPr/>
        </p:nvSpPr>
        <p:spPr>
          <a:xfrm>
            <a:off x="119565" y="835094"/>
            <a:ext cx="4672128" cy="3955626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Selecting </a:t>
            </a:r>
            <a:r>
              <a:rPr lang="en-US" sz="1200" b="1" dirty="0"/>
              <a:t>Reschedule Interview</a:t>
            </a:r>
            <a:r>
              <a:rPr lang="en-US" sz="1200" dirty="0"/>
              <a:t> in any of the screens displays the </a:t>
            </a:r>
            <a:r>
              <a:rPr lang="en-US" sz="1200" b="1" dirty="0"/>
              <a:t>appropriate “Reschedule Interview” </a:t>
            </a:r>
            <a:r>
              <a:rPr lang="en-US" sz="1200" dirty="0"/>
              <a:t>page depending upon the Interview Status.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On the </a:t>
            </a:r>
            <a:r>
              <a:rPr lang="en-US" sz="1200" b="1" dirty="0"/>
              <a:t>Reschedule Interview </a:t>
            </a:r>
            <a:r>
              <a:rPr lang="en-US" sz="1200" dirty="0"/>
              <a:t>screen, 2 workflows can be followed:</a:t>
            </a:r>
          </a:p>
          <a:p>
            <a:pPr marL="344488" lvl="1" indent="-171450">
              <a:buFont typeface="Arial" panose="020B0604020202020204" pitchFamily="34" charset="0"/>
              <a:buChar char="•"/>
            </a:pPr>
            <a:r>
              <a:rPr lang="en-US" sz="1050" b="1" dirty="0"/>
              <a:t>Reschedule the interview by selecting a new timeslot</a:t>
            </a:r>
          </a:p>
          <a:p>
            <a:pPr marL="344488" lvl="1" indent="-171450">
              <a:buFont typeface="Arial" panose="020B0604020202020204" pitchFamily="34" charset="0"/>
              <a:buChar char="•"/>
            </a:pPr>
            <a:r>
              <a:rPr lang="en-US" sz="1050" b="1" dirty="0"/>
              <a:t>Restart the process by requesting updated candidate availability</a:t>
            </a:r>
            <a:endParaRPr lang="en-US" sz="105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The interviewer name, interview duration, time slots, can be changed.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Details like the type of interview, and schedule type </a:t>
            </a:r>
            <a:r>
              <a:rPr lang="en-US" sz="1200" u="sng" dirty="0"/>
              <a:t>cannot</a:t>
            </a:r>
            <a:r>
              <a:rPr lang="en-US" sz="1200" dirty="0"/>
              <a:t> be changed.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Based on the changes made to the interview schedule, a communication must be sent to the impacted interviewers and candidates.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Similarly, based on the actions taken by the user, alert messages are displayed to the user on screen.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059518-A674-4737-81FD-67CCD20B2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419" y="835094"/>
            <a:ext cx="2668016" cy="21605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16545BB-2E2B-4AC3-BE85-442C529040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419" y="3714201"/>
            <a:ext cx="3121741" cy="14292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34E1DA-6888-481C-9F63-5449C1114C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2198" y="2141339"/>
            <a:ext cx="3261800" cy="1572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5661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400" y="98124"/>
            <a:ext cx="8686800" cy="4473575"/>
          </a:xfrm>
        </p:spPr>
        <p:txBody>
          <a:bodyPr/>
          <a:lstStyle/>
          <a:p>
            <a:pPr>
              <a:lnSpc>
                <a:spcPts val="10200"/>
              </a:lnSpc>
            </a:pPr>
            <a:r>
              <a:rPr lang="en-US" b="0" dirty="0">
                <a:latin typeface="IBM Plex Sans Light" charset="0"/>
                <a:ea typeface="IBM Plex Sans Light" charset="0"/>
                <a:cs typeface="IBM Plex Sans Light" charset="0"/>
              </a:rPr>
              <a:t>Demo</a:t>
            </a:r>
            <a:br>
              <a:rPr lang="en-US" b="0" dirty="0">
                <a:latin typeface="IBM Plex Sans Light" charset="0"/>
                <a:ea typeface="IBM Plex Sans Light" charset="0"/>
                <a:cs typeface="IBM Plex Sans Light" charset="0"/>
              </a:rPr>
            </a:br>
            <a:r>
              <a:rPr lang="en-US" b="0" dirty="0">
                <a:solidFill>
                  <a:schemeClr val="accent2"/>
                </a:solidFill>
                <a:latin typeface="IBM Plex Sans Light" charset="0"/>
                <a:ea typeface="IBM Plex Sans Light" charset="0"/>
                <a:cs typeface="IBM Plex Sans Light" charset="0"/>
              </a:rPr>
              <a:t>–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42AAC1-E98D-4358-A796-75887F2DBE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0BE6F14-FF48-0F4F-A8AA-2E3F25371E4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7528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52697-D16B-43CD-99AB-823915017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3338" y="1269758"/>
            <a:ext cx="8558711" cy="3607042"/>
          </a:xfrm>
        </p:spPr>
        <p:txBody>
          <a:bodyPr/>
          <a:lstStyle/>
          <a:p>
            <a:r>
              <a:rPr lang="en-US" sz="1800" dirty="0">
                <a:latin typeface="IBM Plex Sans" panose="020B0503050000000000" pitchFamily="34" charset="0"/>
              </a:rPr>
              <a:t>Rescheduling for Schedule Type:  </a:t>
            </a:r>
            <a:r>
              <a:rPr lang="en-US" sz="1800" b="1" dirty="0">
                <a:latin typeface="IBM Plex Sans" panose="020B0503050000000000" pitchFamily="34" charset="0"/>
              </a:rPr>
              <a:t>Verify interviewer availability first</a:t>
            </a:r>
            <a:r>
              <a:rPr lang="en-US" sz="1800" dirty="0">
                <a:latin typeface="IBM Plex Sans" panose="020B0503050000000000" pitchFamily="34" charset="0"/>
              </a:rPr>
              <a:t> </a:t>
            </a:r>
          </a:p>
          <a:p>
            <a:endParaRPr lang="en-US" sz="1800" dirty="0">
              <a:latin typeface="IBM Plex Sans" panose="020B0503050000000000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Rescheduling can be done from the section level button on the </a:t>
            </a:r>
            <a:r>
              <a:rPr lang="en-US" sz="1800" b="1" dirty="0"/>
              <a:t>Interview details</a:t>
            </a:r>
            <a:r>
              <a:rPr lang="en-US" sz="1800" dirty="0"/>
              <a:t> page, </a:t>
            </a:r>
            <a:r>
              <a:rPr lang="en-US" sz="1800" b="1" dirty="0"/>
              <a:t>Card level action </a:t>
            </a:r>
            <a:r>
              <a:rPr lang="en-US" sz="1800" dirty="0"/>
              <a:t>or </a:t>
            </a:r>
            <a:r>
              <a:rPr lang="en-US" sz="1800" b="1" dirty="0"/>
              <a:t>grid level action</a:t>
            </a:r>
            <a:r>
              <a:rPr lang="en-US" sz="1800" dirty="0"/>
              <a:t> on the interview listing page.</a:t>
            </a:r>
            <a:endParaRPr lang="en-IN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For interviews meeting the criteria, a Reschedule Interview button is displayed in the Interview details section.</a:t>
            </a:r>
          </a:p>
          <a:p>
            <a:endParaRPr lang="en-US" sz="1800" dirty="0"/>
          </a:p>
          <a:p>
            <a:endParaRPr lang="en-US" sz="1800" dirty="0"/>
          </a:p>
          <a:p>
            <a:r>
              <a:rPr lang="en-US" sz="1200" i="1" dirty="0"/>
              <a:t>*Rescheduling for this Schedule Type is available only in staging as of today. It will be released to production in a future release. Watch for updates in our Release Notes!</a:t>
            </a:r>
            <a:endParaRPr lang="en-US" sz="1200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D0290D3-416B-4777-A02E-D6AFBB83D1EE}"/>
              </a:ext>
            </a:extLst>
          </p:cNvPr>
          <p:cNvSpPr txBox="1">
            <a:spLocks/>
          </p:cNvSpPr>
          <p:nvPr/>
        </p:nvSpPr>
        <p:spPr>
          <a:xfrm>
            <a:off x="223338" y="81026"/>
            <a:ext cx="8730162" cy="90322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2"/>
                </a:solidFill>
              </a:rPr>
              <a:t>Reschedule Interviews: Verify interviewer availability first </a:t>
            </a:r>
            <a:r>
              <a:rPr lang="en-US" sz="2400" b="1" i="1" dirty="0">
                <a:solidFill>
                  <a:schemeClr val="accent2"/>
                </a:solidFill>
              </a:rPr>
              <a:t>(Available in Staging Only)</a:t>
            </a:r>
          </a:p>
        </p:txBody>
      </p:sp>
    </p:spTree>
    <p:extLst>
      <p:ext uri="{BB962C8B-B14F-4D97-AF65-F5344CB8AC3E}">
        <p14:creationId xmlns:p14="http://schemas.microsoft.com/office/powerpoint/2010/main" val="1820002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F6B28-095C-4707-BDE1-06479CD1C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811925"/>
          </a:xfrm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Verify interviewer availability first</a:t>
            </a:r>
            <a:endParaRPr lang="en-US" sz="2200" b="1" dirty="0">
              <a:solidFill>
                <a:schemeClr val="accent2"/>
              </a:solidFill>
            </a:endParaRP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E3D87E5-7DC5-4C50-8449-7C70671CF5BD}"/>
              </a:ext>
            </a:extLst>
          </p:cNvPr>
          <p:cNvSpPr txBox="1">
            <a:spLocks/>
          </p:cNvSpPr>
          <p:nvPr/>
        </p:nvSpPr>
        <p:spPr>
          <a:xfrm>
            <a:off x="228599" y="1418896"/>
            <a:ext cx="8688377" cy="3313123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cs typeface="Arial" charset="0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5D66FD6F-E67F-4EE3-8EFE-38EC3B9218FE}"/>
              </a:ext>
            </a:extLst>
          </p:cNvPr>
          <p:cNvSpPr txBox="1">
            <a:spLocks/>
          </p:cNvSpPr>
          <p:nvPr/>
        </p:nvSpPr>
        <p:spPr>
          <a:xfrm>
            <a:off x="104313" y="1046922"/>
            <a:ext cx="4189189" cy="4095788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latin typeface="IBM Plex Sans" panose="020B0503050000000000" pitchFamily="34" charset="0"/>
              </a:rPr>
              <a:t>Rescheduling is </a:t>
            </a:r>
            <a:r>
              <a:rPr lang="en-US" b="1" dirty="0">
                <a:latin typeface="IBM Plex Sans" panose="020B0503050000000000" pitchFamily="34" charset="0"/>
              </a:rPr>
              <a:t>available</a:t>
            </a:r>
            <a:r>
              <a:rPr lang="en-US" dirty="0">
                <a:latin typeface="IBM Plex Sans" panose="020B0503050000000000" pitchFamily="34" charset="0"/>
              </a:rPr>
              <a:t> in the following statuses:</a:t>
            </a:r>
            <a:endParaRPr lang="en-US" sz="1800" dirty="0">
              <a:latin typeface="IBM Plex Sans" panose="020B0503050000000000" pitchFamily="34" charset="0"/>
            </a:endParaRPr>
          </a:p>
          <a:p>
            <a:pPr marL="682625" lvl="2" indent="-28575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IN" dirty="0"/>
              <a:t>Candidate availability received</a:t>
            </a:r>
          </a:p>
          <a:p>
            <a:pPr marL="682625" lvl="2" indent="-28575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IN" dirty="0"/>
              <a:t>Candidate availability declined</a:t>
            </a:r>
          </a:p>
          <a:p>
            <a:pPr marL="682625" lvl="2" indent="-28575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i="1" dirty="0"/>
              <a:t>Invitation Pending</a:t>
            </a:r>
            <a:endParaRPr lang="en-IN" i="1" dirty="0"/>
          </a:p>
          <a:p>
            <a:pPr marL="682625" lvl="2" indent="-28575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i="1" dirty="0"/>
              <a:t>Invitation Sent</a:t>
            </a:r>
          </a:p>
          <a:p>
            <a:pPr marL="682625" lvl="2" indent="-28575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IN" dirty="0"/>
              <a:t>Invitation Accepted -Candidate</a:t>
            </a:r>
            <a:endParaRPr lang="en-IN" i="1" dirty="0"/>
          </a:p>
          <a:p>
            <a:pPr marL="682625" lvl="2" indent="-28575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i="1" dirty="0"/>
              <a:t>Invitation Declined - Interviewer</a:t>
            </a:r>
            <a:endParaRPr lang="en-IN" i="1" dirty="0"/>
          </a:p>
          <a:p>
            <a:pPr marL="682625" lvl="2" indent="-28575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i="1" dirty="0"/>
              <a:t>Invitation Declined - Candidate</a:t>
            </a:r>
            <a:endParaRPr lang="en-IN" i="1" dirty="0"/>
          </a:p>
          <a:p>
            <a:pPr marL="682625" lvl="2" indent="-28575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i="1" dirty="0"/>
              <a:t>Interview Scheduled</a:t>
            </a:r>
          </a:p>
          <a:p>
            <a:pPr marL="682625" lvl="2" indent="-28575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IN" dirty="0"/>
              <a:t>Candidate availability requested</a:t>
            </a:r>
          </a:p>
          <a:p>
            <a:pPr lvl="2" indent="0">
              <a:spcBef>
                <a:spcPts val="600"/>
              </a:spcBef>
              <a:buNone/>
            </a:pPr>
            <a:endParaRPr lang="en-IN" sz="11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dirty="0">
              <a:latin typeface="IBM Plex Sans" panose="020B0503050000000000" pitchFamily="34" charset="0"/>
            </a:endParaRP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8AAE8713-70D8-49A4-A9C8-6F87CB3E8C4E}"/>
              </a:ext>
            </a:extLst>
          </p:cNvPr>
          <p:cNvSpPr txBox="1">
            <a:spLocks/>
          </p:cNvSpPr>
          <p:nvPr/>
        </p:nvSpPr>
        <p:spPr>
          <a:xfrm>
            <a:off x="4572000" y="1046922"/>
            <a:ext cx="4571997" cy="4095788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latin typeface="IBM Plex Sans" panose="020B0503050000000000" pitchFamily="34" charset="0"/>
              </a:rPr>
              <a:t>Rescheduling is </a:t>
            </a:r>
            <a:r>
              <a:rPr lang="en-US" b="1" dirty="0">
                <a:latin typeface="IBM Plex Sans" panose="020B0503050000000000" pitchFamily="34" charset="0"/>
              </a:rPr>
              <a:t>Not Available</a:t>
            </a:r>
            <a:r>
              <a:rPr lang="en-US" dirty="0">
                <a:latin typeface="IBM Plex Sans" panose="020B0503050000000000" pitchFamily="34" charset="0"/>
              </a:rPr>
              <a:t> in the following statuses: </a:t>
            </a:r>
          </a:p>
          <a:p>
            <a:pPr marL="682625" lvl="2" indent="-28575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i="1" dirty="0"/>
              <a:t>To Be Scheduled (edits allowed, but no reschedule because nothing has been sent)</a:t>
            </a:r>
          </a:p>
          <a:p>
            <a:pPr marL="682625" lvl="2" indent="-28575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i="1" dirty="0"/>
              <a:t>Canceled (no edits allowed at this status)</a:t>
            </a:r>
          </a:p>
          <a:p>
            <a:pPr marL="682625" lvl="2" indent="-28575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i="1" dirty="0"/>
              <a:t>Completed (no edits allowed at this status)</a:t>
            </a:r>
          </a:p>
          <a:p>
            <a:pPr marL="682625" lvl="2" indent="-28575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i="1" dirty="0"/>
              <a:t>On-Hold (no edits allowed at this status)</a:t>
            </a:r>
            <a:endParaRPr lang="en-US" sz="1100" dirty="0">
              <a:latin typeface="IBM Plex Sans" panose="020B0503050000000000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dirty="0">
              <a:latin typeface="IBM Plex Sans" panose="020B050305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1547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F6B28-095C-4707-BDE1-06479CD1C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811925"/>
          </a:xfrm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Verify interviewer availability first</a:t>
            </a:r>
            <a:endParaRPr lang="en-US" sz="2200" b="1" dirty="0">
              <a:solidFill>
                <a:schemeClr val="accent2"/>
              </a:solidFill>
            </a:endParaRP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E3D87E5-7DC5-4C50-8449-7C70671CF5BD}"/>
              </a:ext>
            </a:extLst>
          </p:cNvPr>
          <p:cNvSpPr txBox="1">
            <a:spLocks/>
          </p:cNvSpPr>
          <p:nvPr/>
        </p:nvSpPr>
        <p:spPr>
          <a:xfrm>
            <a:off x="228599" y="1418896"/>
            <a:ext cx="8688377" cy="3313123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cs typeface="Arial" charset="0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57F90343-F5E9-451E-9A86-9AC13A74B9E1}"/>
              </a:ext>
            </a:extLst>
          </p:cNvPr>
          <p:cNvSpPr txBox="1">
            <a:spLocks/>
          </p:cNvSpPr>
          <p:nvPr/>
        </p:nvSpPr>
        <p:spPr>
          <a:xfrm>
            <a:off x="51405" y="767235"/>
            <a:ext cx="4672128" cy="4263956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Selecting </a:t>
            </a:r>
            <a:r>
              <a:rPr lang="en-US" sz="1200" b="1" dirty="0"/>
              <a:t>Reschedule Interview</a:t>
            </a:r>
            <a:r>
              <a:rPr lang="en-US" sz="1200" dirty="0"/>
              <a:t> in any of the screens displays the </a:t>
            </a:r>
            <a:r>
              <a:rPr lang="en-US" sz="1200" b="1" dirty="0"/>
              <a:t>appropriate “Reschedule Interview” </a:t>
            </a:r>
            <a:r>
              <a:rPr lang="en-US" sz="1200" dirty="0"/>
              <a:t>page depending upon the Interview Status.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On the </a:t>
            </a:r>
            <a:r>
              <a:rPr lang="en-US" sz="1200" b="1" dirty="0"/>
              <a:t>Reschedule Interview </a:t>
            </a:r>
            <a:r>
              <a:rPr lang="en-US" sz="1200" dirty="0"/>
              <a:t>screen, 2 workflows can be followed:</a:t>
            </a:r>
          </a:p>
          <a:p>
            <a:pPr marL="344488" lvl="1" indent="-171450">
              <a:buFont typeface="Arial" panose="020B0604020202020204" pitchFamily="34" charset="0"/>
              <a:buChar char="•"/>
            </a:pPr>
            <a:r>
              <a:rPr lang="en-US" sz="1050" b="1" dirty="0"/>
              <a:t>Reschedule the interview by selecting a new timeslot</a:t>
            </a:r>
          </a:p>
          <a:p>
            <a:pPr marL="344488" lvl="1" indent="-171450">
              <a:buFont typeface="Arial" panose="020B0604020202020204" pitchFamily="34" charset="0"/>
              <a:buChar char="•"/>
            </a:pPr>
            <a:r>
              <a:rPr lang="en-US" sz="1050" b="1" dirty="0"/>
              <a:t>Restart the process of requesting candidate availability by selecting interviewer available times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The interviewer name, interview duration, time slots, can be changed.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Details like the type of interview, and schedule type </a:t>
            </a:r>
            <a:r>
              <a:rPr lang="en-US" sz="1200" u="sng" dirty="0"/>
              <a:t>cannot</a:t>
            </a:r>
            <a:r>
              <a:rPr lang="en-US" sz="1200" dirty="0"/>
              <a:t> be changed.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Based on the changes made to the interview schedule, a communication must be sent to the impacted interviewers and candidates.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Similarly, based on the actions taken by the user, alert messages are displayed to the user on screen.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E39DE9-D747-4D34-8267-77E4CCD8F8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4387" y="3585621"/>
            <a:ext cx="4354485" cy="14455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C4FC6F1-4E18-4ABE-A5EE-F3E97F4FD6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893" y="848240"/>
            <a:ext cx="2409207" cy="10672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E0DF7E9-002D-4A07-9DA0-6E948D5BE0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2435" y="1998986"/>
            <a:ext cx="4166437" cy="152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620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400" y="98124"/>
            <a:ext cx="8686800" cy="4473575"/>
          </a:xfrm>
        </p:spPr>
        <p:txBody>
          <a:bodyPr/>
          <a:lstStyle/>
          <a:p>
            <a:pPr>
              <a:lnSpc>
                <a:spcPts val="10200"/>
              </a:lnSpc>
            </a:pPr>
            <a:r>
              <a:rPr lang="en-US" b="0" dirty="0">
                <a:latin typeface="IBM Plex Sans Light" charset="0"/>
                <a:ea typeface="IBM Plex Sans Light" charset="0"/>
                <a:cs typeface="IBM Plex Sans Light" charset="0"/>
              </a:rPr>
              <a:t>Demo</a:t>
            </a:r>
            <a:br>
              <a:rPr lang="en-US" b="0" dirty="0">
                <a:latin typeface="IBM Plex Sans Light" charset="0"/>
                <a:ea typeface="IBM Plex Sans Light" charset="0"/>
                <a:cs typeface="IBM Plex Sans Light" charset="0"/>
              </a:rPr>
            </a:br>
            <a:r>
              <a:rPr lang="en-US" b="0" dirty="0">
                <a:solidFill>
                  <a:schemeClr val="accent2"/>
                </a:solidFill>
                <a:latin typeface="IBM Plex Sans Light" charset="0"/>
                <a:ea typeface="IBM Plex Sans Light" charset="0"/>
                <a:cs typeface="IBM Plex Sans Light" charset="0"/>
              </a:rPr>
              <a:t>–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42AAC1-E98D-4358-A796-75887F2DBE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0BE6F14-FF48-0F4F-A8AA-2E3F25371E4A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9240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11D97EE-BB14-439C-BF79-CB4DDE3FE9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D8826FC-4AFB-492A-81A3-BECEA4381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Resources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3DB74AC-59DD-4B85-A8BA-D6D1AD3CD9E4}"/>
              </a:ext>
            </a:extLst>
          </p:cNvPr>
          <p:cNvSpPr/>
          <p:nvPr/>
        </p:nvSpPr>
        <p:spPr>
          <a:xfrm>
            <a:off x="437321" y="1875182"/>
            <a:ext cx="3922644" cy="934278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Rescheduling Interviews:</a:t>
            </a:r>
          </a:p>
          <a:p>
            <a:pPr algn="ctr"/>
            <a:r>
              <a:rPr lang="en-US" sz="1200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https://www.ibm.com/support/knowledgecenter/en/SSEUFV/16_InterviewManagement/1_CreateAndManageInterviews.html#Onboard_Login_and_Navigation_eLearning__12</a:t>
            </a:r>
            <a:endParaRPr lang="en-US" sz="12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BD1FACE-CC90-4302-B1C0-F2DD34959422}"/>
              </a:ext>
            </a:extLst>
          </p:cNvPr>
          <p:cNvSpPr/>
          <p:nvPr/>
        </p:nvSpPr>
        <p:spPr>
          <a:xfrm>
            <a:off x="4747592" y="1875182"/>
            <a:ext cx="3922644" cy="934278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Interview Manager:</a:t>
            </a:r>
          </a:p>
          <a:p>
            <a:pPr algn="ctr"/>
            <a:r>
              <a:rPr lang="en-US" sz="1200" dirty="0">
                <a:hlinkClick r:id="rId3"/>
              </a:rPr>
              <a:t>https://www.ibm.com/support/knowledgecenter/SSEUFV/16_InterviewManagement/top.html</a:t>
            </a:r>
            <a:r>
              <a:rPr lang="en-US" sz="1200" dirty="0"/>
              <a:t>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001AE1E-EB14-421B-A555-8C7E831FBD28}"/>
              </a:ext>
            </a:extLst>
          </p:cNvPr>
          <p:cNvSpPr/>
          <p:nvPr/>
        </p:nvSpPr>
        <p:spPr>
          <a:xfrm>
            <a:off x="437320" y="3072744"/>
            <a:ext cx="8232915" cy="934278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Example Interview Manager Visualizations in the Metrics Dashboard:</a:t>
            </a:r>
          </a:p>
          <a:p>
            <a:pPr algn="ctr"/>
            <a:r>
              <a:rPr lang="en-US" sz="1200" dirty="0">
                <a:hlinkClick r:id="rId4"/>
              </a:rPr>
              <a:t>https://www.ibm.com/support/knowledgecenter/SSEUFV/7_Reporting/2_TheMetricsDashboard/4_ExampleVisualizations.html?view=kc#ID-1122-00000002__18</a:t>
            </a:r>
            <a:r>
              <a:rPr 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730625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48418" y="920074"/>
            <a:ext cx="7214432" cy="1562775"/>
          </a:xfrm>
        </p:spPr>
        <p:txBody>
          <a:bodyPr/>
          <a:lstStyle/>
          <a:p>
            <a:r>
              <a:rPr lang="en-US" sz="54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Questions &amp; Answers?</a:t>
            </a:r>
            <a:endParaRPr lang="en-US" sz="5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D430FAF-4417-4D98-B482-89CACF2DCD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</p:spPr>
        <p:txBody>
          <a:bodyPr/>
          <a:lstStyle/>
          <a:p>
            <a:fld id="{D0BE6F14-FF48-0F4F-A8AA-2E3F25371E4A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234727"/>
      </p:ext>
    </p:extLst>
  </p:cSld>
  <p:clrMapOvr>
    <a:masterClrMapping/>
  </p:clrMapOvr>
</p:sld>
</file>

<file path=ppt/theme/theme1.xml><?xml version="1.0" encoding="utf-8"?>
<a:theme xmlns:a="http://schemas.openxmlformats.org/drawingml/2006/main" name="blk_background_2017">
  <a:themeElements>
    <a:clrScheme name="Custom 2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CB59F96B-D893-E545-AC82-604AA9AE6CB9}"/>
    </a:ext>
  </a:extLst>
</a:theme>
</file>

<file path=ppt/theme/theme2.xml><?xml version="1.0" encoding="utf-8"?>
<a:theme xmlns:a="http://schemas.openxmlformats.org/drawingml/2006/main" name="gry_background_2017">
  <a:themeElements>
    <a:clrScheme name="Custom 4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>
        <a:ln w="6350">
          <a:solidFill>
            <a:schemeClr val="tx2">
              <a:lumMod val="5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6953F3BD-CE26-1C45-A1F7-4E573E5A752B}"/>
    </a:ext>
  </a:extLst>
</a:theme>
</file>

<file path=ppt/theme/theme3.xml><?xml version="1.0" encoding="utf-8"?>
<a:theme xmlns:a="http://schemas.openxmlformats.org/drawingml/2006/main" name="wht_background_2017">
  <a:themeElements>
    <a:clrScheme name="Custom 5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679B1078-1045-354B-9F07-06E0784FD1C7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">
    <a:dk1>
      <a:srgbClr val="000000"/>
    </a:dk1>
    <a:lt1>
      <a:srgbClr val="000E5E"/>
    </a:lt1>
    <a:dk2>
      <a:srgbClr val="EAEAEA"/>
    </a:dk2>
    <a:lt2>
      <a:srgbClr val="FFFFFF"/>
    </a:lt2>
    <a:accent1>
      <a:srgbClr val="69A6FF"/>
    </a:accent1>
    <a:accent2>
      <a:srgbClr val="0064FF"/>
    </a:accent2>
    <a:accent3>
      <a:srgbClr val="003BC9"/>
    </a:accent3>
    <a:accent4>
      <a:srgbClr val="BB8EFF"/>
    </a:accent4>
    <a:accent5>
      <a:srgbClr val="6E177D"/>
    </a:accent5>
    <a:accent6>
      <a:srgbClr val="20D5D2"/>
    </a:accent6>
    <a:hlink>
      <a:srgbClr val="0064FF"/>
    </a:hlink>
    <a:folHlink>
      <a:srgbClr val="E0E0E0"/>
    </a:folHlink>
  </a:clrScheme>
</a:themeOverride>
</file>

<file path=ppt/theme/themeOverride2.xml><?xml version="1.0" encoding="utf-8"?>
<a:themeOverride xmlns:a="http://schemas.openxmlformats.org/drawingml/2006/main">
  <a:clrScheme name="Custom 2">
    <a:dk1>
      <a:srgbClr val="000000"/>
    </a:dk1>
    <a:lt1>
      <a:srgbClr val="000E5E"/>
    </a:lt1>
    <a:dk2>
      <a:srgbClr val="EAEAEA"/>
    </a:dk2>
    <a:lt2>
      <a:srgbClr val="FFFFFF"/>
    </a:lt2>
    <a:accent1>
      <a:srgbClr val="69A6FF"/>
    </a:accent1>
    <a:accent2>
      <a:srgbClr val="0064FF"/>
    </a:accent2>
    <a:accent3>
      <a:srgbClr val="003BC9"/>
    </a:accent3>
    <a:accent4>
      <a:srgbClr val="BB8EFF"/>
    </a:accent4>
    <a:accent5>
      <a:srgbClr val="6E177D"/>
    </a:accent5>
    <a:accent6>
      <a:srgbClr val="20D5D2"/>
    </a:accent6>
    <a:hlink>
      <a:srgbClr val="0064FF"/>
    </a:hlink>
    <a:folHlink>
      <a:srgbClr val="E0E0E0"/>
    </a:folHlink>
  </a:clrScheme>
</a:themeOverride>
</file>

<file path=ppt/theme/themeOverride3.xml><?xml version="1.0" encoding="utf-8"?>
<a:themeOverride xmlns:a="http://schemas.openxmlformats.org/drawingml/2006/main">
  <a:clrScheme name="Custom 2">
    <a:dk1>
      <a:srgbClr val="000000"/>
    </a:dk1>
    <a:lt1>
      <a:srgbClr val="000E5E"/>
    </a:lt1>
    <a:dk2>
      <a:srgbClr val="EAEAEA"/>
    </a:dk2>
    <a:lt2>
      <a:srgbClr val="FFFFFF"/>
    </a:lt2>
    <a:accent1>
      <a:srgbClr val="69A6FF"/>
    </a:accent1>
    <a:accent2>
      <a:srgbClr val="0064FF"/>
    </a:accent2>
    <a:accent3>
      <a:srgbClr val="003BC9"/>
    </a:accent3>
    <a:accent4>
      <a:srgbClr val="BB8EFF"/>
    </a:accent4>
    <a:accent5>
      <a:srgbClr val="6E177D"/>
    </a:accent5>
    <a:accent6>
      <a:srgbClr val="20D5D2"/>
    </a:accent6>
    <a:hlink>
      <a:srgbClr val="0064FF"/>
    </a:hlink>
    <a:folHlink>
      <a:srgbClr val="E0E0E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Watson_presentation_template</Template>
  <TotalTime>2141</TotalTime>
  <Words>1108</Words>
  <Application>Microsoft Office PowerPoint</Application>
  <PresentationFormat>On-screen Show (16:9)</PresentationFormat>
  <Paragraphs>143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Calibri</vt:lpstr>
      <vt:lpstr>IBM Plex Sans</vt:lpstr>
      <vt:lpstr>IBM Plex Sans Light</vt:lpstr>
      <vt:lpstr>IBM Plex Sans SemiBold</vt:lpstr>
      <vt:lpstr>Wingdings</vt:lpstr>
      <vt:lpstr>blk_background_2017</vt:lpstr>
      <vt:lpstr>gry_background_2017</vt:lpstr>
      <vt:lpstr>wht_background_2017</vt:lpstr>
      <vt:lpstr>Interview Manager Rescheduling BrassRing on Cloud  — Client Training and Enablement Session Talent Management Solutions October 27th, 2020</vt:lpstr>
      <vt:lpstr>PowerPoint Presentation</vt:lpstr>
      <vt:lpstr>Overview</vt:lpstr>
      <vt:lpstr>PowerPoint Presentation</vt:lpstr>
      <vt:lpstr>Confirmed Date &amp; Time</vt:lpstr>
      <vt:lpstr>Confirmed Date &amp; Time</vt:lpstr>
      <vt:lpstr>Demo –</vt:lpstr>
      <vt:lpstr>PowerPoint Presentation</vt:lpstr>
      <vt:lpstr>Ask Candidate First</vt:lpstr>
      <vt:lpstr>Ask Candidate First</vt:lpstr>
      <vt:lpstr>Demo –</vt:lpstr>
      <vt:lpstr>PowerPoint Presentation</vt:lpstr>
      <vt:lpstr>Verify interviewer availability first</vt:lpstr>
      <vt:lpstr>Verify interviewer availability first</vt:lpstr>
      <vt:lpstr>Demo –</vt:lpstr>
      <vt:lpstr>Resources</vt:lpstr>
      <vt:lpstr>Questions &amp; Answers?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About this template</dc:title>
  <dc:creator>Becky Hui Chan</dc:creator>
  <cp:lastModifiedBy>Madhabattula Vinusha</cp:lastModifiedBy>
  <cp:revision>123</cp:revision>
  <dcterms:created xsi:type="dcterms:W3CDTF">2018-03-01T22:47:15Z</dcterms:created>
  <dcterms:modified xsi:type="dcterms:W3CDTF">2026-09-07T16:59:16Z</dcterms:modified>
</cp:coreProperties>
</file>