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Lst>
  <p:notesMasterIdLst>
    <p:notesMasterId r:id="rId60"/>
  </p:notesMasterIdLst>
  <p:handoutMasterIdLst>
    <p:handoutMasterId r:id="rId61"/>
  </p:handoutMasterIdLst>
  <p:sldIdLst>
    <p:sldId id="338" r:id="rId5"/>
    <p:sldId id="643" r:id="rId6"/>
    <p:sldId id="744" r:id="rId7"/>
    <p:sldId id="745" r:id="rId8"/>
    <p:sldId id="746" r:id="rId9"/>
    <p:sldId id="747" r:id="rId10"/>
    <p:sldId id="749" r:id="rId11"/>
    <p:sldId id="750" r:id="rId12"/>
    <p:sldId id="751" r:id="rId13"/>
    <p:sldId id="752" r:id="rId14"/>
    <p:sldId id="753" r:id="rId15"/>
    <p:sldId id="748" r:id="rId16"/>
    <p:sldId id="754" r:id="rId17"/>
    <p:sldId id="755" r:id="rId18"/>
    <p:sldId id="756" r:id="rId19"/>
    <p:sldId id="757" r:id="rId20"/>
    <p:sldId id="758" r:id="rId21"/>
    <p:sldId id="644" r:id="rId22"/>
    <p:sldId id="719" r:id="rId23"/>
    <p:sldId id="341" r:id="rId24"/>
    <p:sldId id="343" r:id="rId25"/>
    <p:sldId id="598" r:id="rId26"/>
    <p:sldId id="759" r:id="rId27"/>
    <p:sldId id="760" r:id="rId28"/>
    <p:sldId id="761" r:id="rId29"/>
    <p:sldId id="762" r:id="rId30"/>
    <p:sldId id="763" r:id="rId31"/>
    <p:sldId id="764" r:id="rId32"/>
    <p:sldId id="765" r:id="rId33"/>
    <p:sldId id="766" r:id="rId34"/>
    <p:sldId id="767" r:id="rId35"/>
    <p:sldId id="768" r:id="rId36"/>
    <p:sldId id="769" r:id="rId37"/>
    <p:sldId id="770" r:id="rId38"/>
    <p:sldId id="771" r:id="rId39"/>
    <p:sldId id="772" r:id="rId40"/>
    <p:sldId id="773" r:id="rId41"/>
    <p:sldId id="774" r:id="rId42"/>
    <p:sldId id="775" r:id="rId43"/>
    <p:sldId id="776" r:id="rId44"/>
    <p:sldId id="777" r:id="rId45"/>
    <p:sldId id="778" r:id="rId46"/>
    <p:sldId id="779" r:id="rId47"/>
    <p:sldId id="780" r:id="rId48"/>
    <p:sldId id="781" r:id="rId49"/>
    <p:sldId id="782" r:id="rId50"/>
    <p:sldId id="783" r:id="rId51"/>
    <p:sldId id="784" r:id="rId52"/>
    <p:sldId id="785" r:id="rId53"/>
    <p:sldId id="786" r:id="rId54"/>
    <p:sldId id="790" r:id="rId55"/>
    <p:sldId id="787" r:id="rId56"/>
    <p:sldId id="788" r:id="rId57"/>
    <p:sldId id="789" r:id="rId58"/>
    <p:sldId id="288" r:id="rId5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72C50C5-6740-4E81-9701-BF05B35664B8}">
          <p14:sldIdLst>
            <p14:sldId id="338"/>
            <p14:sldId id="643"/>
            <p14:sldId id="744"/>
            <p14:sldId id="745"/>
            <p14:sldId id="746"/>
            <p14:sldId id="747"/>
            <p14:sldId id="749"/>
            <p14:sldId id="750"/>
            <p14:sldId id="751"/>
            <p14:sldId id="752"/>
            <p14:sldId id="753"/>
            <p14:sldId id="748"/>
            <p14:sldId id="754"/>
            <p14:sldId id="755"/>
            <p14:sldId id="756"/>
            <p14:sldId id="757"/>
            <p14:sldId id="758"/>
            <p14:sldId id="644"/>
            <p14:sldId id="719"/>
            <p14:sldId id="341"/>
            <p14:sldId id="343"/>
            <p14:sldId id="598"/>
            <p14:sldId id="759"/>
            <p14:sldId id="760"/>
            <p14:sldId id="761"/>
            <p14:sldId id="762"/>
            <p14:sldId id="763"/>
            <p14:sldId id="764"/>
            <p14:sldId id="765"/>
            <p14:sldId id="766"/>
            <p14:sldId id="767"/>
            <p14:sldId id="768"/>
            <p14:sldId id="769"/>
            <p14:sldId id="770"/>
            <p14:sldId id="771"/>
            <p14:sldId id="772"/>
            <p14:sldId id="773"/>
            <p14:sldId id="774"/>
            <p14:sldId id="775"/>
            <p14:sldId id="776"/>
            <p14:sldId id="777"/>
            <p14:sldId id="778"/>
            <p14:sldId id="779"/>
            <p14:sldId id="780"/>
            <p14:sldId id="781"/>
            <p14:sldId id="782"/>
            <p14:sldId id="783"/>
            <p14:sldId id="784"/>
            <p14:sldId id="785"/>
            <p14:sldId id="786"/>
            <p14:sldId id="790"/>
            <p14:sldId id="787"/>
            <p14:sldId id="788"/>
            <p14:sldId id="789"/>
          </p14:sldIdLst>
        </p14:section>
        <p14:section name="Untitled Section" id="{632084D7-027F-45EB-819F-49525DF9A7EB}">
          <p14:sldIdLst>
            <p14:sldId id="28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 Nandan Kumar" initials="NNK" lastIdx="1" clrIdx="0">
    <p:extLst>
      <p:ext uri="{19B8F6BF-5375-455C-9EA6-DF929625EA0E}">
        <p15:presenceInfo xmlns:p15="http://schemas.microsoft.com/office/powerpoint/2012/main" userId="S::nandan.kumar@in.ibm.com::158285ee-0d24-4443-9558-b32aa347895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1B75"/>
    <a:srgbClr val="8C8C8C"/>
    <a:srgbClr val="3D3D3D"/>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81" autoAdjust="0"/>
    <p:restoredTop sz="94659"/>
  </p:normalViewPr>
  <p:slideViewPr>
    <p:cSldViewPr snapToGrid="0" snapToObjects="1" showGuides="1">
      <p:cViewPr varScale="1">
        <p:scale>
          <a:sx n="150" d="100"/>
          <a:sy n="150" d="100"/>
        </p:scale>
        <p:origin x="198" y="12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65" d="100"/>
          <a:sy n="65" d="100"/>
        </p:scale>
        <p:origin x="3154" y="4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10/15/2020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10/15/2020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C20527-0275-4009-A045-19619A1FD1B4}"/>
              </a:ext>
            </a:extLst>
          </p:cNvPr>
          <p:cNvSpPr>
            <a:spLocks noGrp="1"/>
          </p:cNvSpPr>
          <p:nvPr>
            <p:ph type="ftr" sz="quarter" idx="10"/>
          </p:nvPr>
        </p:nvSpPr>
        <p:spPr/>
        <p:txBody>
          <a:bodyPr/>
          <a:lstStyle/>
          <a:p>
            <a:endParaRPr lang="en-IN"/>
          </a:p>
        </p:txBody>
      </p:sp>
      <p:sp>
        <p:nvSpPr>
          <p:cNvPr id="3" name="Slide Number Placeholder 2">
            <a:extLst>
              <a:ext uri="{FF2B5EF4-FFF2-40B4-BE49-F238E27FC236}">
                <a16:creationId xmlns:a16="http://schemas.microsoft.com/office/drawing/2014/main" id="{B923656C-C6DA-4B91-9655-FB6FD633F55B}"/>
              </a:ext>
            </a:extLst>
          </p:cNvPr>
          <p:cNvSpPr>
            <a:spLocks noGrp="1"/>
          </p:cNvSpPr>
          <p:nvPr>
            <p:ph type="sldNum" sz="quarter" idx="11"/>
          </p:nvPr>
        </p:nvSpPr>
        <p:spPr/>
        <p:txBody>
          <a:bodyPr/>
          <a:lstStyle/>
          <a:p>
            <a:fld id="{3FD999D4-B456-9943-89B7-30D56181CE18}" type="slidenum">
              <a:rPr lang="en-US" smtClean="0"/>
              <a:pPr/>
              <a:t>‹#›</a:t>
            </a:fld>
            <a:endParaRPr lang="en-US"/>
          </a:p>
        </p:txBody>
      </p:sp>
      <p:sp>
        <p:nvSpPr>
          <p:cNvPr id="5" name="Title 4">
            <a:extLst>
              <a:ext uri="{FF2B5EF4-FFF2-40B4-BE49-F238E27FC236}">
                <a16:creationId xmlns:a16="http://schemas.microsoft.com/office/drawing/2014/main" id="{883AB471-A9FE-44C4-B480-86E4C3C6215C}"/>
              </a:ext>
            </a:extLst>
          </p:cNvPr>
          <p:cNvSpPr>
            <a:spLocks noGrp="1"/>
          </p:cNvSpPr>
          <p:nvPr>
            <p:ph type="title"/>
          </p:nvPr>
        </p:nvSpPr>
        <p:spPr/>
        <p:txBody>
          <a:bodyPr/>
          <a:lstStyle/>
          <a:p>
            <a:r>
              <a:rPr lang="en-US"/>
              <a:t>Click to edit Master title style</a:t>
            </a:r>
            <a:endParaRPr lang="en-IN"/>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0" name="Picture 9" descr="IBM Talent Management Solutions_White.png">
            <a:extLst>
              <a:ext uri="{FF2B5EF4-FFF2-40B4-BE49-F238E27FC236}">
                <a16:creationId xmlns:a16="http://schemas.microsoft.com/office/drawing/2014/main" id="{6E3C5CDB-B29C-4599-94CA-97812C5422C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2" name="Slide Number Placeholder 1">
            <a:extLst>
              <a:ext uri="{FF2B5EF4-FFF2-40B4-BE49-F238E27FC236}">
                <a16:creationId xmlns:a16="http://schemas.microsoft.com/office/drawing/2014/main" id="{1A96A77B-D5D4-4B40-82E9-078050F54155}"/>
              </a:ext>
            </a:extLst>
          </p:cNvPr>
          <p:cNvSpPr>
            <a:spLocks noGrp="1"/>
          </p:cNvSpPr>
          <p:nvPr>
            <p:ph type="sldNum" sz="quarter" idx="10"/>
          </p:nvPr>
        </p:nvSpPr>
        <p:spPr/>
        <p:txBody>
          <a:bodyPr/>
          <a:lstStyle/>
          <a:p>
            <a:fld id="{3FD999D4-B456-9943-89B7-30D56181CE1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6" name="Picture 5" descr="IBM Talent Management Solutions.png">
            <a:extLst>
              <a:ext uri="{FF2B5EF4-FFF2-40B4-BE49-F238E27FC236}">
                <a16:creationId xmlns:a16="http://schemas.microsoft.com/office/drawing/2014/main" id="{B097645E-3F74-4491-A563-7932AC06723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pic>
        <p:nvPicPr>
          <p:cNvPr id="6" name="Picture 5" descr="IBM Talent Management Solutions.png">
            <a:extLst>
              <a:ext uri="{FF2B5EF4-FFF2-40B4-BE49-F238E27FC236}">
                <a16:creationId xmlns:a16="http://schemas.microsoft.com/office/drawing/2014/main" id="{45E0F7AD-AC9F-4415-B4C1-A02F32B66A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IBM Talent Management Solutions.png">
            <a:extLst>
              <a:ext uri="{FF2B5EF4-FFF2-40B4-BE49-F238E27FC236}">
                <a16:creationId xmlns:a16="http://schemas.microsoft.com/office/drawing/2014/main" id="{964458ED-20B7-4EE1-94DE-33C95E81BC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3FD999D4-B456-9943-89B7-30D56181CE18}" type="slidenum">
              <a:rPr lang="en-US" smtClean="0"/>
              <a:pPr/>
              <a:t>‹#›</a:t>
            </a:fld>
            <a:endParaRPr lang="en-US"/>
          </a:p>
        </p:txBody>
      </p:sp>
    </p:spTree>
    <p:extLst>
      <p:ext uri="{BB962C8B-B14F-4D97-AF65-F5344CB8AC3E}">
        <p14:creationId xmlns:p14="http://schemas.microsoft.com/office/powerpoint/2010/main" val="27015150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281374371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pPr/>
              <a:t>‹#›</a:t>
            </a:fld>
            <a:endParaRPr lang="en-US"/>
          </a:p>
        </p:txBody>
      </p:sp>
    </p:spTree>
    <p:extLst>
      <p:ext uri="{BB962C8B-B14F-4D97-AF65-F5344CB8AC3E}">
        <p14:creationId xmlns:p14="http://schemas.microsoft.com/office/powerpoint/2010/main" val="1064049617"/>
      </p:ext>
    </p:extLst>
  </p:cSld>
  <p:clrMapOvr>
    <a:masterClrMapping/>
  </p:clrMapOvr>
  <p:hf sldNum="0" hdr="0" dt="0"/>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264717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335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833389400"/>
      </p:ext>
    </p:extLst>
  </p:cSld>
  <p:clrMapOvr>
    <a:masterClrMapping/>
  </p:clrMapOvr>
  <p:hf sldNum="0" hdr="0" dt="0"/>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9367110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415147366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9593420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656138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6137778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7415990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212649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485526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679201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21446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12640752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23776010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8361716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99353661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296623306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04759145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694150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98468077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9489030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2128239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5295023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2849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5351945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85370151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94061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72949043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5129336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31380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62909443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4" name="Picture 3">
            <a:extLst>
              <a:ext uri="{FF2B5EF4-FFF2-40B4-BE49-F238E27FC236}">
                <a16:creationId xmlns:a16="http://schemas.microsoft.com/office/drawing/2014/main" id="{70B5AEEF-6D71-452E-AB4D-21826ACBD5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30952780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3.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26" Type="http://schemas.openxmlformats.org/officeDocument/2006/relationships/slideLayout" Target="../slideLayouts/slideLayout135.xml"/><Relationship Id="rId39" Type="http://schemas.openxmlformats.org/officeDocument/2006/relationships/image" Target="../media/image1.png"/><Relationship Id="rId21" Type="http://schemas.openxmlformats.org/officeDocument/2006/relationships/slideLayout" Target="../slideLayouts/slideLayout130.xml"/><Relationship Id="rId34" Type="http://schemas.openxmlformats.org/officeDocument/2006/relationships/slideLayout" Target="../slideLayouts/slideLayout143.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33" Type="http://schemas.openxmlformats.org/officeDocument/2006/relationships/slideLayout" Target="../slideLayouts/slideLayout142.xml"/><Relationship Id="rId38" Type="http://schemas.openxmlformats.org/officeDocument/2006/relationships/image" Target="../media/image3.png"/><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0" Type="http://schemas.openxmlformats.org/officeDocument/2006/relationships/slideLayout" Target="../slideLayouts/slideLayout129.xml"/><Relationship Id="rId29" Type="http://schemas.openxmlformats.org/officeDocument/2006/relationships/slideLayout" Target="../slideLayouts/slideLayout138.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32" Type="http://schemas.openxmlformats.org/officeDocument/2006/relationships/slideLayout" Target="../slideLayouts/slideLayout141.xml"/><Relationship Id="rId37" Type="http://schemas.openxmlformats.org/officeDocument/2006/relationships/theme" Target="../theme/theme4.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36" Type="http://schemas.openxmlformats.org/officeDocument/2006/relationships/slideLayout" Target="../slideLayouts/slideLayout145.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31" Type="http://schemas.openxmlformats.org/officeDocument/2006/relationships/slideLayout" Target="../slideLayouts/slideLayout140.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30" Type="http://schemas.openxmlformats.org/officeDocument/2006/relationships/slideLayout" Target="../slideLayouts/slideLayout139.xml"/><Relationship Id="rId35" Type="http://schemas.openxmlformats.org/officeDocument/2006/relationships/slideLayout" Target="../slideLayouts/slideLayout144.xml"/><Relationship Id="rId8" Type="http://schemas.openxmlformats.org/officeDocument/2006/relationships/slideLayout" Target="../slideLayouts/slideLayout117.xml"/><Relationship Id="rId3"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
        <p:nvSpPr>
          <p:cNvPr id="4" name="Footer Placeholder 3">
            <a:extLst>
              <a:ext uri="{FF2B5EF4-FFF2-40B4-BE49-F238E27FC236}">
                <a16:creationId xmlns:a16="http://schemas.microsoft.com/office/drawing/2014/main" id="{32AEBDA1-BBD6-4B0F-9C9D-72C45F24E832}"/>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pic>
        <p:nvPicPr>
          <p:cNvPr id="8" name="Picture 7" descr="IBM Talent Management Solutions_White.png">
            <a:extLst>
              <a:ext uri="{FF2B5EF4-FFF2-40B4-BE49-F238E27FC236}">
                <a16:creationId xmlns:a16="http://schemas.microsoft.com/office/drawing/2014/main" id="{A2EED04A-EC5E-4774-A4B6-CDAAE22DFBA5}"/>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10" name="Picture 9" descr="IBM Talent Management Solutions.png">
            <a:extLst>
              <a:ext uri="{FF2B5EF4-FFF2-40B4-BE49-F238E27FC236}">
                <a16:creationId xmlns:a16="http://schemas.microsoft.com/office/drawing/2014/main" id="{0F85C13B-6C4B-4FAA-A796-4A47281C1580}"/>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3FD999D4-B456-9943-89B7-30D56181CE18}"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
        <p:nvSpPr>
          <p:cNvPr id="10" name="Footer Placeholder 1">
            <a:extLst>
              <a:ext uri="{FF2B5EF4-FFF2-40B4-BE49-F238E27FC236}">
                <a16:creationId xmlns:a16="http://schemas.microsoft.com/office/drawing/2014/main" id="{219ADD9F-C9E0-4130-BD69-EDF417694326}"/>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1" name="Picture 10" descr="IBM Talent Management Solutions_White.png">
            <a:extLst>
              <a:ext uri="{FF2B5EF4-FFF2-40B4-BE49-F238E27FC236}">
                <a16:creationId xmlns:a16="http://schemas.microsoft.com/office/drawing/2014/main" id="{58A490CF-187A-4F81-A9ED-761B44EA6AB5}"/>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extLst>
      <p:ext uri="{BB962C8B-B14F-4D97-AF65-F5344CB8AC3E}">
        <p14:creationId xmlns:p14="http://schemas.microsoft.com/office/powerpoint/2010/main" val="446267318"/>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slideLayout" Target="../slideLayouts/slideLayout59.xml"/><Relationship Id="rId1" Type="http://schemas.openxmlformats.org/officeDocument/2006/relationships/themeOverride" Target="../theme/themeOverride1.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59.xml"/><Relationship Id="rId1" Type="http://schemas.openxmlformats.org/officeDocument/2006/relationships/themeOverride" Target="../theme/themeOverride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slideLayout" Target="../slideLayouts/slideLayout59.xml"/><Relationship Id="rId1" Type="http://schemas.openxmlformats.org/officeDocument/2006/relationships/themeOverride" Target="../theme/themeOverride3.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59.xml"/><Relationship Id="rId1" Type="http://schemas.openxmlformats.org/officeDocument/2006/relationships/themeOverride" Target="../theme/themeOverride4.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slideLayout" Target="../slideLayouts/slideLayout59.xml"/><Relationship Id="rId1" Type="http://schemas.openxmlformats.org/officeDocument/2006/relationships/themeOverride" Target="../theme/themeOverr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59.xml"/><Relationship Id="rId1" Type="http://schemas.openxmlformats.org/officeDocument/2006/relationships/themeOverride" Target="../theme/themeOverride6.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59.xml"/><Relationship Id="rId1" Type="http://schemas.openxmlformats.org/officeDocument/2006/relationships/themeOverride" Target="../theme/themeOverr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59.xml"/><Relationship Id="rId1" Type="http://schemas.openxmlformats.org/officeDocument/2006/relationships/themeOverride" Target="../theme/themeOverride8.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59.xml"/><Relationship Id="rId1" Type="http://schemas.openxmlformats.org/officeDocument/2006/relationships/themeOverride" Target="../theme/themeOverr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59.xml"/><Relationship Id="rId1" Type="http://schemas.openxmlformats.org/officeDocument/2006/relationships/themeOverride" Target="../theme/themeOverride10.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sv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59.xml"/><Relationship Id="rId1" Type="http://schemas.openxmlformats.org/officeDocument/2006/relationships/themeOverride" Target="../theme/themeOverride11.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59.xml"/><Relationship Id="rId1" Type="http://schemas.openxmlformats.org/officeDocument/2006/relationships/themeOverride" Target="../theme/themeOverride1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59.xml"/><Relationship Id="rId1" Type="http://schemas.openxmlformats.org/officeDocument/2006/relationships/themeOverride" Target="../theme/themeOverride13.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6.png"/><Relationship Id="rId18" Type="http://schemas.openxmlformats.org/officeDocument/2006/relationships/image" Target="../media/image31.svg"/><Relationship Id="rId3" Type="http://schemas.openxmlformats.org/officeDocument/2006/relationships/image" Target="../media/image22.png"/><Relationship Id="rId7" Type="http://schemas.openxmlformats.org/officeDocument/2006/relationships/image" Target="../media/image10.png"/><Relationship Id="rId12" Type="http://schemas.openxmlformats.org/officeDocument/2006/relationships/image" Target="../media/image9.svg"/><Relationship Id="rId17" Type="http://schemas.openxmlformats.org/officeDocument/2006/relationships/image" Target="../media/image30.png"/><Relationship Id="rId2" Type="http://schemas.openxmlformats.org/officeDocument/2006/relationships/image" Target="../media/image11.png"/><Relationship Id="rId16" Type="http://schemas.openxmlformats.org/officeDocument/2006/relationships/image" Target="../media/image29.svg"/><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8.png"/><Relationship Id="rId5" Type="http://schemas.openxmlformats.org/officeDocument/2006/relationships/image" Target="../media/image23.png"/><Relationship Id="rId15" Type="http://schemas.openxmlformats.org/officeDocument/2006/relationships/image" Target="../media/image28.png"/><Relationship Id="rId10" Type="http://schemas.openxmlformats.org/officeDocument/2006/relationships/image" Target="../media/image25.svg"/><Relationship Id="rId4" Type="http://schemas.microsoft.com/office/2007/relationships/hdphoto" Target="../media/hdphoto2.wdp"/><Relationship Id="rId9" Type="http://schemas.openxmlformats.org/officeDocument/2006/relationships/image" Target="../media/image24.png"/><Relationship Id="rId14" Type="http://schemas.openxmlformats.org/officeDocument/2006/relationships/image" Target="../media/image27.svg"/></Relationships>
</file>

<file path=ppt/slides/_rels/slide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59.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2.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0.svg"/><Relationship Id="rId7"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59.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14.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1.png"/><Relationship Id="rId1" Type="http://schemas.openxmlformats.org/officeDocument/2006/relationships/slideLayout" Target="../slideLayouts/slideLayout59.xml"/><Relationship Id="rId4" Type="http://schemas.openxmlformats.org/officeDocument/2006/relationships/image" Target="../media/image35.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2.xml"/><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59.xml"/><Relationship Id="rId6" Type="http://schemas.openxmlformats.org/officeDocument/2006/relationships/image" Target="../media/image45.png"/><Relationship Id="rId5" Type="http://schemas.microsoft.com/office/2007/relationships/hdphoto" Target="../media/hdphoto1.wdp"/><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59.xml"/><Relationship Id="rId6" Type="http://schemas.openxmlformats.org/officeDocument/2006/relationships/image" Target="../media/image46.png"/><Relationship Id="rId5" Type="http://schemas.microsoft.com/office/2007/relationships/hdphoto" Target="../media/hdphoto1.wdp"/><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59.xml"/><Relationship Id="rId6" Type="http://schemas.openxmlformats.org/officeDocument/2006/relationships/image" Target="../media/image47.png"/><Relationship Id="rId5" Type="http://schemas.microsoft.com/office/2007/relationships/hdphoto" Target="../media/hdphoto1.wdp"/><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6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1.png"/><Relationship Id="rId1" Type="http://schemas.openxmlformats.org/officeDocument/2006/relationships/slideLayout" Target="../slideLayouts/slideLayout59.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svg"/></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1.png"/><Relationship Id="rId1" Type="http://schemas.openxmlformats.org/officeDocument/2006/relationships/slideLayout" Target="../slideLayouts/slideLayout59.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svg"/></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1.png"/><Relationship Id="rId1" Type="http://schemas.openxmlformats.org/officeDocument/2006/relationships/slideLayout" Target="../slideLayouts/slideLayout59.xml"/><Relationship Id="rId5" Type="http://schemas.openxmlformats.org/officeDocument/2006/relationships/image" Target="../media/image57.png"/><Relationship Id="rId4" Type="http://schemas.openxmlformats.org/officeDocument/2006/relationships/image" Target="../media/image54.sv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image" Target="../media/image11.png"/><Relationship Id="rId1" Type="http://schemas.openxmlformats.org/officeDocument/2006/relationships/slideLayout" Target="../slideLayouts/slideLayout59.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0.sv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1.png"/><Relationship Id="rId1" Type="http://schemas.openxmlformats.org/officeDocument/2006/relationships/slideLayout" Target="../slideLayouts/slideLayout59.xml"/><Relationship Id="rId4" Type="http://schemas.openxmlformats.org/officeDocument/2006/relationships/image" Target="../media/image50.svg"/></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1.png"/><Relationship Id="rId1" Type="http://schemas.openxmlformats.org/officeDocument/2006/relationships/slideLayout" Target="../slideLayouts/slideLayout59.xml"/><Relationship Id="rId5" Type="http://schemas.openxmlformats.org/officeDocument/2006/relationships/image" Target="../media/image61.png"/><Relationship Id="rId4" Type="http://schemas.openxmlformats.org/officeDocument/2006/relationships/image" Target="../media/image50.svg"/></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1.png"/><Relationship Id="rId1" Type="http://schemas.openxmlformats.org/officeDocument/2006/relationships/slideLayout" Target="../slideLayouts/slideLayout59.xml"/><Relationship Id="rId5" Type="http://schemas.openxmlformats.org/officeDocument/2006/relationships/image" Target="../media/image62.png"/><Relationship Id="rId4" Type="http://schemas.openxmlformats.org/officeDocument/2006/relationships/image" Target="../media/image50.svg"/></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1.png"/><Relationship Id="rId1" Type="http://schemas.openxmlformats.org/officeDocument/2006/relationships/slideLayout" Target="../slideLayouts/slideLayout59.xml"/><Relationship Id="rId4" Type="http://schemas.microsoft.com/office/2007/relationships/hdphoto" Target="../media/hdphoto3.wdp"/></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1.png"/><Relationship Id="rId1" Type="http://schemas.openxmlformats.org/officeDocument/2006/relationships/slideLayout" Target="../slideLayouts/slideLayout59.xml"/><Relationship Id="rId5" Type="http://schemas.microsoft.com/office/2007/relationships/hdphoto" Target="../media/hdphoto3.wdp"/><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1.png"/><Relationship Id="rId1" Type="http://schemas.openxmlformats.org/officeDocument/2006/relationships/slideLayout" Target="../slideLayouts/slideLayout59.xml"/><Relationship Id="rId6" Type="http://schemas.microsoft.com/office/2007/relationships/hdphoto" Target="../media/hdphoto3.wdp"/><Relationship Id="rId5" Type="http://schemas.openxmlformats.org/officeDocument/2006/relationships/image" Target="../media/image63.png"/><Relationship Id="rId4" Type="http://schemas.openxmlformats.org/officeDocument/2006/relationships/image" Target="../media/image66.png"/></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7" Type="http://schemas.microsoft.com/office/2007/relationships/hdphoto" Target="../media/hdphoto3.wdp"/><Relationship Id="rId2" Type="http://schemas.openxmlformats.org/officeDocument/2006/relationships/image" Target="../media/image11.png"/><Relationship Id="rId1" Type="http://schemas.openxmlformats.org/officeDocument/2006/relationships/slideLayout" Target="../slideLayouts/slideLayout59.xml"/><Relationship Id="rId6" Type="http://schemas.openxmlformats.org/officeDocument/2006/relationships/image" Target="../media/image63.png"/><Relationship Id="rId5" Type="http://schemas.openxmlformats.org/officeDocument/2006/relationships/image" Target="../media/image69.png"/><Relationship Id="rId4" Type="http://schemas.openxmlformats.org/officeDocument/2006/relationships/image" Target="../media/image68.png"/></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1.png"/><Relationship Id="rId1" Type="http://schemas.openxmlformats.org/officeDocument/2006/relationships/slideLayout" Target="../slideLayouts/slideLayout59.xml"/><Relationship Id="rId4" Type="http://schemas.microsoft.com/office/2007/relationships/hdphoto" Target="../media/hdphoto3.wdp"/></Relationships>
</file>

<file path=ppt/slides/_rels/slide4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59.xml"/><Relationship Id="rId5" Type="http://schemas.microsoft.com/office/2007/relationships/hdphoto" Target="../media/hdphoto1.wdp"/><Relationship Id="rId4" Type="http://schemas.openxmlformats.org/officeDocument/2006/relationships/image" Target="../media/image10.png"/></Relationships>
</file>

<file path=ppt/slides/_rels/slide4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59.xml"/><Relationship Id="rId4" Type="http://schemas.openxmlformats.org/officeDocument/2006/relationships/image" Target="../media/image11.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15.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1.png"/><Relationship Id="rId1" Type="http://schemas.openxmlformats.org/officeDocument/2006/relationships/slideLayout" Target="../slideLayouts/slideLayout59.xml"/><Relationship Id="rId4" Type="http://schemas.openxmlformats.org/officeDocument/2006/relationships/image" Target="../media/image54.svg"/></Relationships>
</file>

<file path=ppt/slides/_rels/slide5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www.pages03.net/ibm-kenexaus/november_maint_2020" TargetMode="External"/><Relationship Id="rId1" Type="http://schemas.openxmlformats.org/officeDocument/2006/relationships/slideLayout" Target="../slideLayouts/slideLayout61.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hyperlink" Target="https://www.ibm.com/support/knowledgecenter/SSDLQA/2_Assess_Training/1UpcomingEnablements.html" TargetMode="External"/><Relationship Id="rId2" Type="http://schemas.openxmlformats.org/officeDocument/2006/relationships/tags" Target="../tags/tag1.xml"/><Relationship Id="rId1" Type="http://schemas.openxmlformats.org/officeDocument/2006/relationships/themeOverride" Target="../theme/themeOverride16.xml"/><Relationship Id="rId6" Type="http://schemas.openxmlformats.org/officeDocument/2006/relationships/hyperlink" Target="https://ibm.webex.com/ibm/j.php?RGID=r44c7ea3700d93eb697b9e5c62a3b7216" TargetMode="External"/><Relationship Id="rId5" Type="http://schemas.openxmlformats.org/officeDocument/2006/relationships/hyperlink" Target="https://ibm.webex.com/ibm/j.php?RGID=r26973c69e19860005dd264b17a07324f" TargetMode="External"/><Relationship Id="rId4" Type="http://schemas.openxmlformats.org/officeDocument/2006/relationships/hyperlink" Target="https://ibm.webex.com/ibm/j.php?RGID=r36ca648b4ff25af981b1db01e7d8793d"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7437330" cy="4479344"/>
          </a:xfrm>
        </p:spPr>
        <p:txBody>
          <a:bodyPr/>
          <a:lstStyle/>
          <a:p>
            <a:r>
              <a:rPr lang="en-US" dirty="0"/>
              <a:t>IBM Kenexa BrassRing, Onboard and Lead Manager on Cloud Release 20.10.12</a:t>
            </a:r>
            <a:br>
              <a:rPr lang="en-US" dirty="0"/>
            </a:br>
            <a:r>
              <a:rPr lang="en-US" sz="1600" b="0" dirty="0"/>
              <a:t>—</a:t>
            </a:r>
            <a:br>
              <a:rPr lang="en-US" b="0"/>
            </a:br>
            <a:r>
              <a:rPr lang="en-US" sz="1600"/>
              <a:t>Client </a:t>
            </a:r>
            <a:r>
              <a:rPr lang="en-US" sz="1600" dirty="0"/>
              <a:t>Training and Enablement Session</a:t>
            </a:r>
            <a:br>
              <a:rPr lang="en-US" sz="1600" dirty="0"/>
            </a:br>
            <a:r>
              <a:rPr lang="en-US" sz="1400" b="1" dirty="0">
                <a:latin typeface="IBM Plex Sans SemiBold" panose="020B0503050000000000" pitchFamily="34" charset="77"/>
              </a:rPr>
              <a:t>IBM Talent Management Solutions</a:t>
            </a:r>
            <a:br>
              <a:rPr lang="en-US" sz="1400" b="1" dirty="0">
                <a:latin typeface="IBM Plex Sans SemiBold" panose="020B0503050000000000" pitchFamily="34" charset="77"/>
              </a:rPr>
            </a:br>
            <a:br>
              <a:rPr lang="en-US" sz="1400" dirty="0"/>
            </a:br>
            <a:r>
              <a:rPr lang="en-US" sz="1400">
                <a:latin typeface="IBM Plex Sans" charset="0"/>
              </a:rPr>
              <a:t>October 15</a:t>
            </a:r>
            <a:r>
              <a:rPr lang="en-US" sz="1400" baseline="30000">
                <a:latin typeface="IBM Plex Sans" charset="0"/>
              </a:rPr>
              <a:t>th</a:t>
            </a:r>
            <a:r>
              <a:rPr lang="en-US" sz="1400" dirty="0">
                <a:latin typeface="IBM Plex Sans" charset="0"/>
              </a:rPr>
              <a:t>, 2020</a:t>
            </a:r>
            <a:br>
              <a:rPr lang="en-US" sz="1400" dirty="0">
                <a:latin typeface="IBM Plex Sans" charset="0"/>
              </a:rPr>
            </a:b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Onboard Release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br>
              <a:rPr lang="en-US" sz="2000" dirty="0">
                <a:latin typeface="IBM Plex Sans Light" charset="0"/>
                <a:ea typeface="IBM Plex Sans Light" charset="0"/>
                <a:cs typeface="IBM Plex Sans Light" charset="0"/>
              </a:rPr>
            </a:br>
            <a:br>
              <a:rPr lang="en-US" sz="2000" dirty="0">
                <a:latin typeface="IBM Plex Sans Light" charset="0"/>
                <a:ea typeface="IBM Plex Sans Light" charset="0"/>
                <a:cs typeface="IBM Plex Sans Light" charset="0"/>
              </a:rPr>
            </a:br>
            <a:r>
              <a:rPr lang="en-US" sz="2000" b="1" dirty="0">
                <a:latin typeface="IBM Plex Sans" panose="020B0503050203000203" pitchFamily="34" charset="0"/>
                <a:ea typeface="IBM Plex Sans Light" charset="0"/>
                <a:cs typeface="IBM Plex Sans Light" charset="0"/>
              </a:rPr>
              <a:t>Staging: October 08</a:t>
            </a:r>
            <a:r>
              <a:rPr lang="en-US" sz="2000" b="1" baseline="30000" dirty="0">
                <a:latin typeface="IBM Plex Sans" panose="020B0503050203000203" pitchFamily="34" charset="0"/>
                <a:ea typeface="IBM Plex Sans Light" charset="0"/>
                <a:cs typeface="IBM Plex Sans Light" charset="0"/>
              </a:rPr>
              <a:t>th</a:t>
            </a:r>
            <a:r>
              <a:rPr lang="en-US" sz="2000" b="1" dirty="0">
                <a:latin typeface="IBM Plex Sans" panose="020B0503050203000203" pitchFamily="34" charset="0"/>
                <a:ea typeface="IBM Plex Sans Light" charset="0"/>
                <a:cs typeface="IBM Plex Sans Light" charset="0"/>
              </a:rPr>
              <a:t> , 2020</a:t>
            </a:r>
            <a:br>
              <a:rPr lang="en-US" sz="2000" b="1" dirty="0">
                <a:latin typeface="IBM Plex Sans" panose="020B0503050203000203" pitchFamily="34" charset="0"/>
                <a:ea typeface="IBM Plex Sans Light" charset="0"/>
                <a:cs typeface="IBM Plex Sans Light" charset="0"/>
              </a:rPr>
            </a:br>
            <a:br>
              <a:rPr lang="en-US" sz="2000" b="1" dirty="0">
                <a:latin typeface="IBM Plex Sans" panose="020B0503050203000203" pitchFamily="34" charset="0"/>
                <a:ea typeface="IBM Plex Sans Light" charset="0"/>
                <a:cs typeface="IBM Plex Sans Light" charset="0"/>
              </a:rPr>
            </a:br>
            <a:r>
              <a:rPr lang="en-US" sz="2000" b="1" dirty="0">
                <a:latin typeface="IBM Plex Sans" panose="020B0503050203000203" pitchFamily="34" charset="0"/>
                <a:ea typeface="IBM Plex Sans Light" charset="0"/>
                <a:cs typeface="IBM Plex Sans Light" charset="0"/>
              </a:rPr>
              <a:t>Production: October 17</a:t>
            </a:r>
            <a:r>
              <a:rPr lang="en-US" sz="2000" b="1" baseline="30000" dirty="0">
                <a:latin typeface="IBM Plex Sans" panose="020B0503050203000203" pitchFamily="34" charset="0"/>
                <a:ea typeface="IBM Plex Sans Light" charset="0"/>
                <a:cs typeface="IBM Plex Sans Light" charset="0"/>
              </a:rPr>
              <a:t>th</a:t>
            </a:r>
            <a:r>
              <a:rPr lang="en-US" sz="2000" b="1" dirty="0">
                <a:latin typeface="IBM Plex Sans" panose="020B0503050203000203" pitchFamily="34" charset="0"/>
                <a:ea typeface="IBM Plex Sans Light" charset="0"/>
                <a:cs typeface="IBM Plex Sans Light" charset="0"/>
              </a:rPr>
              <a:t> , 2020</a:t>
            </a:r>
            <a:endParaRPr lang="en-US" sz="6000" b="1" dirty="0">
              <a:latin typeface="IBM Plex Sans" panose="020B0503050203000203" pitchFamily="34" charset="0"/>
              <a:ea typeface="IBM Plex Sans Light" charset="0"/>
              <a:cs typeface="IBM Plex Sans Light" charset="0"/>
            </a:endParaRPr>
          </a:p>
        </p:txBody>
      </p:sp>
    </p:spTree>
    <p:extLst>
      <p:ext uri="{BB962C8B-B14F-4D97-AF65-F5344CB8AC3E}">
        <p14:creationId xmlns:p14="http://schemas.microsoft.com/office/powerpoint/2010/main" val="2435544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Dark Launch Features</a:t>
            </a:r>
            <a:endParaRPr lang="en-US" dirty="0">
              <a:solidFill>
                <a:schemeClr val="accent1">
                  <a:lumMod val="75000"/>
                </a:schemeClr>
              </a:solidFill>
            </a:endParaRPr>
          </a:p>
        </p:txBody>
      </p:sp>
      <p:pic>
        <p:nvPicPr>
          <p:cNvPr id="3" name="Graphic 2" descr="Moon and stars">
            <a:extLst>
              <a:ext uri="{FF2B5EF4-FFF2-40B4-BE49-F238E27FC236}">
                <a16:creationId xmlns:a16="http://schemas.microsoft.com/office/drawing/2014/main" id="{E52DE401-5132-424D-896A-30D843FFCE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52341" y="100077"/>
            <a:ext cx="348503" cy="348503"/>
          </a:xfrm>
          <a:prstGeom prst="rect">
            <a:avLst/>
          </a:prstGeom>
        </p:spPr>
      </p:pic>
      <p:sp>
        <p:nvSpPr>
          <p:cNvPr id="5" name="Title 3">
            <a:extLst>
              <a:ext uri="{FF2B5EF4-FFF2-40B4-BE49-F238E27FC236}">
                <a16:creationId xmlns:a16="http://schemas.microsoft.com/office/drawing/2014/main" id="{15919561-F555-4459-A964-BD26909287EC}"/>
              </a:ext>
            </a:extLst>
          </p:cNvPr>
          <p:cNvSpPr txBox="1">
            <a:spLocks/>
          </p:cNvSpPr>
          <p:nvPr/>
        </p:nvSpPr>
        <p:spPr>
          <a:xfrm>
            <a:off x="228600" y="11693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endParaRPr lang="en-US" dirty="0">
              <a:solidFill>
                <a:schemeClr val="accent1">
                  <a:lumMod val="75000"/>
                </a:schemeClr>
              </a:solidFill>
            </a:endParaRPr>
          </a:p>
        </p:txBody>
      </p:sp>
      <p:sp>
        <p:nvSpPr>
          <p:cNvPr id="6" name="Title 3">
            <a:extLst>
              <a:ext uri="{FF2B5EF4-FFF2-40B4-BE49-F238E27FC236}">
                <a16:creationId xmlns:a16="http://schemas.microsoft.com/office/drawing/2014/main" id="{980E68BD-5CB9-4038-BE95-B47B5B7D7301}"/>
              </a:ext>
            </a:extLst>
          </p:cNvPr>
          <p:cNvSpPr txBox="1">
            <a:spLocks/>
          </p:cNvSpPr>
          <p:nvPr/>
        </p:nvSpPr>
        <p:spPr>
          <a:xfrm>
            <a:off x="381000" y="13217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r>
              <a:rPr lang="en-US" dirty="0"/>
              <a:t>There are no Dark Launch features for this release.</a:t>
            </a:r>
            <a:endParaRPr lang="en-US" dirty="0">
              <a:solidFill>
                <a:schemeClr val="accent1">
                  <a:lumMod val="75000"/>
                </a:schemeClr>
              </a:solidFill>
            </a:endParaRPr>
          </a:p>
        </p:txBody>
      </p:sp>
    </p:spTree>
    <p:extLst>
      <p:ext uri="{BB962C8B-B14F-4D97-AF65-F5344CB8AC3E}">
        <p14:creationId xmlns:p14="http://schemas.microsoft.com/office/powerpoint/2010/main" val="2238096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201168"/>
            <a:ext cx="8530721" cy="1432621"/>
          </a:xfrm>
        </p:spPr>
        <p:txBody>
          <a:bodyPr/>
          <a:lstStyle/>
          <a:p>
            <a:r>
              <a:rPr lang="en-US" sz="4000" dirty="0">
                <a:latin typeface="IBM Plex Sans Light" charset="0"/>
                <a:ea typeface="IBM Plex Sans Light" charset="0"/>
                <a:cs typeface="IBM Plex Sans Light" charset="0"/>
              </a:rPr>
              <a:t>Features Being Released this Month</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
        <p:nvSpPr>
          <p:cNvPr id="3" name="Slide Number Placeholder 2">
            <a:extLst>
              <a:ext uri="{FF2B5EF4-FFF2-40B4-BE49-F238E27FC236}">
                <a16:creationId xmlns:a16="http://schemas.microsoft.com/office/drawing/2014/main" id="{B0C6E16A-BF60-43C2-B6C2-C8D5EB0F35A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D0BE6F14-FF48-0F4F-A8AA-2E3F25371E4A}" type="slidenum">
              <a:rPr lang="en-US" smtClean="0"/>
              <a:pPr/>
              <a:t>4</a:t>
            </a:fld>
            <a:endParaRPr lang="en-US"/>
          </a:p>
        </p:txBody>
      </p:sp>
    </p:spTree>
    <p:extLst>
      <p:ext uri="{BB962C8B-B14F-4D97-AF65-F5344CB8AC3E}">
        <p14:creationId xmlns:p14="http://schemas.microsoft.com/office/powerpoint/2010/main" val="1339208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Content Placeholder 8">
            <a:extLst>
              <a:ext uri="{FF2B5EF4-FFF2-40B4-BE49-F238E27FC236}">
                <a16:creationId xmlns:a16="http://schemas.microsoft.com/office/drawing/2014/main" id="{4189552D-FFF5-4024-BF42-C1A8599AB361}"/>
              </a:ext>
            </a:extLst>
          </p:cNvPr>
          <p:cNvSpPr>
            <a:spLocks noGrp="1"/>
          </p:cNvSpPr>
          <p:nvPr>
            <p:ph sz="quarter" idx="17"/>
          </p:nvPr>
        </p:nvSpPr>
        <p:spPr/>
        <p:txBody>
          <a:bodyPr/>
          <a:lstStyle/>
          <a:p>
            <a:r>
              <a:rPr lang="en-US" sz="1600" dirty="0"/>
              <a:t>Benefits:</a:t>
            </a:r>
          </a:p>
          <a:p>
            <a:pPr marL="171450" indent="-171450">
              <a:buFont typeface="Arial" panose="020B0604020202020204" pitchFamily="34" charset="0"/>
              <a:buChar char="•"/>
            </a:pPr>
            <a:r>
              <a:rPr lang="en-US" sz="1200" dirty="0"/>
              <a:t>New state tax form is available for new hires to complete</a:t>
            </a:r>
          </a:p>
        </p:txBody>
      </p:sp>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Updates to State and Federal Forms</a:t>
            </a:r>
          </a:p>
          <a:p>
            <a:endParaRPr lang="en-US" sz="2000" b="1" dirty="0">
              <a:solidFill>
                <a:schemeClr val="accent2"/>
              </a:solidFill>
            </a:endParaRPr>
          </a:p>
        </p:txBody>
      </p:sp>
      <p:sp>
        <p:nvSpPr>
          <p:cNvPr id="6" name="Text Placeholder 5"/>
          <p:cNvSpPr>
            <a:spLocks noGrp="1"/>
          </p:cNvSpPr>
          <p:nvPr>
            <p:ph type="body" sz="quarter" idx="14"/>
          </p:nvPr>
        </p:nvSpPr>
        <p:spPr>
          <a:xfrm>
            <a:off x="205523" y="1133061"/>
            <a:ext cx="4366476" cy="3823302"/>
          </a:xfrm>
        </p:spPr>
        <p:txBody>
          <a:bodyPr/>
          <a:lstStyle/>
          <a:p>
            <a:r>
              <a:rPr lang="en-US" dirty="0"/>
              <a:t>Description:</a:t>
            </a:r>
          </a:p>
          <a:p>
            <a:r>
              <a:rPr lang="en-US" dirty="0"/>
              <a:t>New </a:t>
            </a:r>
            <a:r>
              <a:rPr lang="en-US" b="1" dirty="0"/>
              <a:t>Delaware – DE W-4 </a:t>
            </a:r>
            <a:r>
              <a:rPr lang="en-US" dirty="0"/>
              <a:t>state form is available from October Release.</a:t>
            </a:r>
            <a:endParaRPr lang="en-US" b="1" dirty="0"/>
          </a:p>
        </p:txBody>
      </p:sp>
      <p:sp>
        <p:nvSpPr>
          <p:cNvPr id="7" name="Content Placeholder 6"/>
          <p:cNvSpPr>
            <a:spLocks noGrp="1"/>
          </p:cNvSpPr>
          <p:nvPr>
            <p:ph sz="quarter" idx="15"/>
          </p:nvPr>
        </p:nvSpPr>
        <p:spPr>
          <a:xfrm>
            <a:off x="6858000" y="6773"/>
            <a:ext cx="2286000" cy="257175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 New hire</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2571750"/>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Visible Change</a:t>
            </a:r>
          </a:p>
        </p:txBody>
      </p:sp>
      <p:pic>
        <p:nvPicPr>
          <p:cNvPr id="16" name="Picture 4" descr="eyes icon">
            <a:extLst>
              <a:ext uri="{FF2B5EF4-FFF2-40B4-BE49-F238E27FC236}">
                <a16:creationId xmlns:a16="http://schemas.microsoft.com/office/drawing/2014/main" id="{3CDBD258-5035-40D8-95BA-E26185706599}"/>
              </a:ext>
            </a:extLst>
          </p:cNvPr>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a:off x="6340330" y="123399"/>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998044"/>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Updates to State and Federal Forms</a:t>
            </a:r>
          </a:p>
          <a:p>
            <a:endParaRPr lang="en-US" sz="2000" b="1" dirty="0">
              <a:solidFill>
                <a:schemeClr val="accent2"/>
              </a:solidFill>
            </a:endParaRP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8" name="Content Placeholder 3">
            <a:extLst>
              <a:ext uri="{FF2B5EF4-FFF2-40B4-BE49-F238E27FC236}">
                <a16:creationId xmlns:a16="http://schemas.microsoft.com/office/drawing/2014/main" id="{BCDE078D-3E8C-4FC6-9EE4-3D9574F5F4F5}"/>
              </a:ext>
            </a:extLst>
          </p:cNvPr>
          <p:cNvPicPr>
            <a:picLocks noChangeAspect="1"/>
          </p:cNvPicPr>
          <p:nvPr/>
        </p:nvPicPr>
        <p:blipFill>
          <a:blip r:embed="rId3"/>
          <a:stretch>
            <a:fillRect/>
          </a:stretch>
        </p:blipFill>
        <p:spPr>
          <a:xfrm>
            <a:off x="65314" y="671048"/>
            <a:ext cx="8267224" cy="3963935"/>
          </a:xfrm>
          <a:prstGeom prst="rect">
            <a:avLst/>
          </a:prstGeom>
        </p:spPr>
      </p:pic>
    </p:spTree>
    <p:extLst>
      <p:ext uri="{BB962C8B-B14F-4D97-AF65-F5344CB8AC3E}">
        <p14:creationId xmlns:p14="http://schemas.microsoft.com/office/powerpoint/2010/main" val="1373998962"/>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Content Placeholder 8">
            <a:extLst>
              <a:ext uri="{FF2B5EF4-FFF2-40B4-BE49-F238E27FC236}">
                <a16:creationId xmlns:a16="http://schemas.microsoft.com/office/drawing/2014/main" id="{4189552D-FFF5-4024-BF42-C1A8599AB361}"/>
              </a:ext>
            </a:extLst>
          </p:cNvPr>
          <p:cNvSpPr>
            <a:spLocks noGrp="1"/>
          </p:cNvSpPr>
          <p:nvPr>
            <p:ph sz="quarter" idx="17"/>
          </p:nvPr>
        </p:nvSpPr>
        <p:spPr/>
        <p:txBody>
          <a:bodyPr/>
          <a:lstStyle/>
          <a:p>
            <a:r>
              <a:rPr lang="en-US" sz="1600" dirty="0"/>
              <a:t>Benefits:</a:t>
            </a:r>
          </a:p>
          <a:p>
            <a:pPr marL="171450" indent="-171450">
              <a:buFont typeface="Arial" panose="020B0604020202020204" pitchFamily="34" charset="0"/>
              <a:buChar char="•"/>
            </a:pPr>
            <a:r>
              <a:rPr lang="en-US" sz="1200" dirty="0"/>
              <a:t>Performance Improvement</a:t>
            </a:r>
          </a:p>
        </p:txBody>
      </p:sp>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User Page Performance Improvement</a:t>
            </a:r>
          </a:p>
        </p:txBody>
      </p:sp>
      <p:sp>
        <p:nvSpPr>
          <p:cNvPr id="6" name="Text Placeholder 5"/>
          <p:cNvSpPr>
            <a:spLocks noGrp="1"/>
          </p:cNvSpPr>
          <p:nvPr>
            <p:ph type="body" sz="quarter" idx="14"/>
          </p:nvPr>
        </p:nvSpPr>
        <p:spPr>
          <a:xfrm>
            <a:off x="205523" y="1133061"/>
            <a:ext cx="4366476" cy="3823302"/>
          </a:xfrm>
        </p:spPr>
        <p:txBody>
          <a:bodyPr/>
          <a:lstStyle/>
          <a:p>
            <a:r>
              <a:rPr lang="en-US" dirty="0"/>
              <a:t>Description:</a:t>
            </a:r>
          </a:p>
          <a:p>
            <a:r>
              <a:rPr lang="en-US" sz="1200" dirty="0"/>
              <a:t>Reduced Load time of </a:t>
            </a:r>
            <a:r>
              <a:rPr lang="en-US" sz="1200" b="1" dirty="0"/>
              <a:t>Users Page</a:t>
            </a:r>
            <a:r>
              <a:rPr lang="en-US" sz="1200" dirty="0"/>
              <a:t> in </a:t>
            </a:r>
            <a:r>
              <a:rPr lang="en-US" sz="1200" b="1" dirty="0"/>
              <a:t>Manage Users Screen </a:t>
            </a:r>
            <a:r>
              <a:rPr lang="en-US" sz="1200" dirty="0"/>
              <a:t>which will display the user information quickly.</a:t>
            </a:r>
            <a:endParaRPr lang="en-US" sz="1200" b="1" dirty="0"/>
          </a:p>
        </p:txBody>
      </p:sp>
      <p:sp>
        <p:nvSpPr>
          <p:cNvPr id="7" name="Content Placeholder 6"/>
          <p:cNvSpPr>
            <a:spLocks noGrp="1"/>
          </p:cNvSpPr>
          <p:nvPr>
            <p:ph sz="quarter" idx="15"/>
          </p:nvPr>
        </p:nvSpPr>
        <p:spPr>
          <a:xfrm>
            <a:off x="6858000" y="6773"/>
            <a:ext cx="2286000" cy="257175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2571750"/>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Visible Change</a:t>
            </a:r>
          </a:p>
        </p:txBody>
      </p:sp>
      <p:pic>
        <p:nvPicPr>
          <p:cNvPr id="16" name="Picture 4" descr="eyes icon">
            <a:extLst>
              <a:ext uri="{FF2B5EF4-FFF2-40B4-BE49-F238E27FC236}">
                <a16:creationId xmlns:a16="http://schemas.microsoft.com/office/drawing/2014/main" id="{3CDBD258-5035-40D8-95BA-E26185706599}"/>
              </a:ext>
            </a:extLst>
          </p:cNvPr>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a:off x="6340330" y="123399"/>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233990"/>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7" name="Content Placeholder 8">
            <a:extLst>
              <a:ext uri="{FF2B5EF4-FFF2-40B4-BE49-F238E27FC236}">
                <a16:creationId xmlns:a16="http://schemas.microsoft.com/office/drawing/2014/main" id="{11A23B53-0ECC-48FD-8F05-842DEA515A6A}"/>
              </a:ext>
            </a:extLst>
          </p:cNvPr>
          <p:cNvSpPr>
            <a:spLocks noGrp="1"/>
          </p:cNvSpPr>
          <p:nvPr>
            <p:ph sz="quarter" idx="17"/>
          </p:nvPr>
        </p:nvSpPr>
        <p:spPr/>
        <p:txBody>
          <a:bodyPr/>
          <a:lstStyle/>
          <a:p>
            <a:r>
              <a:rPr lang="en-US" sz="1600" dirty="0"/>
              <a:t>Benefits:</a:t>
            </a:r>
          </a:p>
          <a:p>
            <a:pPr marL="171450" indent="-171450">
              <a:buFont typeface="Arial" panose="020B0604020202020204" pitchFamily="34" charset="0"/>
              <a:buChar char="•"/>
            </a:pPr>
            <a:r>
              <a:rPr lang="en-US" sz="1200" dirty="0"/>
              <a:t>Filter and review information.</a:t>
            </a:r>
          </a:p>
        </p:txBody>
      </p:sp>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Citizenship Status from I-9 Is Available for Search/Output in MNH</a:t>
            </a:r>
          </a:p>
        </p:txBody>
      </p:sp>
      <p:sp>
        <p:nvSpPr>
          <p:cNvPr id="6" name="Text Placeholder 5"/>
          <p:cNvSpPr>
            <a:spLocks noGrp="1"/>
          </p:cNvSpPr>
          <p:nvPr>
            <p:ph type="body" sz="quarter" idx="14"/>
          </p:nvPr>
        </p:nvSpPr>
        <p:spPr>
          <a:xfrm>
            <a:off x="205523" y="1053548"/>
            <a:ext cx="4366476" cy="3902815"/>
          </a:xfrm>
        </p:spPr>
        <p:txBody>
          <a:bodyPr/>
          <a:lstStyle/>
          <a:p>
            <a:r>
              <a:rPr lang="en-US" dirty="0"/>
              <a:t>Description:</a:t>
            </a:r>
          </a:p>
          <a:p>
            <a:r>
              <a:rPr lang="en-US" b="1" dirty="0"/>
              <a:t>Citizenship Status</a:t>
            </a:r>
            <a:r>
              <a:rPr lang="en-US" dirty="0"/>
              <a:t> field from </a:t>
            </a:r>
            <a:r>
              <a:rPr lang="en-US" b="1" dirty="0"/>
              <a:t>I-9 Section 1</a:t>
            </a:r>
            <a:r>
              <a:rPr lang="en-US" dirty="0"/>
              <a:t> activity is now available in </a:t>
            </a:r>
            <a:r>
              <a:rPr lang="en-US" b="1" dirty="0"/>
              <a:t>Manage New Hires</a:t>
            </a:r>
            <a:r>
              <a:rPr lang="en-US" dirty="0"/>
              <a:t> page. </a:t>
            </a:r>
          </a:p>
          <a:p>
            <a:r>
              <a:rPr lang="en-US" dirty="0"/>
              <a:t>Below values should be used to filter the data.</a:t>
            </a:r>
          </a:p>
          <a:p>
            <a:pPr marL="285750" indent="-285750">
              <a:buFont typeface="Arial" panose="020B0604020202020204" pitchFamily="34" charset="0"/>
              <a:buChar char="•"/>
            </a:pPr>
            <a:r>
              <a:rPr lang="en-US" dirty="0"/>
              <a:t>Alien Authorized to Work</a:t>
            </a:r>
          </a:p>
          <a:p>
            <a:pPr marL="285750" indent="-285750">
              <a:buFont typeface="Arial" panose="020B0604020202020204" pitchFamily="34" charset="0"/>
              <a:buChar char="•"/>
            </a:pPr>
            <a:r>
              <a:rPr lang="en-US" dirty="0"/>
              <a:t>Permanent Resident</a:t>
            </a:r>
          </a:p>
          <a:p>
            <a:pPr marL="285750" indent="-285750">
              <a:buFont typeface="Arial" panose="020B0604020202020204" pitchFamily="34" charset="0"/>
              <a:buChar char="•"/>
            </a:pPr>
            <a:r>
              <a:rPr lang="en-US" dirty="0"/>
              <a:t>Non Citizen National</a:t>
            </a:r>
          </a:p>
          <a:p>
            <a:pPr marL="285750" indent="-285750">
              <a:buFont typeface="Arial" panose="020B0604020202020204" pitchFamily="34" charset="0"/>
              <a:buChar char="•"/>
            </a:pPr>
            <a:r>
              <a:rPr lang="en-US" dirty="0"/>
              <a:t>Citizen</a:t>
            </a:r>
          </a:p>
          <a:p>
            <a:endParaRPr lang="en-US" dirty="0"/>
          </a:p>
          <a:p>
            <a:pPr marL="285750" indent="-285750">
              <a:buFont typeface="Arial" panose="020B0604020202020204" pitchFamily="34" charset="0"/>
              <a:buChar char="•"/>
            </a:pPr>
            <a:endParaRPr lang="en-US" dirty="0"/>
          </a:p>
        </p:txBody>
      </p:sp>
      <p:sp>
        <p:nvSpPr>
          <p:cNvPr id="7" name="Content Placeholder 6"/>
          <p:cNvSpPr>
            <a:spLocks noGrp="1"/>
          </p:cNvSpPr>
          <p:nvPr>
            <p:ph sz="quarter" idx="15"/>
          </p:nvPr>
        </p:nvSpPr>
        <p:spPr>
          <a:xfrm>
            <a:off x="6858000" y="6773"/>
            <a:ext cx="2286000" cy="257175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2571750"/>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Configurable Change</a:t>
            </a:r>
          </a:p>
        </p:txBody>
      </p:sp>
      <p:pic>
        <p:nvPicPr>
          <p:cNvPr id="18" name="Picture 2" descr="wrench icon">
            <a:extLst>
              <a:ext uri="{FF2B5EF4-FFF2-40B4-BE49-F238E27FC236}">
                <a16:creationId xmlns:a16="http://schemas.microsoft.com/office/drawing/2014/main" id="{63DF9011-49E4-4E86-A1DE-C73C8F1B476E}"/>
              </a:ext>
            </a:extLst>
          </p:cNvPr>
          <p:cNvPicPr>
            <a:picLocks noChangeAspect="1" noChangeArrowheads="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89310" y="174985"/>
            <a:ext cx="247337" cy="263666"/>
          </a:xfrm>
          <a:prstGeom prst="rect">
            <a:avLst/>
          </a:prstGeom>
          <a:noFill/>
          <a:ln>
            <a:noFill/>
          </a:ln>
        </p:spPr>
      </p:pic>
    </p:spTree>
    <p:extLst>
      <p:ext uri="{BB962C8B-B14F-4D97-AF65-F5344CB8AC3E}">
        <p14:creationId xmlns:p14="http://schemas.microsoft.com/office/powerpoint/2010/main" val="1196810871"/>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Citizenship Status from I-9 Is Available for Search/Output in MNH</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5" name="Picture 4">
            <a:extLst>
              <a:ext uri="{FF2B5EF4-FFF2-40B4-BE49-F238E27FC236}">
                <a16:creationId xmlns:a16="http://schemas.microsoft.com/office/drawing/2014/main" id="{CAF1F5D2-953A-432E-946A-42E34382FE26}"/>
              </a:ext>
            </a:extLst>
          </p:cNvPr>
          <p:cNvPicPr>
            <a:picLocks noChangeAspect="1"/>
          </p:cNvPicPr>
          <p:nvPr/>
        </p:nvPicPr>
        <p:blipFill>
          <a:blip r:embed="rId3"/>
          <a:stretch>
            <a:fillRect/>
          </a:stretch>
        </p:blipFill>
        <p:spPr>
          <a:xfrm>
            <a:off x="12700" y="917460"/>
            <a:ext cx="6560288" cy="2274642"/>
          </a:xfrm>
          <a:prstGeom prst="rect">
            <a:avLst/>
          </a:prstGeom>
        </p:spPr>
      </p:pic>
    </p:spTree>
    <p:extLst>
      <p:ext uri="{BB962C8B-B14F-4D97-AF65-F5344CB8AC3E}">
        <p14:creationId xmlns:p14="http://schemas.microsoft.com/office/powerpoint/2010/main" val="3872684464"/>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Content Placeholder 8">
            <a:extLst>
              <a:ext uri="{FF2B5EF4-FFF2-40B4-BE49-F238E27FC236}">
                <a16:creationId xmlns:a16="http://schemas.microsoft.com/office/drawing/2014/main" id="{34D5EB60-2976-40D5-990C-94D13C014C77}"/>
              </a:ext>
            </a:extLst>
          </p:cNvPr>
          <p:cNvSpPr>
            <a:spLocks noGrp="1"/>
          </p:cNvSpPr>
          <p:nvPr>
            <p:ph sz="quarter" idx="17"/>
          </p:nvPr>
        </p:nvSpPr>
        <p:spPr/>
        <p:txBody>
          <a:bodyPr/>
          <a:lstStyle/>
          <a:p>
            <a:r>
              <a:rPr lang="en-US" sz="1600" dirty="0"/>
              <a:t>Benefits:</a:t>
            </a:r>
          </a:p>
          <a:p>
            <a:pPr marL="171450" indent="-171450">
              <a:buFont typeface="Arial" panose="020B0604020202020204" pitchFamily="34" charset="0"/>
              <a:buChar char="•"/>
            </a:pPr>
            <a:r>
              <a:rPr lang="en-US" sz="1200" dirty="0"/>
              <a:t>Allows activity to be completed automatically.</a:t>
            </a:r>
          </a:p>
          <a:p>
            <a:pPr marL="171450" indent="-171450">
              <a:buFont typeface="Arial" panose="020B0604020202020204" pitchFamily="34" charset="0"/>
              <a:buChar char="•"/>
            </a:pPr>
            <a:r>
              <a:rPr lang="en-US" sz="1200" dirty="0"/>
              <a:t>Reduces time in completing the “Onboarding Process” for “New Hire”.</a:t>
            </a:r>
          </a:p>
        </p:txBody>
      </p:sp>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I-9: Auto-Complete Third Party Approver Assignment Template</a:t>
            </a:r>
          </a:p>
        </p:txBody>
      </p:sp>
      <p:sp>
        <p:nvSpPr>
          <p:cNvPr id="6" name="Text Placeholder 5"/>
          <p:cNvSpPr>
            <a:spLocks noGrp="1"/>
          </p:cNvSpPr>
          <p:nvPr>
            <p:ph type="body" sz="quarter" idx="14"/>
          </p:nvPr>
        </p:nvSpPr>
        <p:spPr>
          <a:xfrm>
            <a:off x="205523" y="782202"/>
            <a:ext cx="4366476" cy="4174161"/>
          </a:xfrm>
        </p:spPr>
        <p:txBody>
          <a:bodyPr/>
          <a:lstStyle/>
          <a:p>
            <a:r>
              <a:rPr lang="en-US" dirty="0"/>
              <a:t>Description:</a:t>
            </a:r>
          </a:p>
          <a:p>
            <a:r>
              <a:rPr lang="en-US" dirty="0"/>
              <a:t>An admin can configure the </a:t>
            </a:r>
            <a:r>
              <a:rPr lang="en-US" b="1" dirty="0"/>
              <a:t>Onboard I-9 Third Party Approver Assignment </a:t>
            </a:r>
            <a:r>
              <a:rPr lang="en-US" dirty="0"/>
              <a:t>template to be auto-completed when an approver is passed through the B-O integration so that the admin doesn't need to manually complete the task.</a:t>
            </a:r>
          </a:p>
          <a:p>
            <a:pPr marL="285750" indent="-285750">
              <a:buFont typeface="Arial" panose="020B0604020202020204" pitchFamily="34" charset="0"/>
              <a:buChar char="•"/>
            </a:pPr>
            <a:r>
              <a:rPr lang="en-US" sz="1400" dirty="0"/>
              <a:t>If there is no data, or if the data found does not have a user associated with the correct user group, then no auto-completion is performed.</a:t>
            </a:r>
          </a:p>
          <a:p>
            <a:r>
              <a:rPr lang="en-US" dirty="0"/>
              <a:t>Onboard I-9 Third Party Approver Assignment could be auto-completed with Config setting.</a:t>
            </a:r>
          </a:p>
          <a:p>
            <a:pPr marL="285750" indent="-285750">
              <a:buFont typeface="Arial" panose="020B0604020202020204" pitchFamily="34" charset="0"/>
              <a:buChar char="•"/>
            </a:pPr>
            <a:r>
              <a:rPr lang="en-US" sz="1400" dirty="0"/>
              <a:t>Enable I-9 </a:t>
            </a:r>
            <a:r>
              <a:rPr lang="en-US" sz="1400" b="1" dirty="0" err="1"/>
              <a:t>ThirdPartyApprover</a:t>
            </a:r>
            <a:r>
              <a:rPr lang="en-US" sz="1400" b="1" dirty="0"/>
              <a:t> Assignment Auto-Completion</a:t>
            </a:r>
            <a:r>
              <a:rPr lang="en-US" sz="1400" dirty="0"/>
              <a:t> in Onboard Settings.</a:t>
            </a:r>
          </a:p>
        </p:txBody>
      </p:sp>
      <p:sp>
        <p:nvSpPr>
          <p:cNvPr id="7" name="Content Placeholder 6"/>
          <p:cNvSpPr>
            <a:spLocks noGrp="1"/>
          </p:cNvSpPr>
          <p:nvPr>
            <p:ph sz="quarter" idx="15"/>
          </p:nvPr>
        </p:nvSpPr>
        <p:spPr>
          <a:xfrm>
            <a:off x="6858000" y="6773"/>
            <a:ext cx="2286000" cy="257175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2571750"/>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Configurable Change</a:t>
            </a:r>
          </a:p>
        </p:txBody>
      </p:sp>
      <p:pic>
        <p:nvPicPr>
          <p:cNvPr id="17" name="Picture 2" descr="wrench icon">
            <a:extLst>
              <a:ext uri="{FF2B5EF4-FFF2-40B4-BE49-F238E27FC236}">
                <a16:creationId xmlns:a16="http://schemas.microsoft.com/office/drawing/2014/main" id="{7D9C6602-91A7-43E1-9CF2-DC6841E82C6F}"/>
              </a:ext>
            </a:extLst>
          </p:cNvPr>
          <p:cNvPicPr>
            <a:picLocks noChangeAspect="1" noChangeArrowheads="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414190" y="174985"/>
            <a:ext cx="247337" cy="263666"/>
          </a:xfrm>
          <a:prstGeom prst="rect">
            <a:avLst/>
          </a:prstGeom>
          <a:noFill/>
          <a:ln>
            <a:noFill/>
          </a:ln>
        </p:spPr>
      </p:pic>
    </p:spTree>
    <p:extLst>
      <p:ext uri="{BB962C8B-B14F-4D97-AF65-F5344CB8AC3E}">
        <p14:creationId xmlns:p14="http://schemas.microsoft.com/office/powerpoint/2010/main" val="1889585581"/>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I-9: Auto-Complete Third Party Approver Assignment Template</a:t>
            </a:r>
          </a:p>
        </p:txBody>
      </p:sp>
      <p:sp>
        <p:nvSpPr>
          <p:cNvPr id="5" name="Text Placeholder 5">
            <a:extLst>
              <a:ext uri="{FF2B5EF4-FFF2-40B4-BE49-F238E27FC236}">
                <a16:creationId xmlns:a16="http://schemas.microsoft.com/office/drawing/2014/main" id="{707097D7-63FE-4EE4-A235-F342CD0ADA15}"/>
              </a:ext>
            </a:extLst>
          </p:cNvPr>
          <p:cNvSpPr>
            <a:spLocks noGrp="1"/>
          </p:cNvSpPr>
          <p:nvPr>
            <p:ph type="body" sz="quarter" idx="14"/>
          </p:nvPr>
        </p:nvSpPr>
        <p:spPr>
          <a:xfrm>
            <a:off x="205523" y="782203"/>
            <a:ext cx="8620462" cy="3796798"/>
          </a:xfrm>
        </p:spPr>
        <p:txBody>
          <a:bodyPr/>
          <a:lstStyle/>
          <a:p>
            <a:pPr marL="285750" indent="-285750">
              <a:buFont typeface="Arial" panose="020B0604020202020204" pitchFamily="34" charset="0"/>
              <a:buChar char="•"/>
            </a:pPr>
            <a:r>
              <a:rPr lang="en-US" dirty="0"/>
              <a:t>Moving the Assign I-9 Approver to the second level in workflow would make it auto-completed.</a:t>
            </a:r>
          </a:p>
          <a:p>
            <a:pPr marL="285750" indent="-285750">
              <a:buFont typeface="Arial" panose="020B0604020202020204" pitchFamily="34" charset="0"/>
              <a:buChar char="•"/>
            </a:pPr>
            <a:r>
              <a:rPr lang="en-US" dirty="0"/>
              <a:t>The Third Party Approver tag is needed for Auto Completion of </a:t>
            </a:r>
            <a:r>
              <a:rPr lang="en-US" b="1" dirty="0"/>
              <a:t> </a:t>
            </a:r>
            <a:r>
              <a:rPr lang="en-US" dirty="0"/>
              <a:t>Assign I-9 Approver task, which must be sent through B2O integration.</a:t>
            </a:r>
          </a:p>
          <a:p>
            <a:pPr marL="285750" indent="-285750">
              <a:buFont typeface="Arial" panose="020B0604020202020204" pitchFamily="34" charset="0"/>
              <a:buChar char="•"/>
            </a:pPr>
            <a:r>
              <a:rPr lang="en-US" dirty="0"/>
              <a:t>Assign I-9 Approver would show completed by </a:t>
            </a:r>
            <a:r>
              <a:rPr lang="en-US" i="1" dirty="0"/>
              <a:t>System User</a:t>
            </a:r>
            <a:r>
              <a:rPr lang="en-US" dirty="0"/>
              <a:t>.</a:t>
            </a:r>
          </a:p>
          <a:p>
            <a:pPr marL="285750" indent="-285750">
              <a:buFont typeface="Arial" panose="020B0604020202020204" pitchFamily="34" charset="0"/>
              <a:buChar char="•"/>
            </a:pPr>
            <a:r>
              <a:rPr lang="en-US" dirty="0"/>
              <a:t>For any reason if the above default config needs to be overridden for specific cases (i.e. if  Assign I-9 Approver  has to be manually completed) then onboard XSLT mapping should be updated.</a:t>
            </a:r>
          </a:p>
          <a:p>
            <a:pPr marL="285750" indent="-285750">
              <a:buFont typeface="Arial" panose="020B0604020202020204" pitchFamily="34" charset="0"/>
              <a:buChar char="•"/>
            </a:pPr>
            <a:r>
              <a:rPr lang="en-US" dirty="0"/>
              <a:t>Onboard Start completion is needed for autocompletion of Assign I-9 Approver.</a:t>
            </a:r>
          </a:p>
          <a:p>
            <a:pPr marL="285750" indent="-285750">
              <a:buFont typeface="Arial" panose="020B0604020202020204" pitchFamily="34" charset="0"/>
              <a:buChar char="•"/>
            </a:pPr>
            <a:r>
              <a:rPr lang="en-US" dirty="0"/>
              <a:t>If Onboard Start is auto completed through HRIS. Then Assign I-9 Approver activity must be manually completed if it is configured at second level of the workflow.</a:t>
            </a:r>
          </a:p>
        </p:txBody>
      </p:sp>
    </p:spTree>
    <p:extLst>
      <p:ext uri="{BB962C8B-B14F-4D97-AF65-F5344CB8AC3E}">
        <p14:creationId xmlns:p14="http://schemas.microsoft.com/office/powerpoint/2010/main" val="3387296358"/>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I-9: Auto-Complete Third Party Approver Assignment Template</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978F79F3-3925-495D-8819-540B89E7BB64}"/>
              </a:ext>
            </a:extLst>
          </p:cNvPr>
          <p:cNvPicPr>
            <a:picLocks noChangeAspect="1"/>
          </p:cNvPicPr>
          <p:nvPr/>
        </p:nvPicPr>
        <p:blipFill>
          <a:blip r:embed="rId3"/>
          <a:stretch>
            <a:fillRect/>
          </a:stretch>
        </p:blipFill>
        <p:spPr>
          <a:xfrm>
            <a:off x="36725" y="620294"/>
            <a:ext cx="5724525" cy="3686175"/>
          </a:xfrm>
          <a:prstGeom prst="rect">
            <a:avLst/>
          </a:prstGeom>
        </p:spPr>
      </p:pic>
    </p:spTree>
    <p:extLst>
      <p:ext uri="{BB962C8B-B14F-4D97-AF65-F5344CB8AC3E}">
        <p14:creationId xmlns:p14="http://schemas.microsoft.com/office/powerpoint/2010/main" val="2024902432"/>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I-9: Auto-Complete Third Party Approver Assignment Template</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2" name="Picture 1">
            <a:extLst>
              <a:ext uri="{FF2B5EF4-FFF2-40B4-BE49-F238E27FC236}">
                <a16:creationId xmlns:a16="http://schemas.microsoft.com/office/drawing/2014/main" id="{CEAA2448-07CD-44DE-B5C5-CF0CCFC3EED4}"/>
              </a:ext>
            </a:extLst>
          </p:cNvPr>
          <p:cNvPicPr>
            <a:picLocks noChangeAspect="1"/>
          </p:cNvPicPr>
          <p:nvPr/>
        </p:nvPicPr>
        <p:blipFill>
          <a:blip r:embed="rId3"/>
          <a:stretch>
            <a:fillRect/>
          </a:stretch>
        </p:blipFill>
        <p:spPr>
          <a:xfrm>
            <a:off x="0" y="735822"/>
            <a:ext cx="9055947" cy="2831963"/>
          </a:xfrm>
          <a:prstGeom prst="rect">
            <a:avLst/>
          </a:prstGeom>
        </p:spPr>
      </p:pic>
    </p:spTree>
    <p:extLst>
      <p:ext uri="{BB962C8B-B14F-4D97-AF65-F5344CB8AC3E}">
        <p14:creationId xmlns:p14="http://schemas.microsoft.com/office/powerpoint/2010/main" val="4253776900"/>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Content Placeholder 8">
            <a:extLst>
              <a:ext uri="{FF2B5EF4-FFF2-40B4-BE49-F238E27FC236}">
                <a16:creationId xmlns:a16="http://schemas.microsoft.com/office/drawing/2014/main" id="{34D5EB60-2976-40D5-990C-94D13C014C77}"/>
              </a:ext>
            </a:extLst>
          </p:cNvPr>
          <p:cNvSpPr>
            <a:spLocks noGrp="1"/>
          </p:cNvSpPr>
          <p:nvPr>
            <p:ph sz="quarter" idx="17"/>
          </p:nvPr>
        </p:nvSpPr>
        <p:spPr/>
        <p:txBody>
          <a:bodyPr/>
          <a:lstStyle/>
          <a:p>
            <a:r>
              <a:rPr lang="en-US" sz="1600" dirty="0"/>
              <a:t>Benefits:</a:t>
            </a:r>
            <a:endParaRPr lang="en-US" sz="1200" dirty="0"/>
          </a:p>
          <a:p>
            <a:pPr marL="171450" indent="-171450">
              <a:buFont typeface="Arial" panose="020B0604020202020204" pitchFamily="34" charset="0"/>
              <a:buChar char="•"/>
            </a:pPr>
            <a:r>
              <a:rPr lang="en-US" sz="1200" dirty="0"/>
              <a:t>Restricts users from performing  this action  when New hire is accessed</a:t>
            </a:r>
          </a:p>
        </p:txBody>
      </p:sp>
      <p:sp>
        <p:nvSpPr>
          <p:cNvPr id="10" name="Text Placeholder 4"/>
          <p:cNvSpPr>
            <a:spLocks noGrp="1"/>
          </p:cNvSpPr>
          <p:nvPr>
            <p:ph type="body" sz="quarter" idx="13"/>
          </p:nvPr>
        </p:nvSpPr>
        <p:spPr>
          <a:xfrm>
            <a:off x="228599" y="87890"/>
            <a:ext cx="4289051" cy="851392"/>
          </a:xfrm>
        </p:spPr>
        <p:txBody>
          <a:bodyPr/>
          <a:lstStyle/>
          <a:p>
            <a:r>
              <a:rPr lang="en-US" sz="2000" b="1" dirty="0">
                <a:solidFill>
                  <a:schemeClr val="accent2"/>
                </a:solidFill>
              </a:rPr>
              <a:t>Discontinue Onboarding Option display for New Hires Is Based on New Capability</a:t>
            </a:r>
          </a:p>
        </p:txBody>
      </p:sp>
      <p:sp>
        <p:nvSpPr>
          <p:cNvPr id="6" name="Text Placeholder 5"/>
          <p:cNvSpPr>
            <a:spLocks noGrp="1"/>
          </p:cNvSpPr>
          <p:nvPr>
            <p:ph type="body" sz="quarter" idx="14"/>
          </p:nvPr>
        </p:nvSpPr>
        <p:spPr>
          <a:xfrm>
            <a:off x="205523" y="1038808"/>
            <a:ext cx="4366476" cy="3917555"/>
          </a:xfrm>
        </p:spPr>
        <p:txBody>
          <a:bodyPr/>
          <a:lstStyle/>
          <a:p>
            <a:r>
              <a:rPr lang="en-US" dirty="0"/>
              <a:t>Description:</a:t>
            </a:r>
          </a:p>
          <a:p>
            <a:r>
              <a:rPr lang="en-US" sz="1400" b="1" dirty="0"/>
              <a:t>Discontinue Onboarding</a:t>
            </a:r>
            <a:r>
              <a:rPr lang="en-US" sz="1400" dirty="0"/>
              <a:t> option is displayed for </a:t>
            </a:r>
            <a:r>
              <a:rPr lang="en-US" sz="1400" b="1" dirty="0"/>
              <a:t>New Hire</a:t>
            </a:r>
            <a:r>
              <a:rPr lang="en-US" sz="1400" dirty="0"/>
              <a:t> only when User type privilege </a:t>
            </a:r>
            <a:r>
              <a:rPr lang="en-US" sz="1400" b="1" dirty="0"/>
              <a:t>Enable Global Discontinue </a:t>
            </a:r>
            <a:r>
              <a:rPr lang="en-US" sz="1400" dirty="0"/>
              <a:t>is enabled.</a:t>
            </a:r>
          </a:p>
          <a:p>
            <a:r>
              <a:rPr lang="en-US" sz="1400" dirty="0"/>
              <a:t>By Default this privilege is not turned on for any User type.</a:t>
            </a:r>
          </a:p>
          <a:p>
            <a:r>
              <a:rPr lang="en-US" sz="1400" dirty="0"/>
              <a:t>Discontinue Onboarding  option will persist for users who have it enabled even when there aren't any open job applications. In this case if the user selects </a:t>
            </a:r>
            <a:r>
              <a:rPr lang="en-US" sz="1400" b="1" dirty="0"/>
              <a:t>Discontinue Onboarding</a:t>
            </a:r>
            <a:r>
              <a:rPr lang="en-US" sz="1400" dirty="0"/>
              <a:t>, Message “</a:t>
            </a:r>
            <a:r>
              <a:rPr lang="en-US" sz="1400" b="1" dirty="0"/>
              <a:t>No active job applications</a:t>
            </a:r>
            <a:r>
              <a:rPr lang="en-US" sz="1400" dirty="0"/>
              <a:t>” is displayed.</a:t>
            </a:r>
          </a:p>
          <a:p>
            <a:r>
              <a:rPr lang="en-US" sz="1400" dirty="0"/>
              <a:t>In Manage New Hires, Discontinue Onboarding option is displayed even when the user type privilege is not enabled.</a:t>
            </a:r>
          </a:p>
        </p:txBody>
      </p:sp>
      <p:sp>
        <p:nvSpPr>
          <p:cNvPr id="7" name="Content Placeholder 6"/>
          <p:cNvSpPr>
            <a:spLocks noGrp="1"/>
          </p:cNvSpPr>
          <p:nvPr>
            <p:ph sz="quarter" idx="15"/>
          </p:nvPr>
        </p:nvSpPr>
        <p:spPr>
          <a:xfrm>
            <a:off x="6858000" y="6773"/>
            <a:ext cx="2286000" cy="257175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2571750"/>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Configurable Change</a:t>
            </a:r>
          </a:p>
        </p:txBody>
      </p:sp>
      <p:pic>
        <p:nvPicPr>
          <p:cNvPr id="17" name="Picture 2" descr="wrench icon">
            <a:extLst>
              <a:ext uri="{FF2B5EF4-FFF2-40B4-BE49-F238E27FC236}">
                <a16:creationId xmlns:a16="http://schemas.microsoft.com/office/drawing/2014/main" id="{7D9C6602-91A7-43E1-9CF2-DC6841E82C6F}"/>
              </a:ext>
            </a:extLst>
          </p:cNvPr>
          <p:cNvPicPr>
            <a:picLocks noChangeAspect="1" noChangeArrowheads="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414190" y="174985"/>
            <a:ext cx="247337" cy="263666"/>
          </a:xfrm>
          <a:prstGeom prst="rect">
            <a:avLst/>
          </a:prstGeom>
          <a:noFill/>
          <a:ln>
            <a:noFill/>
          </a:ln>
        </p:spPr>
      </p:pic>
    </p:spTree>
    <p:extLst>
      <p:ext uri="{BB962C8B-B14F-4D97-AF65-F5344CB8AC3E}">
        <p14:creationId xmlns:p14="http://schemas.microsoft.com/office/powerpoint/2010/main" val="714416838"/>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42730"/>
            <a:ext cx="8915401" cy="694313"/>
          </a:xfrm>
        </p:spPr>
        <p:txBody>
          <a:bodyPr/>
          <a:lstStyle/>
          <a:p>
            <a:r>
              <a:rPr lang="en-US" sz="2000" b="1" dirty="0">
                <a:solidFill>
                  <a:schemeClr val="accent2"/>
                </a:solidFill>
              </a:rPr>
              <a:t>Discontinue Onboarding Option display for New Hires Is Based on New Capability</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5" name="Picture 4">
            <a:extLst>
              <a:ext uri="{FF2B5EF4-FFF2-40B4-BE49-F238E27FC236}">
                <a16:creationId xmlns:a16="http://schemas.microsoft.com/office/drawing/2014/main" id="{2CF69831-A72C-4D03-91D6-DC44B186CD5E}"/>
              </a:ext>
            </a:extLst>
          </p:cNvPr>
          <p:cNvPicPr>
            <a:picLocks noChangeAspect="1"/>
          </p:cNvPicPr>
          <p:nvPr/>
        </p:nvPicPr>
        <p:blipFill>
          <a:blip r:embed="rId3"/>
          <a:stretch>
            <a:fillRect/>
          </a:stretch>
        </p:blipFill>
        <p:spPr>
          <a:xfrm>
            <a:off x="209917" y="1696879"/>
            <a:ext cx="4793553" cy="2928250"/>
          </a:xfrm>
          <a:prstGeom prst="rect">
            <a:avLst/>
          </a:prstGeom>
        </p:spPr>
      </p:pic>
      <p:pic>
        <p:nvPicPr>
          <p:cNvPr id="2" name="Picture 1">
            <a:extLst>
              <a:ext uri="{FF2B5EF4-FFF2-40B4-BE49-F238E27FC236}">
                <a16:creationId xmlns:a16="http://schemas.microsoft.com/office/drawing/2014/main" id="{D480AA4B-3A45-46B0-82E6-D73F3E059238}"/>
              </a:ext>
            </a:extLst>
          </p:cNvPr>
          <p:cNvPicPr>
            <a:picLocks noChangeAspect="1"/>
          </p:cNvPicPr>
          <p:nvPr/>
        </p:nvPicPr>
        <p:blipFill>
          <a:blip r:embed="rId4"/>
          <a:stretch>
            <a:fillRect/>
          </a:stretch>
        </p:blipFill>
        <p:spPr>
          <a:xfrm>
            <a:off x="122173" y="635886"/>
            <a:ext cx="6850905" cy="942975"/>
          </a:xfrm>
          <a:prstGeom prst="rect">
            <a:avLst/>
          </a:prstGeom>
        </p:spPr>
      </p:pic>
    </p:spTree>
    <p:extLst>
      <p:ext uri="{BB962C8B-B14F-4D97-AF65-F5344CB8AC3E}">
        <p14:creationId xmlns:p14="http://schemas.microsoft.com/office/powerpoint/2010/main" val="3367060541"/>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42730"/>
            <a:ext cx="8915401" cy="694313"/>
          </a:xfrm>
        </p:spPr>
        <p:txBody>
          <a:bodyPr/>
          <a:lstStyle/>
          <a:p>
            <a:r>
              <a:rPr lang="en-US" sz="2000" b="1" dirty="0">
                <a:solidFill>
                  <a:schemeClr val="accent2"/>
                </a:solidFill>
              </a:rPr>
              <a:t>Discontinue Onboarding Option display for New Hires Is Based on New Capability</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7" name="Picture 6">
            <a:extLst>
              <a:ext uri="{FF2B5EF4-FFF2-40B4-BE49-F238E27FC236}">
                <a16:creationId xmlns:a16="http://schemas.microsoft.com/office/drawing/2014/main" id="{6E7D004F-EF68-4E35-8510-A5A09F7EE222}"/>
              </a:ext>
            </a:extLst>
          </p:cNvPr>
          <p:cNvPicPr>
            <a:picLocks noChangeAspect="1"/>
          </p:cNvPicPr>
          <p:nvPr/>
        </p:nvPicPr>
        <p:blipFill>
          <a:blip r:embed="rId3"/>
          <a:stretch>
            <a:fillRect/>
          </a:stretch>
        </p:blipFill>
        <p:spPr>
          <a:xfrm>
            <a:off x="30331" y="799419"/>
            <a:ext cx="4634976" cy="3457575"/>
          </a:xfrm>
          <a:prstGeom prst="rect">
            <a:avLst/>
          </a:prstGeom>
        </p:spPr>
      </p:pic>
      <p:pic>
        <p:nvPicPr>
          <p:cNvPr id="8" name="Picture 7">
            <a:extLst>
              <a:ext uri="{FF2B5EF4-FFF2-40B4-BE49-F238E27FC236}">
                <a16:creationId xmlns:a16="http://schemas.microsoft.com/office/drawing/2014/main" id="{F7895B76-C436-47FD-B80F-4B7CAD4CE961}"/>
              </a:ext>
            </a:extLst>
          </p:cNvPr>
          <p:cNvPicPr>
            <a:picLocks noChangeAspect="1"/>
          </p:cNvPicPr>
          <p:nvPr/>
        </p:nvPicPr>
        <p:blipFill>
          <a:blip r:embed="rId4"/>
          <a:stretch>
            <a:fillRect/>
          </a:stretch>
        </p:blipFill>
        <p:spPr>
          <a:xfrm>
            <a:off x="4683198" y="1213572"/>
            <a:ext cx="4404816" cy="2857500"/>
          </a:xfrm>
          <a:prstGeom prst="rect">
            <a:avLst/>
          </a:prstGeom>
        </p:spPr>
      </p:pic>
    </p:spTree>
    <p:extLst>
      <p:ext uri="{BB962C8B-B14F-4D97-AF65-F5344CB8AC3E}">
        <p14:creationId xmlns:p14="http://schemas.microsoft.com/office/powerpoint/2010/main" val="977312455"/>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42730"/>
            <a:ext cx="8915401" cy="694313"/>
          </a:xfrm>
        </p:spPr>
        <p:txBody>
          <a:bodyPr/>
          <a:lstStyle/>
          <a:p>
            <a:r>
              <a:rPr lang="en-US" sz="2000" b="1" dirty="0">
                <a:solidFill>
                  <a:schemeClr val="accent2"/>
                </a:solidFill>
              </a:rPr>
              <a:t>Discontinue Onboarding Option display for New Hires Is Based on New Capability</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2" name="Picture 1">
            <a:extLst>
              <a:ext uri="{FF2B5EF4-FFF2-40B4-BE49-F238E27FC236}">
                <a16:creationId xmlns:a16="http://schemas.microsoft.com/office/drawing/2014/main" id="{DF8E5361-EB77-4282-BADB-C827E65738CC}"/>
              </a:ext>
            </a:extLst>
          </p:cNvPr>
          <p:cNvPicPr>
            <a:picLocks noChangeAspect="1"/>
          </p:cNvPicPr>
          <p:nvPr/>
        </p:nvPicPr>
        <p:blipFill>
          <a:blip r:embed="rId3"/>
          <a:stretch>
            <a:fillRect/>
          </a:stretch>
        </p:blipFill>
        <p:spPr>
          <a:xfrm>
            <a:off x="17899" y="881062"/>
            <a:ext cx="4622525" cy="3381375"/>
          </a:xfrm>
          <a:prstGeom prst="rect">
            <a:avLst/>
          </a:prstGeom>
        </p:spPr>
      </p:pic>
      <p:pic>
        <p:nvPicPr>
          <p:cNvPr id="3" name="Picture 2">
            <a:extLst>
              <a:ext uri="{FF2B5EF4-FFF2-40B4-BE49-F238E27FC236}">
                <a16:creationId xmlns:a16="http://schemas.microsoft.com/office/drawing/2014/main" id="{CF239B05-F4EC-4E89-ADD8-3D1617993410}"/>
              </a:ext>
            </a:extLst>
          </p:cNvPr>
          <p:cNvPicPr>
            <a:picLocks noChangeAspect="1"/>
          </p:cNvPicPr>
          <p:nvPr/>
        </p:nvPicPr>
        <p:blipFill>
          <a:blip r:embed="rId4"/>
          <a:stretch>
            <a:fillRect/>
          </a:stretch>
        </p:blipFill>
        <p:spPr>
          <a:xfrm>
            <a:off x="4692998" y="1225317"/>
            <a:ext cx="4448175" cy="2867025"/>
          </a:xfrm>
          <a:prstGeom prst="rect">
            <a:avLst/>
          </a:prstGeom>
        </p:spPr>
      </p:pic>
    </p:spTree>
    <p:extLst>
      <p:ext uri="{BB962C8B-B14F-4D97-AF65-F5344CB8AC3E}">
        <p14:creationId xmlns:p14="http://schemas.microsoft.com/office/powerpoint/2010/main" val="486240527"/>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pPr marL="285750" indent="-285750">
              <a:buFont typeface="Arial" panose="020B0604020202020204" pitchFamily="34" charset="0"/>
              <a:buChar char="•"/>
            </a:pPr>
            <a:r>
              <a:rPr lang="en-US" dirty="0">
                <a:solidFill>
                  <a:schemeClr val="tx1"/>
                </a:solidFill>
              </a:rPr>
              <a:t>Date Picker</a:t>
            </a:r>
          </a:p>
          <a:p>
            <a:pPr marL="285750" indent="-285750">
              <a:buFont typeface="Arial" panose="020B0604020202020204" pitchFamily="34" charset="0"/>
              <a:buChar char="•"/>
            </a:pPr>
            <a:r>
              <a:rPr lang="en-US" dirty="0">
                <a:solidFill>
                  <a:schemeClr val="tx1"/>
                </a:solidFill>
              </a:rPr>
              <a:t>Bulk Action Email</a:t>
            </a:r>
          </a:p>
          <a:p>
            <a:pPr marL="285750" indent="-285750">
              <a:buFont typeface="Arial" panose="020B0604020202020204" pitchFamily="34" charset="0"/>
              <a:buChar char="•"/>
            </a:pPr>
            <a:r>
              <a:rPr lang="en-US" dirty="0">
                <a:solidFill>
                  <a:schemeClr val="tx1"/>
                </a:solidFill>
              </a:rPr>
              <a:t>Access to New Hire Experience through candidate zone – SSO</a:t>
            </a:r>
          </a:p>
          <a:p>
            <a:pPr marL="285750" indent="-285750">
              <a:buFont typeface="Arial" panose="020B0604020202020204" pitchFamily="34" charset="0"/>
              <a:buChar char="•"/>
            </a:pPr>
            <a:r>
              <a:rPr lang="en-US" dirty="0">
                <a:solidFill>
                  <a:schemeClr val="tx1"/>
                </a:solidFill>
              </a:rPr>
              <a:t>New Public Filter for Activities in Progress</a:t>
            </a:r>
          </a:p>
          <a:p>
            <a:endParaRPr lang="en-US" dirty="0">
              <a:solidFill>
                <a:schemeClr val="tx1"/>
              </a:solidFill>
            </a:endParaRPr>
          </a:p>
          <a:p>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p:txBody>
      </p:sp>
      <p:sp>
        <p:nvSpPr>
          <p:cNvPr id="8" name="Title 7"/>
          <p:cNvSpPr>
            <a:spLocks noGrp="1"/>
          </p:cNvSpPr>
          <p:nvPr>
            <p:ph type="title"/>
          </p:nvPr>
        </p:nvSpPr>
        <p:spPr>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Upcoming Builds</a:t>
            </a:r>
          </a:p>
        </p:txBody>
      </p:sp>
      <p:sp>
        <p:nvSpPr>
          <p:cNvPr id="4" name="Content Placeholder 5">
            <a:extLst>
              <a:ext uri="{FF2B5EF4-FFF2-40B4-BE49-F238E27FC236}">
                <a16:creationId xmlns:a16="http://schemas.microsoft.com/office/drawing/2014/main" id="{257F7587-9066-4277-936D-575A5622BBA8}"/>
              </a:ext>
            </a:extLst>
          </p:cNvPr>
          <p:cNvSpPr txBox="1">
            <a:spLocks/>
          </p:cNvSpPr>
          <p:nvPr/>
        </p:nvSpPr>
        <p:spPr>
          <a:xfrm>
            <a:off x="4572001" y="2571750"/>
            <a:ext cx="4571997" cy="2571750"/>
          </a:xfrm>
          <a:prstGeom prst="rect">
            <a:avLst/>
          </a:prstGeom>
          <a:solidFill>
            <a:schemeClr val="accent2"/>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t>Add Quick Search to Onboard Pages</a:t>
            </a:r>
          </a:p>
          <a:p>
            <a:pPr marL="285750" indent="-285750">
              <a:buFont typeface="Arial" panose="020B0604020202020204" pitchFamily="34" charset="0"/>
              <a:buChar char="•"/>
            </a:pPr>
            <a:r>
              <a:rPr lang="en-US"/>
              <a:t>Mass Job Update for Participants</a:t>
            </a:r>
            <a:endParaRPr lang="en-US" dirty="0"/>
          </a:p>
        </p:txBody>
      </p:sp>
    </p:spTree>
    <p:extLst>
      <p:ext uri="{BB962C8B-B14F-4D97-AF65-F5344CB8AC3E}">
        <p14:creationId xmlns:p14="http://schemas.microsoft.com/office/powerpoint/2010/main" val="3732586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2711776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BrassRing Release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endParaRPr lang="en-US" sz="6000" dirty="0">
              <a:solidFill>
                <a:schemeClr val="accent2"/>
              </a:solidFill>
              <a:latin typeface="IBM Plex Sans Light" charset="0"/>
              <a:ea typeface="IBM Plex Sans Light" charset="0"/>
              <a:cs typeface="IBM Plex Sans Light" charset="0"/>
            </a:endParaRPr>
          </a:p>
        </p:txBody>
      </p:sp>
    </p:spTree>
    <p:extLst>
      <p:ext uri="{BB962C8B-B14F-4D97-AF65-F5344CB8AC3E}">
        <p14:creationId xmlns:p14="http://schemas.microsoft.com/office/powerpoint/2010/main" val="3340096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0D442CD-BCA9-4F00-8060-86FBCAEE778B}"/>
              </a:ext>
            </a:extLst>
          </p:cNvPr>
          <p:cNvSpPr/>
          <p:nvPr/>
        </p:nvSpPr>
        <p:spPr>
          <a:xfrm>
            <a:off x="7017033" y="2528882"/>
            <a:ext cx="1734833" cy="1570273"/>
          </a:xfrm>
          <a:prstGeom prst="rect">
            <a:avLst/>
          </a:prstGeom>
          <a:solidFill>
            <a:schemeClr val="accent5">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200" b="1" u="sng" dirty="0">
                <a:solidFill>
                  <a:schemeClr val="bg2"/>
                </a:solidFill>
              </a:rPr>
              <a:t>RELEASE DATES</a:t>
            </a:r>
          </a:p>
          <a:p>
            <a:pPr algn="ctr"/>
            <a:endParaRPr lang="en-US" sz="1200" dirty="0">
              <a:solidFill>
                <a:schemeClr val="bg2"/>
              </a:solidFill>
            </a:endParaRPr>
          </a:p>
          <a:p>
            <a:pPr algn="ctr"/>
            <a:r>
              <a:rPr lang="en-US" sz="1200" b="1" dirty="0">
                <a:solidFill>
                  <a:schemeClr val="bg2"/>
                </a:solidFill>
              </a:rPr>
              <a:t>Staging</a:t>
            </a:r>
            <a:r>
              <a:rPr lang="en-US" sz="1200" dirty="0">
                <a:solidFill>
                  <a:schemeClr val="bg2"/>
                </a:solidFill>
              </a:rPr>
              <a:t>: </a:t>
            </a:r>
          </a:p>
          <a:p>
            <a:pPr algn="ctr"/>
            <a:r>
              <a:rPr lang="en-US" sz="1200" dirty="0">
                <a:solidFill>
                  <a:schemeClr val="bg1">
                    <a:lumMod val="75000"/>
                    <a:lumOff val="25000"/>
                  </a:schemeClr>
                </a:solidFill>
                <a:highlight>
                  <a:srgbClr val="FFFF00"/>
                </a:highlight>
              </a:rPr>
              <a:t>October 12th, 2020</a:t>
            </a:r>
          </a:p>
          <a:p>
            <a:pPr algn="ctr"/>
            <a:r>
              <a:rPr lang="en-US" sz="1200" b="1" dirty="0">
                <a:solidFill>
                  <a:schemeClr val="bg2"/>
                </a:solidFill>
              </a:rPr>
              <a:t>Production</a:t>
            </a:r>
            <a:r>
              <a:rPr lang="en-US" sz="1200" dirty="0">
                <a:solidFill>
                  <a:schemeClr val="bg2"/>
                </a:solidFill>
              </a:rPr>
              <a:t>: </a:t>
            </a:r>
          </a:p>
          <a:p>
            <a:pPr algn="ctr"/>
            <a:r>
              <a:rPr lang="en-US" sz="1200" dirty="0">
                <a:solidFill>
                  <a:schemeClr val="bg1">
                    <a:lumMod val="75000"/>
                    <a:lumOff val="25000"/>
                  </a:schemeClr>
                </a:solidFill>
                <a:highlight>
                  <a:srgbClr val="FFFF00"/>
                </a:highlight>
              </a:rPr>
              <a:t>October 19th, 2020</a:t>
            </a:r>
          </a:p>
          <a:p>
            <a:endParaRPr lang="en-US" sz="1100" dirty="0">
              <a:solidFill>
                <a:schemeClr val="bg2"/>
              </a:solidFill>
              <a:latin typeface="IBM Plex Sans" panose="020B0503050000000000" pitchFamily="34" charset="0"/>
            </a:endParaRPr>
          </a:p>
          <a:p>
            <a:endParaRPr lang="en-US" sz="1100" dirty="0">
              <a:solidFill>
                <a:schemeClr val="bg2"/>
              </a:solidFill>
              <a:latin typeface="IBM Plex Sans" panose="020B0503050000000000" pitchFamily="34" charset="0"/>
            </a:endParaRPr>
          </a:p>
        </p:txBody>
      </p:sp>
      <p:sp>
        <p:nvSpPr>
          <p:cNvPr id="13" name="Rectangle 12">
            <a:extLst>
              <a:ext uri="{FF2B5EF4-FFF2-40B4-BE49-F238E27FC236}">
                <a16:creationId xmlns:a16="http://schemas.microsoft.com/office/drawing/2014/main" id="{9EC19D5E-67E0-48A2-BDDD-3446635F0250}"/>
              </a:ext>
            </a:extLst>
          </p:cNvPr>
          <p:cNvSpPr/>
          <p:nvPr/>
        </p:nvSpPr>
        <p:spPr>
          <a:xfrm>
            <a:off x="4528835" y="2528882"/>
            <a:ext cx="2144333" cy="1973809"/>
          </a:xfrm>
          <a:prstGeom prst="rect">
            <a:avLst/>
          </a:prstGeom>
          <a:solidFill>
            <a:schemeClr val="accent5">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100" b="1" u="sng" dirty="0">
                <a:solidFill>
                  <a:schemeClr val="bg2"/>
                </a:solidFill>
                <a:latin typeface="IBM Plex Sans" panose="020B0503050000000000" pitchFamily="34" charset="0"/>
              </a:rPr>
              <a:t>Icon Key</a:t>
            </a:r>
          </a:p>
          <a:p>
            <a:pPr algn="ctr"/>
            <a:endParaRPr lang="en-US" sz="600" b="1" u="sng"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Configurable Feature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Visible Feature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Requires IBM to Enable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Recruiters Affected</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Candidates Affected</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Accessibility Update</a:t>
            </a:r>
          </a:p>
          <a:p>
            <a:endParaRPr lang="en-US" sz="900" dirty="0">
              <a:latin typeface="IBM Plex Sans" panose="020B0503050000000000" pitchFamily="34" charset="0"/>
            </a:endParaRPr>
          </a:p>
          <a:p>
            <a:endParaRPr lang="en-US" sz="1100" dirty="0">
              <a:latin typeface="IBM Plex Sans" panose="020B0503050000000000" pitchFamily="34" charset="0"/>
            </a:endParaRPr>
          </a:p>
        </p:txBody>
      </p:sp>
      <p:pic>
        <p:nvPicPr>
          <p:cNvPr id="14" name="Picture 4" descr="eyes icon">
            <a:extLst>
              <a:ext uri="{FF2B5EF4-FFF2-40B4-BE49-F238E27FC236}">
                <a16:creationId xmlns:a16="http://schemas.microsoft.com/office/drawing/2014/main" id="{EB54E984-8C55-43DB-B518-81F8D59D13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1001" y="3025487"/>
            <a:ext cx="178459" cy="178459"/>
          </a:xfrm>
          <a:prstGeom prst="rect">
            <a:avLst/>
          </a:prstGeom>
          <a:solidFill>
            <a:schemeClr val="accent5">
              <a:lumMod val="40000"/>
              <a:lumOff val="60000"/>
            </a:schemeClr>
          </a:solidFill>
        </p:spPr>
      </p:pic>
      <p:pic>
        <p:nvPicPr>
          <p:cNvPr id="15" name="Picture 14">
            <a:extLst>
              <a:ext uri="{FF2B5EF4-FFF2-40B4-BE49-F238E27FC236}">
                <a16:creationId xmlns:a16="http://schemas.microsoft.com/office/drawing/2014/main" id="{24CE028F-2331-4353-88BF-29834AF0D9F2}"/>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5693292" y="3184859"/>
            <a:ext cx="178459" cy="178459"/>
          </a:xfrm>
          <a:prstGeom prst="rect">
            <a:avLst/>
          </a:prstGeom>
          <a:solidFill>
            <a:schemeClr val="accent5">
              <a:lumMod val="40000"/>
              <a:lumOff val="60000"/>
            </a:schemeClr>
          </a:solidFill>
        </p:spPr>
      </p:pic>
      <p:pic>
        <p:nvPicPr>
          <p:cNvPr id="16" name="Picture 15">
            <a:extLst>
              <a:ext uri="{FF2B5EF4-FFF2-40B4-BE49-F238E27FC236}">
                <a16:creationId xmlns:a16="http://schemas.microsoft.com/office/drawing/2014/main" id="{3645C015-CD49-4412-98E5-C179BE74A64F}"/>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5449936" y="3682365"/>
            <a:ext cx="178459" cy="178459"/>
          </a:xfrm>
          <a:prstGeom prst="rect">
            <a:avLst/>
          </a:prstGeom>
          <a:solidFill>
            <a:schemeClr val="accent5">
              <a:lumMod val="40000"/>
              <a:lumOff val="60000"/>
            </a:schemeClr>
          </a:solidFill>
        </p:spPr>
      </p:pic>
      <p:pic>
        <p:nvPicPr>
          <p:cNvPr id="19" name="Picture 2" descr="wrench icon">
            <a:extLst>
              <a:ext uri="{FF2B5EF4-FFF2-40B4-BE49-F238E27FC236}">
                <a16:creationId xmlns:a16="http://schemas.microsoft.com/office/drawing/2014/main" id="{4859498A-8FF6-4050-BFF7-9EA6E8A83179}"/>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601435" y="2762246"/>
            <a:ext cx="178459" cy="178459"/>
          </a:xfrm>
          <a:prstGeom prst="rect">
            <a:avLst/>
          </a:prstGeom>
          <a:solidFill>
            <a:schemeClr val="accent5">
              <a:lumMod val="40000"/>
              <a:lumOff val="60000"/>
            </a:schemeClr>
          </a:solidFill>
          <a:ln>
            <a:noFill/>
          </a:ln>
        </p:spPr>
      </p:pic>
      <p:pic>
        <p:nvPicPr>
          <p:cNvPr id="20" name="Graphic 19" descr="Compass">
            <a:extLst>
              <a:ext uri="{FF2B5EF4-FFF2-40B4-BE49-F238E27FC236}">
                <a16:creationId xmlns:a16="http://schemas.microsoft.com/office/drawing/2014/main" id="{B4615545-AFBB-4449-98F7-4C1D82F6260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511772" y="4362786"/>
            <a:ext cx="178460" cy="178460"/>
          </a:xfrm>
          <a:prstGeom prst="rect">
            <a:avLst/>
          </a:prstGeom>
        </p:spPr>
      </p:pic>
      <p:sp>
        <p:nvSpPr>
          <p:cNvPr id="25" name="TextBox 24">
            <a:extLst>
              <a:ext uri="{FF2B5EF4-FFF2-40B4-BE49-F238E27FC236}">
                <a16:creationId xmlns:a16="http://schemas.microsoft.com/office/drawing/2014/main" id="{A058CC3F-9DAB-4E95-9D81-B0F870923BAE}"/>
              </a:ext>
            </a:extLst>
          </p:cNvPr>
          <p:cNvSpPr txBox="1"/>
          <p:nvPr/>
        </p:nvSpPr>
        <p:spPr>
          <a:xfrm>
            <a:off x="5649858" y="3370162"/>
            <a:ext cx="899638" cy="954107"/>
          </a:xfrm>
          <a:prstGeom prst="rect">
            <a:avLst/>
          </a:prstGeom>
          <a:solidFill>
            <a:schemeClr val="accent5">
              <a:lumMod val="40000"/>
              <a:lumOff val="60000"/>
            </a:schemeClr>
          </a:solidFill>
        </p:spPr>
        <p:txBody>
          <a:bodyPr wrap="square" rtlCol="0">
            <a:spAutoFit/>
          </a:bodyPr>
          <a:lstStyle/>
          <a:p>
            <a:r>
              <a:rPr lang="en-US" sz="700" dirty="0">
                <a:solidFill>
                  <a:schemeClr val="bg2"/>
                </a:solidFill>
              </a:rPr>
              <a:t>Dark Launch Feature</a:t>
            </a:r>
          </a:p>
          <a:p>
            <a:endParaRPr lang="en-US" sz="700" dirty="0">
              <a:solidFill>
                <a:schemeClr val="bg2"/>
              </a:solidFill>
            </a:endParaRPr>
          </a:p>
          <a:p>
            <a:r>
              <a:rPr lang="en-US" sz="700" dirty="0">
                <a:solidFill>
                  <a:schemeClr val="bg2"/>
                </a:solidFill>
              </a:rPr>
              <a:t>Information</a:t>
            </a:r>
          </a:p>
          <a:p>
            <a:endParaRPr lang="en-US" sz="700" dirty="0">
              <a:solidFill>
                <a:schemeClr val="bg2"/>
              </a:solidFill>
            </a:endParaRPr>
          </a:p>
          <a:p>
            <a:r>
              <a:rPr lang="en-US" sz="700" dirty="0">
                <a:solidFill>
                  <a:schemeClr val="bg2"/>
                </a:solidFill>
              </a:rPr>
              <a:t>RFE Feature</a:t>
            </a:r>
          </a:p>
          <a:p>
            <a:endParaRPr lang="en-US" sz="700" dirty="0">
              <a:solidFill>
                <a:schemeClr val="bg2"/>
              </a:solidFill>
            </a:endParaRPr>
          </a:p>
          <a:p>
            <a:r>
              <a:rPr lang="en-US" sz="700" dirty="0">
                <a:solidFill>
                  <a:schemeClr val="bg2"/>
                </a:solidFill>
              </a:rPr>
              <a:t>NPS Feature</a:t>
            </a:r>
          </a:p>
        </p:txBody>
      </p:sp>
      <p:pic>
        <p:nvPicPr>
          <p:cNvPr id="26" name="Graphic 25" descr="Compass">
            <a:extLst>
              <a:ext uri="{FF2B5EF4-FFF2-40B4-BE49-F238E27FC236}">
                <a16:creationId xmlns:a16="http://schemas.microsoft.com/office/drawing/2014/main" id="{2F3B9DB0-CDF5-4349-BF4A-F3A6624C89D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395149" y="3415505"/>
            <a:ext cx="233246" cy="233246"/>
          </a:xfrm>
          <a:prstGeom prst="rect">
            <a:avLst/>
          </a:prstGeom>
        </p:spPr>
      </p:pic>
      <p:pic>
        <p:nvPicPr>
          <p:cNvPr id="27" name="Graphic 26" descr="Moon and stars">
            <a:extLst>
              <a:ext uri="{FF2B5EF4-FFF2-40B4-BE49-F238E27FC236}">
                <a16:creationId xmlns:a16="http://schemas.microsoft.com/office/drawing/2014/main" id="{ADC90695-8D08-4D4F-A185-9F3984C8BE2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299680" y="3415505"/>
            <a:ext cx="218079" cy="218079"/>
          </a:xfrm>
          <a:prstGeom prst="rect">
            <a:avLst/>
          </a:prstGeom>
        </p:spPr>
      </p:pic>
      <p:pic>
        <p:nvPicPr>
          <p:cNvPr id="28" name="Graphic 27" descr="Information">
            <a:extLst>
              <a:ext uri="{FF2B5EF4-FFF2-40B4-BE49-F238E27FC236}">
                <a16:creationId xmlns:a16="http://schemas.microsoft.com/office/drawing/2014/main" id="{39BB5053-6703-45F9-9E7A-92C628312529}"/>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332819" y="3666134"/>
            <a:ext cx="233245" cy="233245"/>
          </a:xfrm>
          <a:prstGeom prst="rect">
            <a:avLst/>
          </a:prstGeom>
        </p:spPr>
      </p:pic>
      <p:pic>
        <p:nvPicPr>
          <p:cNvPr id="33" name="Graphic 32" descr="Key">
            <a:extLst>
              <a:ext uri="{FF2B5EF4-FFF2-40B4-BE49-F238E27FC236}">
                <a16:creationId xmlns:a16="http://schemas.microsoft.com/office/drawing/2014/main" id="{7E4C0A91-B5A9-412D-9204-4ECB1E9D842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269298" y="3899379"/>
            <a:ext cx="342184" cy="342184"/>
          </a:xfrm>
          <a:prstGeom prst="rect">
            <a:avLst/>
          </a:prstGeom>
        </p:spPr>
      </p:pic>
      <p:sp>
        <p:nvSpPr>
          <p:cNvPr id="23" name="Speech Bubble: Oval 22">
            <a:extLst>
              <a:ext uri="{FF2B5EF4-FFF2-40B4-BE49-F238E27FC236}">
                <a16:creationId xmlns:a16="http://schemas.microsoft.com/office/drawing/2014/main" id="{021E2EF8-9842-4F1A-AE86-A26F6E7933CD}"/>
              </a:ext>
            </a:extLst>
          </p:cNvPr>
          <p:cNvSpPr/>
          <p:nvPr/>
        </p:nvSpPr>
        <p:spPr>
          <a:xfrm>
            <a:off x="6281312" y="4168543"/>
            <a:ext cx="316702" cy="182880"/>
          </a:xfrm>
          <a:prstGeom prst="wedgeEllipseCallout">
            <a:avLst>
              <a:gd name="adj1" fmla="val -45833"/>
              <a:gd name="adj2" fmla="val 57975"/>
            </a:avLst>
          </a:prstGeom>
          <a:solidFill>
            <a:srgbClr val="FFFF00"/>
          </a:solidFill>
          <a:ln>
            <a:solidFill>
              <a:srgbClr val="051B75"/>
            </a:solidFill>
          </a:ln>
        </p:spPr>
        <p:txBody>
          <a:bodyPr wrap="square" lIns="0" tIns="0" rIns="0" bIns="0" rtlCol="0" anchor="ctr">
            <a:noAutofit/>
          </a:bodyPr>
          <a:lstStyle/>
          <a:p>
            <a:pPr algn="ctr"/>
            <a:r>
              <a:rPr lang="en-US" sz="800" dirty="0">
                <a:latin typeface="Arial"/>
                <a:cs typeface="Arial"/>
              </a:rPr>
              <a:t>NPS</a:t>
            </a:r>
          </a:p>
        </p:txBody>
      </p:sp>
      <p:sp>
        <p:nvSpPr>
          <p:cNvPr id="24" name="Star: 5 Points 23">
            <a:extLst>
              <a:ext uri="{FF2B5EF4-FFF2-40B4-BE49-F238E27FC236}">
                <a16:creationId xmlns:a16="http://schemas.microsoft.com/office/drawing/2014/main" id="{480B607C-E7CE-4058-A550-4DF5208FF1D2}"/>
              </a:ext>
            </a:extLst>
          </p:cNvPr>
          <p:cNvSpPr/>
          <p:nvPr/>
        </p:nvSpPr>
        <p:spPr>
          <a:xfrm>
            <a:off x="6293383" y="3845585"/>
            <a:ext cx="353149" cy="286010"/>
          </a:xfrm>
          <a:prstGeom prst="star5">
            <a:avLst/>
          </a:prstGeom>
          <a:solidFill>
            <a:srgbClr val="FFFF00"/>
          </a:solidFill>
          <a:ln>
            <a:solidFill>
              <a:srgbClr val="051B75"/>
            </a:solidFill>
          </a:ln>
        </p:spPr>
        <p:txBody>
          <a:bodyPr wrap="square" lIns="0" tIns="0" rIns="0" bIns="0" rtlCol="0" anchor="ctr">
            <a:noAutofit/>
          </a:bodyPr>
          <a:lstStyle/>
          <a:p>
            <a:pPr algn="ctr"/>
            <a:r>
              <a:rPr lang="en-US" sz="500" dirty="0">
                <a:latin typeface="Arial"/>
                <a:cs typeface="Arial"/>
              </a:rPr>
              <a:t>RFE</a:t>
            </a:r>
          </a:p>
        </p:txBody>
      </p:sp>
      <p:graphicFrame>
        <p:nvGraphicFramePr>
          <p:cNvPr id="22" name="Content Placeholder 5">
            <a:extLst>
              <a:ext uri="{FF2B5EF4-FFF2-40B4-BE49-F238E27FC236}">
                <a16:creationId xmlns:a16="http://schemas.microsoft.com/office/drawing/2014/main" id="{51868D80-DB20-4BA8-A1B5-F4D8442EADF1}"/>
              </a:ext>
            </a:extLst>
          </p:cNvPr>
          <p:cNvGraphicFramePr>
            <a:graphicFrameLocks/>
          </p:cNvGraphicFramePr>
          <p:nvPr>
            <p:extLst>
              <p:ext uri="{D42A27DB-BD31-4B8C-83A1-F6EECF244321}">
                <p14:modId xmlns:p14="http://schemas.microsoft.com/office/powerpoint/2010/main" val="573825550"/>
              </p:ext>
            </p:extLst>
          </p:nvPr>
        </p:nvGraphicFramePr>
        <p:xfrm>
          <a:off x="81929" y="136848"/>
          <a:ext cx="4133986" cy="4437672"/>
        </p:xfrm>
        <a:graphic>
          <a:graphicData uri="http://schemas.openxmlformats.org/drawingml/2006/table">
            <a:tbl>
              <a:tblPr firstRow="1" firstCol="1">
                <a:tableStyleId>{21E4AEA4-8DFA-4A89-87EB-49C32662AFE0}</a:tableStyleId>
              </a:tblPr>
              <a:tblGrid>
                <a:gridCol w="785745">
                  <a:extLst>
                    <a:ext uri="{9D8B030D-6E8A-4147-A177-3AD203B41FA5}">
                      <a16:colId xmlns:a16="http://schemas.microsoft.com/office/drawing/2014/main" val="20000"/>
                    </a:ext>
                  </a:extLst>
                </a:gridCol>
                <a:gridCol w="3348241">
                  <a:extLst>
                    <a:ext uri="{9D8B030D-6E8A-4147-A177-3AD203B41FA5}">
                      <a16:colId xmlns:a16="http://schemas.microsoft.com/office/drawing/2014/main" val="2010359779"/>
                    </a:ext>
                  </a:extLst>
                </a:gridCol>
              </a:tblGrid>
              <a:tr h="386573">
                <a:tc gridSpan="2">
                  <a:txBody>
                    <a:bodyPr/>
                    <a:lstStyle/>
                    <a:p>
                      <a:r>
                        <a:rPr lang="en-US" sz="800" dirty="0">
                          <a:solidFill>
                            <a:schemeClr val="bg2"/>
                          </a:solidFill>
                        </a:rPr>
                        <a:t>Feature</a:t>
                      </a:r>
                      <a:endParaRPr lang="en-US" sz="800" b="1" i="0" dirty="0">
                        <a:solidFill>
                          <a:schemeClr val="bg2"/>
                        </a:solidFill>
                        <a:latin typeface="+mn-lt"/>
                        <a:cs typeface="Helvetica Neue Regular" charset="0"/>
                      </a:endParaRPr>
                    </a:p>
                  </a:txBody>
                  <a:tcPr marL="111091" marR="111091" marT="55546" marB="55546" anchor="ctr"/>
                </a:tc>
                <a:tc hMerge="1">
                  <a:txBody>
                    <a:bodyPr/>
                    <a:lstStyle/>
                    <a:p>
                      <a:endParaRPr lang="en-US" sz="800" b="1" i="0" dirty="0">
                        <a:solidFill>
                          <a:srgbClr val="FFFFFF"/>
                        </a:solidFill>
                        <a:latin typeface="+mn-lt"/>
                        <a:cs typeface="Helvetica Neue Regular" charset="0"/>
                      </a:endParaRPr>
                    </a:p>
                  </a:txBody>
                  <a:tcPr marL="111091" marR="111091" marT="55546" marB="55546" anchor="ctr"/>
                </a:tc>
                <a:extLst>
                  <a:ext uri="{0D108BD9-81ED-4DB2-BD59-A6C34878D82A}">
                    <a16:rowId xmlns:a16="http://schemas.microsoft.com/office/drawing/2014/main" val="10000"/>
                  </a:ext>
                </a:extLst>
              </a:tr>
              <a:tr h="226813">
                <a:tc rowSpan="17">
                  <a:txBody>
                    <a:bodyPr/>
                    <a:lstStyle/>
                    <a:p>
                      <a:pPr algn="l" fontAlgn="b"/>
                      <a:r>
                        <a:rPr lang="en-US" sz="700" u="none" strike="noStrike" dirty="0">
                          <a:solidFill>
                            <a:schemeClr val="bg2"/>
                          </a:solidFill>
                          <a:effectLst/>
                        </a:rPr>
                        <a:t>BrassRing UI</a:t>
                      </a:r>
                      <a:endParaRPr lang="en-US" sz="700" b="0" i="0" u="none" strike="noStrike" dirty="0">
                        <a:solidFill>
                          <a:schemeClr val="bg2"/>
                        </a:solidFill>
                        <a:effectLst/>
                        <a:latin typeface="+mn-lt"/>
                      </a:endParaRPr>
                    </a:p>
                  </a:txBody>
                  <a:tcPr marL="111091" marR="111091" marT="55546" marB="55546"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BrassRing -Communications Templates for </a:t>
                      </a:r>
                      <a:r>
                        <a:rPr lang="en-US" sz="700" b="0" i="0" u="none" strike="noStrike" dirty="0" err="1">
                          <a:solidFill>
                            <a:schemeClr val="tx1"/>
                          </a:solidFill>
                          <a:effectLst/>
                          <a:latin typeface="+mn-lt"/>
                        </a:rPr>
                        <a:t>eLinks</a:t>
                      </a:r>
                      <a:endParaRPr lang="en-US" sz="700" b="0" i="0" u="none" strike="noStrike" dirty="0">
                        <a:solidFill>
                          <a:schemeClr val="tx1"/>
                        </a:solidFill>
                        <a:effectLst/>
                        <a:latin typeface="+mn-lt"/>
                      </a:endParaRPr>
                    </a:p>
                  </a:txBody>
                  <a:tcPr marL="111091" marR="111091" marT="55546" marB="55546" anchor="ctr"/>
                </a:tc>
                <a:extLst>
                  <a:ext uri="{0D108BD9-81ED-4DB2-BD59-A6C34878D82A}">
                    <a16:rowId xmlns:a16="http://schemas.microsoft.com/office/drawing/2014/main" val="10001"/>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Interview Manager -Reschedule Interview -Schedule type Interviewer First</a:t>
                      </a:r>
                    </a:p>
                  </a:txBody>
                  <a:tcPr marL="111091" marR="111091" marT="55546" marB="55546" anchor="ctr"/>
                </a:tc>
                <a:extLst>
                  <a:ext uri="{0D108BD9-81ED-4DB2-BD59-A6C34878D82A}">
                    <a16:rowId xmlns:a16="http://schemas.microsoft.com/office/drawing/2014/main" val="857224135"/>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BrassRing -Login Page -Default Background Image</a:t>
                      </a:r>
                    </a:p>
                  </a:txBody>
                  <a:tcPr marL="111091" marR="111091" marT="55546" marB="55546" anchor="ctr"/>
                </a:tc>
                <a:extLst>
                  <a:ext uri="{0D108BD9-81ED-4DB2-BD59-A6C34878D82A}">
                    <a16:rowId xmlns:a16="http://schemas.microsoft.com/office/drawing/2014/main" val="2176403872"/>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Interview Manager -Reschedule Interview -Schedule type Ask Candidate First</a:t>
                      </a:r>
                    </a:p>
                  </a:txBody>
                  <a:tcPr marL="111091" marR="111091" marT="55546" marB="55546" anchor="ctr"/>
                </a:tc>
                <a:extLst>
                  <a:ext uri="{0D108BD9-81ED-4DB2-BD59-A6C34878D82A}">
                    <a16:rowId xmlns:a16="http://schemas.microsoft.com/office/drawing/2014/main" val="4201386944"/>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Interview Manager -Validation for Format Details</a:t>
                      </a:r>
                    </a:p>
                  </a:txBody>
                  <a:tcPr marL="111091" marR="111091" marT="55546" marB="55546" anchor="ctr"/>
                </a:tc>
                <a:extLst>
                  <a:ext uri="{0D108BD9-81ED-4DB2-BD59-A6C34878D82A}">
                    <a16:rowId xmlns:a16="http://schemas.microsoft.com/office/drawing/2014/main" val="4089888893"/>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Candidate Forms -Copy Forms To Reqs</a:t>
                      </a:r>
                    </a:p>
                  </a:txBody>
                  <a:tcPr marL="111091" marR="111091" marT="55546" marB="55546" anchor="ctr"/>
                </a:tc>
                <a:extLst>
                  <a:ext uri="{0D108BD9-81ED-4DB2-BD59-A6C34878D82A}">
                    <a16:rowId xmlns:a16="http://schemas.microsoft.com/office/drawing/2014/main" val="136400253"/>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Candidate Search -Export to Excel</a:t>
                      </a:r>
                    </a:p>
                  </a:txBody>
                  <a:tcPr marL="111091" marR="111091" marT="55546" marB="55546" anchor="ctr"/>
                </a:tc>
                <a:extLst>
                  <a:ext uri="{0D108BD9-81ED-4DB2-BD59-A6C34878D82A}">
                    <a16:rowId xmlns:a16="http://schemas.microsoft.com/office/drawing/2014/main" val="1942188426"/>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Candidate Forms -Form Field Display Names Truncated</a:t>
                      </a:r>
                    </a:p>
                  </a:txBody>
                  <a:tcPr marL="111091" marR="111091" marT="55546" marB="55546" anchor="ctr"/>
                </a:tc>
                <a:extLst>
                  <a:ext uri="{0D108BD9-81ED-4DB2-BD59-A6C34878D82A}">
                    <a16:rowId xmlns:a16="http://schemas.microsoft.com/office/drawing/2014/main" val="1716739864"/>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BrassRing -State Code of Guam</a:t>
                      </a:r>
                    </a:p>
                  </a:txBody>
                  <a:tcPr marL="111091" marR="111091" marT="55546" marB="55546" anchor="ctr"/>
                </a:tc>
                <a:extLst>
                  <a:ext uri="{0D108BD9-81ED-4DB2-BD59-A6C34878D82A}">
                    <a16:rowId xmlns:a16="http://schemas.microsoft.com/office/drawing/2014/main" val="3260756121"/>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Gateways -Basic Date Field Validation Missing</a:t>
                      </a:r>
                    </a:p>
                  </a:txBody>
                  <a:tcPr marL="111091" marR="111091" marT="55546" marB="55546" anchor="ctr"/>
                </a:tc>
                <a:extLst>
                  <a:ext uri="{0D108BD9-81ED-4DB2-BD59-A6C34878D82A}">
                    <a16:rowId xmlns:a16="http://schemas.microsoft.com/office/drawing/2014/main" val="2797573273"/>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Candidate Account Retrieval -Talent Gateway Username Display for Account Bypass</a:t>
                      </a:r>
                    </a:p>
                  </a:txBody>
                  <a:tcPr marL="111091" marR="111091" marT="55546" marB="55546" anchor="ctr"/>
                </a:tc>
                <a:extLst>
                  <a:ext uri="{0D108BD9-81ED-4DB2-BD59-A6C34878D82A}">
                    <a16:rowId xmlns:a16="http://schemas.microsoft.com/office/drawing/2014/main" val="3199138686"/>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Gateways -Communications -Line Break</a:t>
                      </a:r>
                    </a:p>
                  </a:txBody>
                  <a:tcPr marL="111091" marR="111091" marT="55546" marB="55546" anchor="ctr"/>
                </a:tc>
                <a:extLst>
                  <a:ext uri="{0D108BD9-81ED-4DB2-BD59-A6C34878D82A}">
                    <a16:rowId xmlns:a16="http://schemas.microsoft.com/office/drawing/2014/main" val="1871135028"/>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Background Check Common Services (BGCS)-New Mapping Fields for Choice Point</a:t>
                      </a:r>
                    </a:p>
                  </a:txBody>
                  <a:tcPr marL="111091" marR="111091" marT="55546" marB="55546" anchor="ctr"/>
                </a:tc>
                <a:extLst>
                  <a:ext uri="{0D108BD9-81ED-4DB2-BD59-A6C34878D82A}">
                    <a16:rowId xmlns:a16="http://schemas.microsoft.com/office/drawing/2014/main" val="819560211"/>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Gateways -Google Sign In Branding Updates</a:t>
                      </a:r>
                    </a:p>
                  </a:txBody>
                  <a:tcPr marL="111091" marR="111091" marT="55546" marB="55546" anchor="ctr"/>
                </a:tc>
                <a:extLst>
                  <a:ext uri="{0D108BD9-81ED-4DB2-BD59-A6C34878D82A}">
                    <a16:rowId xmlns:a16="http://schemas.microsoft.com/office/drawing/2014/main" val="1177273255"/>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Gateways -Twitter Unavailable on Internet Explorer 11</a:t>
                      </a:r>
                    </a:p>
                  </a:txBody>
                  <a:tcPr marL="111091" marR="111091" marT="55546" marB="55546" anchor="ctr"/>
                </a:tc>
                <a:extLst>
                  <a:ext uri="{0D108BD9-81ED-4DB2-BD59-A6C34878D82A}">
                    <a16:rowId xmlns:a16="http://schemas.microsoft.com/office/drawing/2014/main" val="3445466583"/>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Communication Templates -Upload Image Button</a:t>
                      </a:r>
                    </a:p>
                  </a:txBody>
                  <a:tcPr marL="111091" marR="111091" marT="55546" marB="55546" anchor="ctr"/>
                </a:tc>
                <a:extLst>
                  <a:ext uri="{0D108BD9-81ED-4DB2-BD59-A6C34878D82A}">
                    <a16:rowId xmlns:a16="http://schemas.microsoft.com/office/drawing/2014/main" val="3925368307"/>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 Forms -Date Field Validation</a:t>
                      </a:r>
                    </a:p>
                  </a:txBody>
                  <a:tcPr marL="111091" marR="111091" marT="55546" marB="55546" anchor="ctr"/>
                </a:tc>
                <a:extLst>
                  <a:ext uri="{0D108BD9-81ED-4DB2-BD59-A6C34878D82A}">
                    <a16:rowId xmlns:a16="http://schemas.microsoft.com/office/drawing/2014/main" val="2880690962"/>
                  </a:ext>
                </a:extLst>
              </a:tr>
            </a:tbl>
          </a:graphicData>
        </a:graphic>
      </p:graphicFrame>
      <p:graphicFrame>
        <p:nvGraphicFramePr>
          <p:cNvPr id="18" name="Content Placeholder 5">
            <a:extLst>
              <a:ext uri="{FF2B5EF4-FFF2-40B4-BE49-F238E27FC236}">
                <a16:creationId xmlns:a16="http://schemas.microsoft.com/office/drawing/2014/main" id="{B1F3B09B-60E6-4DFB-A366-B4993A92EB61}"/>
              </a:ext>
            </a:extLst>
          </p:cNvPr>
          <p:cNvGraphicFramePr>
            <a:graphicFrameLocks/>
          </p:cNvGraphicFramePr>
          <p:nvPr>
            <p:extLst>
              <p:ext uri="{D42A27DB-BD31-4B8C-83A1-F6EECF244321}">
                <p14:modId xmlns:p14="http://schemas.microsoft.com/office/powerpoint/2010/main" val="2690310848"/>
              </p:ext>
            </p:extLst>
          </p:nvPr>
        </p:nvGraphicFramePr>
        <p:xfrm>
          <a:off x="4363419" y="125447"/>
          <a:ext cx="4279354" cy="1268369"/>
        </p:xfrm>
        <a:graphic>
          <a:graphicData uri="http://schemas.openxmlformats.org/drawingml/2006/table">
            <a:tbl>
              <a:tblPr firstRow="1" firstCol="1">
                <a:tableStyleId>{21E4AEA4-8DFA-4A89-87EB-49C32662AFE0}</a:tableStyleId>
              </a:tblPr>
              <a:tblGrid>
                <a:gridCol w="990290">
                  <a:extLst>
                    <a:ext uri="{9D8B030D-6E8A-4147-A177-3AD203B41FA5}">
                      <a16:colId xmlns:a16="http://schemas.microsoft.com/office/drawing/2014/main" val="20000"/>
                    </a:ext>
                  </a:extLst>
                </a:gridCol>
                <a:gridCol w="3289064">
                  <a:extLst>
                    <a:ext uri="{9D8B030D-6E8A-4147-A177-3AD203B41FA5}">
                      <a16:colId xmlns:a16="http://schemas.microsoft.com/office/drawing/2014/main" val="20001"/>
                    </a:ext>
                  </a:extLst>
                </a:gridCol>
              </a:tblGrid>
              <a:tr h="378144">
                <a:tc>
                  <a:txBody>
                    <a:bodyPr/>
                    <a:lstStyle/>
                    <a:p>
                      <a:r>
                        <a:rPr lang="en-US" sz="800" dirty="0">
                          <a:solidFill>
                            <a:schemeClr val="bg2"/>
                          </a:solidFill>
                        </a:rPr>
                        <a:t>Feature</a:t>
                      </a:r>
                      <a:endParaRPr lang="en-US" sz="800" b="1" i="0" dirty="0">
                        <a:solidFill>
                          <a:schemeClr val="bg2"/>
                        </a:solidFill>
                        <a:latin typeface="+mn-lt"/>
                        <a:cs typeface="Helvetica Neue Regular" charset="0"/>
                      </a:endParaRPr>
                    </a:p>
                  </a:txBody>
                  <a:tcPr marL="111091" marR="111091" marT="55546" marB="55546" anchor="ctr"/>
                </a:tc>
                <a:tc>
                  <a:txBody>
                    <a:bodyPr/>
                    <a:lstStyle/>
                    <a:p>
                      <a:r>
                        <a:rPr lang="en-US" sz="800" noProof="0" dirty="0">
                          <a:solidFill>
                            <a:schemeClr val="bg2"/>
                          </a:solidFill>
                        </a:rPr>
                        <a:t>Description</a:t>
                      </a:r>
                      <a:endParaRPr lang="en-US" sz="800" b="1" i="0" noProof="0" dirty="0">
                        <a:solidFill>
                          <a:schemeClr val="bg2"/>
                        </a:solidFill>
                        <a:latin typeface="+mn-lt"/>
                        <a:cs typeface="Helvetica Neue Regular" charset="0"/>
                      </a:endParaRPr>
                    </a:p>
                  </a:txBody>
                  <a:tcPr marL="111091" marR="111091" marT="55546" marB="55546" anchor="ctr"/>
                </a:tc>
                <a:extLst>
                  <a:ext uri="{0D108BD9-81ED-4DB2-BD59-A6C34878D82A}">
                    <a16:rowId xmlns:a16="http://schemas.microsoft.com/office/drawing/2014/main" val="10000"/>
                  </a:ext>
                </a:extLst>
              </a:tr>
              <a:tr h="229161">
                <a:tc rowSpan="3">
                  <a:txBody>
                    <a:bodyPr/>
                    <a:lstStyle/>
                    <a:p>
                      <a:pPr algn="l" fontAlgn="b"/>
                      <a:r>
                        <a:rPr lang="en-US" sz="700" u="none" strike="noStrike" dirty="0">
                          <a:solidFill>
                            <a:schemeClr val="bg2"/>
                          </a:solidFill>
                          <a:effectLst/>
                        </a:rPr>
                        <a:t>Workbench</a:t>
                      </a:r>
                      <a:endParaRPr lang="en-US" sz="700" b="0" i="0" u="none" strike="noStrike" dirty="0">
                        <a:solidFill>
                          <a:schemeClr val="bg2"/>
                        </a:solidFill>
                        <a:effectLst/>
                        <a:latin typeface="+mn-lt"/>
                      </a:endParaRPr>
                    </a:p>
                  </a:txBody>
                  <a:tcPr marL="111091" marR="111091" marT="55546" marB="55546" anchor="ct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700" b="0" i="0" u="none" strike="noStrike" kern="1200" noProof="0" dirty="0">
                          <a:solidFill>
                            <a:schemeClr val="tx1"/>
                          </a:solidFill>
                          <a:effectLst/>
                          <a:latin typeface="+mn-lt"/>
                          <a:ea typeface="+mn-ea"/>
                          <a:cs typeface="+mn-cs"/>
                        </a:rPr>
                        <a:t>Forms -Text Fields -Custom Validations</a:t>
                      </a:r>
                    </a:p>
                  </a:txBody>
                  <a:tcPr marL="111091" marR="111091" marT="55546" marB="55546" anchor="ctr"/>
                </a:tc>
                <a:extLst>
                  <a:ext uri="{0D108BD9-81ED-4DB2-BD59-A6C34878D82A}">
                    <a16:rowId xmlns:a16="http://schemas.microsoft.com/office/drawing/2014/main" val="161471653"/>
                  </a:ext>
                </a:extLst>
              </a:tr>
              <a:tr h="199858">
                <a:tc vMerge="1">
                  <a:txBody>
                    <a:bodyPr/>
                    <a:lstStyle/>
                    <a:p>
                      <a:endParaRPr lang="en-IN"/>
                    </a:p>
                  </a:txBody>
                  <a:tcPr/>
                </a:tc>
                <a:tc>
                  <a:txBody>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lang="en-US" sz="700" b="0" i="0" u="none" strike="noStrike" dirty="0">
                          <a:solidFill>
                            <a:schemeClr val="tx1"/>
                          </a:solidFill>
                          <a:effectLst/>
                          <a:latin typeface="+mn-lt"/>
                        </a:rPr>
                        <a:t>Talent Gateway -Footer Enhancements</a:t>
                      </a:r>
                    </a:p>
                  </a:txBody>
                  <a:tcPr marL="111091" marR="111091" marT="55546" marB="55546" anchor="ctr"/>
                </a:tc>
                <a:extLst>
                  <a:ext uri="{0D108BD9-81ED-4DB2-BD59-A6C34878D82A}">
                    <a16:rowId xmlns:a16="http://schemas.microsoft.com/office/drawing/2014/main" val="2016717977"/>
                  </a:ext>
                </a:extLst>
              </a:tr>
              <a:tr h="199858">
                <a:tc vMerge="1">
                  <a:txBody>
                    <a:bodyPr/>
                    <a:lstStyle/>
                    <a:p>
                      <a:endParaRPr lang="en-IN"/>
                    </a:p>
                  </a:txBody>
                  <a:tcPr/>
                </a:tc>
                <a:tc>
                  <a:txBody>
                    <a:bodyPr/>
                    <a:lstStyle/>
                    <a:p>
                      <a:pPr marL="0" indent="0">
                        <a:lnSpc>
                          <a:spcPct val="110000"/>
                        </a:lnSpc>
                        <a:spcBef>
                          <a:spcPts val="0"/>
                        </a:spcBef>
                        <a:buNone/>
                      </a:pPr>
                      <a:r>
                        <a:rPr lang="en-US" sz="700" b="0" i="0" u="none" strike="noStrike" kern="1200" noProof="0" dirty="0">
                          <a:solidFill>
                            <a:schemeClr val="tx1"/>
                          </a:solidFill>
                          <a:effectLst/>
                          <a:latin typeface="+mn-lt"/>
                          <a:ea typeface="+mn-ea"/>
                          <a:cs typeface="+mn-cs"/>
                        </a:rPr>
                        <a:t>Gateway Questionnaire -Message Update</a:t>
                      </a:r>
                    </a:p>
                  </a:txBody>
                  <a:tcPr marL="111091" marR="111091" marT="55546" marB="55546" anchor="ctr"/>
                </a:tc>
                <a:extLst>
                  <a:ext uri="{0D108BD9-81ED-4DB2-BD59-A6C34878D82A}">
                    <a16:rowId xmlns:a16="http://schemas.microsoft.com/office/drawing/2014/main" val="4117521384"/>
                  </a:ext>
                </a:extLst>
              </a:tr>
              <a:tr h="202389">
                <a:tc>
                  <a:txBody>
                    <a:bodyPr/>
                    <a:lstStyle/>
                    <a:p>
                      <a:pPr algn="l" fontAlgn="b"/>
                      <a:r>
                        <a:rPr lang="en-US" sz="700" u="none" strike="noStrike" dirty="0">
                          <a:solidFill>
                            <a:schemeClr val="bg2"/>
                          </a:solidFill>
                          <a:effectLst/>
                        </a:rPr>
                        <a:t>Lead Manager</a:t>
                      </a:r>
                      <a:endParaRPr lang="en-US" sz="700" b="0" i="0" u="none" strike="noStrike" dirty="0">
                        <a:solidFill>
                          <a:schemeClr val="bg2"/>
                        </a:solidFill>
                        <a:effectLst/>
                        <a:latin typeface="+mn-lt"/>
                      </a:endParaRPr>
                    </a:p>
                  </a:txBody>
                  <a:tcPr marL="111091" marR="111091" marT="55546" marB="55546" anchor="ctr"/>
                </a:tc>
                <a:tc>
                  <a:txBody>
                    <a:bodyPr/>
                    <a:lstStyle/>
                    <a:p>
                      <a:pPr marL="0" marR="0" lvl="0" indent="0" algn="l" defTabSz="457200" rtl="0" eaLnBrk="1" fontAlgn="b" latinLnBrk="0" hangingPunct="1">
                        <a:lnSpc>
                          <a:spcPct val="110000"/>
                        </a:lnSpc>
                        <a:spcBef>
                          <a:spcPts val="0"/>
                        </a:spcBef>
                        <a:spcAft>
                          <a:spcPts val="0"/>
                        </a:spcAft>
                        <a:buClrTx/>
                        <a:buSzTx/>
                        <a:buFont typeface="Arial" panose="020B0604020202020204" pitchFamily="34" charset="0"/>
                        <a:buNone/>
                        <a:tabLst/>
                        <a:defRPr/>
                      </a:pPr>
                      <a:r>
                        <a:rPr lang="en-US" sz="700" b="0" i="0" u="none" strike="noStrike" kern="1200" noProof="0" dirty="0">
                          <a:solidFill>
                            <a:schemeClr val="tx1"/>
                          </a:solidFill>
                          <a:effectLst/>
                          <a:latin typeface="+mn-lt"/>
                          <a:ea typeface="+mn-ea"/>
                          <a:cs typeface="+mn-cs"/>
                        </a:rPr>
                        <a:t>Lead Manager -Action Log</a:t>
                      </a:r>
                    </a:p>
                  </a:txBody>
                  <a:tcPr marL="111091" marR="111091" marT="55546" marB="55546"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31545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Dark Launch Features</a:t>
            </a:r>
            <a:endParaRPr lang="en-US" dirty="0">
              <a:solidFill>
                <a:schemeClr val="accent1">
                  <a:lumMod val="75000"/>
                </a:schemeClr>
              </a:solidFill>
            </a:endParaRPr>
          </a:p>
        </p:txBody>
      </p:sp>
      <p:pic>
        <p:nvPicPr>
          <p:cNvPr id="3" name="Graphic 2" descr="Moon and stars">
            <a:extLst>
              <a:ext uri="{FF2B5EF4-FFF2-40B4-BE49-F238E27FC236}">
                <a16:creationId xmlns:a16="http://schemas.microsoft.com/office/drawing/2014/main" id="{E52DE401-5132-424D-896A-30D843FFCE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52341" y="100077"/>
            <a:ext cx="348503" cy="348503"/>
          </a:xfrm>
          <a:prstGeom prst="rect">
            <a:avLst/>
          </a:prstGeom>
        </p:spPr>
      </p:pic>
      <p:sp>
        <p:nvSpPr>
          <p:cNvPr id="5" name="Title 3">
            <a:extLst>
              <a:ext uri="{FF2B5EF4-FFF2-40B4-BE49-F238E27FC236}">
                <a16:creationId xmlns:a16="http://schemas.microsoft.com/office/drawing/2014/main" id="{15919561-F555-4459-A964-BD26909287EC}"/>
              </a:ext>
            </a:extLst>
          </p:cNvPr>
          <p:cNvSpPr txBox="1">
            <a:spLocks/>
          </p:cNvSpPr>
          <p:nvPr/>
        </p:nvSpPr>
        <p:spPr>
          <a:xfrm>
            <a:off x="228600" y="11693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endParaRPr lang="en-US" dirty="0">
              <a:solidFill>
                <a:schemeClr val="accent1">
                  <a:lumMod val="75000"/>
                </a:schemeClr>
              </a:solidFill>
            </a:endParaRPr>
          </a:p>
        </p:txBody>
      </p:sp>
      <p:sp>
        <p:nvSpPr>
          <p:cNvPr id="6" name="Title 3">
            <a:extLst>
              <a:ext uri="{FF2B5EF4-FFF2-40B4-BE49-F238E27FC236}">
                <a16:creationId xmlns:a16="http://schemas.microsoft.com/office/drawing/2014/main" id="{980E68BD-5CB9-4038-BE95-B47B5B7D7301}"/>
              </a:ext>
            </a:extLst>
          </p:cNvPr>
          <p:cNvSpPr txBox="1">
            <a:spLocks/>
          </p:cNvSpPr>
          <p:nvPr/>
        </p:nvSpPr>
        <p:spPr>
          <a:xfrm>
            <a:off x="381000" y="13217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endParaRPr lang="en-US" dirty="0">
              <a:solidFill>
                <a:schemeClr val="accent1">
                  <a:lumMod val="75000"/>
                </a:schemeClr>
              </a:solidFill>
            </a:endParaRPr>
          </a:p>
        </p:txBody>
      </p:sp>
    </p:spTree>
    <p:extLst>
      <p:ext uri="{BB962C8B-B14F-4D97-AF65-F5344CB8AC3E}">
        <p14:creationId xmlns:p14="http://schemas.microsoft.com/office/powerpoint/2010/main" val="1652649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FF14FB-150C-4D1E-8125-C1C112DC1DBC}"/>
              </a:ext>
            </a:extLst>
          </p:cNvPr>
          <p:cNvSpPr>
            <a:spLocks noGrp="1"/>
          </p:cNvSpPr>
          <p:nvPr>
            <p:ph sz="quarter" idx="17"/>
          </p:nvPr>
        </p:nvSpPr>
        <p:spPr>
          <a:xfrm>
            <a:off x="4571997" y="2186911"/>
            <a:ext cx="4572000" cy="1344793"/>
          </a:xfrm>
        </p:spPr>
        <p:txBody>
          <a:bodyPr/>
          <a:lstStyle/>
          <a:p>
            <a:r>
              <a:rPr lang="en-US" dirty="0"/>
              <a:t>Benefits:</a:t>
            </a:r>
          </a:p>
          <a:p>
            <a:r>
              <a:rPr lang="en-US" sz="1200" dirty="0"/>
              <a:t>Easy way to reschedule interviews.</a:t>
            </a:r>
          </a:p>
          <a:p>
            <a:r>
              <a:rPr lang="en-US" sz="1200" dirty="0"/>
              <a:t>We highly recommend to start testing this new feature in Staging!</a:t>
            </a:r>
          </a:p>
        </p:txBody>
      </p:sp>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Interview Manager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1012516"/>
            <a:ext cx="4343398" cy="3938594"/>
          </a:xfrm>
        </p:spPr>
        <p:txBody>
          <a:bodyPr/>
          <a:lstStyle/>
          <a:p>
            <a:r>
              <a:rPr lang="en-US" dirty="0"/>
              <a:t>RTC #: 129489</a:t>
            </a:r>
          </a:p>
          <a:p>
            <a:r>
              <a:rPr lang="en-US" dirty="0"/>
              <a:t>Description:</a:t>
            </a:r>
          </a:p>
          <a:p>
            <a:r>
              <a:rPr lang="en-US" dirty="0">
                <a:latin typeface="IBM Plex Sans" panose="020B0503050000000000" pitchFamily="34" charset="0"/>
              </a:rPr>
              <a:t>Interviews that are of Schedule Type </a:t>
            </a:r>
            <a:r>
              <a:rPr lang="en-US" b="1" dirty="0">
                <a:latin typeface="IBM Plex Sans" panose="020B0503050000000000" pitchFamily="34" charset="0"/>
              </a:rPr>
              <a:t>Verify interviewer availability first</a:t>
            </a:r>
            <a:r>
              <a:rPr lang="en-US" dirty="0">
                <a:latin typeface="IBM Plex Sans" panose="020B0503050000000000" pitchFamily="34" charset="0"/>
              </a:rPr>
              <a:t> can be now rescheduled.</a:t>
            </a:r>
          </a:p>
          <a:p>
            <a:r>
              <a:rPr lang="en-US" dirty="0"/>
              <a:t>Rescheduling can be done from the section level button on the </a:t>
            </a:r>
            <a:r>
              <a:rPr lang="en-US" b="1" dirty="0"/>
              <a:t>Interview details</a:t>
            </a:r>
            <a:r>
              <a:rPr lang="en-US" dirty="0"/>
              <a:t> page, </a:t>
            </a:r>
            <a:r>
              <a:rPr lang="en-US" b="1" dirty="0"/>
              <a:t>Card level action </a:t>
            </a:r>
            <a:r>
              <a:rPr lang="en-US" dirty="0"/>
              <a:t>or </a:t>
            </a:r>
            <a:r>
              <a:rPr lang="en-US" b="1" dirty="0"/>
              <a:t>grid level action</a:t>
            </a:r>
            <a:r>
              <a:rPr lang="en-US" dirty="0"/>
              <a:t> on the interview listing page.</a:t>
            </a:r>
            <a:endParaRPr lang="en-IN" dirty="0"/>
          </a:p>
          <a:p>
            <a:r>
              <a:rPr lang="en-US" dirty="0"/>
              <a:t>For interviews meeting the criteria, a Reschedule Interview button is displayed in the Interview details section.</a:t>
            </a:r>
            <a:endParaRPr lang="en-IN" dirty="0"/>
          </a:p>
          <a:p>
            <a:endParaRPr lang="en-US" dirty="0">
              <a:latin typeface="IBM Plex Sans" panose="020B0503050000000000" pitchFamily="34" charset="0"/>
            </a:endParaRP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pPr>
              <a:spcBef>
                <a:spcPts val="0"/>
              </a:spcBef>
            </a:pPr>
            <a:r>
              <a:rPr lang="en-US" dirty="0"/>
              <a:t>Who’s Affected:</a:t>
            </a:r>
          </a:p>
          <a:p>
            <a:pPr>
              <a:spcBef>
                <a:spcPts val="0"/>
              </a:spcBef>
            </a:pPr>
            <a:r>
              <a:rPr lang="en-US" dirty="0"/>
              <a:t>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3339" y="425235"/>
            <a:ext cx="4114800" cy="55853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Reschedule Interviews – Verify interviewer availability first</a:t>
            </a: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71999" y="983767"/>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is released to STAGING ONLY with October release. </a:t>
            </a:r>
          </a:p>
          <a:p>
            <a:r>
              <a:rPr lang="en-US" dirty="0"/>
              <a:t>It will NOT go to PRODUCTION with this release.</a:t>
            </a:r>
          </a:p>
        </p:txBody>
      </p:sp>
      <p:pic>
        <p:nvPicPr>
          <p:cNvPr id="16" name="Graphic 15" descr="Moon and stars">
            <a:extLst>
              <a:ext uri="{FF2B5EF4-FFF2-40B4-BE49-F238E27FC236}">
                <a16:creationId xmlns:a16="http://schemas.microsoft.com/office/drawing/2014/main" id="{3F1ADAE8-751B-42AD-BFC7-DA408F3C926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82519" y="1012515"/>
            <a:ext cx="218079" cy="218079"/>
          </a:xfrm>
          <a:prstGeom prst="rect">
            <a:avLst/>
          </a:prstGeom>
        </p:spPr>
      </p:pic>
      <p:pic>
        <p:nvPicPr>
          <p:cNvPr id="15" name="Picture 4" descr="eyes icon">
            <a:extLst>
              <a:ext uri="{FF2B5EF4-FFF2-40B4-BE49-F238E27FC236}">
                <a16:creationId xmlns:a16="http://schemas.microsoft.com/office/drawing/2014/main" id="{B5F732F0-6A88-4DA6-B950-172F15B3A19E}"/>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7223067" y="371444"/>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10547" y="86716"/>
            <a:ext cx="327129" cy="327129"/>
          </a:xfrm>
          <a:prstGeom prst="rect">
            <a:avLst/>
          </a:prstGeom>
        </p:spPr>
      </p:pic>
    </p:spTree>
    <p:extLst>
      <p:ext uri="{BB962C8B-B14F-4D97-AF65-F5344CB8AC3E}">
        <p14:creationId xmlns:p14="http://schemas.microsoft.com/office/powerpoint/2010/main" val="182000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Reschedule Interviews – </a:t>
            </a:r>
            <a:r>
              <a:rPr lang="en-US" b="1" dirty="0">
                <a:solidFill>
                  <a:schemeClr val="accent2"/>
                </a:solidFill>
              </a:rPr>
              <a:t>Verify interviewer availability first</a:t>
            </a:r>
            <a:endParaRPr lang="en-US" sz="2200" b="1" dirty="0">
              <a:solidFill>
                <a:schemeClr val="accent2"/>
              </a:solidFill>
            </a:endParaRP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4189189"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available</a:t>
            </a:r>
            <a:r>
              <a:rPr lang="en-US" dirty="0">
                <a:latin typeface="IBM Plex Sans" panose="020B0503050000000000" pitchFamily="34" charset="0"/>
              </a:rPr>
              <a:t> in the following statuses:</a:t>
            </a:r>
            <a:endParaRPr lang="en-US" sz="1800" dirty="0">
              <a:latin typeface="IBM Plex Sans" panose="020B0503050000000000" pitchFamily="34" charset="0"/>
            </a:endParaRPr>
          </a:p>
          <a:p>
            <a:pPr marL="682625" lvl="2" indent="-285750">
              <a:spcBef>
                <a:spcPts val="600"/>
              </a:spcBef>
              <a:buFont typeface="Wingdings" panose="05000000000000000000" pitchFamily="2" charset="2"/>
              <a:buChar char="v"/>
            </a:pPr>
            <a:r>
              <a:rPr lang="en-IN" dirty="0"/>
              <a:t>Candidate availability received</a:t>
            </a:r>
          </a:p>
          <a:p>
            <a:pPr marL="682625" lvl="2" indent="-285750">
              <a:spcBef>
                <a:spcPts val="600"/>
              </a:spcBef>
              <a:buFont typeface="Wingdings" panose="05000000000000000000" pitchFamily="2" charset="2"/>
              <a:buChar char="v"/>
            </a:pPr>
            <a:r>
              <a:rPr lang="en-IN" dirty="0"/>
              <a:t>Candidate availability declined</a:t>
            </a:r>
          </a:p>
          <a:p>
            <a:pPr marL="682625" lvl="2" indent="-285750">
              <a:spcBef>
                <a:spcPts val="600"/>
              </a:spcBef>
              <a:buFont typeface="Wingdings" panose="05000000000000000000" pitchFamily="2" charset="2"/>
              <a:buChar char="v"/>
            </a:pPr>
            <a:r>
              <a:rPr lang="en-US" i="1" dirty="0"/>
              <a:t>Invitation Pending</a:t>
            </a:r>
            <a:endParaRPr lang="en-IN" i="1" dirty="0"/>
          </a:p>
          <a:p>
            <a:pPr marL="682625" lvl="2" indent="-285750">
              <a:spcBef>
                <a:spcPts val="600"/>
              </a:spcBef>
              <a:buFont typeface="Wingdings" panose="05000000000000000000" pitchFamily="2" charset="2"/>
              <a:buChar char="v"/>
            </a:pPr>
            <a:r>
              <a:rPr lang="en-US" i="1" dirty="0"/>
              <a:t>Invitation Sent</a:t>
            </a:r>
          </a:p>
          <a:p>
            <a:pPr marL="682625" lvl="2" indent="-285750">
              <a:spcBef>
                <a:spcPts val="600"/>
              </a:spcBef>
              <a:buFont typeface="Wingdings" panose="05000000000000000000" pitchFamily="2" charset="2"/>
              <a:buChar char="v"/>
            </a:pPr>
            <a:r>
              <a:rPr lang="en-IN" dirty="0"/>
              <a:t>Invitation Accepted -Candidate</a:t>
            </a:r>
            <a:endParaRPr lang="en-IN" i="1" dirty="0"/>
          </a:p>
          <a:p>
            <a:pPr marL="682625" lvl="2" indent="-285750">
              <a:spcBef>
                <a:spcPts val="600"/>
              </a:spcBef>
              <a:buFont typeface="Wingdings" panose="05000000000000000000" pitchFamily="2" charset="2"/>
              <a:buChar char="v"/>
            </a:pPr>
            <a:r>
              <a:rPr lang="en-US" i="1" dirty="0"/>
              <a:t>Invitation Declined - Interviewer</a:t>
            </a:r>
            <a:endParaRPr lang="en-IN" i="1" dirty="0"/>
          </a:p>
          <a:p>
            <a:pPr marL="682625" lvl="2" indent="-285750">
              <a:spcBef>
                <a:spcPts val="600"/>
              </a:spcBef>
              <a:buFont typeface="Wingdings" panose="05000000000000000000" pitchFamily="2" charset="2"/>
              <a:buChar char="v"/>
            </a:pPr>
            <a:r>
              <a:rPr lang="en-US" i="1" dirty="0"/>
              <a:t>Invitation Declined - Candidate</a:t>
            </a:r>
            <a:endParaRPr lang="en-IN" i="1" dirty="0"/>
          </a:p>
          <a:p>
            <a:pPr marL="682625" lvl="2" indent="-285750">
              <a:spcBef>
                <a:spcPts val="600"/>
              </a:spcBef>
              <a:buFont typeface="Wingdings" panose="05000000000000000000" pitchFamily="2" charset="2"/>
              <a:buChar char="v"/>
            </a:pPr>
            <a:r>
              <a:rPr lang="en-US" i="1" dirty="0"/>
              <a:t>Interview Scheduled</a:t>
            </a:r>
          </a:p>
          <a:p>
            <a:pPr marL="682625" lvl="2" indent="-285750">
              <a:spcBef>
                <a:spcPts val="600"/>
              </a:spcBef>
              <a:buFont typeface="Wingdings" panose="05000000000000000000" pitchFamily="2" charset="2"/>
              <a:buChar char="v"/>
            </a:pPr>
            <a:r>
              <a:rPr lang="en-IN" dirty="0"/>
              <a:t>Candidate availability requested</a:t>
            </a:r>
          </a:p>
          <a:p>
            <a:pPr lvl="2" indent="0">
              <a:spcBef>
                <a:spcPts val="600"/>
              </a:spcBef>
              <a:buNone/>
            </a:pPr>
            <a:endParaRPr lang="en-IN" sz="1100" dirty="0"/>
          </a:p>
          <a:p>
            <a:pPr>
              <a:spcBef>
                <a:spcPts val="0"/>
              </a:spcBef>
              <a:spcAft>
                <a:spcPts val="600"/>
              </a:spcAft>
            </a:pPr>
            <a:endParaRPr lang="en-US" dirty="0">
              <a:latin typeface="IBM Plex Sans" panose="020B0503050000000000" pitchFamily="34" charset="0"/>
            </a:endParaRPr>
          </a:p>
        </p:txBody>
      </p:sp>
      <p:sp>
        <p:nvSpPr>
          <p:cNvPr id="5" name="Text Placeholder 3">
            <a:extLst>
              <a:ext uri="{FF2B5EF4-FFF2-40B4-BE49-F238E27FC236}">
                <a16:creationId xmlns:a16="http://schemas.microsoft.com/office/drawing/2014/main" id="{8AAE8713-70D8-49A4-A9C8-6F87CB3E8C4E}"/>
              </a:ext>
            </a:extLst>
          </p:cNvPr>
          <p:cNvSpPr txBox="1">
            <a:spLocks/>
          </p:cNvSpPr>
          <p:nvPr/>
        </p:nvSpPr>
        <p:spPr>
          <a:xfrm>
            <a:off x="4572000" y="1046922"/>
            <a:ext cx="4571997"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Not Available</a:t>
            </a:r>
            <a:r>
              <a:rPr lang="en-US" dirty="0">
                <a:latin typeface="IBM Plex Sans" panose="020B0503050000000000" pitchFamily="34" charset="0"/>
              </a:rPr>
              <a:t> in the following statuses: </a:t>
            </a:r>
          </a:p>
          <a:p>
            <a:pPr marL="682625" lvl="2" indent="-285750">
              <a:spcBef>
                <a:spcPts val="600"/>
              </a:spcBef>
              <a:buFont typeface="Wingdings" panose="05000000000000000000" pitchFamily="2" charset="2"/>
              <a:buChar char="v"/>
            </a:pPr>
            <a:r>
              <a:rPr lang="en-US" i="1" dirty="0"/>
              <a:t>To Be Scheduled (edits allowed, but no reschedule because nothing has been sent)</a:t>
            </a:r>
          </a:p>
          <a:p>
            <a:pPr marL="682625" lvl="2" indent="-285750">
              <a:spcBef>
                <a:spcPts val="600"/>
              </a:spcBef>
              <a:buFont typeface="Wingdings" panose="05000000000000000000" pitchFamily="2" charset="2"/>
              <a:buChar char="v"/>
            </a:pPr>
            <a:r>
              <a:rPr lang="en-US" i="1" dirty="0"/>
              <a:t>Canceled (no edits allowed at this status)</a:t>
            </a:r>
          </a:p>
          <a:p>
            <a:pPr marL="682625" lvl="2" indent="-285750">
              <a:spcBef>
                <a:spcPts val="600"/>
              </a:spcBef>
              <a:buFont typeface="Wingdings" panose="05000000000000000000" pitchFamily="2" charset="2"/>
              <a:buChar char="v"/>
            </a:pPr>
            <a:r>
              <a:rPr lang="en-US" i="1" dirty="0"/>
              <a:t>Completed (no edits allowed at this status)</a:t>
            </a:r>
          </a:p>
          <a:p>
            <a:pPr marL="682625" lvl="2" indent="-285750">
              <a:spcBef>
                <a:spcPts val="600"/>
              </a:spcBef>
              <a:buFont typeface="Wingdings" panose="05000000000000000000" pitchFamily="2" charset="2"/>
              <a:buChar char="v"/>
            </a:pPr>
            <a:r>
              <a:rPr lang="en-US" i="1" dirty="0"/>
              <a:t>On-Hold (no edits allowed at this status)</a:t>
            </a:r>
            <a:endParaRPr lang="en-US" sz="1100" dirty="0">
              <a:latin typeface="IBM Plex Sans" panose="020B0503050000000000" pitchFamily="34" charset="0"/>
            </a:endParaRPr>
          </a:p>
          <a:p>
            <a:pPr>
              <a:spcBef>
                <a:spcPts val="0"/>
              </a:spcBef>
              <a:spcAft>
                <a:spcPts val="600"/>
              </a:spcAft>
            </a:pPr>
            <a:endParaRPr lang="en-US" dirty="0">
              <a:latin typeface="IBM Plex Sans" panose="020B0503050000000000" pitchFamily="34" charset="0"/>
            </a:endParaRPr>
          </a:p>
        </p:txBody>
      </p:sp>
    </p:spTree>
    <p:extLst>
      <p:ext uri="{BB962C8B-B14F-4D97-AF65-F5344CB8AC3E}">
        <p14:creationId xmlns:p14="http://schemas.microsoft.com/office/powerpoint/2010/main" val="2181154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Reschedule Interviews – </a:t>
            </a:r>
            <a:r>
              <a:rPr lang="en-US" b="1" dirty="0">
                <a:solidFill>
                  <a:schemeClr val="accent2"/>
                </a:solidFill>
              </a:rPr>
              <a:t>Verify interviewer availability first</a:t>
            </a:r>
            <a:endParaRPr lang="en-US" sz="2200" b="1" dirty="0">
              <a:solidFill>
                <a:schemeClr val="accent2"/>
              </a:solidFill>
            </a:endParaRP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12" name="Text Placeholder 3">
            <a:extLst>
              <a:ext uri="{FF2B5EF4-FFF2-40B4-BE49-F238E27FC236}">
                <a16:creationId xmlns:a16="http://schemas.microsoft.com/office/drawing/2014/main" id="{57F90343-F5E9-451E-9A86-9AC13A74B9E1}"/>
              </a:ext>
            </a:extLst>
          </p:cNvPr>
          <p:cNvSpPr txBox="1">
            <a:spLocks/>
          </p:cNvSpPr>
          <p:nvPr/>
        </p:nvSpPr>
        <p:spPr>
          <a:xfrm>
            <a:off x="51405" y="767235"/>
            <a:ext cx="4672128" cy="4263956"/>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200" dirty="0"/>
              <a:t>Selecting </a:t>
            </a:r>
            <a:r>
              <a:rPr lang="en-US" sz="1200" b="1" dirty="0"/>
              <a:t>Reschedule Interview</a:t>
            </a:r>
            <a:r>
              <a:rPr lang="en-US" sz="1200" dirty="0"/>
              <a:t> in any of the screens displays the </a:t>
            </a:r>
            <a:r>
              <a:rPr lang="en-US" sz="1200" b="1" dirty="0"/>
              <a:t>appropriate “Reschedule Interview” </a:t>
            </a:r>
            <a:r>
              <a:rPr lang="en-US" sz="1200" dirty="0"/>
              <a:t>page depending upon the Interview Status. </a:t>
            </a:r>
          </a:p>
          <a:p>
            <a:pPr marL="171450" indent="-171450">
              <a:buFont typeface="Arial" panose="020B0604020202020204" pitchFamily="34" charset="0"/>
              <a:buChar char="•"/>
            </a:pPr>
            <a:r>
              <a:rPr lang="en-US" sz="1200" dirty="0"/>
              <a:t>On the </a:t>
            </a:r>
            <a:r>
              <a:rPr lang="en-US" sz="1200" b="1" dirty="0"/>
              <a:t>Reschedule Interview </a:t>
            </a:r>
            <a:r>
              <a:rPr lang="en-US" sz="1200" dirty="0"/>
              <a:t>screen, 2 workflows can be followed:</a:t>
            </a:r>
          </a:p>
          <a:p>
            <a:pPr marL="344488" lvl="1" indent="-171450">
              <a:buFont typeface="Arial" panose="020B0604020202020204" pitchFamily="34" charset="0"/>
              <a:buChar char="•"/>
            </a:pPr>
            <a:r>
              <a:rPr lang="en-US" sz="1050" b="1" dirty="0"/>
              <a:t>Reschedule the interview by selecting a new timeslot</a:t>
            </a:r>
          </a:p>
          <a:p>
            <a:pPr marL="344488" lvl="1" indent="-171450">
              <a:buFont typeface="Arial" panose="020B0604020202020204" pitchFamily="34" charset="0"/>
              <a:buChar char="•"/>
            </a:pPr>
            <a:r>
              <a:rPr lang="en-US" sz="1050" b="1" dirty="0"/>
              <a:t>Restart the process of requesting candidate availability by selecting interviewer available times</a:t>
            </a:r>
          </a:p>
          <a:p>
            <a:pPr marL="171450" indent="-171450">
              <a:buFont typeface="Arial" panose="020B0604020202020204" pitchFamily="34" charset="0"/>
              <a:buChar char="•"/>
            </a:pPr>
            <a:r>
              <a:rPr lang="en-US" sz="1200" dirty="0"/>
              <a:t>The interviewer name, interview duration, time slots, can be changed. </a:t>
            </a:r>
          </a:p>
          <a:p>
            <a:pPr marL="171450" indent="-171450">
              <a:buFont typeface="Arial" panose="020B0604020202020204" pitchFamily="34" charset="0"/>
              <a:buChar char="•"/>
            </a:pPr>
            <a:r>
              <a:rPr lang="en-US" sz="1200" dirty="0"/>
              <a:t>Details like the type of interview, and schedule type </a:t>
            </a:r>
            <a:r>
              <a:rPr lang="en-US" sz="1200" u="sng" dirty="0"/>
              <a:t>cannot</a:t>
            </a:r>
            <a:r>
              <a:rPr lang="en-US" sz="1200" dirty="0"/>
              <a:t> be changed. </a:t>
            </a:r>
          </a:p>
          <a:p>
            <a:pPr marL="171450" indent="-171450">
              <a:buFont typeface="Arial" panose="020B0604020202020204" pitchFamily="34" charset="0"/>
              <a:buChar char="•"/>
            </a:pPr>
            <a:r>
              <a:rPr lang="en-US" sz="1200" dirty="0"/>
              <a:t>Based on the changes made to the interview schedule, a communication must be sent to the impacted interviewers and candidates.</a:t>
            </a:r>
          </a:p>
          <a:p>
            <a:pPr marL="171450" indent="-171450">
              <a:buFont typeface="Arial" panose="020B0604020202020204" pitchFamily="34" charset="0"/>
              <a:buChar char="•"/>
            </a:pPr>
            <a:r>
              <a:rPr lang="en-US" sz="1200" dirty="0"/>
              <a:t>Similarly, based on the actions taken by the user, alert messages are displayed to the user on screen.</a:t>
            </a:r>
          </a:p>
          <a:p>
            <a:endParaRPr lang="en-US" dirty="0"/>
          </a:p>
        </p:txBody>
      </p:sp>
      <p:pic>
        <p:nvPicPr>
          <p:cNvPr id="5" name="Picture 4">
            <a:extLst>
              <a:ext uri="{FF2B5EF4-FFF2-40B4-BE49-F238E27FC236}">
                <a16:creationId xmlns:a16="http://schemas.microsoft.com/office/drawing/2014/main" id="{CAE39DE9-D747-4D34-8267-77E4CCD8F85B}"/>
              </a:ext>
            </a:extLst>
          </p:cNvPr>
          <p:cNvPicPr>
            <a:picLocks noChangeAspect="1"/>
          </p:cNvPicPr>
          <p:nvPr/>
        </p:nvPicPr>
        <p:blipFill>
          <a:blip r:embed="rId2"/>
          <a:stretch>
            <a:fillRect/>
          </a:stretch>
        </p:blipFill>
        <p:spPr>
          <a:xfrm>
            <a:off x="4734387" y="3585621"/>
            <a:ext cx="4354485" cy="1445570"/>
          </a:xfrm>
          <a:prstGeom prst="rect">
            <a:avLst/>
          </a:prstGeom>
        </p:spPr>
      </p:pic>
      <p:pic>
        <p:nvPicPr>
          <p:cNvPr id="8" name="Picture 7">
            <a:extLst>
              <a:ext uri="{FF2B5EF4-FFF2-40B4-BE49-F238E27FC236}">
                <a16:creationId xmlns:a16="http://schemas.microsoft.com/office/drawing/2014/main" id="{7C4FC6F1-4E18-4ABE-A5EE-F3E97F4FD601}"/>
              </a:ext>
            </a:extLst>
          </p:cNvPr>
          <p:cNvPicPr>
            <a:picLocks noChangeAspect="1"/>
          </p:cNvPicPr>
          <p:nvPr/>
        </p:nvPicPr>
        <p:blipFill>
          <a:blip r:embed="rId3"/>
          <a:stretch>
            <a:fillRect/>
          </a:stretch>
        </p:blipFill>
        <p:spPr>
          <a:xfrm>
            <a:off x="4740893" y="848240"/>
            <a:ext cx="2409207" cy="1067271"/>
          </a:xfrm>
          <a:prstGeom prst="rect">
            <a:avLst/>
          </a:prstGeom>
        </p:spPr>
      </p:pic>
      <p:pic>
        <p:nvPicPr>
          <p:cNvPr id="9" name="Picture 8">
            <a:extLst>
              <a:ext uri="{FF2B5EF4-FFF2-40B4-BE49-F238E27FC236}">
                <a16:creationId xmlns:a16="http://schemas.microsoft.com/office/drawing/2014/main" id="{5E0DF7E9-002D-4A07-9DA0-6E948D5BE02A}"/>
              </a:ext>
            </a:extLst>
          </p:cNvPr>
          <p:cNvPicPr>
            <a:picLocks noChangeAspect="1"/>
          </p:cNvPicPr>
          <p:nvPr/>
        </p:nvPicPr>
        <p:blipFill>
          <a:blip r:embed="rId4"/>
          <a:stretch>
            <a:fillRect/>
          </a:stretch>
        </p:blipFill>
        <p:spPr>
          <a:xfrm>
            <a:off x="4922435" y="1998986"/>
            <a:ext cx="4166437" cy="1525264"/>
          </a:xfrm>
          <a:prstGeom prst="rect">
            <a:avLst/>
          </a:prstGeom>
        </p:spPr>
      </p:pic>
    </p:spTree>
    <p:extLst>
      <p:ext uri="{BB962C8B-B14F-4D97-AF65-F5344CB8AC3E}">
        <p14:creationId xmlns:p14="http://schemas.microsoft.com/office/powerpoint/2010/main" val="118462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759794"/>
            <a:ext cx="4343398" cy="3938594"/>
          </a:xfrm>
        </p:spPr>
        <p:txBody>
          <a:bodyPr/>
          <a:lstStyle/>
          <a:p>
            <a:r>
              <a:rPr lang="en-US" dirty="0"/>
              <a:t>RTC #: </a:t>
            </a:r>
            <a:r>
              <a:rPr lang="en-IN" dirty="0"/>
              <a:t>126313</a:t>
            </a:r>
            <a:endParaRPr lang="en-US" dirty="0"/>
          </a:p>
          <a:p>
            <a:r>
              <a:rPr lang="en-US" dirty="0"/>
              <a:t>Description:</a:t>
            </a:r>
          </a:p>
          <a:p>
            <a:r>
              <a:rPr lang="en-US" dirty="0">
                <a:latin typeface="IBM Plex Sans" panose="020B0503050000000000" pitchFamily="34" charset="0"/>
              </a:rPr>
              <a:t>Starting this release, the </a:t>
            </a:r>
            <a:r>
              <a:rPr lang="en-US" b="1" dirty="0">
                <a:latin typeface="IBM Plex Sans" panose="020B0503050000000000" pitchFamily="34" charset="0"/>
              </a:rPr>
              <a:t>Send </a:t>
            </a:r>
            <a:r>
              <a:rPr lang="en-US" b="1" dirty="0" err="1">
                <a:latin typeface="IBM Plex Sans" panose="020B0503050000000000" pitchFamily="34" charset="0"/>
              </a:rPr>
              <a:t>eLink</a:t>
            </a:r>
            <a:r>
              <a:rPr lang="en-US" b="1" dirty="0">
                <a:latin typeface="IBM Plex Sans" panose="020B0503050000000000" pitchFamily="34" charset="0"/>
              </a:rPr>
              <a:t> </a:t>
            </a:r>
            <a:r>
              <a:rPr lang="en-US" dirty="0">
                <a:latin typeface="IBM Plex Sans" panose="020B0503050000000000" pitchFamily="34" charset="0"/>
              </a:rPr>
              <a:t>screen provides an option to select a communication template from a drop-down menu. </a:t>
            </a:r>
          </a:p>
          <a:p>
            <a:r>
              <a:rPr lang="en-US" dirty="0"/>
              <a:t>The </a:t>
            </a:r>
            <a:r>
              <a:rPr lang="en-US" dirty="0" err="1"/>
              <a:t>eLink</a:t>
            </a:r>
            <a:r>
              <a:rPr lang="en-US" dirty="0"/>
              <a:t> message text box is now replaced with CK editor.</a:t>
            </a:r>
          </a:p>
          <a:p>
            <a:r>
              <a:rPr lang="en-US" dirty="0"/>
              <a:t>Users can add attachments from the local device or the candidate's Talent Record.</a:t>
            </a:r>
          </a:p>
          <a:p>
            <a:r>
              <a:rPr lang="en-IN" dirty="0"/>
              <a:t>The selected </a:t>
            </a:r>
            <a:r>
              <a:rPr lang="en-US" dirty="0"/>
              <a:t>communication template can be edited and previewed by the user before sending it out.</a:t>
            </a:r>
            <a:endParaRPr lang="en-US" dirty="0">
              <a:latin typeface="IBM Plex Sans" panose="020B0503050000000000" pitchFamily="34" charset="0"/>
            </a:endParaRP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pPr>
              <a:spcBef>
                <a:spcPts val="0"/>
              </a:spcBef>
            </a:pPr>
            <a:r>
              <a:rPr lang="en-US" dirty="0"/>
              <a:t>Who’s Affected:</a:t>
            </a:r>
          </a:p>
          <a:p>
            <a:pPr>
              <a:spcBef>
                <a:spcPts val="0"/>
              </a:spcBef>
            </a:pPr>
            <a:r>
              <a:rPr lang="en-US" dirty="0"/>
              <a:t>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3339" y="445112"/>
            <a:ext cx="4114800" cy="30003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Communications Templates for </a:t>
            </a:r>
            <a:r>
              <a:rPr lang="en-US" sz="1800" b="1" dirty="0" err="1">
                <a:solidFill>
                  <a:schemeClr val="accent2"/>
                </a:solidFill>
              </a:rPr>
              <a:t>eLinks</a:t>
            </a:r>
            <a:endParaRPr lang="en-US" sz="1800" b="1" dirty="0">
              <a:solidFill>
                <a:schemeClr val="accent2"/>
              </a:solidFill>
            </a:endParaRP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71999" y="983767"/>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is released to STAGING ONLY with October release. </a:t>
            </a:r>
          </a:p>
          <a:p>
            <a:r>
              <a:rPr lang="en-US" dirty="0"/>
              <a:t>It will NOT go to PRODUCTION with this release.</a:t>
            </a:r>
          </a:p>
        </p:txBody>
      </p:sp>
      <p:pic>
        <p:nvPicPr>
          <p:cNvPr id="16" name="Graphic 15" descr="Moon and stars">
            <a:extLst>
              <a:ext uri="{FF2B5EF4-FFF2-40B4-BE49-F238E27FC236}">
                <a16:creationId xmlns:a16="http://schemas.microsoft.com/office/drawing/2014/main" id="{3F1ADAE8-751B-42AD-BFC7-DA408F3C926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82519" y="1012515"/>
            <a:ext cx="218079" cy="218079"/>
          </a:xfrm>
          <a:prstGeom prst="rect">
            <a:avLst/>
          </a:prstGeom>
        </p:spPr>
      </p:pic>
      <p:pic>
        <p:nvPicPr>
          <p:cNvPr id="15" name="Picture 4" descr="eyes icon">
            <a:extLst>
              <a:ext uri="{FF2B5EF4-FFF2-40B4-BE49-F238E27FC236}">
                <a16:creationId xmlns:a16="http://schemas.microsoft.com/office/drawing/2014/main" id="{B5F732F0-6A88-4DA6-B950-172F15B3A19E}"/>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7223067" y="371444"/>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10547" y="86716"/>
            <a:ext cx="327129" cy="327129"/>
          </a:xfrm>
          <a:prstGeom prst="rect">
            <a:avLst/>
          </a:prstGeom>
        </p:spPr>
      </p:pic>
      <p:pic>
        <p:nvPicPr>
          <p:cNvPr id="10" name="Picture 9">
            <a:extLst>
              <a:ext uri="{FF2B5EF4-FFF2-40B4-BE49-F238E27FC236}">
                <a16:creationId xmlns:a16="http://schemas.microsoft.com/office/drawing/2014/main" id="{A2F53386-4A9D-4AAE-B073-EA752F45C945}"/>
              </a:ext>
            </a:extLst>
          </p:cNvPr>
          <p:cNvPicPr>
            <a:picLocks noChangeAspect="1"/>
          </p:cNvPicPr>
          <p:nvPr/>
        </p:nvPicPr>
        <p:blipFill>
          <a:blip r:embed="rId7"/>
          <a:stretch>
            <a:fillRect/>
          </a:stretch>
        </p:blipFill>
        <p:spPr>
          <a:xfrm>
            <a:off x="5455737" y="2253328"/>
            <a:ext cx="2420719" cy="2890172"/>
          </a:xfrm>
          <a:prstGeom prst="rect">
            <a:avLst/>
          </a:prstGeom>
        </p:spPr>
      </p:pic>
    </p:spTree>
    <p:extLst>
      <p:ext uri="{BB962C8B-B14F-4D97-AF65-F5344CB8AC3E}">
        <p14:creationId xmlns:p14="http://schemas.microsoft.com/office/powerpoint/2010/main" val="2960287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5371312" cy="4493752"/>
          </a:xfrm>
        </p:spPr>
        <p:txBody>
          <a:bodyPr/>
          <a:lstStyle/>
          <a:p>
            <a:r>
              <a:rPr lang="en-US" dirty="0"/>
              <a:t>Features Being Released this Month</a:t>
            </a:r>
            <a:endParaRPr lang="en-US" dirty="0">
              <a:solidFill>
                <a:schemeClr val="accent1">
                  <a:lumMod val="75000"/>
                </a:schemeClr>
              </a:solidFill>
            </a:endParaRPr>
          </a:p>
        </p:txBody>
      </p:sp>
    </p:spTree>
    <p:extLst>
      <p:ext uri="{BB962C8B-B14F-4D97-AF65-F5344CB8AC3E}">
        <p14:creationId xmlns:p14="http://schemas.microsoft.com/office/powerpoint/2010/main" val="3502743167"/>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FF14FB-150C-4D1E-8125-C1C112DC1DBC}"/>
              </a:ext>
            </a:extLst>
          </p:cNvPr>
          <p:cNvSpPr>
            <a:spLocks noGrp="1"/>
          </p:cNvSpPr>
          <p:nvPr>
            <p:ph sz="quarter" idx="17"/>
          </p:nvPr>
        </p:nvSpPr>
        <p:spPr>
          <a:xfrm>
            <a:off x="4571997" y="2186911"/>
            <a:ext cx="4572000" cy="1344793"/>
          </a:xfrm>
        </p:spPr>
        <p:txBody>
          <a:bodyPr/>
          <a:lstStyle/>
          <a:p>
            <a:r>
              <a:rPr lang="en-US" dirty="0"/>
              <a:t>Benefits:</a:t>
            </a:r>
          </a:p>
          <a:p>
            <a:r>
              <a:rPr lang="en-US" sz="1200" dirty="0"/>
              <a:t>Easy way to reschedule interviews.</a:t>
            </a:r>
          </a:p>
          <a:p>
            <a:r>
              <a:rPr lang="en-US" sz="1200" dirty="0"/>
              <a:t>We highly recommend to start testing this new feature in Staging!</a:t>
            </a:r>
          </a:p>
        </p:txBody>
      </p:sp>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1121554"/>
            <a:ext cx="4343398" cy="3829555"/>
          </a:xfrm>
        </p:spPr>
        <p:txBody>
          <a:bodyPr/>
          <a:lstStyle/>
          <a:p>
            <a:r>
              <a:rPr lang="en-US" dirty="0"/>
              <a:t>RTC #: 12948</a:t>
            </a:r>
          </a:p>
          <a:p>
            <a:r>
              <a:rPr lang="en-US" dirty="0"/>
              <a:t>Description:</a:t>
            </a:r>
          </a:p>
          <a:p>
            <a:r>
              <a:rPr lang="en-US" dirty="0">
                <a:latin typeface="IBM Plex Sans" panose="020B0503050000000000" pitchFamily="34" charset="0"/>
              </a:rPr>
              <a:t>Interviews that are of Schedule Type </a:t>
            </a:r>
            <a:r>
              <a:rPr lang="en-US" b="1" dirty="0">
                <a:latin typeface="IBM Plex Sans" panose="020B0503050000000000" pitchFamily="34" charset="0"/>
              </a:rPr>
              <a:t>Ask candidate first</a:t>
            </a:r>
            <a:r>
              <a:rPr lang="en-US" dirty="0">
                <a:latin typeface="IBM Plex Sans" panose="020B0503050000000000" pitchFamily="34" charset="0"/>
              </a:rPr>
              <a:t> can be now rescheduled.</a:t>
            </a:r>
          </a:p>
          <a:p>
            <a:r>
              <a:rPr lang="en-US" dirty="0"/>
              <a:t>Rescheduling can be done from the section level button on the </a:t>
            </a:r>
            <a:r>
              <a:rPr lang="en-US" b="1" dirty="0"/>
              <a:t>Interview details</a:t>
            </a:r>
            <a:r>
              <a:rPr lang="en-US" dirty="0"/>
              <a:t> page, </a:t>
            </a:r>
            <a:r>
              <a:rPr lang="en-US" b="1" dirty="0"/>
              <a:t>Card level action </a:t>
            </a:r>
            <a:r>
              <a:rPr lang="en-US" dirty="0"/>
              <a:t>or </a:t>
            </a:r>
            <a:r>
              <a:rPr lang="en-US" b="1" dirty="0"/>
              <a:t>grid level action</a:t>
            </a:r>
            <a:r>
              <a:rPr lang="en-US" dirty="0"/>
              <a:t> on the interview listing page.</a:t>
            </a:r>
            <a:endParaRPr lang="en-IN" dirty="0"/>
          </a:p>
          <a:p>
            <a:r>
              <a:rPr lang="en-US" dirty="0"/>
              <a:t>For interviews meeting the criteria, a Reschedule Interview button is displayed in the Interview details section.</a:t>
            </a:r>
            <a:endParaRPr lang="en-IN" dirty="0"/>
          </a:p>
          <a:p>
            <a:endParaRPr lang="en-US" dirty="0">
              <a:latin typeface="IBM Plex Sans" panose="020B0503050000000000" pitchFamily="34" charset="0"/>
            </a:endParaRP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pPr>
              <a:spcBef>
                <a:spcPts val="0"/>
              </a:spcBef>
            </a:pPr>
            <a:r>
              <a:rPr lang="en-US" dirty="0"/>
              <a:t>Who’s Affected:</a:t>
            </a:r>
          </a:p>
          <a:p>
            <a:pPr>
              <a:spcBef>
                <a:spcPts val="0"/>
              </a:spcBef>
            </a:pPr>
            <a:r>
              <a:rPr lang="en-US" dirty="0"/>
              <a:t>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89"/>
            <a:ext cx="4114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Interview Manager - Reschedule Interviews – Ask Candidate First</a:t>
            </a: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71999" y="983767"/>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was released to STAGING ONLY with September release. </a:t>
            </a:r>
          </a:p>
          <a:p>
            <a:r>
              <a:rPr lang="en-US" dirty="0"/>
              <a:t>It will go to PRODUCTION with this release.</a:t>
            </a:r>
          </a:p>
        </p:txBody>
      </p:sp>
      <p:pic>
        <p:nvPicPr>
          <p:cNvPr id="15" name="Picture 4" descr="eyes icon">
            <a:extLst>
              <a:ext uri="{FF2B5EF4-FFF2-40B4-BE49-F238E27FC236}">
                <a16:creationId xmlns:a16="http://schemas.microsoft.com/office/drawing/2014/main" id="{B5F732F0-6A88-4DA6-B950-172F15B3A19E}"/>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223067" y="371444"/>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0547" y="86716"/>
            <a:ext cx="327129" cy="327129"/>
          </a:xfrm>
          <a:prstGeom prst="rect">
            <a:avLst/>
          </a:prstGeom>
        </p:spPr>
      </p:pic>
    </p:spTree>
    <p:extLst>
      <p:ext uri="{BB962C8B-B14F-4D97-AF65-F5344CB8AC3E}">
        <p14:creationId xmlns:p14="http://schemas.microsoft.com/office/powerpoint/2010/main" val="4044509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Interview Manager: Reschedule Interviews – Ask Candidate First</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4189189"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available</a:t>
            </a:r>
            <a:r>
              <a:rPr lang="en-US" dirty="0">
                <a:latin typeface="IBM Plex Sans" panose="020B0503050000000000" pitchFamily="34" charset="0"/>
              </a:rPr>
              <a:t> in the following statuses:</a:t>
            </a:r>
            <a:endParaRPr lang="en-US" sz="1800" dirty="0">
              <a:latin typeface="IBM Plex Sans" panose="020B0503050000000000" pitchFamily="34" charset="0"/>
            </a:endParaRPr>
          </a:p>
          <a:p>
            <a:pPr marL="682625" lvl="2" indent="-285750">
              <a:spcBef>
                <a:spcPts val="600"/>
              </a:spcBef>
              <a:buFont typeface="Wingdings" panose="05000000000000000000" pitchFamily="2" charset="2"/>
              <a:buChar char="v"/>
            </a:pPr>
            <a:r>
              <a:rPr lang="en-IN" dirty="0"/>
              <a:t>Candidate availability received</a:t>
            </a:r>
          </a:p>
          <a:p>
            <a:pPr marL="682625" lvl="2" indent="-285750">
              <a:spcBef>
                <a:spcPts val="600"/>
              </a:spcBef>
              <a:buFont typeface="Wingdings" panose="05000000000000000000" pitchFamily="2" charset="2"/>
              <a:buChar char="v"/>
            </a:pPr>
            <a:r>
              <a:rPr lang="en-IN" dirty="0"/>
              <a:t>Candidate availability declined</a:t>
            </a:r>
          </a:p>
          <a:p>
            <a:pPr marL="682625" lvl="2" indent="-285750">
              <a:spcBef>
                <a:spcPts val="600"/>
              </a:spcBef>
              <a:buFont typeface="Wingdings" panose="05000000000000000000" pitchFamily="2" charset="2"/>
              <a:buChar char="v"/>
            </a:pPr>
            <a:r>
              <a:rPr lang="en-US" i="1" dirty="0"/>
              <a:t>Invitation Pending</a:t>
            </a:r>
            <a:endParaRPr lang="en-IN" i="1" dirty="0"/>
          </a:p>
          <a:p>
            <a:pPr marL="682625" lvl="2" indent="-285750">
              <a:spcBef>
                <a:spcPts val="600"/>
              </a:spcBef>
              <a:buFont typeface="Wingdings" panose="05000000000000000000" pitchFamily="2" charset="2"/>
              <a:buChar char="v"/>
            </a:pPr>
            <a:r>
              <a:rPr lang="en-US" i="1" dirty="0"/>
              <a:t>Invitation Sent</a:t>
            </a:r>
          </a:p>
          <a:p>
            <a:pPr marL="682625" lvl="2" indent="-285750">
              <a:spcBef>
                <a:spcPts val="600"/>
              </a:spcBef>
              <a:buFont typeface="Wingdings" panose="05000000000000000000" pitchFamily="2" charset="2"/>
              <a:buChar char="v"/>
            </a:pPr>
            <a:r>
              <a:rPr lang="en-IN" dirty="0"/>
              <a:t>Invitation Accepted -Candidate</a:t>
            </a:r>
            <a:endParaRPr lang="en-IN" i="1" dirty="0"/>
          </a:p>
          <a:p>
            <a:pPr marL="682625" lvl="2" indent="-285750">
              <a:spcBef>
                <a:spcPts val="600"/>
              </a:spcBef>
              <a:buFont typeface="Wingdings" panose="05000000000000000000" pitchFamily="2" charset="2"/>
              <a:buChar char="v"/>
            </a:pPr>
            <a:r>
              <a:rPr lang="en-US" i="1" dirty="0"/>
              <a:t>Invitation Declined - Interviewer</a:t>
            </a:r>
            <a:endParaRPr lang="en-IN" i="1" dirty="0"/>
          </a:p>
          <a:p>
            <a:pPr marL="682625" lvl="2" indent="-285750">
              <a:spcBef>
                <a:spcPts val="600"/>
              </a:spcBef>
              <a:buFont typeface="Wingdings" panose="05000000000000000000" pitchFamily="2" charset="2"/>
              <a:buChar char="v"/>
            </a:pPr>
            <a:r>
              <a:rPr lang="en-US" i="1" dirty="0"/>
              <a:t>Invitation Declined - Candidate</a:t>
            </a:r>
            <a:endParaRPr lang="en-IN" i="1" dirty="0"/>
          </a:p>
          <a:p>
            <a:pPr marL="682625" lvl="2" indent="-285750">
              <a:spcBef>
                <a:spcPts val="600"/>
              </a:spcBef>
              <a:buFont typeface="Wingdings" panose="05000000000000000000" pitchFamily="2" charset="2"/>
              <a:buChar char="v"/>
            </a:pPr>
            <a:r>
              <a:rPr lang="en-US" i="1" dirty="0"/>
              <a:t>Interview Scheduled</a:t>
            </a:r>
          </a:p>
          <a:p>
            <a:pPr marL="682625" lvl="2" indent="-285750">
              <a:spcBef>
                <a:spcPts val="600"/>
              </a:spcBef>
              <a:buFont typeface="Wingdings" panose="05000000000000000000" pitchFamily="2" charset="2"/>
              <a:buChar char="v"/>
            </a:pPr>
            <a:r>
              <a:rPr lang="en-IN" dirty="0"/>
              <a:t>Candidate availability requested</a:t>
            </a:r>
          </a:p>
          <a:p>
            <a:pPr lvl="2" indent="0">
              <a:spcBef>
                <a:spcPts val="600"/>
              </a:spcBef>
              <a:buNone/>
            </a:pPr>
            <a:endParaRPr lang="en-IN" sz="1100" dirty="0"/>
          </a:p>
          <a:p>
            <a:pPr>
              <a:spcBef>
                <a:spcPts val="0"/>
              </a:spcBef>
              <a:spcAft>
                <a:spcPts val="600"/>
              </a:spcAft>
            </a:pPr>
            <a:endParaRPr lang="en-US" dirty="0">
              <a:latin typeface="IBM Plex Sans" panose="020B0503050000000000" pitchFamily="34" charset="0"/>
            </a:endParaRPr>
          </a:p>
        </p:txBody>
      </p:sp>
      <p:sp>
        <p:nvSpPr>
          <p:cNvPr id="5" name="Text Placeholder 3">
            <a:extLst>
              <a:ext uri="{FF2B5EF4-FFF2-40B4-BE49-F238E27FC236}">
                <a16:creationId xmlns:a16="http://schemas.microsoft.com/office/drawing/2014/main" id="{8AAE8713-70D8-49A4-A9C8-6F87CB3E8C4E}"/>
              </a:ext>
            </a:extLst>
          </p:cNvPr>
          <p:cNvSpPr txBox="1">
            <a:spLocks/>
          </p:cNvSpPr>
          <p:nvPr/>
        </p:nvSpPr>
        <p:spPr>
          <a:xfrm>
            <a:off x="4572000" y="1046922"/>
            <a:ext cx="4571997"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Not Available</a:t>
            </a:r>
            <a:r>
              <a:rPr lang="en-US" dirty="0">
                <a:latin typeface="IBM Plex Sans" panose="020B0503050000000000" pitchFamily="34" charset="0"/>
              </a:rPr>
              <a:t> in the following statuses: </a:t>
            </a:r>
          </a:p>
          <a:p>
            <a:pPr marL="682625" lvl="2" indent="-285750">
              <a:spcBef>
                <a:spcPts val="600"/>
              </a:spcBef>
              <a:buFont typeface="Wingdings" panose="05000000000000000000" pitchFamily="2" charset="2"/>
              <a:buChar char="v"/>
            </a:pPr>
            <a:r>
              <a:rPr lang="en-US" i="1" dirty="0"/>
              <a:t>To Be Scheduled (edits allowed, but no reschedule because nothing has been sent)</a:t>
            </a:r>
          </a:p>
          <a:p>
            <a:pPr marL="682625" lvl="2" indent="-285750">
              <a:spcBef>
                <a:spcPts val="600"/>
              </a:spcBef>
              <a:buFont typeface="Wingdings" panose="05000000000000000000" pitchFamily="2" charset="2"/>
              <a:buChar char="v"/>
            </a:pPr>
            <a:r>
              <a:rPr lang="en-US" i="1" dirty="0"/>
              <a:t>Canceled (no edits allowed at this status)</a:t>
            </a:r>
          </a:p>
          <a:p>
            <a:pPr marL="682625" lvl="2" indent="-285750">
              <a:spcBef>
                <a:spcPts val="600"/>
              </a:spcBef>
              <a:buFont typeface="Wingdings" panose="05000000000000000000" pitchFamily="2" charset="2"/>
              <a:buChar char="v"/>
            </a:pPr>
            <a:r>
              <a:rPr lang="en-US" i="1" dirty="0"/>
              <a:t>Completed (no edits allowed at this status)</a:t>
            </a:r>
          </a:p>
          <a:p>
            <a:pPr marL="682625" lvl="2" indent="-285750">
              <a:spcBef>
                <a:spcPts val="600"/>
              </a:spcBef>
              <a:buFont typeface="Wingdings" panose="05000000000000000000" pitchFamily="2" charset="2"/>
              <a:buChar char="v"/>
            </a:pPr>
            <a:r>
              <a:rPr lang="en-US" i="1" dirty="0"/>
              <a:t>On-Hold (no edits allowed at this status)</a:t>
            </a:r>
            <a:endParaRPr lang="en-US" sz="1100" dirty="0">
              <a:latin typeface="IBM Plex Sans" panose="020B0503050000000000" pitchFamily="34" charset="0"/>
            </a:endParaRPr>
          </a:p>
          <a:p>
            <a:pPr>
              <a:spcBef>
                <a:spcPts val="0"/>
              </a:spcBef>
              <a:spcAft>
                <a:spcPts val="600"/>
              </a:spcAft>
            </a:pPr>
            <a:endParaRPr lang="en-US" dirty="0">
              <a:latin typeface="IBM Plex Sans" panose="020B0503050000000000" pitchFamily="34" charset="0"/>
            </a:endParaRPr>
          </a:p>
        </p:txBody>
      </p:sp>
    </p:spTree>
    <p:extLst>
      <p:ext uri="{BB962C8B-B14F-4D97-AF65-F5344CB8AC3E}">
        <p14:creationId xmlns:p14="http://schemas.microsoft.com/office/powerpoint/2010/main" val="1133452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Interview Manager: Reschedule Interviews – Ask Candidate First</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12" name="Text Placeholder 3">
            <a:extLst>
              <a:ext uri="{FF2B5EF4-FFF2-40B4-BE49-F238E27FC236}">
                <a16:creationId xmlns:a16="http://schemas.microsoft.com/office/drawing/2014/main" id="{57F90343-F5E9-451E-9A86-9AC13A74B9E1}"/>
              </a:ext>
            </a:extLst>
          </p:cNvPr>
          <p:cNvSpPr txBox="1">
            <a:spLocks/>
          </p:cNvSpPr>
          <p:nvPr/>
        </p:nvSpPr>
        <p:spPr>
          <a:xfrm>
            <a:off x="119565" y="835094"/>
            <a:ext cx="4672128" cy="3955626"/>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200" dirty="0"/>
              <a:t>Selecting </a:t>
            </a:r>
            <a:r>
              <a:rPr lang="en-US" sz="1200" b="1" dirty="0"/>
              <a:t>Reschedule Interview</a:t>
            </a:r>
            <a:r>
              <a:rPr lang="en-US" sz="1200" dirty="0"/>
              <a:t> in any of the screens displays the </a:t>
            </a:r>
            <a:r>
              <a:rPr lang="en-US" sz="1200" b="1" dirty="0"/>
              <a:t>appropriate “Reschedule Interview” </a:t>
            </a:r>
            <a:r>
              <a:rPr lang="en-US" sz="1200" dirty="0"/>
              <a:t>page depending upon the Interview Status. </a:t>
            </a:r>
          </a:p>
          <a:p>
            <a:pPr marL="171450" indent="-171450">
              <a:buFont typeface="Arial" panose="020B0604020202020204" pitchFamily="34" charset="0"/>
              <a:buChar char="•"/>
            </a:pPr>
            <a:r>
              <a:rPr lang="en-US" sz="1200" dirty="0"/>
              <a:t>On the </a:t>
            </a:r>
            <a:r>
              <a:rPr lang="en-US" sz="1200" b="1" dirty="0"/>
              <a:t>Reschedule Interview </a:t>
            </a:r>
            <a:r>
              <a:rPr lang="en-US" sz="1200" dirty="0"/>
              <a:t>screen, 2 workflows can be followed:</a:t>
            </a:r>
          </a:p>
          <a:p>
            <a:pPr marL="344488" lvl="1" indent="-171450">
              <a:buFont typeface="Arial" panose="020B0604020202020204" pitchFamily="34" charset="0"/>
              <a:buChar char="•"/>
            </a:pPr>
            <a:r>
              <a:rPr lang="en-US" sz="1050" b="1" dirty="0"/>
              <a:t>Reschedule the interview by selecting a new timeslot</a:t>
            </a:r>
          </a:p>
          <a:p>
            <a:pPr marL="344488" lvl="1" indent="-171450">
              <a:buFont typeface="Arial" panose="020B0604020202020204" pitchFamily="34" charset="0"/>
              <a:buChar char="•"/>
            </a:pPr>
            <a:r>
              <a:rPr lang="en-US" sz="1050" b="1" dirty="0"/>
              <a:t>Restart the process by requesting updated candidate availability</a:t>
            </a:r>
            <a:endParaRPr lang="en-US" sz="1050" dirty="0"/>
          </a:p>
          <a:p>
            <a:pPr marL="171450" indent="-171450">
              <a:buFont typeface="Arial" panose="020B0604020202020204" pitchFamily="34" charset="0"/>
              <a:buChar char="•"/>
            </a:pPr>
            <a:r>
              <a:rPr lang="en-US" sz="1200" dirty="0"/>
              <a:t>The interviewer name, interview duration, time slots, can be changed. </a:t>
            </a:r>
          </a:p>
          <a:p>
            <a:pPr marL="171450" indent="-171450">
              <a:buFont typeface="Arial" panose="020B0604020202020204" pitchFamily="34" charset="0"/>
              <a:buChar char="•"/>
            </a:pPr>
            <a:r>
              <a:rPr lang="en-US" sz="1200" dirty="0"/>
              <a:t>Details like the type of interview, and schedule type </a:t>
            </a:r>
            <a:r>
              <a:rPr lang="en-US" sz="1200" u="sng" dirty="0"/>
              <a:t>cannot</a:t>
            </a:r>
            <a:r>
              <a:rPr lang="en-US" sz="1200" dirty="0"/>
              <a:t> be changed. </a:t>
            </a:r>
          </a:p>
          <a:p>
            <a:pPr marL="171450" indent="-171450">
              <a:buFont typeface="Arial" panose="020B0604020202020204" pitchFamily="34" charset="0"/>
              <a:buChar char="•"/>
            </a:pPr>
            <a:r>
              <a:rPr lang="en-US" sz="1200" dirty="0"/>
              <a:t>Based on the changes made to the interview schedule, a communication must be sent to the impacted interviewers and candidates.</a:t>
            </a:r>
          </a:p>
          <a:p>
            <a:pPr marL="171450" indent="-171450">
              <a:buFont typeface="Arial" panose="020B0604020202020204" pitchFamily="34" charset="0"/>
              <a:buChar char="•"/>
            </a:pPr>
            <a:r>
              <a:rPr lang="en-US" sz="1200" dirty="0"/>
              <a:t>Similarly, based on the actions taken by the user, alert messages are displayed to the user on screen.</a:t>
            </a:r>
          </a:p>
          <a:p>
            <a:endParaRPr lang="en-US" dirty="0"/>
          </a:p>
        </p:txBody>
      </p:sp>
      <p:pic>
        <p:nvPicPr>
          <p:cNvPr id="4" name="Picture 3">
            <a:extLst>
              <a:ext uri="{FF2B5EF4-FFF2-40B4-BE49-F238E27FC236}">
                <a16:creationId xmlns:a16="http://schemas.microsoft.com/office/drawing/2014/main" id="{F9059518-A674-4737-81FD-67CCD20B2658}"/>
              </a:ext>
            </a:extLst>
          </p:cNvPr>
          <p:cNvPicPr>
            <a:picLocks noChangeAspect="1"/>
          </p:cNvPicPr>
          <p:nvPr/>
        </p:nvPicPr>
        <p:blipFill>
          <a:blip r:embed="rId2"/>
          <a:stretch>
            <a:fillRect/>
          </a:stretch>
        </p:blipFill>
        <p:spPr>
          <a:xfrm>
            <a:off x="4762419" y="835094"/>
            <a:ext cx="2668016" cy="2160570"/>
          </a:xfrm>
          <a:prstGeom prst="rect">
            <a:avLst/>
          </a:prstGeom>
        </p:spPr>
      </p:pic>
      <p:pic>
        <p:nvPicPr>
          <p:cNvPr id="6" name="Picture 5">
            <a:extLst>
              <a:ext uri="{FF2B5EF4-FFF2-40B4-BE49-F238E27FC236}">
                <a16:creationId xmlns:a16="http://schemas.microsoft.com/office/drawing/2014/main" id="{916545BB-2E2B-4AC3-BE85-442C52904011}"/>
              </a:ext>
            </a:extLst>
          </p:cNvPr>
          <p:cNvPicPr>
            <a:picLocks noChangeAspect="1"/>
          </p:cNvPicPr>
          <p:nvPr/>
        </p:nvPicPr>
        <p:blipFill>
          <a:blip r:embed="rId3"/>
          <a:stretch>
            <a:fillRect/>
          </a:stretch>
        </p:blipFill>
        <p:spPr>
          <a:xfrm>
            <a:off x="4762419" y="3714201"/>
            <a:ext cx="3121741" cy="1429299"/>
          </a:xfrm>
          <a:prstGeom prst="rect">
            <a:avLst/>
          </a:prstGeom>
        </p:spPr>
      </p:pic>
      <p:pic>
        <p:nvPicPr>
          <p:cNvPr id="7" name="Picture 6">
            <a:extLst>
              <a:ext uri="{FF2B5EF4-FFF2-40B4-BE49-F238E27FC236}">
                <a16:creationId xmlns:a16="http://schemas.microsoft.com/office/drawing/2014/main" id="{EC34E1DA-6888-481C-9F63-5449C1114CAD}"/>
              </a:ext>
            </a:extLst>
          </p:cNvPr>
          <p:cNvPicPr>
            <a:picLocks noChangeAspect="1"/>
          </p:cNvPicPr>
          <p:nvPr/>
        </p:nvPicPr>
        <p:blipFill>
          <a:blip r:embed="rId4"/>
          <a:stretch>
            <a:fillRect/>
          </a:stretch>
        </p:blipFill>
        <p:spPr>
          <a:xfrm>
            <a:off x="5882198" y="2141339"/>
            <a:ext cx="3261800" cy="1572862"/>
          </a:xfrm>
          <a:prstGeom prst="rect">
            <a:avLst/>
          </a:prstGeom>
        </p:spPr>
      </p:pic>
    </p:spTree>
    <p:extLst>
      <p:ext uri="{BB962C8B-B14F-4D97-AF65-F5344CB8AC3E}">
        <p14:creationId xmlns:p14="http://schemas.microsoft.com/office/powerpoint/2010/main" val="25205661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83932"/>
            <a:ext cx="4503665" cy="3863176"/>
          </a:xfrm>
        </p:spPr>
        <p:txBody>
          <a:bodyPr/>
          <a:lstStyle/>
          <a:p>
            <a:r>
              <a:rPr lang="en-US" dirty="0"/>
              <a:t>RTC #: </a:t>
            </a:r>
            <a:r>
              <a:rPr lang="en-IN" dirty="0"/>
              <a:t>130982</a:t>
            </a:r>
            <a:endParaRPr lang="en-US" dirty="0"/>
          </a:p>
          <a:p>
            <a:r>
              <a:rPr lang="en-US" dirty="0"/>
              <a:t>Description:</a:t>
            </a:r>
          </a:p>
          <a:p>
            <a:r>
              <a:rPr lang="en-US" sz="1400" dirty="0"/>
              <a:t>Currently, for </a:t>
            </a:r>
            <a:r>
              <a:rPr lang="en-US" sz="1400" b="1" dirty="0"/>
              <a:t>Text fields</a:t>
            </a:r>
            <a:r>
              <a:rPr lang="en-US" sz="1400" dirty="0"/>
              <a:t>, we offer several preconfigured validation rules with limited customization options.</a:t>
            </a:r>
          </a:p>
          <a:p>
            <a:r>
              <a:rPr lang="en-US" sz="1400" dirty="0"/>
              <a:t>Starting this release, the </a:t>
            </a:r>
            <a:r>
              <a:rPr lang="en-US" sz="1400" b="1" dirty="0"/>
              <a:t>text fields</a:t>
            </a:r>
            <a:r>
              <a:rPr lang="en-US" sz="1400" dirty="0"/>
              <a:t> in forms can be configured with client-defined </a:t>
            </a:r>
            <a:r>
              <a:rPr lang="en-US" sz="1400" b="1" dirty="0"/>
              <a:t>custom validations</a:t>
            </a:r>
            <a:r>
              <a:rPr lang="en-US" sz="1400" dirty="0"/>
              <a:t>. </a:t>
            </a:r>
          </a:p>
          <a:p>
            <a:r>
              <a:rPr lang="en-US" sz="1400" dirty="0"/>
              <a:t>A Regex validation rule can be written and added by the Workbench Admin to apply a custom validation to a text field. </a:t>
            </a:r>
            <a:endParaRPr lang="en-US" sz="1400" i="1" dirty="0"/>
          </a:p>
          <a:p>
            <a:r>
              <a:rPr lang="en-US" sz="1400" dirty="0"/>
              <a:t>This feature is available inside Candidate Forms, Document Subsidiary Forms &amp; Req Subsidiary Forms.</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1724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Forms -Text Fields -Custom Validations</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8" name="Picture 7">
            <a:extLst>
              <a:ext uri="{FF2B5EF4-FFF2-40B4-BE49-F238E27FC236}">
                <a16:creationId xmlns:a16="http://schemas.microsoft.com/office/drawing/2014/main" id="{2ED54A25-83C1-49DC-A394-BB1498F58BF3}"/>
              </a:ext>
            </a:extLst>
          </p:cNvPr>
          <p:cNvPicPr>
            <a:picLocks noChangeAspect="1"/>
          </p:cNvPicPr>
          <p:nvPr/>
        </p:nvPicPr>
        <p:blipFill>
          <a:blip r:embed="rId6"/>
          <a:stretch>
            <a:fillRect/>
          </a:stretch>
        </p:blipFill>
        <p:spPr>
          <a:xfrm>
            <a:off x="5009377" y="1035273"/>
            <a:ext cx="3697246" cy="3440338"/>
          </a:xfrm>
          <a:prstGeom prst="rect">
            <a:avLst/>
          </a:prstGeom>
        </p:spPr>
      </p:pic>
      <p:sp>
        <p:nvSpPr>
          <p:cNvPr id="10" name="Text Placeholder 3">
            <a:extLst>
              <a:ext uri="{FF2B5EF4-FFF2-40B4-BE49-F238E27FC236}">
                <a16:creationId xmlns:a16="http://schemas.microsoft.com/office/drawing/2014/main" id="{89CCC8FD-8295-4057-9D2B-7BBD06E81434}"/>
              </a:ext>
            </a:extLst>
          </p:cNvPr>
          <p:cNvSpPr txBox="1">
            <a:spLocks/>
          </p:cNvSpPr>
          <p:nvPr/>
        </p:nvSpPr>
        <p:spPr>
          <a:xfrm>
            <a:off x="2729949" y="4644887"/>
            <a:ext cx="6397490" cy="494162"/>
          </a:xfrm>
          <a:prstGeom prst="rect">
            <a:avLst/>
          </a:prstGeom>
          <a:solidFill>
            <a:schemeClr val="accent6">
              <a:lumMod val="20000"/>
              <a:lumOff val="80000"/>
            </a:schemeClr>
          </a:solidFill>
        </p:spPr>
        <p:txBody>
          <a:bodyPr vert="horz" lIns="0" tIns="0" rIns="0" bIns="0" rtlCol="0" anchor="ctr">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200" b="1" i="1" dirty="0"/>
              <a:t>Note</a:t>
            </a:r>
            <a:r>
              <a:rPr lang="en-US" sz="1200" i="1" dirty="0"/>
              <a:t>: IBM does not support the writing of custom Regex rules. This is a responsibility of the client. Documentation can be found by searching the internet for Regex (Regular Expression).</a:t>
            </a:r>
          </a:p>
        </p:txBody>
      </p:sp>
    </p:spTree>
    <p:extLst>
      <p:ext uri="{BB962C8B-B14F-4D97-AF65-F5344CB8AC3E}">
        <p14:creationId xmlns:p14="http://schemas.microsoft.com/office/powerpoint/2010/main" val="1633259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Talent Gateway</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83932"/>
            <a:ext cx="4503665" cy="3863176"/>
          </a:xfrm>
        </p:spPr>
        <p:txBody>
          <a:bodyPr/>
          <a:lstStyle/>
          <a:p>
            <a:r>
              <a:rPr lang="en-US" dirty="0"/>
              <a:t>RTC #: </a:t>
            </a:r>
            <a:r>
              <a:rPr lang="en-IN" dirty="0"/>
              <a:t>127166, 127452, 131718</a:t>
            </a:r>
            <a:endParaRPr lang="en-US" dirty="0"/>
          </a:p>
          <a:p>
            <a:r>
              <a:rPr lang="en-US" dirty="0"/>
              <a:t>Description:</a:t>
            </a:r>
          </a:p>
          <a:p>
            <a:endParaRPr lang="en-US" sz="800" dirty="0"/>
          </a:p>
          <a:p>
            <a:pPr>
              <a:spcBef>
                <a:spcPts val="0"/>
              </a:spcBef>
            </a:pPr>
            <a:r>
              <a:rPr lang="en-US" dirty="0"/>
              <a:t>Prior to this release, organizations could have up to 4 footer links on the Talent Gateway. </a:t>
            </a:r>
          </a:p>
          <a:p>
            <a:pPr>
              <a:spcBef>
                <a:spcPts val="0"/>
              </a:spcBef>
            </a:pPr>
            <a:endParaRPr lang="en-US" sz="1100" dirty="0"/>
          </a:p>
          <a:p>
            <a:pPr>
              <a:spcBef>
                <a:spcPts val="0"/>
              </a:spcBef>
            </a:pPr>
            <a:r>
              <a:rPr lang="en-US" dirty="0"/>
              <a:t>Starting this release the footer can now be configured to accommodate up to </a:t>
            </a:r>
            <a:r>
              <a:rPr lang="en-US" b="1" dirty="0"/>
              <a:t>10 links </a:t>
            </a:r>
            <a:r>
              <a:rPr lang="en-US" dirty="0"/>
              <a:t>(Excluding IBM Standard Privacy Policy) in up to </a:t>
            </a:r>
            <a:r>
              <a:rPr lang="en-US" b="1" dirty="0"/>
              <a:t>3 rows</a:t>
            </a:r>
            <a:r>
              <a:rPr lang="en-US" dirty="0"/>
              <a:t>. </a:t>
            </a:r>
          </a:p>
          <a:p>
            <a:pPr>
              <a:spcBef>
                <a:spcPts val="0"/>
              </a:spcBef>
            </a:pPr>
            <a:endParaRPr lang="en-US" sz="800" dirty="0"/>
          </a:p>
          <a:p>
            <a:pPr>
              <a:spcBef>
                <a:spcPts val="0"/>
              </a:spcBef>
            </a:pPr>
            <a:r>
              <a:rPr lang="en-US" dirty="0"/>
              <a:t>The number of rows and the number of links displayed per row depends the display device.</a:t>
            </a:r>
          </a:p>
          <a:p>
            <a:r>
              <a:rPr lang="en-US" sz="1200" b="1" i="1" dirty="0"/>
              <a:t>Workbench &gt; Tools &gt; Talent Gateways &gt; Responsive Layout &gt; Header/Footer section</a:t>
            </a: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94436"/>
            <a:ext cx="4114800" cy="30003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Footer Enhancements</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2" name="Picture 1">
            <a:extLst>
              <a:ext uri="{FF2B5EF4-FFF2-40B4-BE49-F238E27FC236}">
                <a16:creationId xmlns:a16="http://schemas.microsoft.com/office/drawing/2014/main" id="{4C1337F4-8882-48B3-8A93-363E9FE95BB1}"/>
              </a:ext>
            </a:extLst>
          </p:cNvPr>
          <p:cNvPicPr>
            <a:picLocks noChangeAspect="1"/>
          </p:cNvPicPr>
          <p:nvPr/>
        </p:nvPicPr>
        <p:blipFill>
          <a:blip r:embed="rId6"/>
          <a:stretch>
            <a:fillRect/>
          </a:stretch>
        </p:blipFill>
        <p:spPr>
          <a:xfrm>
            <a:off x="4860677" y="1118401"/>
            <a:ext cx="3726807" cy="3861735"/>
          </a:xfrm>
          <a:prstGeom prst="rect">
            <a:avLst/>
          </a:prstGeom>
        </p:spPr>
      </p:pic>
    </p:spTree>
    <p:extLst>
      <p:ext uri="{BB962C8B-B14F-4D97-AF65-F5344CB8AC3E}">
        <p14:creationId xmlns:p14="http://schemas.microsoft.com/office/powerpoint/2010/main" val="2647924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83932"/>
            <a:ext cx="4503665" cy="3863176"/>
          </a:xfrm>
        </p:spPr>
        <p:txBody>
          <a:bodyPr/>
          <a:lstStyle/>
          <a:p>
            <a:r>
              <a:rPr lang="en-US" dirty="0"/>
              <a:t>RTC #: </a:t>
            </a:r>
            <a:r>
              <a:rPr lang="en-IN" dirty="0"/>
              <a:t>129821</a:t>
            </a:r>
            <a:endParaRPr lang="en-US" dirty="0"/>
          </a:p>
          <a:p>
            <a:r>
              <a:rPr lang="en-US" dirty="0"/>
              <a:t>Description:</a:t>
            </a:r>
          </a:p>
          <a:p>
            <a:r>
              <a:rPr lang="en-US" sz="1400" dirty="0"/>
              <a:t>Starting this release, date ﬁelds present in the candidate forms, req forms, and document subsidiary forms provide custom validation. </a:t>
            </a:r>
          </a:p>
          <a:p>
            <a:r>
              <a:rPr lang="en-US" sz="1400" dirty="0"/>
              <a:t>When Workbench users edit req form ﬁeld attributes in Workbench, a new Calendar conﬁguration is available using which, the date ﬁeld can be customized. </a:t>
            </a:r>
          </a:p>
          <a:p>
            <a:r>
              <a:rPr lang="en-US" sz="1400" dirty="0"/>
              <a:t>The</a:t>
            </a:r>
            <a:r>
              <a:rPr lang="en-US" sz="1400" i="1" dirty="0"/>
              <a:t> </a:t>
            </a:r>
            <a:r>
              <a:rPr lang="en-US" sz="1400" dirty="0"/>
              <a:t>conﬁguration of this ﬁeld is</a:t>
            </a:r>
            <a:r>
              <a:rPr lang="en-US" sz="1400" i="1" dirty="0"/>
              <a:t> </a:t>
            </a:r>
            <a:r>
              <a:rPr lang="en-US" sz="1400" b="1" i="1" dirty="0"/>
              <a:t>NOW AVAILABLE </a:t>
            </a:r>
            <a:r>
              <a:rPr lang="en-US" sz="1400" dirty="0"/>
              <a:t>for date ﬁelds on the Talent Gateway and Gateway Questionnaire.</a:t>
            </a:r>
          </a:p>
          <a:p>
            <a:r>
              <a:rPr lang="en-US" sz="1400" dirty="0"/>
              <a:t>Applicable on GQ flow, JSQ widgets and Social Referral Questions.</a:t>
            </a:r>
            <a:endParaRPr lang="en-IN"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1724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Forms - Date Field Validation for Talent Gateways</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2" name="Picture 1">
            <a:extLst>
              <a:ext uri="{FF2B5EF4-FFF2-40B4-BE49-F238E27FC236}">
                <a16:creationId xmlns:a16="http://schemas.microsoft.com/office/drawing/2014/main" id="{8CDCFE0E-B09F-49C5-92A7-9A831F1009E8}"/>
              </a:ext>
            </a:extLst>
          </p:cNvPr>
          <p:cNvPicPr>
            <a:picLocks noChangeAspect="1"/>
          </p:cNvPicPr>
          <p:nvPr/>
        </p:nvPicPr>
        <p:blipFill>
          <a:blip r:embed="rId6"/>
          <a:stretch>
            <a:fillRect/>
          </a:stretch>
        </p:blipFill>
        <p:spPr>
          <a:xfrm>
            <a:off x="4640035" y="1173480"/>
            <a:ext cx="4435929" cy="2484120"/>
          </a:xfrm>
          <a:prstGeom prst="rect">
            <a:avLst/>
          </a:prstGeom>
        </p:spPr>
      </p:pic>
    </p:spTree>
    <p:extLst>
      <p:ext uri="{BB962C8B-B14F-4D97-AF65-F5344CB8AC3E}">
        <p14:creationId xmlns:p14="http://schemas.microsoft.com/office/powerpoint/2010/main" val="29582510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b="1" dirty="0">
                <a:solidFill>
                  <a:schemeClr val="accent2"/>
                </a:solidFill>
              </a:rPr>
              <a:t>Forms - Date Field Validation for Talent Gateways</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811924"/>
            <a:ext cx="8935370" cy="3885456"/>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latin typeface="IBM Plex Sans" panose="020B0503050000000000" pitchFamily="34" charset="0"/>
            </a:endParaRPr>
          </a:p>
        </p:txBody>
      </p:sp>
      <p:pic>
        <p:nvPicPr>
          <p:cNvPr id="8" name="image14.jpeg">
            <a:extLst>
              <a:ext uri="{FF2B5EF4-FFF2-40B4-BE49-F238E27FC236}">
                <a16:creationId xmlns:a16="http://schemas.microsoft.com/office/drawing/2014/main" id="{4D98D845-3D92-471C-A3E9-D64BB35713BF}"/>
              </a:ext>
            </a:extLst>
          </p:cNvPr>
          <p:cNvPicPr/>
          <p:nvPr/>
        </p:nvPicPr>
        <p:blipFill>
          <a:blip r:embed="rId2" cstate="print"/>
          <a:stretch>
            <a:fillRect/>
          </a:stretch>
        </p:blipFill>
        <p:spPr>
          <a:xfrm>
            <a:off x="124285" y="872173"/>
            <a:ext cx="3812716" cy="2861627"/>
          </a:xfrm>
          <a:prstGeom prst="rect">
            <a:avLst/>
          </a:prstGeom>
        </p:spPr>
      </p:pic>
      <p:pic>
        <p:nvPicPr>
          <p:cNvPr id="9" name="image17.jpeg">
            <a:extLst>
              <a:ext uri="{FF2B5EF4-FFF2-40B4-BE49-F238E27FC236}">
                <a16:creationId xmlns:a16="http://schemas.microsoft.com/office/drawing/2014/main" id="{AFBB51D3-BC04-4B01-BCD1-2B54BC402B7D}"/>
              </a:ext>
            </a:extLst>
          </p:cNvPr>
          <p:cNvPicPr/>
          <p:nvPr/>
        </p:nvPicPr>
        <p:blipFill>
          <a:blip r:embed="rId3" cstate="print"/>
          <a:stretch>
            <a:fillRect/>
          </a:stretch>
        </p:blipFill>
        <p:spPr>
          <a:xfrm>
            <a:off x="4645174" y="884775"/>
            <a:ext cx="3647926" cy="2849026"/>
          </a:xfrm>
          <a:prstGeom prst="rect">
            <a:avLst/>
          </a:prstGeom>
        </p:spPr>
      </p:pic>
      <p:sp>
        <p:nvSpPr>
          <p:cNvPr id="4" name="TextBox 3">
            <a:extLst>
              <a:ext uri="{FF2B5EF4-FFF2-40B4-BE49-F238E27FC236}">
                <a16:creationId xmlns:a16="http://schemas.microsoft.com/office/drawing/2014/main" id="{A5AD7804-6A6E-4326-87A9-606E74C8DCF1}"/>
              </a:ext>
            </a:extLst>
          </p:cNvPr>
          <p:cNvSpPr txBox="1"/>
          <p:nvPr/>
        </p:nvSpPr>
        <p:spPr>
          <a:xfrm>
            <a:off x="228599" y="3987800"/>
            <a:ext cx="8426451" cy="484748"/>
          </a:xfrm>
          <a:prstGeom prst="rect">
            <a:avLst/>
          </a:prstGeom>
          <a:noFill/>
        </p:spPr>
        <p:txBody>
          <a:bodyPr wrap="square" rtlCol="0">
            <a:spAutoFit/>
          </a:bodyPr>
          <a:lstStyle/>
          <a:p>
            <a:r>
              <a:rPr lang="en-US" b="1" dirty="0"/>
              <a:t>Note</a:t>
            </a:r>
            <a:r>
              <a:rPr lang="en-US" dirty="0"/>
              <a:t>: </a:t>
            </a:r>
            <a:r>
              <a:rPr lang="en-US" sz="1200" i="1" dirty="0"/>
              <a:t>Client Administrators that configure the calendars must configure the date question label and the helper text ( </a:t>
            </a:r>
            <a:r>
              <a:rPr lang="en-US" sz="1200" i="1" dirty="0" err="1"/>
              <a:t>i</a:t>
            </a:r>
            <a:r>
              <a:rPr lang="en-US" sz="1200" i="1" dirty="0"/>
              <a:t> button) that clearly explains the expected input dates.</a:t>
            </a:r>
            <a:endParaRPr lang="en-IN" i="1" dirty="0"/>
          </a:p>
        </p:txBody>
      </p:sp>
    </p:spTree>
    <p:extLst>
      <p:ext uri="{BB962C8B-B14F-4D97-AF65-F5344CB8AC3E}">
        <p14:creationId xmlns:p14="http://schemas.microsoft.com/office/powerpoint/2010/main" val="2799824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BrassRing UI</a:t>
            </a:r>
          </a:p>
          <a:p>
            <a:r>
              <a:rPr lang="en-US" sz="1200" dirty="0">
                <a:solidFill>
                  <a:schemeClr val="accent2"/>
                </a:solidFill>
              </a:rPr>
              <a:t>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983768"/>
            <a:ext cx="4287709" cy="3750727"/>
          </a:xfrm>
        </p:spPr>
        <p:txBody>
          <a:bodyPr/>
          <a:lstStyle/>
          <a:p>
            <a:r>
              <a:rPr lang="en-US" dirty="0"/>
              <a:t>RTC #: </a:t>
            </a:r>
            <a:r>
              <a:rPr lang="en-IN" dirty="0"/>
              <a:t>131684</a:t>
            </a:r>
            <a:endParaRPr lang="en-US" dirty="0"/>
          </a:p>
          <a:p>
            <a:r>
              <a:rPr lang="en-US" dirty="0"/>
              <a:t>Description:</a:t>
            </a:r>
          </a:p>
          <a:p>
            <a:r>
              <a:rPr lang="en-US" dirty="0"/>
              <a:t>The default background image of the BrassRing login page is updated to an image that is inclusive. </a:t>
            </a:r>
          </a:p>
          <a:p>
            <a:r>
              <a:rPr lang="en-US" dirty="0"/>
              <a:t>This change is to the default image only.</a:t>
            </a:r>
          </a:p>
          <a:p>
            <a:r>
              <a:rPr lang="en-US" dirty="0"/>
              <a:t>You can choose a different image for the landing page as per your requirements.</a:t>
            </a:r>
          </a:p>
          <a:p>
            <a:r>
              <a:rPr lang="en-US" dirty="0"/>
              <a:t>This change is only for Standalone BrassRing clients (not TAS).</a:t>
            </a:r>
          </a:p>
          <a:p>
            <a:r>
              <a:rPr lang="en-US" dirty="0"/>
              <a:t>Lead Manager, Onboard, and the Talent Suite login enhancements will follow soon.</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20555"/>
            <a:ext cx="4114800" cy="563213"/>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BrassRing -Login Page -Default Background Image</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65366"/>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Recruiters</a:t>
            </a:r>
          </a:p>
        </p:txBody>
      </p:sp>
      <p:pic>
        <p:nvPicPr>
          <p:cNvPr id="10" name="Graphic 9" descr="Compass">
            <a:extLst>
              <a:ext uri="{FF2B5EF4-FFF2-40B4-BE49-F238E27FC236}">
                <a16:creationId xmlns:a16="http://schemas.microsoft.com/office/drawing/2014/main" id="{98D64180-E03B-4CF5-9603-56B776ECDF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0547" y="86716"/>
            <a:ext cx="327129" cy="327129"/>
          </a:xfrm>
          <a:prstGeom prst="rect">
            <a:avLst/>
          </a:prstGeom>
        </p:spPr>
      </p:pic>
      <p:pic>
        <p:nvPicPr>
          <p:cNvPr id="8" name="Picture 7">
            <a:extLst>
              <a:ext uri="{FF2B5EF4-FFF2-40B4-BE49-F238E27FC236}">
                <a16:creationId xmlns:a16="http://schemas.microsoft.com/office/drawing/2014/main" id="{42CADD8E-3791-46AB-9389-9E92050F7688}"/>
              </a:ext>
            </a:extLst>
          </p:cNvPr>
          <p:cNvPicPr>
            <a:picLocks noChangeAspect="1"/>
          </p:cNvPicPr>
          <p:nvPr/>
        </p:nvPicPr>
        <p:blipFill>
          <a:blip r:embed="rId5"/>
          <a:stretch>
            <a:fillRect/>
          </a:stretch>
        </p:blipFill>
        <p:spPr>
          <a:xfrm>
            <a:off x="4605865" y="1070484"/>
            <a:ext cx="2760135" cy="1614871"/>
          </a:xfrm>
          <a:prstGeom prst="rect">
            <a:avLst/>
          </a:prstGeom>
        </p:spPr>
      </p:pic>
      <p:pic>
        <p:nvPicPr>
          <p:cNvPr id="9" name="Picture 8">
            <a:extLst>
              <a:ext uri="{FF2B5EF4-FFF2-40B4-BE49-F238E27FC236}">
                <a16:creationId xmlns:a16="http://schemas.microsoft.com/office/drawing/2014/main" id="{4B8932AC-E409-4150-98D2-AE4195A5F6D4}"/>
              </a:ext>
            </a:extLst>
          </p:cNvPr>
          <p:cNvPicPr>
            <a:picLocks noChangeAspect="1"/>
          </p:cNvPicPr>
          <p:nvPr/>
        </p:nvPicPr>
        <p:blipFill>
          <a:blip r:embed="rId6"/>
          <a:stretch>
            <a:fillRect/>
          </a:stretch>
        </p:blipFill>
        <p:spPr>
          <a:xfrm>
            <a:off x="4605865" y="2685355"/>
            <a:ext cx="4014286" cy="2371429"/>
          </a:xfrm>
          <a:prstGeom prst="rect">
            <a:avLst/>
          </a:prstGeom>
        </p:spPr>
      </p:pic>
    </p:spTree>
    <p:extLst>
      <p:ext uri="{BB962C8B-B14F-4D97-AF65-F5344CB8AC3E}">
        <p14:creationId xmlns:p14="http://schemas.microsoft.com/office/powerpoint/2010/main" val="19646090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BrassRing UI</a:t>
            </a:r>
          </a:p>
          <a:p>
            <a:r>
              <a:rPr lang="en-US" sz="1200" dirty="0">
                <a:solidFill>
                  <a:schemeClr val="accent2"/>
                </a:solidFill>
              </a:rPr>
              <a:t>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1032307"/>
            <a:ext cx="4343400" cy="3729204"/>
          </a:xfrm>
        </p:spPr>
        <p:txBody>
          <a:bodyPr/>
          <a:lstStyle/>
          <a:p>
            <a:r>
              <a:rPr lang="en-US" dirty="0"/>
              <a:t>RTC #: </a:t>
            </a:r>
            <a:r>
              <a:rPr lang="en-IN" dirty="0"/>
              <a:t>128501</a:t>
            </a:r>
            <a:endParaRPr lang="en-US" dirty="0"/>
          </a:p>
          <a:p>
            <a:r>
              <a:rPr lang="en-US" dirty="0"/>
              <a:t>Description:</a:t>
            </a:r>
          </a:p>
          <a:p>
            <a:r>
              <a:rPr lang="en-US" dirty="0"/>
              <a:t>Starting this release, the system will validate to find if </a:t>
            </a:r>
            <a:r>
              <a:rPr lang="en-US" b="1" dirty="0"/>
              <a:t>interview format details </a:t>
            </a:r>
            <a:r>
              <a:rPr lang="en-US" dirty="0"/>
              <a:t>are available on the Send invitation page. </a:t>
            </a:r>
          </a:p>
          <a:p>
            <a:r>
              <a:rPr lang="en-US" dirty="0"/>
              <a:t>If the format details are unavailable, then a pop up will appear and user must input the details.</a:t>
            </a:r>
          </a:p>
          <a:p>
            <a:r>
              <a:rPr lang="en-US" dirty="0"/>
              <a:t>It is to ensure invitation page is not missing the format details. (Ex: Phone Number, Video details, etc.)</a:t>
            </a: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02309"/>
            <a:ext cx="4114800" cy="53979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Interview Manager -Validation for Format Details</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78024" y="381989"/>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Recruiters</a:t>
            </a:r>
          </a:p>
        </p:txBody>
      </p:sp>
      <p:pic>
        <p:nvPicPr>
          <p:cNvPr id="10" name="Graphic 9" descr="Compass">
            <a:extLst>
              <a:ext uri="{FF2B5EF4-FFF2-40B4-BE49-F238E27FC236}">
                <a16:creationId xmlns:a16="http://schemas.microsoft.com/office/drawing/2014/main" id="{98D64180-E03B-4CF5-9603-56B776ECDF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0547" y="86716"/>
            <a:ext cx="327129" cy="327129"/>
          </a:xfrm>
          <a:prstGeom prst="rect">
            <a:avLst/>
          </a:prstGeom>
        </p:spPr>
      </p:pic>
      <p:pic>
        <p:nvPicPr>
          <p:cNvPr id="2" name="Picture 1">
            <a:extLst>
              <a:ext uri="{FF2B5EF4-FFF2-40B4-BE49-F238E27FC236}">
                <a16:creationId xmlns:a16="http://schemas.microsoft.com/office/drawing/2014/main" id="{7EF08417-CEEC-47D6-83E1-EB3242AF3C52}"/>
              </a:ext>
            </a:extLst>
          </p:cNvPr>
          <p:cNvPicPr>
            <a:picLocks noChangeAspect="1"/>
          </p:cNvPicPr>
          <p:nvPr/>
        </p:nvPicPr>
        <p:blipFill>
          <a:blip r:embed="rId5"/>
          <a:stretch>
            <a:fillRect/>
          </a:stretch>
        </p:blipFill>
        <p:spPr>
          <a:xfrm>
            <a:off x="4605865" y="983768"/>
            <a:ext cx="3028949" cy="2118514"/>
          </a:xfrm>
          <a:prstGeom prst="rect">
            <a:avLst/>
          </a:prstGeom>
        </p:spPr>
      </p:pic>
      <p:pic>
        <p:nvPicPr>
          <p:cNvPr id="6" name="Picture 5">
            <a:extLst>
              <a:ext uri="{FF2B5EF4-FFF2-40B4-BE49-F238E27FC236}">
                <a16:creationId xmlns:a16="http://schemas.microsoft.com/office/drawing/2014/main" id="{452B6F93-0018-468E-9ED1-BD5F28892F3B}"/>
              </a:ext>
            </a:extLst>
          </p:cNvPr>
          <p:cNvPicPr>
            <a:picLocks noChangeAspect="1"/>
          </p:cNvPicPr>
          <p:nvPr/>
        </p:nvPicPr>
        <p:blipFill>
          <a:blip r:embed="rId6"/>
          <a:stretch>
            <a:fillRect/>
          </a:stretch>
        </p:blipFill>
        <p:spPr>
          <a:xfrm>
            <a:off x="4605865" y="3121264"/>
            <a:ext cx="4265811" cy="2022236"/>
          </a:xfrm>
          <a:prstGeom prst="rect">
            <a:avLst/>
          </a:prstGeom>
        </p:spPr>
      </p:pic>
    </p:spTree>
    <p:extLst>
      <p:ext uri="{BB962C8B-B14F-4D97-AF65-F5344CB8AC3E}">
        <p14:creationId xmlns:p14="http://schemas.microsoft.com/office/powerpoint/2010/main" val="4394610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BrassRing UI</a:t>
            </a:r>
          </a:p>
          <a:p>
            <a:r>
              <a:rPr lang="en-US" sz="1200" dirty="0">
                <a:solidFill>
                  <a:schemeClr val="accent2"/>
                </a:solidFill>
              </a:rPr>
              <a:t>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0791" y="1126073"/>
            <a:ext cx="4385074" cy="3750727"/>
          </a:xfrm>
        </p:spPr>
        <p:txBody>
          <a:bodyPr/>
          <a:lstStyle/>
          <a:p>
            <a:r>
              <a:rPr lang="en-US" dirty="0"/>
              <a:t>RTC #: </a:t>
            </a:r>
            <a:r>
              <a:rPr lang="en-IN" dirty="0"/>
              <a:t>130937</a:t>
            </a:r>
            <a:endParaRPr lang="en-US" dirty="0"/>
          </a:p>
          <a:p>
            <a:r>
              <a:rPr lang="en-US" dirty="0"/>
              <a:t>Description:</a:t>
            </a:r>
          </a:p>
          <a:p>
            <a:r>
              <a:rPr lang="en-US" sz="1200" dirty="0"/>
              <a:t>Existing functionality allowed users, with the appropriate privilege, to copy per req candidate forms when a candidate was being moved or copied from one requisition to another. </a:t>
            </a:r>
          </a:p>
          <a:p>
            <a:r>
              <a:rPr lang="en-US" sz="1200" dirty="0"/>
              <a:t>The copy per candidate forms feature was not available after the candidate had already been moved/copied. </a:t>
            </a:r>
          </a:p>
          <a:p>
            <a:r>
              <a:rPr lang="en-US" sz="1200" dirty="0"/>
              <a:t>Starting this release, per req candidate forms can be copied from one req to another at any time.</a:t>
            </a:r>
          </a:p>
          <a:p>
            <a:r>
              <a:rPr lang="en-US" sz="1200" dirty="0"/>
              <a:t>A new column </a:t>
            </a:r>
            <a:r>
              <a:rPr lang="en-US" sz="1200" b="1" dirty="0"/>
              <a:t>Copy Form </a:t>
            </a:r>
            <a:r>
              <a:rPr lang="en-US" sz="1200" dirty="0"/>
              <a:t>is added next to the </a:t>
            </a:r>
            <a:r>
              <a:rPr lang="en-US" sz="1200" dirty="0" err="1"/>
              <a:t>eLink</a:t>
            </a:r>
            <a:r>
              <a:rPr lang="en-US" sz="1200" dirty="0"/>
              <a:t> column to the Forms List page. </a:t>
            </a:r>
          </a:p>
          <a:p>
            <a:r>
              <a:rPr lang="en-IN" sz="1200" b="1" i="1" dirty="0"/>
              <a:t>Note: Only Per/Req forms are eligible for this action.</a:t>
            </a:r>
            <a:br>
              <a:rPr lang="en-IN" sz="1200" b="1" i="1" dirty="0"/>
            </a:br>
            <a:r>
              <a:rPr lang="en-IN" sz="1200" b="1" i="1" dirty="0"/>
              <a:t>Job response forms/TG/GQ forms are not eligible to be copied.</a:t>
            </a:r>
            <a:endParaRPr lang="en-US" sz="1200" dirty="0"/>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89"/>
            <a:ext cx="4114800" cy="426279"/>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Candidate Forms -Copy Forms To Reqs</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65366"/>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Recruiters</a:t>
            </a:r>
          </a:p>
        </p:txBody>
      </p:sp>
      <p:pic>
        <p:nvPicPr>
          <p:cNvPr id="10" name="Graphic 9" descr="Compass">
            <a:extLst>
              <a:ext uri="{FF2B5EF4-FFF2-40B4-BE49-F238E27FC236}">
                <a16:creationId xmlns:a16="http://schemas.microsoft.com/office/drawing/2014/main" id="{98D64180-E03B-4CF5-9603-56B776ECDF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0547" y="86716"/>
            <a:ext cx="327129" cy="327129"/>
          </a:xfrm>
          <a:prstGeom prst="rect">
            <a:avLst/>
          </a:prstGeom>
        </p:spPr>
      </p:pic>
      <p:pic>
        <p:nvPicPr>
          <p:cNvPr id="8" name="Picture 7">
            <a:extLst>
              <a:ext uri="{FF2B5EF4-FFF2-40B4-BE49-F238E27FC236}">
                <a16:creationId xmlns:a16="http://schemas.microsoft.com/office/drawing/2014/main" id="{58DC2639-CB06-4865-B892-71C847E7CF2C}"/>
              </a:ext>
            </a:extLst>
          </p:cNvPr>
          <p:cNvPicPr>
            <a:picLocks noChangeAspect="1"/>
          </p:cNvPicPr>
          <p:nvPr/>
        </p:nvPicPr>
        <p:blipFill>
          <a:blip r:embed="rId5"/>
          <a:stretch>
            <a:fillRect/>
          </a:stretch>
        </p:blipFill>
        <p:spPr>
          <a:xfrm>
            <a:off x="4605865" y="1174491"/>
            <a:ext cx="4538135" cy="2171960"/>
          </a:xfrm>
          <a:prstGeom prst="rect">
            <a:avLst/>
          </a:prstGeom>
        </p:spPr>
      </p:pic>
      <p:sp>
        <p:nvSpPr>
          <p:cNvPr id="13" name="Star: 5 Points 12">
            <a:extLst>
              <a:ext uri="{FF2B5EF4-FFF2-40B4-BE49-F238E27FC236}">
                <a16:creationId xmlns:a16="http://schemas.microsoft.com/office/drawing/2014/main" id="{A4D329CC-595B-47FC-A89D-BEA1991C1C79}"/>
              </a:ext>
            </a:extLst>
          </p:cNvPr>
          <p:cNvSpPr/>
          <p:nvPr/>
        </p:nvSpPr>
        <p:spPr>
          <a:xfrm>
            <a:off x="3695439" y="8211"/>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sp>
        <p:nvSpPr>
          <p:cNvPr id="12" name="Text Placeholder 3">
            <a:extLst>
              <a:ext uri="{FF2B5EF4-FFF2-40B4-BE49-F238E27FC236}">
                <a16:creationId xmlns:a16="http://schemas.microsoft.com/office/drawing/2014/main" id="{6562EF62-564C-4BDA-AA8A-033245997FD4}"/>
              </a:ext>
            </a:extLst>
          </p:cNvPr>
          <p:cNvSpPr txBox="1">
            <a:spLocks/>
          </p:cNvSpPr>
          <p:nvPr/>
        </p:nvSpPr>
        <p:spPr>
          <a:xfrm>
            <a:off x="4605865" y="3410918"/>
            <a:ext cx="4458622" cy="173258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200" dirty="0"/>
              <a:t>When the user selects the copy icon, a pop-up opens. </a:t>
            </a:r>
          </a:p>
          <a:p>
            <a:pPr marL="171450" indent="-171450">
              <a:buFont typeface="Arial" panose="020B0604020202020204" pitchFamily="34" charset="0"/>
              <a:buChar char="•"/>
            </a:pPr>
            <a:r>
              <a:rPr lang="en-US" sz="1200" dirty="0"/>
              <a:t>Users can select the reqs from a list of reqs presented in a multi-select control.</a:t>
            </a:r>
          </a:p>
          <a:p>
            <a:pPr marL="171450" indent="-171450">
              <a:buFont typeface="Arial" panose="020B0604020202020204" pitchFamily="34" charset="0"/>
              <a:buChar char="•"/>
            </a:pPr>
            <a:r>
              <a:rPr lang="en-US" sz="1200" dirty="0"/>
              <a:t>This column is displayed only when the user has the user type privilege </a:t>
            </a:r>
            <a:r>
              <a:rPr lang="en-US" sz="1200" b="1" dirty="0"/>
              <a:t>Candidates -copy per req forms</a:t>
            </a:r>
            <a:r>
              <a:rPr lang="en-US" sz="1200" dirty="0"/>
              <a:t> available. </a:t>
            </a:r>
          </a:p>
          <a:p>
            <a:pPr marL="171450" indent="-171450">
              <a:buFont typeface="Arial" panose="020B0604020202020204" pitchFamily="34" charset="0"/>
              <a:buChar char="•"/>
            </a:pPr>
            <a:r>
              <a:rPr lang="en-US" sz="1200" dirty="0"/>
              <a:t>Reqs are displayed where the candidate is already filed, and the form does not exist.</a:t>
            </a:r>
            <a:endParaRPr lang="en-IN" sz="1200" dirty="0"/>
          </a:p>
        </p:txBody>
      </p:sp>
    </p:spTree>
    <p:extLst>
      <p:ext uri="{BB962C8B-B14F-4D97-AF65-F5344CB8AC3E}">
        <p14:creationId xmlns:p14="http://schemas.microsoft.com/office/powerpoint/2010/main" val="41066422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BrassRing UI</a:t>
            </a:r>
          </a:p>
          <a:p>
            <a:r>
              <a:rPr lang="en-US" sz="1200" dirty="0">
                <a:solidFill>
                  <a:schemeClr val="accent2"/>
                </a:solidFill>
              </a:rPr>
              <a:t>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0791" y="1209893"/>
            <a:ext cx="4262310" cy="3750727"/>
          </a:xfrm>
        </p:spPr>
        <p:txBody>
          <a:bodyPr/>
          <a:lstStyle/>
          <a:p>
            <a:r>
              <a:rPr lang="en-US" dirty="0"/>
              <a:t>RTC #: </a:t>
            </a:r>
            <a:r>
              <a:rPr lang="en-IN" dirty="0"/>
              <a:t>132219</a:t>
            </a:r>
            <a:endParaRPr lang="en-US" dirty="0"/>
          </a:p>
          <a:p>
            <a:r>
              <a:rPr lang="en-US" dirty="0"/>
              <a:t>Description:</a:t>
            </a:r>
          </a:p>
          <a:p>
            <a:r>
              <a:rPr lang="en-US" sz="1400" dirty="0"/>
              <a:t>In candidate search, it was observed that even when a limited number of candidates were selected for export to excel, all the candidates displayed in the page were being exported.</a:t>
            </a:r>
          </a:p>
          <a:p>
            <a:r>
              <a:rPr lang="en-US" sz="1400" dirty="0"/>
              <a:t>This behavior is corrected during this release.</a:t>
            </a:r>
          </a:p>
          <a:p>
            <a:r>
              <a:rPr lang="en-US" sz="1400" dirty="0"/>
              <a:t>Only the selected candidates are now exported to the excel file while performing an export to excel.</a:t>
            </a:r>
            <a:endParaRPr lang="en-IN"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89"/>
            <a:ext cx="4114800" cy="53979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Candidate Search -Export to Excel</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Recruiters</a:t>
            </a:r>
          </a:p>
        </p:txBody>
      </p:sp>
      <p:pic>
        <p:nvPicPr>
          <p:cNvPr id="10" name="Graphic 9" descr="Compass">
            <a:extLst>
              <a:ext uri="{FF2B5EF4-FFF2-40B4-BE49-F238E27FC236}">
                <a16:creationId xmlns:a16="http://schemas.microsoft.com/office/drawing/2014/main" id="{98D64180-E03B-4CF5-9603-56B776ECDF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0547" y="86716"/>
            <a:ext cx="327129" cy="327129"/>
          </a:xfrm>
          <a:prstGeom prst="rect">
            <a:avLst/>
          </a:prstGeom>
        </p:spPr>
      </p:pic>
      <p:pic>
        <p:nvPicPr>
          <p:cNvPr id="2" name="Picture 1">
            <a:extLst>
              <a:ext uri="{FF2B5EF4-FFF2-40B4-BE49-F238E27FC236}">
                <a16:creationId xmlns:a16="http://schemas.microsoft.com/office/drawing/2014/main" id="{E340D794-6C98-4D1A-BFDD-84F042A4D56F}"/>
              </a:ext>
            </a:extLst>
          </p:cNvPr>
          <p:cNvPicPr>
            <a:picLocks noChangeAspect="1"/>
          </p:cNvPicPr>
          <p:nvPr/>
        </p:nvPicPr>
        <p:blipFill>
          <a:blip r:embed="rId5"/>
          <a:stretch>
            <a:fillRect/>
          </a:stretch>
        </p:blipFill>
        <p:spPr>
          <a:xfrm>
            <a:off x="4605865" y="1018418"/>
            <a:ext cx="1309945" cy="4122934"/>
          </a:xfrm>
          <a:prstGeom prst="rect">
            <a:avLst/>
          </a:prstGeom>
        </p:spPr>
      </p:pic>
      <p:pic>
        <p:nvPicPr>
          <p:cNvPr id="6" name="Picture 5">
            <a:extLst>
              <a:ext uri="{FF2B5EF4-FFF2-40B4-BE49-F238E27FC236}">
                <a16:creationId xmlns:a16="http://schemas.microsoft.com/office/drawing/2014/main" id="{3BA84FE8-1597-42DC-B48C-8CD6BBF1FFC4}"/>
              </a:ext>
            </a:extLst>
          </p:cNvPr>
          <p:cNvPicPr>
            <a:picLocks noChangeAspect="1"/>
          </p:cNvPicPr>
          <p:nvPr/>
        </p:nvPicPr>
        <p:blipFill>
          <a:blip r:embed="rId6"/>
          <a:stretch>
            <a:fillRect/>
          </a:stretch>
        </p:blipFill>
        <p:spPr>
          <a:xfrm>
            <a:off x="5937075" y="1048206"/>
            <a:ext cx="1485584" cy="4063357"/>
          </a:xfrm>
          <a:prstGeom prst="rect">
            <a:avLst/>
          </a:prstGeom>
        </p:spPr>
      </p:pic>
      <p:pic>
        <p:nvPicPr>
          <p:cNvPr id="8" name="Picture 7">
            <a:extLst>
              <a:ext uri="{FF2B5EF4-FFF2-40B4-BE49-F238E27FC236}">
                <a16:creationId xmlns:a16="http://schemas.microsoft.com/office/drawing/2014/main" id="{7846E789-468C-4A0E-AD7A-81A4DA6EF8A2}"/>
              </a:ext>
            </a:extLst>
          </p:cNvPr>
          <p:cNvPicPr>
            <a:picLocks noChangeAspect="1"/>
          </p:cNvPicPr>
          <p:nvPr/>
        </p:nvPicPr>
        <p:blipFill>
          <a:blip r:embed="rId7"/>
          <a:stretch>
            <a:fillRect/>
          </a:stretch>
        </p:blipFill>
        <p:spPr>
          <a:xfrm>
            <a:off x="6891865" y="2571750"/>
            <a:ext cx="2262053" cy="830222"/>
          </a:xfrm>
          <a:prstGeom prst="rect">
            <a:avLst/>
          </a:prstGeom>
        </p:spPr>
      </p:pic>
    </p:spTree>
    <p:extLst>
      <p:ext uri="{BB962C8B-B14F-4D97-AF65-F5344CB8AC3E}">
        <p14:creationId xmlns:p14="http://schemas.microsoft.com/office/powerpoint/2010/main" val="8585396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BrassRing UI</a:t>
            </a:r>
          </a:p>
          <a:p>
            <a:r>
              <a:rPr lang="en-US" sz="1200" dirty="0">
                <a:solidFill>
                  <a:schemeClr val="accent2"/>
                </a:solidFill>
              </a:rPr>
              <a:t>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1" y="1097280"/>
            <a:ext cx="3997960" cy="3750727"/>
          </a:xfrm>
        </p:spPr>
        <p:txBody>
          <a:bodyPr/>
          <a:lstStyle/>
          <a:p>
            <a:r>
              <a:rPr lang="en-US" dirty="0"/>
              <a:t>RTC #: </a:t>
            </a:r>
            <a:r>
              <a:rPr lang="en-IN" dirty="0"/>
              <a:t>131656</a:t>
            </a:r>
            <a:endParaRPr lang="en-US" dirty="0"/>
          </a:p>
          <a:p>
            <a:r>
              <a:rPr lang="en-US" dirty="0"/>
              <a:t>Description:</a:t>
            </a:r>
          </a:p>
          <a:p>
            <a:r>
              <a:rPr lang="en-US" sz="1400" dirty="0"/>
              <a:t>The maximum length for a form field's display name is 4000 characters. </a:t>
            </a:r>
          </a:p>
          <a:p>
            <a:r>
              <a:rPr lang="en-US" sz="1400" dirty="0"/>
              <a:t>However, it was observed that in some screens, the display name is truncated at 500 characters.</a:t>
            </a:r>
          </a:p>
          <a:p>
            <a:r>
              <a:rPr lang="en-US" sz="1400" dirty="0"/>
              <a:t>This behavior is observed on the Filter section of the req folders -&gt; candidate’s grid.</a:t>
            </a:r>
          </a:p>
          <a:p>
            <a:r>
              <a:rPr lang="en-US" sz="1400" dirty="0"/>
              <a:t>Starting this release, the filter section displays the form field display name in full text up to 4000 in the Filters section of the Req folder</a:t>
            </a:r>
            <a:r>
              <a:rPr lang="en-US" dirty="0"/>
              <a:t>.</a:t>
            </a:r>
            <a:endParaRPr lang="en-IN"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89"/>
            <a:ext cx="4114800" cy="53979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Candidate Forms -Form Field Display Names Truncated</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Recruiters</a:t>
            </a:r>
          </a:p>
        </p:txBody>
      </p:sp>
      <p:pic>
        <p:nvPicPr>
          <p:cNvPr id="10" name="Graphic 9" descr="Compass">
            <a:extLst>
              <a:ext uri="{FF2B5EF4-FFF2-40B4-BE49-F238E27FC236}">
                <a16:creationId xmlns:a16="http://schemas.microsoft.com/office/drawing/2014/main" id="{98D64180-E03B-4CF5-9603-56B776ECDF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0547" y="86716"/>
            <a:ext cx="327129" cy="327129"/>
          </a:xfrm>
          <a:prstGeom prst="rect">
            <a:avLst/>
          </a:prstGeom>
        </p:spPr>
      </p:pic>
    </p:spTree>
    <p:extLst>
      <p:ext uri="{BB962C8B-B14F-4D97-AF65-F5344CB8AC3E}">
        <p14:creationId xmlns:p14="http://schemas.microsoft.com/office/powerpoint/2010/main" val="6688421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BrassRing UI</a:t>
            </a:r>
          </a:p>
          <a:p>
            <a:r>
              <a:rPr lang="en-US" sz="1200" dirty="0">
                <a:solidFill>
                  <a:schemeClr val="accent2"/>
                </a:solidFill>
              </a:rPr>
              <a:t>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0791" y="1087068"/>
            <a:ext cx="4351210" cy="3640719"/>
          </a:xfrm>
        </p:spPr>
        <p:txBody>
          <a:bodyPr/>
          <a:lstStyle/>
          <a:p>
            <a:r>
              <a:rPr lang="en-US" dirty="0"/>
              <a:t>RTC #: </a:t>
            </a:r>
            <a:r>
              <a:rPr lang="en-IN" dirty="0"/>
              <a:t>131065</a:t>
            </a:r>
            <a:endParaRPr lang="en-US" dirty="0"/>
          </a:p>
          <a:p>
            <a:r>
              <a:rPr lang="en-US" dirty="0"/>
              <a:t>Description:</a:t>
            </a:r>
          </a:p>
          <a:p>
            <a:r>
              <a:rPr lang="en-US" dirty="0"/>
              <a:t>Previously, the </a:t>
            </a:r>
            <a:r>
              <a:rPr lang="en-US" b="1" dirty="0"/>
              <a:t>state code </a:t>
            </a:r>
            <a:r>
              <a:rPr lang="en-US" dirty="0"/>
              <a:t>for the state of Guam was displayed as </a:t>
            </a:r>
            <a:r>
              <a:rPr lang="en-US" b="1" dirty="0"/>
              <a:t>Guam</a:t>
            </a:r>
            <a:r>
              <a:rPr lang="en-US" dirty="0"/>
              <a:t> instead of a two-letter code. </a:t>
            </a:r>
          </a:p>
          <a:p>
            <a:r>
              <a:rPr lang="en-US" dirty="0"/>
              <a:t>Based on a customer request, the state code is updated to </a:t>
            </a:r>
            <a:r>
              <a:rPr lang="en-US" b="1" dirty="0"/>
              <a:t>GU</a:t>
            </a:r>
            <a:r>
              <a:rPr lang="en-US" dirty="0"/>
              <a:t> starting this release. </a:t>
            </a:r>
          </a:p>
          <a:p>
            <a:r>
              <a:rPr lang="en-US" dirty="0"/>
              <a:t>It is recommended to update any existing integrations that have the state code set to Guam to the updated state code.</a:t>
            </a:r>
            <a:endParaRPr lang="en-IN"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89"/>
            <a:ext cx="4114800" cy="53979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BrassRing -State Code of Guam</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Recruiters</a:t>
            </a:r>
          </a:p>
        </p:txBody>
      </p:sp>
      <p:pic>
        <p:nvPicPr>
          <p:cNvPr id="10" name="Graphic 9" descr="Compass">
            <a:extLst>
              <a:ext uri="{FF2B5EF4-FFF2-40B4-BE49-F238E27FC236}">
                <a16:creationId xmlns:a16="http://schemas.microsoft.com/office/drawing/2014/main" id="{98D64180-E03B-4CF5-9603-56B776ECDF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0547" y="86716"/>
            <a:ext cx="327129" cy="327129"/>
          </a:xfrm>
          <a:prstGeom prst="rect">
            <a:avLst/>
          </a:prstGeom>
        </p:spPr>
      </p:pic>
      <p:pic>
        <p:nvPicPr>
          <p:cNvPr id="9" name="Picture 8">
            <a:extLst>
              <a:ext uri="{FF2B5EF4-FFF2-40B4-BE49-F238E27FC236}">
                <a16:creationId xmlns:a16="http://schemas.microsoft.com/office/drawing/2014/main" id="{61B7BD50-9DBE-42C5-84E9-273547A7C433}"/>
              </a:ext>
            </a:extLst>
          </p:cNvPr>
          <p:cNvPicPr>
            <a:picLocks noChangeAspect="1"/>
          </p:cNvPicPr>
          <p:nvPr/>
        </p:nvPicPr>
        <p:blipFill>
          <a:blip r:embed="rId5"/>
          <a:stretch>
            <a:fillRect/>
          </a:stretch>
        </p:blipFill>
        <p:spPr>
          <a:xfrm>
            <a:off x="5585731" y="1332520"/>
            <a:ext cx="2544538" cy="2153071"/>
          </a:xfrm>
          <a:prstGeom prst="rect">
            <a:avLst/>
          </a:prstGeom>
        </p:spPr>
      </p:pic>
    </p:spTree>
    <p:extLst>
      <p:ext uri="{BB962C8B-B14F-4D97-AF65-F5344CB8AC3E}">
        <p14:creationId xmlns:p14="http://schemas.microsoft.com/office/powerpoint/2010/main" val="37239777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BrassRing UI</a:t>
            </a:r>
          </a:p>
          <a:p>
            <a:r>
              <a:rPr lang="en-US" sz="1200" dirty="0">
                <a:solidFill>
                  <a:schemeClr val="accent2"/>
                </a:solidFill>
              </a:rPr>
              <a:t>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0791" y="1087068"/>
            <a:ext cx="4385074" cy="3750727"/>
          </a:xfrm>
        </p:spPr>
        <p:txBody>
          <a:bodyPr/>
          <a:lstStyle/>
          <a:p>
            <a:r>
              <a:rPr lang="en-US" dirty="0"/>
              <a:t>RTC #: </a:t>
            </a:r>
            <a:r>
              <a:rPr lang="en-IN" dirty="0"/>
              <a:t>131327</a:t>
            </a:r>
            <a:endParaRPr lang="en-US" dirty="0"/>
          </a:p>
          <a:p>
            <a:r>
              <a:rPr lang="en-US" dirty="0"/>
              <a:t>Description:</a:t>
            </a:r>
          </a:p>
          <a:p>
            <a:r>
              <a:rPr lang="en-US" dirty="0"/>
              <a:t>In the Add new communication template screen, it was observed that the image upload button's label text is changed to Send to server. </a:t>
            </a:r>
          </a:p>
          <a:p>
            <a:r>
              <a:rPr lang="en-US" dirty="0"/>
              <a:t>To avoid ambiguity and ensure clarity, this button label is changed to Upload Image.</a:t>
            </a:r>
            <a:endParaRPr lang="en-IN"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34750" y="507506"/>
            <a:ext cx="4114800" cy="53979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Communication Templates -Upload Image Button</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Recruiters</a:t>
            </a:r>
          </a:p>
        </p:txBody>
      </p:sp>
      <p:pic>
        <p:nvPicPr>
          <p:cNvPr id="10" name="Graphic 9" descr="Compass">
            <a:extLst>
              <a:ext uri="{FF2B5EF4-FFF2-40B4-BE49-F238E27FC236}">
                <a16:creationId xmlns:a16="http://schemas.microsoft.com/office/drawing/2014/main" id="{98D64180-E03B-4CF5-9603-56B776ECDF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0547" y="86716"/>
            <a:ext cx="327129" cy="327129"/>
          </a:xfrm>
          <a:prstGeom prst="rect">
            <a:avLst/>
          </a:prstGeom>
        </p:spPr>
      </p:pic>
      <p:pic>
        <p:nvPicPr>
          <p:cNvPr id="6" name="Picture 5">
            <a:extLst>
              <a:ext uri="{FF2B5EF4-FFF2-40B4-BE49-F238E27FC236}">
                <a16:creationId xmlns:a16="http://schemas.microsoft.com/office/drawing/2014/main" id="{976D8EC2-3731-41D2-814D-C9BBB7075996}"/>
              </a:ext>
            </a:extLst>
          </p:cNvPr>
          <p:cNvPicPr>
            <a:picLocks noChangeAspect="1"/>
          </p:cNvPicPr>
          <p:nvPr/>
        </p:nvPicPr>
        <p:blipFill>
          <a:blip r:embed="rId5"/>
          <a:stretch>
            <a:fillRect/>
          </a:stretch>
        </p:blipFill>
        <p:spPr>
          <a:xfrm>
            <a:off x="5402445" y="1370579"/>
            <a:ext cx="3106066" cy="2451100"/>
          </a:xfrm>
          <a:prstGeom prst="rect">
            <a:avLst/>
          </a:prstGeom>
        </p:spPr>
      </p:pic>
    </p:spTree>
    <p:extLst>
      <p:ext uri="{BB962C8B-B14F-4D97-AF65-F5344CB8AC3E}">
        <p14:creationId xmlns:p14="http://schemas.microsoft.com/office/powerpoint/2010/main" val="40413969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Talent Gateways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0790" y="1087068"/>
            <a:ext cx="8625183" cy="3750727"/>
          </a:xfrm>
        </p:spPr>
        <p:txBody>
          <a:bodyPr/>
          <a:lstStyle/>
          <a:p>
            <a:r>
              <a:rPr lang="en-US" dirty="0"/>
              <a:t>RTC #: </a:t>
            </a:r>
            <a:r>
              <a:rPr lang="en-IN" dirty="0"/>
              <a:t>131400</a:t>
            </a:r>
            <a:endParaRPr lang="en-US" dirty="0"/>
          </a:p>
          <a:p>
            <a:r>
              <a:rPr lang="en-US" dirty="0"/>
              <a:t>Description:</a:t>
            </a:r>
          </a:p>
          <a:p>
            <a:r>
              <a:rPr lang="en-US" dirty="0"/>
              <a:t>Previously, if Talent Gateway referral questions contained date fields, input validations were missing for these fields. </a:t>
            </a:r>
          </a:p>
          <a:p>
            <a:r>
              <a:rPr lang="en-US" dirty="0"/>
              <a:t>The system accepted invalid dates (like 02-31-2020) and out of range dates that did not meet the field's criteria without displaying any error messaging. </a:t>
            </a:r>
          </a:p>
          <a:p>
            <a:r>
              <a:rPr lang="en-US" dirty="0"/>
              <a:t>These date fields are updated to accept only accurate dates. </a:t>
            </a:r>
          </a:p>
          <a:p>
            <a:r>
              <a:rPr lang="en-US" dirty="0"/>
              <a:t>When candidates enter invalid dates like 31 Feb 2020, or dates out of acceptable range, the date field now displays an appropriate error message. </a:t>
            </a:r>
          </a:p>
          <a:p>
            <a:r>
              <a:rPr lang="en-US" dirty="0"/>
              <a:t>The date fields now display an error message when an invalid date is entered. </a:t>
            </a:r>
            <a:endParaRPr lang="en-IN"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89"/>
            <a:ext cx="4114800" cy="53979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Basic Date Field Validation Missing</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Candidates</a:t>
            </a:r>
          </a:p>
        </p:txBody>
      </p:sp>
      <p:pic>
        <p:nvPicPr>
          <p:cNvPr id="9" name="Picture 8">
            <a:extLst>
              <a:ext uri="{FF2B5EF4-FFF2-40B4-BE49-F238E27FC236}">
                <a16:creationId xmlns:a16="http://schemas.microsoft.com/office/drawing/2014/main" id="{9171FC1A-6598-49B1-99B4-DBFD7EB8102B}"/>
              </a:ext>
            </a:extLst>
          </p:cNvPr>
          <p:cNvPicPr>
            <a:picLocks noChangeAspect="1"/>
          </p:cNvPicPr>
          <p:nvPr/>
        </p:nvPicPr>
        <p:blipFill>
          <a:blip r:embed="rId3">
            <a:biLevel thresh="75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6118122" y="137051"/>
            <a:ext cx="257053" cy="257053"/>
          </a:xfrm>
          <a:prstGeom prst="rect">
            <a:avLst/>
          </a:prstGeom>
        </p:spPr>
      </p:pic>
    </p:spTree>
    <p:extLst>
      <p:ext uri="{BB962C8B-B14F-4D97-AF65-F5344CB8AC3E}">
        <p14:creationId xmlns:p14="http://schemas.microsoft.com/office/powerpoint/2010/main" val="33430576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30288"/>
            <a:ext cx="4114800" cy="300037"/>
          </a:xfrm>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0791" y="1165037"/>
            <a:ext cx="4433760" cy="3672758"/>
          </a:xfrm>
        </p:spPr>
        <p:txBody>
          <a:bodyPr/>
          <a:lstStyle/>
          <a:p>
            <a:r>
              <a:rPr lang="en-US" dirty="0"/>
              <a:t>RTC #: </a:t>
            </a:r>
            <a:r>
              <a:rPr lang="en-IN" dirty="0"/>
              <a:t>131493</a:t>
            </a:r>
            <a:endParaRPr lang="en-US" dirty="0"/>
          </a:p>
          <a:p>
            <a:r>
              <a:rPr lang="en-US" dirty="0"/>
              <a:t>Description:</a:t>
            </a:r>
          </a:p>
          <a:p>
            <a:r>
              <a:rPr lang="en-US" sz="1200" dirty="0"/>
              <a:t>During the release 20.09.08, the display of GUID (an automatically created candidate number) instead of username is updated. </a:t>
            </a:r>
          </a:p>
          <a:p>
            <a:r>
              <a:rPr lang="en-US" sz="1200" dirty="0"/>
              <a:t>An appropriate message was displayed stating the possible reasons for unavailability of the username for candidates that skip account creation on the Talent Gateways. </a:t>
            </a:r>
          </a:p>
          <a:p>
            <a:r>
              <a:rPr lang="en-US" sz="1200" dirty="0"/>
              <a:t>A similar update is made in the candidate account retrieval tool used by BrassRing administrators. </a:t>
            </a:r>
          </a:p>
          <a:p>
            <a:r>
              <a:rPr lang="en-US" sz="1200" dirty="0"/>
              <a:t>The display of GUID is replaced by an appropriate message. </a:t>
            </a:r>
          </a:p>
          <a:p>
            <a:r>
              <a:rPr lang="en-US" sz="1200" dirty="0"/>
              <a:t>This is applied for candidates that skip sign in and do not create accounts during the application process on the Talent Gateway</a:t>
            </a:r>
            <a:r>
              <a:rPr lang="en-US" dirty="0"/>
              <a:t>.</a:t>
            </a:r>
            <a:endParaRPr lang="en-IN"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11557"/>
            <a:ext cx="4114800" cy="74426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Candidate Account Retrieval -Talent Gateway Username Display for Account Bypass</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Candidates</a:t>
            </a:r>
          </a:p>
        </p:txBody>
      </p:sp>
      <p:pic>
        <p:nvPicPr>
          <p:cNvPr id="2" name="Picture 1">
            <a:extLst>
              <a:ext uri="{FF2B5EF4-FFF2-40B4-BE49-F238E27FC236}">
                <a16:creationId xmlns:a16="http://schemas.microsoft.com/office/drawing/2014/main" id="{F48AED51-8587-4CC7-BE25-CC487371493F}"/>
              </a:ext>
            </a:extLst>
          </p:cNvPr>
          <p:cNvPicPr>
            <a:picLocks noChangeAspect="1"/>
          </p:cNvPicPr>
          <p:nvPr/>
        </p:nvPicPr>
        <p:blipFill>
          <a:blip r:embed="rId3"/>
          <a:stretch>
            <a:fillRect/>
          </a:stretch>
        </p:blipFill>
        <p:spPr>
          <a:xfrm>
            <a:off x="4825226" y="1412480"/>
            <a:ext cx="4037128" cy="2645169"/>
          </a:xfrm>
          <a:prstGeom prst="rect">
            <a:avLst/>
          </a:prstGeom>
        </p:spPr>
      </p:pic>
      <p:pic>
        <p:nvPicPr>
          <p:cNvPr id="11" name="Picture 10">
            <a:extLst>
              <a:ext uri="{FF2B5EF4-FFF2-40B4-BE49-F238E27FC236}">
                <a16:creationId xmlns:a16="http://schemas.microsoft.com/office/drawing/2014/main" id="{E87D5A77-A5F0-4A67-9AAE-3E0A03C36D1B}"/>
              </a:ext>
            </a:extLst>
          </p:cNvPr>
          <p:cNvPicPr>
            <a:picLocks noChangeAspect="1"/>
          </p:cNvPicPr>
          <p:nvPr/>
        </p:nvPicPr>
        <p:blipFill>
          <a:blip r:embed="rId4">
            <a:biLevel thresh="75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6118122" y="137051"/>
            <a:ext cx="257053" cy="257053"/>
          </a:xfrm>
          <a:prstGeom prst="rect">
            <a:avLst/>
          </a:prstGeom>
        </p:spPr>
      </p:pic>
    </p:spTree>
    <p:extLst>
      <p:ext uri="{BB962C8B-B14F-4D97-AF65-F5344CB8AC3E}">
        <p14:creationId xmlns:p14="http://schemas.microsoft.com/office/powerpoint/2010/main" val="24764904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30288"/>
            <a:ext cx="4114800" cy="300037"/>
          </a:xfrm>
        </p:spPr>
        <p:txBody>
          <a:bodyPr/>
          <a:lstStyle/>
          <a:p>
            <a:r>
              <a:rPr lang="en-US" sz="1200" dirty="0">
                <a:solidFill>
                  <a:schemeClr val="accent2"/>
                </a:solidFill>
              </a:rPr>
              <a:t>Talent Gateways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0791" y="1165037"/>
            <a:ext cx="4516310" cy="3672758"/>
          </a:xfrm>
        </p:spPr>
        <p:txBody>
          <a:bodyPr/>
          <a:lstStyle/>
          <a:p>
            <a:r>
              <a:rPr lang="en-US" dirty="0"/>
              <a:t>RTC #: </a:t>
            </a:r>
            <a:r>
              <a:rPr lang="en-IN" dirty="0"/>
              <a:t>131534</a:t>
            </a:r>
            <a:endParaRPr lang="en-US" dirty="0"/>
          </a:p>
          <a:p>
            <a:r>
              <a:rPr lang="en-US" dirty="0"/>
              <a:t>Description:</a:t>
            </a:r>
          </a:p>
          <a:p>
            <a:r>
              <a:rPr lang="en-US" sz="1400" dirty="0"/>
              <a:t>Twitter is no longer available on the Internet Explorer 11 browser. </a:t>
            </a:r>
          </a:p>
          <a:p>
            <a:r>
              <a:rPr lang="en-US" sz="1400" dirty="0"/>
              <a:t>When a candidate accesses one of the Talent Gateways using this browser and selects the Twitter share icon from the job description page, a message is displayed stating that the browser is not supported. </a:t>
            </a:r>
          </a:p>
          <a:p>
            <a:r>
              <a:rPr lang="en-US" sz="1400" dirty="0"/>
              <a:t>To avoid further inconvenience to the candidates, starting this release, if a candidate accesses a Talent Gateway using the Internet Explorer11 browser, the job description page does not feature the Twitter share icon.</a:t>
            </a:r>
            <a:endParaRPr lang="en-IN"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11557"/>
            <a:ext cx="4114800" cy="74426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Twitter Unavailable on Internet Explorer 11</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Candidates</a:t>
            </a:r>
          </a:p>
        </p:txBody>
      </p:sp>
      <p:pic>
        <p:nvPicPr>
          <p:cNvPr id="8" name="Picture 7">
            <a:extLst>
              <a:ext uri="{FF2B5EF4-FFF2-40B4-BE49-F238E27FC236}">
                <a16:creationId xmlns:a16="http://schemas.microsoft.com/office/drawing/2014/main" id="{745DF005-6177-45FE-92C0-9367875B69BA}"/>
              </a:ext>
            </a:extLst>
          </p:cNvPr>
          <p:cNvPicPr>
            <a:picLocks noChangeAspect="1"/>
          </p:cNvPicPr>
          <p:nvPr/>
        </p:nvPicPr>
        <p:blipFill>
          <a:blip r:embed="rId3"/>
          <a:stretch>
            <a:fillRect/>
          </a:stretch>
        </p:blipFill>
        <p:spPr>
          <a:xfrm>
            <a:off x="4808627" y="1332520"/>
            <a:ext cx="4297493" cy="1397980"/>
          </a:xfrm>
          <a:prstGeom prst="rect">
            <a:avLst/>
          </a:prstGeom>
        </p:spPr>
      </p:pic>
      <p:pic>
        <p:nvPicPr>
          <p:cNvPr id="9" name="Picture 8">
            <a:extLst>
              <a:ext uri="{FF2B5EF4-FFF2-40B4-BE49-F238E27FC236}">
                <a16:creationId xmlns:a16="http://schemas.microsoft.com/office/drawing/2014/main" id="{32635A38-5E3E-41F1-B220-A2D0C895BF6A}"/>
              </a:ext>
            </a:extLst>
          </p:cNvPr>
          <p:cNvPicPr>
            <a:picLocks noChangeAspect="1"/>
          </p:cNvPicPr>
          <p:nvPr/>
        </p:nvPicPr>
        <p:blipFill>
          <a:blip r:embed="rId4"/>
          <a:stretch>
            <a:fillRect/>
          </a:stretch>
        </p:blipFill>
        <p:spPr>
          <a:xfrm>
            <a:off x="5564467" y="2785160"/>
            <a:ext cx="3001582" cy="2009588"/>
          </a:xfrm>
          <a:prstGeom prst="rect">
            <a:avLst/>
          </a:prstGeom>
        </p:spPr>
      </p:pic>
      <p:pic>
        <p:nvPicPr>
          <p:cNvPr id="13" name="Picture 12">
            <a:extLst>
              <a:ext uri="{FF2B5EF4-FFF2-40B4-BE49-F238E27FC236}">
                <a16:creationId xmlns:a16="http://schemas.microsoft.com/office/drawing/2014/main" id="{E88A3477-688D-452A-BCFA-1EE68ED42CE6}"/>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6118122" y="137051"/>
            <a:ext cx="257053" cy="257053"/>
          </a:xfrm>
          <a:prstGeom prst="rect">
            <a:avLst/>
          </a:prstGeom>
        </p:spPr>
      </p:pic>
    </p:spTree>
    <p:extLst>
      <p:ext uri="{BB962C8B-B14F-4D97-AF65-F5344CB8AC3E}">
        <p14:creationId xmlns:p14="http://schemas.microsoft.com/office/powerpoint/2010/main" val="2508005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30288"/>
            <a:ext cx="4114800" cy="300037"/>
          </a:xfrm>
        </p:spPr>
        <p:txBody>
          <a:bodyPr/>
          <a:lstStyle/>
          <a:p>
            <a:r>
              <a:rPr lang="en-US" sz="1200" dirty="0">
                <a:solidFill>
                  <a:schemeClr val="accent2"/>
                </a:solidFill>
              </a:rPr>
              <a:t>Talent Gateways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34948" y="840704"/>
            <a:ext cx="4343400" cy="3915446"/>
          </a:xfrm>
        </p:spPr>
        <p:txBody>
          <a:bodyPr/>
          <a:lstStyle/>
          <a:p>
            <a:r>
              <a:rPr lang="en-US" dirty="0"/>
              <a:t>RTC #: </a:t>
            </a:r>
            <a:r>
              <a:rPr lang="en-IN" dirty="0"/>
              <a:t>131066</a:t>
            </a:r>
            <a:endParaRPr lang="en-US" dirty="0"/>
          </a:p>
          <a:p>
            <a:r>
              <a:rPr lang="en-US" dirty="0"/>
              <a:t>Description:</a:t>
            </a:r>
          </a:p>
          <a:p>
            <a:r>
              <a:rPr lang="en-US" dirty="0"/>
              <a:t>Based on the branding updates from Google, the Google Sign in and Sign up options present on the Talent Gateways are updated. </a:t>
            </a:r>
          </a:p>
          <a:p>
            <a:r>
              <a:rPr lang="en-US" dirty="0"/>
              <a:t>The buttons on the following pages are updated:</a:t>
            </a:r>
          </a:p>
          <a:p>
            <a:r>
              <a:rPr lang="en-US" sz="1200" dirty="0"/>
              <a:t>•Talent Gateway Home page: Sign-In Side bar</a:t>
            </a:r>
          </a:p>
          <a:p>
            <a:r>
              <a:rPr lang="en-US" sz="1200" dirty="0"/>
              <a:t>•Any page (sign in header link): Sign-in modal</a:t>
            </a:r>
          </a:p>
          <a:p>
            <a:r>
              <a:rPr lang="en-US" sz="1200" dirty="0"/>
              <a:t>•Apply: Sign in page (full page)</a:t>
            </a:r>
          </a:p>
          <a:p>
            <a:r>
              <a:rPr lang="en-US" sz="1200" dirty="0"/>
              <a:t>•Create account (bypass/agree to privacy policy): Social media tab.</a:t>
            </a:r>
          </a:p>
          <a:p>
            <a:r>
              <a:rPr lang="en-US" sz="1200" dirty="0"/>
              <a:t>•Import Profile Page: Google Drive Button</a:t>
            </a:r>
          </a:p>
          <a:p>
            <a:endParaRPr lang="en-US" sz="1200" dirty="0"/>
          </a:p>
          <a:p>
            <a:endParaRPr lang="en-IN" sz="11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11557"/>
            <a:ext cx="4114800" cy="74426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Talent Gateways -Google Sign In Branding Updates</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Candidates</a:t>
            </a:r>
          </a:p>
        </p:txBody>
      </p:sp>
      <p:pic>
        <p:nvPicPr>
          <p:cNvPr id="2" name="Picture 1">
            <a:extLst>
              <a:ext uri="{FF2B5EF4-FFF2-40B4-BE49-F238E27FC236}">
                <a16:creationId xmlns:a16="http://schemas.microsoft.com/office/drawing/2014/main" id="{91C1F153-6F49-4055-9A51-960B4CFAB2B2}"/>
              </a:ext>
            </a:extLst>
          </p:cNvPr>
          <p:cNvPicPr>
            <a:picLocks noChangeAspect="1"/>
          </p:cNvPicPr>
          <p:nvPr/>
        </p:nvPicPr>
        <p:blipFill>
          <a:blip r:embed="rId3"/>
          <a:stretch>
            <a:fillRect/>
          </a:stretch>
        </p:blipFill>
        <p:spPr>
          <a:xfrm>
            <a:off x="4605865" y="3169414"/>
            <a:ext cx="2527242" cy="1836534"/>
          </a:xfrm>
          <a:prstGeom prst="rect">
            <a:avLst/>
          </a:prstGeom>
        </p:spPr>
      </p:pic>
      <p:pic>
        <p:nvPicPr>
          <p:cNvPr id="6" name="Picture 5">
            <a:extLst>
              <a:ext uri="{FF2B5EF4-FFF2-40B4-BE49-F238E27FC236}">
                <a16:creationId xmlns:a16="http://schemas.microsoft.com/office/drawing/2014/main" id="{9D613D52-B9B4-467F-8915-F0CA6881FA26}"/>
              </a:ext>
            </a:extLst>
          </p:cNvPr>
          <p:cNvPicPr>
            <a:picLocks noChangeAspect="1"/>
          </p:cNvPicPr>
          <p:nvPr/>
        </p:nvPicPr>
        <p:blipFill>
          <a:blip r:embed="rId4"/>
          <a:stretch>
            <a:fillRect/>
          </a:stretch>
        </p:blipFill>
        <p:spPr>
          <a:xfrm>
            <a:off x="4605865" y="1055817"/>
            <a:ext cx="2367764" cy="2113597"/>
          </a:xfrm>
          <a:prstGeom prst="rect">
            <a:avLst/>
          </a:prstGeom>
        </p:spPr>
      </p:pic>
      <p:pic>
        <p:nvPicPr>
          <p:cNvPr id="11" name="Picture 10">
            <a:extLst>
              <a:ext uri="{FF2B5EF4-FFF2-40B4-BE49-F238E27FC236}">
                <a16:creationId xmlns:a16="http://schemas.microsoft.com/office/drawing/2014/main" id="{DCCCA5AE-32EB-4D54-A7BF-34F7BAAD7248}"/>
              </a:ext>
            </a:extLst>
          </p:cNvPr>
          <p:cNvPicPr>
            <a:picLocks noChangeAspect="1"/>
          </p:cNvPicPr>
          <p:nvPr/>
        </p:nvPicPr>
        <p:blipFill>
          <a:blip r:embed="rId5"/>
          <a:stretch>
            <a:fillRect/>
          </a:stretch>
        </p:blipFill>
        <p:spPr>
          <a:xfrm>
            <a:off x="6967200" y="1728451"/>
            <a:ext cx="2176799" cy="2176799"/>
          </a:xfrm>
          <a:prstGeom prst="rect">
            <a:avLst/>
          </a:prstGeom>
        </p:spPr>
      </p:pic>
      <p:pic>
        <p:nvPicPr>
          <p:cNvPr id="15" name="Picture 14">
            <a:extLst>
              <a:ext uri="{FF2B5EF4-FFF2-40B4-BE49-F238E27FC236}">
                <a16:creationId xmlns:a16="http://schemas.microsoft.com/office/drawing/2014/main" id="{A92212A4-F86E-4BEF-8798-DE3E23B11CEF}"/>
              </a:ext>
            </a:extLst>
          </p:cNvPr>
          <p:cNvPicPr>
            <a:picLocks noChangeAspect="1"/>
          </p:cNvPicPr>
          <p:nvPr/>
        </p:nvPicPr>
        <p:blipFill>
          <a:blip r:embed="rId6">
            <a:biLevel thresh="75000"/>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tretch>
            <a:fillRect/>
          </a:stretch>
        </p:blipFill>
        <p:spPr>
          <a:xfrm>
            <a:off x="6118122" y="137051"/>
            <a:ext cx="257053" cy="257053"/>
          </a:xfrm>
          <a:prstGeom prst="rect">
            <a:avLst/>
          </a:prstGeom>
        </p:spPr>
      </p:pic>
    </p:spTree>
    <p:extLst>
      <p:ext uri="{BB962C8B-B14F-4D97-AF65-F5344CB8AC3E}">
        <p14:creationId xmlns:p14="http://schemas.microsoft.com/office/powerpoint/2010/main" val="2805306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30288"/>
            <a:ext cx="4114800" cy="300037"/>
          </a:xfrm>
        </p:spPr>
        <p:txBody>
          <a:bodyPr/>
          <a:lstStyle/>
          <a:p>
            <a:r>
              <a:rPr lang="en-US" sz="1200" dirty="0">
                <a:solidFill>
                  <a:schemeClr val="accent2"/>
                </a:solidFill>
              </a:rPr>
              <a:t>Talent Gateways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1070483"/>
            <a:ext cx="8566150" cy="3659171"/>
          </a:xfrm>
        </p:spPr>
        <p:txBody>
          <a:bodyPr/>
          <a:lstStyle/>
          <a:p>
            <a:r>
              <a:rPr lang="en-US" dirty="0"/>
              <a:t>RTC #: </a:t>
            </a:r>
            <a:r>
              <a:rPr lang="en-IN" dirty="0"/>
              <a:t>131833</a:t>
            </a:r>
            <a:endParaRPr lang="en-US" dirty="0"/>
          </a:p>
          <a:p>
            <a:r>
              <a:rPr lang="en-US" dirty="0"/>
              <a:t>Description:</a:t>
            </a:r>
          </a:p>
          <a:p>
            <a:r>
              <a:rPr lang="en-US" dirty="0"/>
              <a:t>When a candidate applies to job without creating a profile (Skip Sign in), a candidate communication is sent with a candidate reference number. </a:t>
            </a:r>
          </a:p>
          <a:p>
            <a:r>
              <a:rPr lang="en-US" dirty="0"/>
              <a:t>A line break is added between the main message and the additional text that is added suggesting the candidate to sign up. </a:t>
            </a:r>
          </a:p>
          <a:p>
            <a:r>
              <a:rPr lang="en-US" dirty="0"/>
              <a:t>It was observed that a line break was being added to candidate communications where it was not necessary. </a:t>
            </a:r>
          </a:p>
          <a:p>
            <a:r>
              <a:rPr lang="en-US" dirty="0"/>
              <a:t>Based on a client request, this additional line break is removed starting this release.</a:t>
            </a:r>
            <a:endParaRPr lang="en-IN"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15900" y="413845"/>
            <a:ext cx="4114800" cy="374243"/>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Communications -Line Break</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Candidates</a:t>
            </a:r>
          </a:p>
        </p:txBody>
      </p:sp>
      <p:pic>
        <p:nvPicPr>
          <p:cNvPr id="11" name="Picture 10">
            <a:extLst>
              <a:ext uri="{FF2B5EF4-FFF2-40B4-BE49-F238E27FC236}">
                <a16:creationId xmlns:a16="http://schemas.microsoft.com/office/drawing/2014/main" id="{5253A3DA-33F2-4A15-98C2-33ACE84BFF8C}"/>
              </a:ext>
            </a:extLst>
          </p:cNvPr>
          <p:cNvPicPr>
            <a:picLocks noChangeAspect="1"/>
          </p:cNvPicPr>
          <p:nvPr/>
        </p:nvPicPr>
        <p:blipFill>
          <a:blip r:embed="rId3">
            <a:biLevel thresh="75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6118122" y="137051"/>
            <a:ext cx="257053" cy="257053"/>
          </a:xfrm>
          <a:prstGeom prst="rect">
            <a:avLst/>
          </a:prstGeom>
        </p:spPr>
      </p:pic>
    </p:spTree>
    <p:extLst>
      <p:ext uri="{BB962C8B-B14F-4D97-AF65-F5344CB8AC3E}">
        <p14:creationId xmlns:p14="http://schemas.microsoft.com/office/powerpoint/2010/main" val="35093387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1244600"/>
            <a:ext cx="8782053" cy="3602508"/>
          </a:xfrm>
        </p:spPr>
        <p:txBody>
          <a:bodyPr/>
          <a:lstStyle/>
          <a:p>
            <a:r>
              <a:rPr lang="en-US" dirty="0"/>
              <a:t>RTC #: </a:t>
            </a:r>
            <a:r>
              <a:rPr lang="en-IN" dirty="0"/>
              <a:t>131788</a:t>
            </a:r>
            <a:endParaRPr lang="en-US" dirty="0"/>
          </a:p>
          <a:p>
            <a:r>
              <a:rPr lang="en-US" dirty="0"/>
              <a:t>Description:</a:t>
            </a:r>
          </a:p>
          <a:p>
            <a:r>
              <a:rPr lang="en-US" dirty="0"/>
              <a:t>Based on a client request, two new mapping fields are added to the BGCS for the Background check vendor </a:t>
            </a:r>
            <a:r>
              <a:rPr lang="en-US" b="1" dirty="0"/>
              <a:t>Choice Point</a:t>
            </a:r>
            <a:r>
              <a:rPr lang="en-US" dirty="0"/>
              <a:t>. </a:t>
            </a:r>
          </a:p>
          <a:p>
            <a:r>
              <a:rPr lang="en-US" b="1" dirty="0"/>
              <a:t>Email address</a:t>
            </a:r>
            <a:r>
              <a:rPr lang="en-US" dirty="0"/>
              <a:t> in employment screening and </a:t>
            </a:r>
            <a:r>
              <a:rPr lang="en-US" b="1" dirty="0"/>
              <a:t>Additional items </a:t>
            </a:r>
            <a:r>
              <a:rPr lang="en-US" dirty="0"/>
              <a:t>in license are the new field requested by the client to be added for the integrations to be successful.</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853746"/>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Background Check Common Services (BGCS)-New Mapping Fields for Choice Point</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spTree>
    <p:extLst>
      <p:ext uri="{BB962C8B-B14F-4D97-AF65-F5344CB8AC3E}">
        <p14:creationId xmlns:p14="http://schemas.microsoft.com/office/powerpoint/2010/main" val="17775447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1244600"/>
            <a:ext cx="8712203" cy="3602508"/>
          </a:xfrm>
        </p:spPr>
        <p:txBody>
          <a:bodyPr/>
          <a:lstStyle/>
          <a:p>
            <a:r>
              <a:rPr lang="en-US" dirty="0"/>
              <a:t>RTC #: </a:t>
            </a:r>
            <a:r>
              <a:rPr lang="en-IN" dirty="0"/>
              <a:t>131951</a:t>
            </a:r>
            <a:endParaRPr lang="en-US" dirty="0"/>
          </a:p>
          <a:p>
            <a:r>
              <a:rPr lang="en-US" dirty="0"/>
              <a:t>Description:</a:t>
            </a:r>
          </a:p>
          <a:p>
            <a:r>
              <a:rPr lang="en-US" dirty="0"/>
              <a:t>A validation message is displayed when a Workbench administrator attempts to create a duplicate widget in a Gateway Questionnaire. </a:t>
            </a:r>
          </a:p>
          <a:p>
            <a:r>
              <a:rPr lang="en-US" dirty="0"/>
              <a:t>This message is now updated to add a new upcoming feature. </a:t>
            </a:r>
          </a:p>
          <a:p>
            <a:r>
              <a:rPr lang="en-US" dirty="0"/>
              <a:t>Here is the updated message:</a:t>
            </a:r>
          </a:p>
          <a:p>
            <a:r>
              <a:rPr lang="en-US" sz="1400" b="1" i="1" dirty="0"/>
              <a:t>There can be no more than one instance of each of the following types of widgets: Attachments, Resumeupload,Coverletterupload,Educationbuilder,Experiencebuilder,Codes,Jobspecific questions, eSignature, Work Opportunity Tax Credit.</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92914"/>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Gateway Questionnaire -Message Update</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0" name="Picture 4" descr="eyes icon">
            <a:extLst>
              <a:ext uri="{FF2B5EF4-FFF2-40B4-BE49-F238E27FC236}">
                <a16:creationId xmlns:a16="http://schemas.microsoft.com/office/drawing/2014/main" id="{BD913500-E0E9-4890-82DA-E9641B3B8964}"/>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6244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Lead Manager Release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1008429338"/>
      </p:ext>
    </p:extLst>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Lead Manager</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1" y="1058340"/>
            <a:ext cx="4343399" cy="3527669"/>
          </a:xfrm>
        </p:spPr>
        <p:txBody>
          <a:bodyPr/>
          <a:lstStyle/>
          <a:p>
            <a:r>
              <a:rPr lang="en-US" dirty="0"/>
              <a:t>RTC #: </a:t>
            </a:r>
            <a:r>
              <a:rPr lang="en-IN" dirty="0"/>
              <a:t>130499</a:t>
            </a:r>
            <a:endParaRPr lang="en-US" dirty="0"/>
          </a:p>
          <a:p>
            <a:r>
              <a:rPr lang="en-US" dirty="0"/>
              <a:t>Description:</a:t>
            </a:r>
          </a:p>
          <a:p>
            <a:r>
              <a:rPr lang="en-US" sz="1400" dirty="0"/>
              <a:t>Starting this release, the Lead Manager lead profiles feature an</a:t>
            </a:r>
            <a:r>
              <a:rPr lang="en-US" sz="1400" b="1" dirty="0"/>
              <a:t> Action Log. </a:t>
            </a:r>
          </a:p>
          <a:p>
            <a:r>
              <a:rPr lang="en-US" sz="1400" dirty="0"/>
              <a:t>All the actions taken by Lead Manager users on a profile are recorded and presented in the action log. </a:t>
            </a:r>
          </a:p>
          <a:p>
            <a:r>
              <a:rPr lang="en-US" sz="1400" dirty="0"/>
              <a:t>Users with appropriate privileges can access and view the action log to understand what were the actions that were previously taken on a profile.</a:t>
            </a:r>
          </a:p>
          <a:p>
            <a:r>
              <a:rPr lang="en-US" sz="1400" dirty="0"/>
              <a:t>When any action taken upon a profile, a log entry is made and displayed in the profile.</a:t>
            </a:r>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90"/>
            <a:ext cx="4114800" cy="396146"/>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Lead Manager -Action Log</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87339" y="136774"/>
            <a:ext cx="327129" cy="327129"/>
          </a:xfrm>
          <a:prstGeom prst="rect">
            <a:avLst/>
          </a:prstGeom>
        </p:spPr>
      </p:pic>
      <p:sp>
        <p:nvSpPr>
          <p:cNvPr id="2" name="TextBox 1">
            <a:extLst>
              <a:ext uri="{FF2B5EF4-FFF2-40B4-BE49-F238E27FC236}">
                <a16:creationId xmlns:a16="http://schemas.microsoft.com/office/drawing/2014/main" id="{E717E4F5-34E7-479E-AEE2-9A65627ABDE0}"/>
              </a:ext>
            </a:extLst>
          </p:cNvPr>
          <p:cNvSpPr txBox="1"/>
          <p:nvPr/>
        </p:nvSpPr>
        <p:spPr>
          <a:xfrm>
            <a:off x="5858208" y="1244600"/>
            <a:ext cx="2578100" cy="3231654"/>
          </a:xfrm>
          <a:prstGeom prst="rect">
            <a:avLst/>
          </a:prstGeom>
          <a:noFill/>
        </p:spPr>
        <p:txBody>
          <a:bodyPr wrap="square" rtlCol="0">
            <a:spAutoFit/>
          </a:bodyPr>
          <a:lstStyle/>
          <a:p>
            <a:pPr marL="285750" indent="-285750">
              <a:buFont typeface="Wingdings" panose="05000000000000000000" pitchFamily="2" charset="2"/>
              <a:buChar char="q"/>
            </a:pPr>
            <a:r>
              <a:rPr lang="en-US" sz="1200" dirty="0"/>
              <a:t>Add lead profile</a:t>
            </a:r>
          </a:p>
          <a:p>
            <a:pPr marL="285750" indent="-285750">
              <a:buFont typeface="Wingdings" panose="05000000000000000000" pitchFamily="2" charset="2"/>
              <a:buChar char="q"/>
            </a:pPr>
            <a:r>
              <a:rPr lang="en-US" sz="1200" dirty="0"/>
              <a:t>Edit lead profile</a:t>
            </a:r>
          </a:p>
          <a:p>
            <a:pPr marL="285750" indent="-285750">
              <a:buFont typeface="Wingdings" panose="05000000000000000000" pitchFamily="2" charset="2"/>
              <a:buChar char="q"/>
            </a:pPr>
            <a:r>
              <a:rPr lang="en-US" sz="1200" dirty="0"/>
              <a:t>Set lead confidential </a:t>
            </a:r>
          </a:p>
          <a:p>
            <a:pPr marL="285750" indent="-285750">
              <a:buFont typeface="Wingdings" panose="05000000000000000000" pitchFamily="2" charset="2"/>
              <a:buChar char="q"/>
            </a:pPr>
            <a:r>
              <a:rPr lang="en-US" sz="1200" dirty="0"/>
              <a:t>Delete lead confidential</a:t>
            </a:r>
          </a:p>
          <a:p>
            <a:pPr marL="285750" indent="-285750">
              <a:buFont typeface="Wingdings" panose="05000000000000000000" pitchFamily="2" charset="2"/>
              <a:buChar char="q"/>
            </a:pPr>
            <a:r>
              <a:rPr lang="en-IN" sz="1200" dirty="0"/>
              <a:t>Add attachment </a:t>
            </a:r>
          </a:p>
          <a:p>
            <a:pPr marL="285750" indent="-285750">
              <a:buFont typeface="Wingdings" panose="05000000000000000000" pitchFamily="2" charset="2"/>
              <a:buChar char="q"/>
            </a:pPr>
            <a:r>
              <a:rPr lang="en-IN" sz="1200" dirty="0"/>
              <a:t>Delete attachment </a:t>
            </a:r>
          </a:p>
          <a:p>
            <a:pPr marL="285750" indent="-285750">
              <a:buFont typeface="Wingdings" panose="05000000000000000000" pitchFamily="2" charset="2"/>
              <a:buChar char="q"/>
            </a:pPr>
            <a:r>
              <a:rPr lang="en-IN" sz="1200" dirty="0"/>
              <a:t>Add notice</a:t>
            </a:r>
          </a:p>
          <a:p>
            <a:pPr marL="285750" indent="-285750">
              <a:buFont typeface="Wingdings" panose="05000000000000000000" pitchFamily="2" charset="2"/>
              <a:buChar char="q"/>
            </a:pPr>
            <a:r>
              <a:rPr lang="en-IN" sz="1200" dirty="0"/>
              <a:t>Delete notice</a:t>
            </a:r>
          </a:p>
          <a:p>
            <a:pPr marL="285750" indent="-285750">
              <a:buFont typeface="Wingdings" panose="05000000000000000000" pitchFamily="2" charset="2"/>
              <a:buChar char="q"/>
            </a:pPr>
            <a:r>
              <a:rPr lang="en-IN" sz="1200" dirty="0"/>
              <a:t>Add note </a:t>
            </a:r>
          </a:p>
          <a:p>
            <a:pPr marL="285750" indent="-285750">
              <a:buFont typeface="Wingdings" panose="05000000000000000000" pitchFamily="2" charset="2"/>
              <a:buChar char="q"/>
            </a:pPr>
            <a:r>
              <a:rPr lang="en-IN" sz="1200" dirty="0"/>
              <a:t>Delete note</a:t>
            </a:r>
          </a:p>
          <a:p>
            <a:pPr marL="285750" indent="-285750">
              <a:buFont typeface="Wingdings" panose="05000000000000000000" pitchFamily="2" charset="2"/>
              <a:buChar char="q"/>
            </a:pPr>
            <a:r>
              <a:rPr lang="en-IN" sz="1200" dirty="0"/>
              <a:t>Add lead to campaign </a:t>
            </a:r>
          </a:p>
          <a:p>
            <a:pPr marL="285750" indent="-285750">
              <a:buFont typeface="Wingdings" panose="05000000000000000000" pitchFamily="2" charset="2"/>
              <a:buChar char="q"/>
            </a:pPr>
            <a:r>
              <a:rPr lang="en-IN" sz="1200" dirty="0"/>
              <a:t>Remove lead from campaign</a:t>
            </a:r>
          </a:p>
          <a:p>
            <a:pPr marL="285750" indent="-285750">
              <a:buFont typeface="Wingdings" panose="05000000000000000000" pitchFamily="2" charset="2"/>
              <a:buChar char="q"/>
            </a:pPr>
            <a:r>
              <a:rPr lang="en-IN" sz="1200" dirty="0"/>
              <a:t>Add lead to BR folder</a:t>
            </a:r>
          </a:p>
          <a:p>
            <a:pPr marL="285750" indent="-285750">
              <a:buFont typeface="Wingdings" panose="05000000000000000000" pitchFamily="2" charset="2"/>
              <a:buChar char="q"/>
            </a:pPr>
            <a:r>
              <a:rPr lang="en-IN" sz="1200" dirty="0"/>
              <a:t>Add lead to BR req </a:t>
            </a:r>
          </a:p>
          <a:p>
            <a:pPr marL="285750" indent="-285750">
              <a:buFont typeface="Wingdings" panose="05000000000000000000" pitchFamily="2" charset="2"/>
              <a:buChar char="q"/>
            </a:pPr>
            <a:r>
              <a:rPr lang="en-IN" sz="1200" dirty="0"/>
              <a:t>Update lead status </a:t>
            </a:r>
          </a:p>
          <a:p>
            <a:pPr marL="285750" indent="-285750">
              <a:buFont typeface="Wingdings" panose="05000000000000000000" pitchFamily="2" charset="2"/>
              <a:buChar char="q"/>
            </a:pPr>
            <a:r>
              <a:rPr lang="en-IN" sz="1200" dirty="0"/>
              <a:t>Send communication</a:t>
            </a:r>
          </a:p>
          <a:p>
            <a:pPr marL="285750" indent="-285750">
              <a:buFont typeface="Wingdings" panose="05000000000000000000" pitchFamily="2" charset="2"/>
              <a:buChar char="q"/>
            </a:pPr>
            <a:r>
              <a:rPr lang="en-IN" sz="1200" dirty="0"/>
              <a:t>Unlink lead from BR</a:t>
            </a:r>
          </a:p>
        </p:txBody>
      </p:sp>
    </p:spTree>
    <p:extLst>
      <p:ext uri="{BB962C8B-B14F-4D97-AF65-F5344CB8AC3E}">
        <p14:creationId xmlns:p14="http://schemas.microsoft.com/office/powerpoint/2010/main" val="21866171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b="1" dirty="0">
                <a:solidFill>
                  <a:schemeClr val="accent2"/>
                </a:solidFill>
              </a:rPr>
              <a:t>Action Log</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811924"/>
            <a:ext cx="8935370" cy="3885456"/>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latin typeface="IBM Plex Sans" panose="020B0503050000000000" pitchFamily="34" charset="0"/>
            </a:endParaRPr>
          </a:p>
        </p:txBody>
      </p:sp>
      <p:pic>
        <p:nvPicPr>
          <p:cNvPr id="5" name="Picture 4">
            <a:extLst>
              <a:ext uri="{FF2B5EF4-FFF2-40B4-BE49-F238E27FC236}">
                <a16:creationId xmlns:a16="http://schemas.microsoft.com/office/drawing/2014/main" id="{AC1FC11E-7B0F-47E7-911A-2191A189FE81}"/>
              </a:ext>
            </a:extLst>
          </p:cNvPr>
          <p:cNvPicPr>
            <a:picLocks noChangeAspect="1"/>
          </p:cNvPicPr>
          <p:nvPr/>
        </p:nvPicPr>
        <p:blipFill>
          <a:blip r:embed="rId2"/>
          <a:stretch>
            <a:fillRect/>
          </a:stretch>
        </p:blipFill>
        <p:spPr>
          <a:xfrm>
            <a:off x="1821123" y="924619"/>
            <a:ext cx="5501750" cy="2950485"/>
          </a:xfrm>
          <a:prstGeom prst="rect">
            <a:avLst/>
          </a:prstGeom>
        </p:spPr>
      </p:pic>
      <p:sp>
        <p:nvSpPr>
          <p:cNvPr id="7" name="TextBox 6">
            <a:extLst>
              <a:ext uri="{FF2B5EF4-FFF2-40B4-BE49-F238E27FC236}">
                <a16:creationId xmlns:a16="http://schemas.microsoft.com/office/drawing/2014/main" id="{EBCCB3C5-C75C-4CDF-AA94-03E646D7E6A9}"/>
              </a:ext>
            </a:extLst>
          </p:cNvPr>
          <p:cNvSpPr txBox="1"/>
          <p:nvPr/>
        </p:nvSpPr>
        <p:spPr>
          <a:xfrm>
            <a:off x="2028584" y="4031494"/>
            <a:ext cx="5224439" cy="300082"/>
          </a:xfrm>
          <a:prstGeom prst="rect">
            <a:avLst/>
          </a:prstGeom>
          <a:noFill/>
        </p:spPr>
        <p:txBody>
          <a:bodyPr wrap="square" rtlCol="0">
            <a:spAutoFit/>
          </a:bodyPr>
          <a:lstStyle/>
          <a:p>
            <a:r>
              <a:rPr lang="en-IN" dirty="0"/>
              <a:t>Lead Manager –&gt; Lead Profile –&gt; Profile History -&gt; Action Log</a:t>
            </a:r>
          </a:p>
        </p:txBody>
      </p:sp>
    </p:spTree>
    <p:extLst>
      <p:ext uri="{BB962C8B-B14F-4D97-AF65-F5344CB8AC3E}">
        <p14:creationId xmlns:p14="http://schemas.microsoft.com/office/powerpoint/2010/main" val="26669801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r>
              <a:rPr lang="en-US" dirty="0">
                <a:solidFill>
                  <a:schemeClr val="tx1"/>
                </a:solidFill>
              </a:rPr>
              <a:t>RAM - Send reminders based on date field on any form.</a:t>
            </a:r>
          </a:p>
          <a:p>
            <a:r>
              <a:rPr lang="en-US" dirty="0">
                <a:solidFill>
                  <a:schemeClr val="tx1"/>
                </a:solidFill>
              </a:rPr>
              <a:t>Candidate e-Signature</a:t>
            </a:r>
          </a:p>
          <a:p>
            <a:r>
              <a:rPr lang="en-US" dirty="0">
                <a:solidFill>
                  <a:schemeClr val="tx1"/>
                </a:solidFill>
              </a:rPr>
              <a:t>BrassRing - </a:t>
            </a:r>
            <a:r>
              <a:rPr lang="en-US" dirty="0" err="1">
                <a:solidFill>
                  <a:schemeClr val="tx1"/>
                </a:solidFill>
              </a:rPr>
              <a:t>eLink</a:t>
            </a:r>
            <a:r>
              <a:rPr lang="en-US" dirty="0">
                <a:solidFill>
                  <a:schemeClr val="tx1"/>
                </a:solidFill>
              </a:rPr>
              <a:t> Dashboard</a:t>
            </a:r>
          </a:p>
          <a:p>
            <a:r>
              <a:rPr lang="en-US" dirty="0">
                <a:solidFill>
                  <a:schemeClr val="tx1"/>
                </a:solidFill>
              </a:rPr>
              <a:t>DIT Enhancements</a:t>
            </a:r>
          </a:p>
          <a:p>
            <a:r>
              <a:rPr lang="en-US" dirty="0">
                <a:solidFill>
                  <a:schemeClr val="tx1"/>
                </a:solidFill>
              </a:rPr>
              <a:t>RAM – More Interview Manager triggers</a:t>
            </a:r>
          </a:p>
        </p:txBody>
      </p:sp>
      <p:sp>
        <p:nvSpPr>
          <p:cNvPr id="6" name="Content Placeholder 5"/>
          <p:cNvSpPr>
            <a:spLocks noGrp="1"/>
          </p:cNvSpPr>
          <p:nvPr>
            <p:ph sz="quarter" idx="17"/>
          </p:nvPr>
        </p:nvSpPr>
        <p:spPr>
          <a:xfrm>
            <a:off x="4572001" y="2571750"/>
            <a:ext cx="4571997" cy="2571750"/>
          </a:xfrm>
        </p:spPr>
        <p:txBody>
          <a:bodyPr/>
          <a:lstStyle/>
          <a:p>
            <a:endParaRPr lang="en-US" dirty="0"/>
          </a:p>
        </p:txBody>
      </p:sp>
      <p:sp>
        <p:nvSpPr>
          <p:cNvPr id="8" name="Title 7"/>
          <p:cNvSpPr>
            <a:spLocks noGrp="1"/>
          </p:cNvSpPr>
          <p:nvPr>
            <p:ph type="title"/>
          </p:nvPr>
        </p:nvSpPr>
        <p:spPr>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Upcoming Builds</a:t>
            </a:r>
          </a:p>
        </p:txBody>
      </p:sp>
    </p:spTree>
    <p:extLst>
      <p:ext uri="{BB962C8B-B14F-4D97-AF65-F5344CB8AC3E}">
        <p14:creationId xmlns:p14="http://schemas.microsoft.com/office/powerpoint/2010/main" val="17516898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AA8B22E-3C3D-4577-B0AA-3F04E1409633}"/>
              </a:ext>
            </a:extLst>
          </p:cNvPr>
          <p:cNvSpPr>
            <a:spLocks noGrp="1"/>
          </p:cNvSpPr>
          <p:nvPr>
            <p:ph type="title"/>
          </p:nvPr>
        </p:nvSpPr>
        <p:spPr>
          <a:xfrm>
            <a:off x="2" y="0"/>
            <a:ext cx="9143996" cy="722243"/>
          </a:xfrm>
        </p:spPr>
        <p:txBody>
          <a:bodyPr/>
          <a:lstStyle/>
          <a:p>
            <a:r>
              <a:rPr lang="en-US" sz="3200" dirty="0"/>
              <a:t>Client Reminders &amp; Updates</a:t>
            </a:r>
          </a:p>
        </p:txBody>
      </p:sp>
      <p:sp>
        <p:nvSpPr>
          <p:cNvPr id="9" name="Content Placeholder 2">
            <a:extLst>
              <a:ext uri="{FF2B5EF4-FFF2-40B4-BE49-F238E27FC236}">
                <a16:creationId xmlns:a16="http://schemas.microsoft.com/office/drawing/2014/main" id="{06EAA692-D972-4F5E-9396-E69CCACD8C03}"/>
              </a:ext>
            </a:extLst>
          </p:cNvPr>
          <p:cNvSpPr txBox="1">
            <a:spLocks/>
          </p:cNvSpPr>
          <p:nvPr/>
        </p:nvSpPr>
        <p:spPr>
          <a:xfrm>
            <a:off x="2" y="742622"/>
            <a:ext cx="4075041" cy="1829128"/>
          </a:xfrm>
          <a:prstGeom prst="rect">
            <a:avLst/>
          </a:prstGeom>
          <a:solidFill>
            <a:schemeClr val="accent6"/>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US" sz="1100" b="1" dirty="0"/>
              <a:t>Extended November Maintenance Hours</a:t>
            </a:r>
            <a:r>
              <a:rPr lang="en-US" sz="1100" dirty="0"/>
              <a:t>:</a:t>
            </a:r>
          </a:p>
          <a:p>
            <a:pPr>
              <a:spcBef>
                <a:spcPts val="0"/>
              </a:spcBef>
            </a:pPr>
            <a:r>
              <a:rPr lang="en-US" sz="1000" dirty="0"/>
              <a:t>An extended maintenance window is required for an Oracle database upgrade.  Concurrently, the normal monthly window will run as expected.  The impacts to these two windows vary.</a:t>
            </a:r>
          </a:p>
          <a:p>
            <a:pPr>
              <a:spcBef>
                <a:spcPts val="0"/>
              </a:spcBef>
            </a:pPr>
            <a:endParaRPr lang="en-US" sz="1000" dirty="0"/>
          </a:p>
          <a:p>
            <a:pPr>
              <a:spcBef>
                <a:spcPts val="0"/>
              </a:spcBef>
            </a:pPr>
            <a:r>
              <a:rPr lang="en-US" sz="1000" dirty="0"/>
              <a:t>The following </a:t>
            </a:r>
            <a:r>
              <a:rPr lang="en-US" sz="1000" dirty="0">
                <a:hlinkClick r:id="rId2"/>
              </a:rPr>
              <a:t>graphic</a:t>
            </a:r>
            <a:r>
              <a:rPr lang="en-US" sz="1000" dirty="0"/>
              <a:t> outlines the planned hours of 'Normal' Monthly Maintenance, along with the extended hours before and after this window needed for the data base upgrade.  It then displays which products/components will be impacted during each phase of maintenance:  </a:t>
            </a:r>
          </a:p>
          <a:p>
            <a:pPr>
              <a:spcBef>
                <a:spcPts val="0"/>
              </a:spcBef>
            </a:pPr>
            <a:endParaRPr lang="en-US" dirty="0"/>
          </a:p>
          <a:p>
            <a:pPr>
              <a:spcBef>
                <a:spcPts val="0"/>
              </a:spcBef>
            </a:pPr>
            <a:endParaRPr lang="en-US" dirty="0"/>
          </a:p>
          <a:p>
            <a:pPr>
              <a:spcBef>
                <a:spcPts val="0"/>
              </a:spcBef>
            </a:pPr>
            <a:br>
              <a:rPr lang="en-US" dirty="0"/>
            </a:br>
            <a:endParaRPr lang="en-US" dirty="0"/>
          </a:p>
        </p:txBody>
      </p:sp>
      <p:sp>
        <p:nvSpPr>
          <p:cNvPr id="10" name="Rectangle 5">
            <a:extLst>
              <a:ext uri="{FF2B5EF4-FFF2-40B4-BE49-F238E27FC236}">
                <a16:creationId xmlns:a16="http://schemas.microsoft.com/office/drawing/2014/main" id="{D0159FB1-E5A0-4D2B-8AB3-370DBB6463A3}"/>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2" name="Rectangle 7">
            <a:extLst>
              <a:ext uri="{FF2B5EF4-FFF2-40B4-BE49-F238E27FC236}">
                <a16:creationId xmlns:a16="http://schemas.microsoft.com/office/drawing/2014/main" id="{3A8627ED-1C94-4833-9798-6A9944175561}"/>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4" name="Rectangle 9">
            <a:extLst>
              <a:ext uri="{FF2B5EF4-FFF2-40B4-BE49-F238E27FC236}">
                <a16:creationId xmlns:a16="http://schemas.microsoft.com/office/drawing/2014/main" id="{D1E88BB9-934E-4666-BD09-3116E0ADFB87}"/>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 name="Picture 1">
            <a:extLst>
              <a:ext uri="{FF2B5EF4-FFF2-40B4-BE49-F238E27FC236}">
                <a16:creationId xmlns:a16="http://schemas.microsoft.com/office/drawing/2014/main" id="{DD12E3E8-B294-4FE2-99B5-B02D13EFAA6F}"/>
              </a:ext>
            </a:extLst>
          </p:cNvPr>
          <p:cNvPicPr>
            <a:picLocks noChangeAspect="1"/>
          </p:cNvPicPr>
          <p:nvPr/>
        </p:nvPicPr>
        <p:blipFill>
          <a:blip r:embed="rId3"/>
          <a:stretch>
            <a:fillRect/>
          </a:stretch>
        </p:blipFill>
        <p:spPr>
          <a:xfrm>
            <a:off x="4075042" y="742622"/>
            <a:ext cx="5068957" cy="2269919"/>
          </a:xfrm>
          <a:prstGeom prst="rect">
            <a:avLst/>
          </a:prstGeom>
        </p:spPr>
      </p:pic>
      <p:sp>
        <p:nvSpPr>
          <p:cNvPr id="13" name="Content Placeholder 2">
            <a:extLst>
              <a:ext uri="{FF2B5EF4-FFF2-40B4-BE49-F238E27FC236}">
                <a16:creationId xmlns:a16="http://schemas.microsoft.com/office/drawing/2014/main" id="{68C69A2F-45FF-471D-9374-EF9BFE8B44D4}"/>
              </a:ext>
            </a:extLst>
          </p:cNvPr>
          <p:cNvSpPr txBox="1">
            <a:spLocks/>
          </p:cNvSpPr>
          <p:nvPr/>
        </p:nvSpPr>
        <p:spPr>
          <a:xfrm>
            <a:off x="0" y="2571750"/>
            <a:ext cx="4075040" cy="2571750"/>
          </a:xfrm>
          <a:prstGeom prst="rect">
            <a:avLst/>
          </a:prstGeom>
          <a:solidFill>
            <a:schemeClr val="accent6"/>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US" sz="900" b="1" dirty="0"/>
              <a:t>The extended maintenance window impacts</a:t>
            </a:r>
            <a:r>
              <a:rPr lang="en-US" sz="900" dirty="0"/>
              <a:t>:</a:t>
            </a:r>
          </a:p>
          <a:p>
            <a:pPr marL="171450" indent="-171450">
              <a:spcBef>
                <a:spcPts val="0"/>
              </a:spcBef>
              <a:buFont typeface="Arial" panose="020B0604020202020204" pitchFamily="34" charset="0"/>
              <a:buChar char="•"/>
            </a:pPr>
            <a:r>
              <a:rPr lang="en-US" sz="800" dirty="0"/>
              <a:t>Talent Suite</a:t>
            </a:r>
          </a:p>
          <a:p>
            <a:pPr marL="171450" indent="-171450">
              <a:spcBef>
                <a:spcPts val="0"/>
              </a:spcBef>
              <a:buFont typeface="Arial" panose="020B0604020202020204" pitchFamily="34" charset="0"/>
              <a:buChar char="•"/>
            </a:pPr>
            <a:r>
              <a:rPr lang="en-US" sz="800" dirty="0"/>
              <a:t>Onboard</a:t>
            </a:r>
          </a:p>
          <a:p>
            <a:pPr marL="171450" indent="-171450">
              <a:spcBef>
                <a:spcPts val="0"/>
              </a:spcBef>
              <a:buFont typeface="Arial" panose="020B0604020202020204" pitchFamily="34" charset="0"/>
              <a:buChar char="•"/>
            </a:pPr>
            <a:r>
              <a:rPr lang="en-US" sz="800" dirty="0"/>
              <a:t>Assess</a:t>
            </a:r>
          </a:p>
          <a:p>
            <a:pPr marL="171450" indent="-171450">
              <a:spcBef>
                <a:spcPts val="0"/>
              </a:spcBef>
              <a:buFont typeface="Arial" panose="020B0604020202020204" pitchFamily="34" charset="0"/>
              <a:buChar char="•"/>
            </a:pPr>
            <a:r>
              <a:rPr lang="en-US" sz="800" dirty="0"/>
              <a:t>Any part of BrassRing intertwined with Talent Suite, including: </a:t>
            </a:r>
          </a:p>
          <a:p>
            <a:pPr marL="344488" lvl="1" indent="-171450">
              <a:spcBef>
                <a:spcPts val="0"/>
              </a:spcBef>
              <a:buFont typeface="Arial" panose="020B0604020202020204" pitchFamily="34" charset="0"/>
              <a:buChar char="•"/>
            </a:pPr>
            <a:r>
              <a:rPr lang="en-US" sz="800" dirty="0"/>
              <a:t>Common services integrations</a:t>
            </a:r>
          </a:p>
          <a:p>
            <a:pPr marL="344488" lvl="1" indent="-171450">
              <a:spcBef>
                <a:spcPts val="0"/>
              </a:spcBef>
              <a:buFont typeface="Arial" panose="020B0604020202020204" pitchFamily="34" charset="0"/>
              <a:buChar char="•"/>
            </a:pPr>
            <a:r>
              <a:rPr lang="en-US" sz="800" dirty="0"/>
              <a:t>Onboard/Assess integrations</a:t>
            </a:r>
          </a:p>
          <a:p>
            <a:pPr marL="344488" lvl="1" indent="-171450">
              <a:spcBef>
                <a:spcPts val="0"/>
              </a:spcBef>
              <a:buFont typeface="Arial" panose="020B0604020202020204" pitchFamily="34" charset="0"/>
              <a:buChar char="•"/>
            </a:pPr>
            <a:r>
              <a:rPr lang="en-US" sz="800" dirty="0"/>
              <a:t>Internal Talent Gateways if they are accessed via Talent Suite</a:t>
            </a:r>
          </a:p>
          <a:p>
            <a:pPr marL="344488" lvl="1" indent="-171450">
              <a:spcBef>
                <a:spcPts val="0"/>
              </a:spcBef>
              <a:buFont typeface="Arial" panose="020B0604020202020204" pitchFamily="34" charset="0"/>
              <a:buChar char="•"/>
            </a:pPr>
            <a:r>
              <a:rPr lang="en-US" sz="800" dirty="0"/>
              <a:t>The BrassRing Recruiter Experience if accessed via Talent Suite.  </a:t>
            </a:r>
          </a:p>
          <a:p>
            <a:pPr>
              <a:spcBef>
                <a:spcPts val="0"/>
              </a:spcBef>
            </a:pPr>
            <a:endParaRPr lang="en-US" sz="1000" b="1" dirty="0"/>
          </a:p>
          <a:p>
            <a:pPr>
              <a:spcBef>
                <a:spcPts val="0"/>
              </a:spcBef>
            </a:pPr>
            <a:r>
              <a:rPr lang="en-US" sz="900" b="1" dirty="0"/>
              <a:t>The extended maintenance window will NOT impact: </a:t>
            </a:r>
          </a:p>
          <a:p>
            <a:pPr marL="171450" indent="-171450">
              <a:spcBef>
                <a:spcPts val="0"/>
              </a:spcBef>
              <a:buFont typeface="Arial" panose="020B0604020202020204" pitchFamily="34" charset="0"/>
              <a:buChar char="•"/>
            </a:pPr>
            <a:r>
              <a:rPr lang="en-US" sz="800" dirty="0"/>
              <a:t>BrassRing Talent Gateways (except for internal talent gateways accessed via Talent Suite)</a:t>
            </a:r>
          </a:p>
          <a:p>
            <a:pPr marL="171450" indent="-171450">
              <a:spcBef>
                <a:spcPts val="0"/>
              </a:spcBef>
              <a:buFont typeface="Arial" panose="020B0604020202020204" pitchFamily="34" charset="0"/>
              <a:buChar char="•"/>
            </a:pPr>
            <a:r>
              <a:rPr lang="en-US" sz="800" dirty="0"/>
              <a:t>BrassRing Workbench</a:t>
            </a:r>
          </a:p>
          <a:p>
            <a:pPr marL="171450" indent="-171450">
              <a:spcBef>
                <a:spcPts val="0"/>
              </a:spcBef>
              <a:buFont typeface="Arial" panose="020B0604020202020204" pitchFamily="34" charset="0"/>
              <a:buChar char="•"/>
            </a:pPr>
            <a:r>
              <a:rPr lang="en-US" sz="800" dirty="0"/>
              <a:t>BrassRing Recruiter Experience if accessed as a standalone offering</a:t>
            </a:r>
          </a:p>
        </p:txBody>
      </p:sp>
      <p:sp>
        <p:nvSpPr>
          <p:cNvPr id="15" name="Content Placeholder 2">
            <a:extLst>
              <a:ext uri="{FF2B5EF4-FFF2-40B4-BE49-F238E27FC236}">
                <a16:creationId xmlns:a16="http://schemas.microsoft.com/office/drawing/2014/main" id="{58F794C7-0228-4315-9760-449D2B7B2162}"/>
              </a:ext>
            </a:extLst>
          </p:cNvPr>
          <p:cNvSpPr txBox="1">
            <a:spLocks/>
          </p:cNvSpPr>
          <p:nvPr/>
        </p:nvSpPr>
        <p:spPr>
          <a:xfrm>
            <a:off x="4167809" y="3101009"/>
            <a:ext cx="4903304" cy="1974574"/>
          </a:xfrm>
          <a:prstGeom prst="rect">
            <a:avLst/>
          </a:prstGeom>
          <a:solidFill>
            <a:schemeClr val="accent2"/>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US" sz="900" b="1" dirty="0"/>
              <a:t>RFE Migration Project</a:t>
            </a:r>
          </a:p>
          <a:p>
            <a:pPr>
              <a:spcBef>
                <a:spcPts val="0"/>
              </a:spcBef>
            </a:pPr>
            <a:endParaRPr lang="en-US" sz="900" b="1" dirty="0"/>
          </a:p>
          <a:p>
            <a:pPr>
              <a:spcBef>
                <a:spcPts val="0"/>
              </a:spcBef>
            </a:pPr>
            <a:r>
              <a:rPr lang="en-US" sz="900" dirty="0"/>
              <a:t>IBM-wide project to migrate all RFEs to a new system. To ensure the best data will be migrated we were asked to review all RFEs. While IBM asked for al RFEs over 60 days to be rejected we, as a business, decided on 2 years.</a:t>
            </a:r>
          </a:p>
          <a:p>
            <a:pPr>
              <a:spcBef>
                <a:spcPts val="0"/>
              </a:spcBef>
            </a:pPr>
            <a:endParaRPr lang="en-US" sz="900" dirty="0"/>
          </a:p>
          <a:p>
            <a:pPr marL="171450" indent="-171450">
              <a:spcBef>
                <a:spcPts val="0"/>
              </a:spcBef>
              <a:buFont typeface="Wingdings" panose="05000000000000000000" pitchFamily="2" charset="2"/>
              <a:buChar char="v"/>
            </a:pPr>
            <a:r>
              <a:rPr lang="en-US" sz="900" dirty="0"/>
              <a:t>Hard decisions had to be made and all RFEs in a Submitted status, over 2-years old, were rejected. Any RFE less than 2-years old were moved to under consideration or rejected after review. Most RFEs in an “Under Consideration” status that were over 2-years old were rejected and some less than 2-years old were updated as well.</a:t>
            </a:r>
            <a:endParaRPr lang="en-US" sz="800" dirty="0"/>
          </a:p>
        </p:txBody>
      </p:sp>
    </p:spTree>
    <p:extLst>
      <p:ext uri="{BB962C8B-B14F-4D97-AF65-F5344CB8AC3E}">
        <p14:creationId xmlns:p14="http://schemas.microsoft.com/office/powerpoint/2010/main" val="23033175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October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868873118"/>
              </p:ext>
            </p:extLst>
          </p:nvPr>
        </p:nvGraphicFramePr>
        <p:xfrm>
          <a:off x="143464" y="768012"/>
          <a:ext cx="8896483" cy="4449892"/>
        </p:xfrm>
        <a:graphic>
          <a:graphicData uri="http://schemas.openxmlformats.org/drawingml/2006/table">
            <a:tbl>
              <a:tblPr firstRow="1" bandRow="1">
                <a:tableStyleId>{93296810-A885-4BE3-A3E7-6D5BEEA58F35}</a:tableStyleId>
              </a:tblPr>
              <a:tblGrid>
                <a:gridCol w="1270926">
                  <a:extLst>
                    <a:ext uri="{9D8B030D-6E8A-4147-A177-3AD203B41FA5}">
                      <a16:colId xmlns:a16="http://schemas.microsoft.com/office/drawing/2014/main" val="1350891789"/>
                    </a:ext>
                  </a:extLst>
                </a:gridCol>
                <a:gridCol w="1270926">
                  <a:extLst>
                    <a:ext uri="{9D8B030D-6E8A-4147-A177-3AD203B41FA5}">
                      <a16:colId xmlns:a16="http://schemas.microsoft.com/office/drawing/2014/main" val="1325881092"/>
                    </a:ext>
                  </a:extLst>
                </a:gridCol>
                <a:gridCol w="1303646">
                  <a:extLst>
                    <a:ext uri="{9D8B030D-6E8A-4147-A177-3AD203B41FA5}">
                      <a16:colId xmlns:a16="http://schemas.microsoft.com/office/drawing/2014/main" val="1573733701"/>
                    </a:ext>
                  </a:extLst>
                </a:gridCol>
                <a:gridCol w="1243980">
                  <a:extLst>
                    <a:ext uri="{9D8B030D-6E8A-4147-A177-3AD203B41FA5}">
                      <a16:colId xmlns:a16="http://schemas.microsoft.com/office/drawing/2014/main" val="515021033"/>
                    </a:ext>
                  </a:extLst>
                </a:gridCol>
                <a:gridCol w="1265153">
                  <a:extLst>
                    <a:ext uri="{9D8B030D-6E8A-4147-A177-3AD203B41FA5}">
                      <a16:colId xmlns:a16="http://schemas.microsoft.com/office/drawing/2014/main" val="1806861775"/>
                    </a:ext>
                  </a:extLst>
                </a:gridCol>
                <a:gridCol w="1270926">
                  <a:extLst>
                    <a:ext uri="{9D8B030D-6E8A-4147-A177-3AD203B41FA5}">
                      <a16:colId xmlns:a16="http://schemas.microsoft.com/office/drawing/2014/main" val="4008877000"/>
                    </a:ext>
                  </a:extLst>
                </a:gridCol>
                <a:gridCol w="1270926">
                  <a:extLst>
                    <a:ext uri="{9D8B030D-6E8A-4147-A177-3AD203B41FA5}">
                      <a16:colId xmlns:a16="http://schemas.microsoft.com/office/drawing/2014/main" val="554407507"/>
                    </a:ext>
                  </a:extLst>
                </a:gridCol>
              </a:tblGrid>
              <a:tr h="24434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563927">
                <a:tc>
                  <a:txBody>
                    <a:bodyPr/>
                    <a:lstStyle/>
                    <a:p>
                      <a:endParaRPr lang="en-US" sz="90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endParaRPr>
                    </a:p>
                  </a:txBody>
                  <a:tcPr/>
                </a:tc>
                <a:tc>
                  <a:txBody>
                    <a:bodyPr/>
                    <a:lstStyle/>
                    <a:p>
                      <a:endParaRPr lang="en-US" sz="900" b="0" strike="sngStrike" dirty="0"/>
                    </a:p>
                  </a:txBody>
                  <a:tcPr/>
                </a:tc>
                <a:tc>
                  <a:txBody>
                    <a:bodyPr/>
                    <a:lstStyle/>
                    <a:p>
                      <a:r>
                        <a:rPr lang="en-US" sz="900" b="0" dirty="0"/>
                        <a:t>1</a:t>
                      </a:r>
                    </a:p>
                  </a:txBody>
                  <a:tcPr/>
                </a:tc>
                <a:tc>
                  <a:txBody>
                    <a:bodyPr/>
                    <a:lstStyle/>
                    <a:p>
                      <a:r>
                        <a:rPr lang="en-US" sz="900" dirty="0"/>
                        <a:t>2</a:t>
                      </a:r>
                    </a:p>
                  </a:txBody>
                  <a:tcPr/>
                </a:tc>
                <a:tc>
                  <a:txBody>
                    <a:bodyPr/>
                    <a:lstStyle/>
                    <a:p>
                      <a:r>
                        <a:rPr lang="en-US" sz="900" dirty="0"/>
                        <a:t>3</a:t>
                      </a:r>
                    </a:p>
                  </a:txBody>
                  <a:tcPr/>
                </a:tc>
                <a:extLst>
                  <a:ext uri="{0D108BD9-81ED-4DB2-BD59-A6C34878D82A}">
                    <a16:rowId xmlns:a16="http://schemas.microsoft.com/office/drawing/2014/main" val="1628256478"/>
                  </a:ext>
                </a:extLst>
              </a:tr>
              <a:tr h="809757">
                <a:tc>
                  <a:txBody>
                    <a:bodyPr/>
                    <a:lstStyle/>
                    <a:p>
                      <a:r>
                        <a:rPr lang="en-US" sz="900" dirty="0"/>
                        <a:t>4</a:t>
                      </a:r>
                    </a:p>
                  </a:txBody>
                  <a:tcPr/>
                </a:tc>
                <a:tc>
                  <a:txBody>
                    <a:bodyPr/>
                    <a:lstStyle/>
                    <a:p>
                      <a:r>
                        <a:rPr lang="en-US" sz="900" dirty="0"/>
                        <a:t>5 </a:t>
                      </a:r>
                    </a:p>
                  </a:txBody>
                  <a:tcPr/>
                </a:tc>
                <a:tc>
                  <a:txBody>
                    <a:bodyPr/>
                    <a:lstStyle/>
                    <a:p>
                      <a:r>
                        <a:rPr lang="en-US" sz="900" dirty="0"/>
                        <a:t>6</a:t>
                      </a:r>
                    </a:p>
                  </a:txBody>
                  <a:tcPr/>
                </a:tc>
                <a:tc>
                  <a:txBody>
                    <a:bodyPr/>
                    <a:lstStyle/>
                    <a:p>
                      <a:r>
                        <a:rPr lang="en-US" sz="900" dirty="0"/>
                        <a:t>7</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a:t>
                      </a:r>
                      <a:r>
                        <a:rPr lang="en-US" sz="900" b="0" dirty="0"/>
                        <a:t> Slack Me Anything (10 AM EST)</a:t>
                      </a:r>
                      <a:endParaRPr lang="en-US" sz="900" b="1" dirty="0"/>
                    </a:p>
                    <a:p>
                      <a:endParaRPr lang="en-US" sz="900" b="1" dirty="0"/>
                    </a:p>
                  </a:txBody>
                  <a:tcPr/>
                </a:tc>
                <a:tc>
                  <a:txBody>
                    <a:bodyPr/>
                    <a:lstStyle/>
                    <a:p>
                      <a:r>
                        <a:rPr lang="en-US" sz="900" dirty="0"/>
                        <a:t>8</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a:t>
                      </a:r>
                      <a:r>
                        <a:rPr lang="en-US" sz="900" b="0" dirty="0"/>
                        <a:t> Slack Me Anything (11 AM EST)</a:t>
                      </a:r>
                    </a:p>
                    <a:p>
                      <a:endParaRPr lang="en-US" sz="900" b="0" dirty="0"/>
                    </a:p>
                  </a:txBody>
                  <a:tcPr/>
                </a:tc>
                <a:tc>
                  <a:txBody>
                    <a:bodyPr/>
                    <a:lstStyle/>
                    <a:p>
                      <a:r>
                        <a:rPr lang="en-US" sz="900" dirty="0"/>
                        <a:t>9</a:t>
                      </a:r>
                    </a:p>
                  </a:txBody>
                  <a:tcPr/>
                </a:tc>
                <a:tc>
                  <a:txBody>
                    <a:bodyPr/>
                    <a:lstStyle/>
                    <a:p>
                      <a:r>
                        <a:rPr lang="en-US" sz="900" dirty="0"/>
                        <a:t>10</a:t>
                      </a:r>
                    </a:p>
                  </a:txBody>
                  <a:tcPr/>
                </a:tc>
                <a:extLst>
                  <a:ext uri="{0D108BD9-81ED-4DB2-BD59-A6C34878D82A}">
                    <a16:rowId xmlns:a16="http://schemas.microsoft.com/office/drawing/2014/main" val="634571686"/>
                  </a:ext>
                </a:extLst>
              </a:tr>
              <a:tr h="1155094">
                <a:tc>
                  <a:txBody>
                    <a:bodyPr/>
                    <a:lstStyle/>
                    <a:p>
                      <a:r>
                        <a:rPr lang="en-US" sz="900" dirty="0"/>
                        <a:t>11</a:t>
                      </a:r>
                    </a:p>
                  </a:txBody>
                  <a:tcPr/>
                </a:tc>
                <a:tc>
                  <a:txBody>
                    <a:bodyPr/>
                    <a:lstStyle/>
                    <a:p>
                      <a:r>
                        <a:rPr lang="en-US" sz="900" dirty="0"/>
                        <a:t>12</a:t>
                      </a:r>
                    </a:p>
                  </a:txBody>
                  <a:tcPr/>
                </a:tc>
                <a:tc>
                  <a:txBody>
                    <a:bodyPr/>
                    <a:lstStyle/>
                    <a:p>
                      <a:r>
                        <a:rPr lang="en-US" sz="900" dirty="0"/>
                        <a:t>13</a:t>
                      </a:r>
                    </a:p>
                  </a:txBody>
                  <a:tcPr/>
                </a:tc>
                <a:tc>
                  <a:txBody>
                    <a:bodyPr/>
                    <a:lstStyle/>
                    <a:p>
                      <a:r>
                        <a:rPr lang="en-US" sz="900" dirty="0"/>
                        <a:t>14</a:t>
                      </a:r>
                    </a:p>
                    <a:p>
                      <a:endParaRPr lang="en-US" sz="900" dirty="0"/>
                    </a:p>
                  </a:txBody>
                  <a:tcPr/>
                </a:tc>
                <a:tc>
                  <a:txBody>
                    <a:bodyPr/>
                    <a:lstStyle/>
                    <a:p>
                      <a:r>
                        <a:rPr lang="en-US" sz="900" dirty="0"/>
                        <a:t>15</a:t>
                      </a:r>
                    </a:p>
                    <a:p>
                      <a:endParaRPr lang="en-US" sz="9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 </a:t>
                      </a:r>
                      <a:r>
                        <a:rPr lang="en-US" sz="900" b="0" dirty="0">
                          <a:hlinkClick r:id="rId4"/>
                        </a:rPr>
                        <a:t>BR 20.10.12 Release Enablement (11AM EST)</a:t>
                      </a:r>
                      <a:endParaRPr lang="en-US" sz="900" b="1" dirty="0"/>
                    </a:p>
                    <a:p>
                      <a:endParaRPr lang="en-US" sz="900" dirty="0"/>
                    </a:p>
                  </a:txBody>
                  <a:tcPr/>
                </a:tc>
                <a:tc>
                  <a:txBody>
                    <a:bodyPr/>
                    <a:lstStyle/>
                    <a:p>
                      <a:r>
                        <a:rPr lang="en-US" sz="900" dirty="0"/>
                        <a:t>16</a:t>
                      </a:r>
                    </a:p>
                  </a:txBody>
                  <a:tcPr/>
                </a:tc>
                <a:tc>
                  <a:txBody>
                    <a:bodyPr/>
                    <a:lstStyle/>
                    <a:p>
                      <a:r>
                        <a:rPr lang="en-US" sz="900" dirty="0"/>
                        <a:t>17</a:t>
                      </a:r>
                    </a:p>
                  </a:txBody>
                  <a:tcPr/>
                </a:tc>
                <a:extLst>
                  <a:ext uri="{0D108BD9-81ED-4DB2-BD59-A6C34878D82A}">
                    <a16:rowId xmlns:a16="http://schemas.microsoft.com/office/drawing/2014/main" val="1980404736"/>
                  </a:ext>
                </a:extLst>
              </a:tr>
              <a:tr h="755254">
                <a:tc>
                  <a:txBody>
                    <a:bodyPr/>
                    <a:lstStyle/>
                    <a:p>
                      <a:r>
                        <a:rPr lang="en-US" sz="900" dirty="0"/>
                        <a:t>18</a:t>
                      </a:r>
                    </a:p>
                  </a:txBody>
                  <a:tcPr/>
                </a:tc>
                <a:tc>
                  <a:txBody>
                    <a:bodyPr/>
                    <a:lstStyle/>
                    <a:p>
                      <a:r>
                        <a:rPr lang="en-US" sz="900" dirty="0"/>
                        <a:t>19</a:t>
                      </a:r>
                    </a:p>
                  </a:txBody>
                  <a:tcPr/>
                </a:tc>
                <a:tc>
                  <a:txBody>
                    <a:bodyPr/>
                    <a:lstStyle/>
                    <a:p>
                      <a:r>
                        <a:rPr lang="en-US" sz="900" dirty="0"/>
                        <a:t>20</a:t>
                      </a:r>
                    </a:p>
                  </a:txBody>
                  <a:tcPr/>
                </a:tc>
                <a:tc>
                  <a:txBody>
                    <a:bodyPr/>
                    <a:lstStyle/>
                    <a:p>
                      <a:r>
                        <a:rPr lang="en-US" sz="900" dirty="0"/>
                        <a:t>21</a:t>
                      </a:r>
                    </a:p>
                  </a:txBody>
                  <a:tcPr/>
                </a:tc>
                <a:tc>
                  <a:txBody>
                    <a:bodyPr/>
                    <a:lstStyle/>
                    <a:p>
                      <a:r>
                        <a:rPr lang="en-US" sz="900" dirty="0"/>
                        <a:t>22</a:t>
                      </a:r>
                    </a:p>
                  </a:txBody>
                  <a:tcPr/>
                </a:tc>
                <a:tc>
                  <a:txBody>
                    <a:bodyPr/>
                    <a:lstStyle/>
                    <a:p>
                      <a:r>
                        <a:rPr lang="en-US" sz="900" dirty="0"/>
                        <a:t>23</a:t>
                      </a:r>
                    </a:p>
                  </a:txBody>
                  <a:tcPr/>
                </a:tc>
                <a:tc>
                  <a:txBody>
                    <a:bodyPr/>
                    <a:lstStyle/>
                    <a:p>
                      <a:r>
                        <a:rPr lang="en-US" sz="900" dirty="0"/>
                        <a:t>24</a:t>
                      </a:r>
                    </a:p>
                  </a:txBody>
                  <a:tcPr/>
                </a:tc>
                <a:extLst>
                  <a:ext uri="{0D108BD9-81ED-4DB2-BD59-A6C34878D82A}">
                    <a16:rowId xmlns:a16="http://schemas.microsoft.com/office/drawing/2014/main" val="1218527354"/>
                  </a:ext>
                </a:extLst>
              </a:tr>
              <a:tr h="563927">
                <a:tc>
                  <a:txBody>
                    <a:bodyPr/>
                    <a:lstStyle/>
                    <a:p>
                      <a:r>
                        <a:rPr lang="en-US" sz="900" dirty="0"/>
                        <a:t>25</a:t>
                      </a:r>
                    </a:p>
                  </a:txBody>
                  <a:tcPr/>
                </a:tc>
                <a:tc>
                  <a:txBody>
                    <a:bodyPr/>
                    <a:lstStyle/>
                    <a:p>
                      <a:r>
                        <a:rPr lang="en-US" sz="900" dirty="0"/>
                        <a:t>26</a:t>
                      </a:r>
                    </a:p>
                  </a:txBody>
                  <a:tcPr/>
                </a:tc>
                <a:tc>
                  <a:txBody>
                    <a:bodyPr/>
                    <a:lstStyle/>
                    <a:p>
                      <a:r>
                        <a:rPr lang="en-US" sz="900" b="0" dirty="0"/>
                        <a:t>27</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 </a:t>
                      </a:r>
                      <a:r>
                        <a:rPr lang="en-US" sz="900" dirty="0">
                          <a:hlinkClick r:id="rId5"/>
                        </a:rPr>
                        <a:t>Interview Manager Additional Training (Rescheduling)</a:t>
                      </a:r>
                      <a:endParaRPr lang="en-US" sz="900" b="1" dirty="0"/>
                    </a:p>
                    <a:p>
                      <a:endParaRPr lang="en-US" sz="900" b="0" dirty="0"/>
                    </a:p>
                  </a:txBody>
                  <a:tcPr/>
                </a:tc>
                <a:tc>
                  <a:txBody>
                    <a:bodyPr/>
                    <a:lstStyle/>
                    <a:p>
                      <a:r>
                        <a:rPr lang="en-US" sz="900" dirty="0"/>
                        <a:t>28</a:t>
                      </a:r>
                    </a:p>
                  </a:txBody>
                  <a:tcPr/>
                </a:tc>
                <a:tc>
                  <a:txBody>
                    <a:bodyPr/>
                    <a:lstStyle/>
                    <a:p>
                      <a:r>
                        <a:rPr lang="en-US" sz="900" dirty="0"/>
                        <a:t>29</a:t>
                      </a:r>
                    </a:p>
                    <a:p>
                      <a:r>
                        <a:rPr lang="en-US" sz="900" b="1" dirty="0"/>
                        <a:t>Client</a:t>
                      </a:r>
                      <a:r>
                        <a:rPr lang="en-US" sz="900" b="1" dirty="0">
                          <a:hlinkClick r:id="rId6"/>
                        </a:rPr>
                        <a:t>: </a:t>
                      </a:r>
                      <a:r>
                        <a:rPr lang="en-US" sz="900" dirty="0">
                          <a:hlinkClick r:id="rId6"/>
                        </a:rPr>
                        <a:t>Interview Manager Additional Training (Automation + Q&amp;A)</a:t>
                      </a:r>
                      <a:endParaRPr lang="en-US" sz="900" dirty="0"/>
                    </a:p>
                  </a:txBody>
                  <a:tcPr/>
                </a:tc>
                <a:tc>
                  <a:txBody>
                    <a:bodyPr/>
                    <a:lstStyle/>
                    <a:p>
                      <a:r>
                        <a:rPr lang="en-US" sz="900" dirty="0"/>
                        <a:t>30</a:t>
                      </a:r>
                    </a:p>
                  </a:txBody>
                  <a:tcPr/>
                </a:tc>
                <a:tc>
                  <a:txBody>
                    <a:bodyPr/>
                    <a:lstStyle/>
                    <a:p>
                      <a:r>
                        <a:rPr lang="en-US" sz="900" dirty="0"/>
                        <a:t>31</a:t>
                      </a:r>
                    </a:p>
                  </a:txBody>
                  <a:tcPr/>
                </a:tc>
                <a:extLst>
                  <a:ext uri="{0D108BD9-81ED-4DB2-BD59-A6C34878D82A}">
                    <a16:rowId xmlns:a16="http://schemas.microsoft.com/office/drawing/2014/main" val="3022507098"/>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7"/>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custDataLst>
      <p:tags r:id="rId2"/>
    </p:custDataLst>
    <p:extLst>
      <p:ext uri="{BB962C8B-B14F-4D97-AF65-F5344CB8AC3E}">
        <p14:creationId xmlns:p14="http://schemas.microsoft.com/office/powerpoint/2010/main" val="994474203"/>
      </p:ext>
    </p:extLst>
  </p:cSld>
  <p:clrMapOvr>
    <a:overrideClrMapping bg1="lt1" tx1="dk1" bg2="lt2" tx2="dk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406401"/>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
        <p:nvSpPr>
          <p:cNvPr id="3" name="Title 4">
            <a:extLst>
              <a:ext uri="{FF2B5EF4-FFF2-40B4-BE49-F238E27FC236}">
                <a16:creationId xmlns:a16="http://schemas.microsoft.com/office/drawing/2014/main" id="{4774AC6C-4522-4B4B-938C-922F6E42F594}"/>
              </a:ext>
            </a:extLst>
          </p:cNvPr>
          <p:cNvSpPr txBox="1">
            <a:spLocks/>
          </p:cNvSpPr>
          <p:nvPr/>
        </p:nvSpPr>
        <p:spPr>
          <a:xfrm>
            <a:off x="339309" y="2379050"/>
            <a:ext cx="8211382" cy="855727"/>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r>
              <a:rPr lang="en-US" sz="5400" dirty="0"/>
              <a:t>Your feedback matters!!!</a:t>
            </a:r>
          </a:p>
        </p:txBody>
      </p:sp>
    </p:spTree>
    <p:extLst>
      <p:ext uri="{BB962C8B-B14F-4D97-AF65-F5344CB8AC3E}">
        <p14:creationId xmlns:p14="http://schemas.microsoft.com/office/powerpoint/2010/main" val="6432347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2.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3.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4.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5.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6.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7.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8.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9.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0.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2.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3.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4.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5.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6.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docProps/app.xml><?xml version="1.0" encoding="utf-8"?>
<Properties xmlns="http://schemas.openxmlformats.org/officeDocument/2006/extended-properties" xmlns:vt="http://schemas.openxmlformats.org/officeDocument/2006/docPropsVTypes">
  <Template>Watson_presentation_template</Template>
  <TotalTime>14100</TotalTime>
  <Words>4239</Words>
  <Application>Microsoft Office PowerPoint</Application>
  <PresentationFormat>On-screen Show (16:9)</PresentationFormat>
  <Paragraphs>568</Paragraphs>
  <Slides>55</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55</vt:i4>
      </vt:variant>
    </vt:vector>
  </HeadingPairs>
  <TitlesOfParts>
    <vt:vector size="65" baseType="lpstr">
      <vt:lpstr>Arial</vt:lpstr>
      <vt:lpstr>Calibri</vt:lpstr>
      <vt:lpstr>IBM Plex Sans</vt:lpstr>
      <vt:lpstr>IBM Plex Sans Light</vt:lpstr>
      <vt:lpstr>IBM Plex Sans SemiBold</vt:lpstr>
      <vt:lpstr>Wingdings</vt:lpstr>
      <vt:lpstr>blk_background_2017</vt:lpstr>
      <vt:lpstr>gry_background_2017</vt:lpstr>
      <vt:lpstr>wht_background_2017</vt:lpstr>
      <vt:lpstr>1_gry_background_2017</vt:lpstr>
      <vt:lpstr>IBM Kenexa BrassRing, Onboard and Lead Manager on Cloud Release 20.10.12 — Client Training and Enablement Session IBM Talent Management Solutions  October 15th, 2020 </vt:lpstr>
      <vt:lpstr>Onboard Release Features –   Staging: October 08th , 2020  Production: October 17th , 2020</vt:lpstr>
      <vt:lpstr>Dark Launch Features</vt:lpstr>
      <vt:lpstr>Features Being Released this Month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Upcoming Builds</vt:lpstr>
      <vt:lpstr>Questions?</vt:lpstr>
      <vt:lpstr>BrassRing Release Features – </vt:lpstr>
      <vt:lpstr>PowerPoint Presentation</vt:lpstr>
      <vt:lpstr>Dark Launch Features</vt:lpstr>
      <vt:lpstr>PowerPoint Presentation</vt:lpstr>
      <vt:lpstr>Reschedule Interviews – Verify interviewer availability first</vt:lpstr>
      <vt:lpstr>Reschedule Interviews – Verify interviewer availability first</vt:lpstr>
      <vt:lpstr>PowerPoint Presentation</vt:lpstr>
      <vt:lpstr>Features Being Released this Month</vt:lpstr>
      <vt:lpstr>PowerPoint Presentation</vt:lpstr>
      <vt:lpstr>Interview Manager: Reschedule Interviews – Ask Candidate First</vt:lpstr>
      <vt:lpstr>Interview Manager: Reschedule Interviews – Ask Candidate First</vt:lpstr>
      <vt:lpstr>PowerPoint Presentation</vt:lpstr>
      <vt:lpstr>PowerPoint Presentation</vt:lpstr>
      <vt:lpstr>PowerPoint Presentation</vt:lpstr>
      <vt:lpstr>Forms - Date Field Validation for Talent Gateways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 Manager Release Features –</vt:lpstr>
      <vt:lpstr>PowerPoint Presentation</vt:lpstr>
      <vt:lpstr>Action Log</vt:lpstr>
      <vt:lpstr>Upcoming Builds</vt:lpstr>
      <vt:lpstr>Client Reminders &amp; Updates</vt:lpstr>
      <vt:lpstr>October VIRTUAL TRAINING SESSIONS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N Nandan Kumar</cp:lastModifiedBy>
  <cp:revision>1316</cp:revision>
  <dcterms:created xsi:type="dcterms:W3CDTF">2018-03-01T22:47:15Z</dcterms:created>
  <dcterms:modified xsi:type="dcterms:W3CDTF">2020-10-15T14:55:24Z</dcterms:modified>
</cp:coreProperties>
</file>