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 id="2147483831" r:id="rId4"/>
  </p:sldMasterIdLst>
  <p:notesMasterIdLst>
    <p:notesMasterId r:id="rId36"/>
  </p:notesMasterIdLst>
  <p:handoutMasterIdLst>
    <p:handoutMasterId r:id="rId37"/>
  </p:handoutMasterIdLst>
  <p:sldIdLst>
    <p:sldId id="338" r:id="rId5"/>
    <p:sldId id="343" r:id="rId6"/>
    <p:sldId id="284" r:id="rId7"/>
    <p:sldId id="691" r:id="rId8"/>
    <p:sldId id="698" r:id="rId9"/>
    <p:sldId id="503" r:id="rId10"/>
    <p:sldId id="767" r:id="rId11"/>
    <p:sldId id="643" r:id="rId12"/>
    <p:sldId id="699" r:id="rId13"/>
    <p:sldId id="766" r:id="rId14"/>
    <p:sldId id="644" r:id="rId15"/>
    <p:sldId id="765" r:id="rId16"/>
    <p:sldId id="760" r:id="rId17"/>
    <p:sldId id="768" r:id="rId18"/>
    <p:sldId id="771" r:id="rId19"/>
    <p:sldId id="769" r:id="rId20"/>
    <p:sldId id="770" r:id="rId21"/>
    <p:sldId id="772" r:id="rId22"/>
    <p:sldId id="773" r:id="rId23"/>
    <p:sldId id="774" r:id="rId24"/>
    <p:sldId id="775" r:id="rId25"/>
    <p:sldId id="781" r:id="rId26"/>
    <p:sldId id="776" r:id="rId27"/>
    <p:sldId id="777" r:id="rId28"/>
    <p:sldId id="778" r:id="rId29"/>
    <p:sldId id="779" r:id="rId30"/>
    <p:sldId id="782" r:id="rId31"/>
    <p:sldId id="696" r:id="rId32"/>
    <p:sldId id="780" r:id="rId33"/>
    <p:sldId id="697" r:id="rId34"/>
    <p:sldId id="288" r:id="rId3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i Trumble" initials="NT" lastIdx="1" clrIdx="0">
    <p:extLst>
      <p:ext uri="{19B8F6BF-5375-455C-9EA6-DF929625EA0E}">
        <p15:presenceInfo xmlns:p15="http://schemas.microsoft.com/office/powerpoint/2012/main" userId="S::niki.trumble@us.ibm.com::5e27c7a8-3ca2-47d7-9413-988a3bbc9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01" autoAdjust="0"/>
    <p:restoredTop sz="96357" autoAdjust="0"/>
  </p:normalViewPr>
  <p:slideViewPr>
    <p:cSldViewPr snapToGrid="0" snapToObjects="1" showGuides="1">
      <p:cViewPr varScale="1">
        <p:scale>
          <a:sx n="80" d="100"/>
          <a:sy n="80" d="100"/>
        </p:scale>
        <p:origin x="720" y="4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8/29/2024</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8/29/2024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09822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359121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0230684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296564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7764755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866820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4579120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0304248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0520666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261678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4921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149920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102624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283013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958188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68792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19976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022422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015741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37870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47510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988248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536580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149659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9271597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40836334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28631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670341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7515917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863609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166224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49439963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8508619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842148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074563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503297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382330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286906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738699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2.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2.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9" Type="http://schemas.openxmlformats.org/officeDocument/2006/relationships/theme" Target="../theme/theme4.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slideLayout" Target="../slideLayouts/slideLayout148.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slideLayout" Target="../slideLayouts/slideLayout147.xml"/><Relationship Id="rId40" Type="http://schemas.openxmlformats.org/officeDocument/2006/relationships/image" Target="../media/image1.png"/><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30" r:id="rId37"/>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05281923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9.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19.xml"/><Relationship Id="rId1" Type="http://schemas.openxmlformats.org/officeDocument/2006/relationships/themeOverride" Target="../theme/themeOverride3.xml"/></Relationships>
</file>

<file path=ppt/slides/_rels/slide15.xml.rels><?xml version="1.0" encoding="UTF-8" standalone="yes"?>
<Relationships xmlns="http://schemas.openxmlformats.org/package/2006/relationships"><Relationship Id="rId2" Type="http://schemas.openxmlformats.org/officeDocument/2006/relationships/hyperlink" Target="https://www.ibm.com/docs/en/tms-and-wt/01?topic=management-interview-tokens-communication-templates" TargetMode="Externa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19.xml"/><Relationship Id="rId1" Type="http://schemas.openxmlformats.org/officeDocument/2006/relationships/themeOverride" Target="../theme/themeOverride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3" Type="http://schemas.openxmlformats.org/officeDocument/2006/relationships/hyperlink" Target="https://www.ibm.com/docs/en/tms-and-wt/01?topic=b-brassring-workbench-5" TargetMode="External"/><Relationship Id="rId2" Type="http://schemas.openxmlformats.org/officeDocument/2006/relationships/hyperlink" Target="https://www.ibm.com/docs/en/tms-and-wt/01?topic=guide-common-ram-examples#ID-1122-00000002__8" TargetMode="External"/><Relationship Id="rId1" Type="http://schemas.openxmlformats.org/officeDocument/2006/relationships/slideLayout" Target="../slideLayouts/slideLayout59.xml"/><Relationship Id="rId4" Type="http://schemas.openxmlformats.org/officeDocument/2006/relationships/hyperlink" Target="https://www.ibm.com/docs/en/tms-and-wt/01?topic=b-brassring-workbench-4" TargetMode="Externa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19.xml"/><Relationship Id="rId1" Type="http://schemas.openxmlformats.org/officeDocument/2006/relationships/themeOverride" Target="../theme/themeOverr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9.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9.xml"/><Relationship Id="rId1" Type="http://schemas.openxmlformats.org/officeDocument/2006/relationships/themeOverride" Target="../theme/themeOverrid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3" Type="http://schemas.openxmlformats.org/officeDocument/2006/relationships/hyperlink" Target="https://www.ibm.com/docs/en/tms-and-wt/01?topic=configuration-configuring-interview-manager" TargetMode="External"/><Relationship Id="rId2" Type="http://schemas.openxmlformats.org/officeDocument/2006/relationships/hyperlink" Target="https://www.ibm.com/docs/en/tms-and-wt/01?topic=management-interview" TargetMode="External"/><Relationship Id="rId1" Type="http://schemas.openxmlformats.org/officeDocument/2006/relationships/slideLayout" Target="../slideLayouts/slideLayout59.xml"/><Relationship Id="rId6" Type="http://schemas.openxmlformats.org/officeDocument/2006/relationships/hyperlink" Target="https://www.ibm.com/docs/en/tms-and-wt/01?topic=management-create-manage-interviews#Onboard_Login_and_Navigation_eLearning__12" TargetMode="External"/><Relationship Id="rId5" Type="http://schemas.openxmlformats.org/officeDocument/2006/relationships/hyperlink" Target="https://www.ibm.com/docs/en/tms-and-wt/01?topic=dashboard-example-visualizations" TargetMode="External"/><Relationship Id="rId4" Type="http://schemas.openxmlformats.org/officeDocument/2006/relationships/hyperlink" Target="https://www.ibm.com/docs/en/tms-and-wt/01?topic=questions-interview-manager-faq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b="1" dirty="0"/>
              <a:t>Interview Manager</a:t>
            </a:r>
            <a:br>
              <a:rPr lang="en-US" dirty="0"/>
            </a:br>
            <a:r>
              <a:rPr lang="en-US" dirty="0"/>
              <a:t>IBM Kenexa BrassRing on Cloud</a:t>
            </a:r>
            <a:br>
              <a:rPr lang="en-US" dirty="0"/>
            </a:br>
            <a:br>
              <a:rPr lang="en-US" dirty="0"/>
            </a:br>
            <a:r>
              <a:rPr lang="en-US" sz="1600" b="0" dirty="0"/>
              <a:t>—</a:t>
            </a:r>
            <a:br>
              <a:rPr lang="en-US" b="0" dirty="0"/>
            </a:br>
            <a:r>
              <a:rPr lang="en-US" sz="1800" b="1" dirty="0"/>
              <a:t>External Training and Enablement Session</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June 29</a:t>
            </a:r>
            <a:r>
              <a:rPr lang="en-US" sz="1600" baseline="30000" dirty="0">
                <a:latin typeface="IBM Plex Sans" charset="0"/>
              </a:rPr>
              <a:t>th</a:t>
            </a:r>
            <a:r>
              <a:rPr lang="en-US" sz="1600" dirty="0">
                <a:latin typeface="IBM Plex Sans" charset="0"/>
              </a:rPr>
              <a:t>, 2021</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a:t>
            </a:r>
          </a:p>
          <a:p>
            <a:pPr marL="285750" indent="-285750">
              <a:buFont typeface="IBM Plex Sans" panose="020B0503050203000203" pitchFamily="34" charset="0"/>
              <a:buChar char="-"/>
            </a:pPr>
            <a:r>
              <a:rPr lang="en-US" dirty="0"/>
              <a:t>Basic Features</a:t>
            </a:r>
          </a:p>
          <a:p>
            <a:pPr marL="285750" indent="-285750">
              <a:buFont typeface="IBM Plex Sans" panose="020B0503050203000203" pitchFamily="34" charset="0"/>
              <a:buChar char="-"/>
            </a:pPr>
            <a:r>
              <a:rPr lang="en-US" dirty="0"/>
              <a:t>Rescheduling</a:t>
            </a:r>
          </a:p>
          <a:p>
            <a:pPr marL="285750" indent="-285750">
              <a:buFont typeface="IBM Plex Sans" panose="020B0503050203000203" pitchFamily="34" charset="0"/>
              <a:buChar char="-"/>
            </a:pPr>
            <a:r>
              <a:rPr lang="en-US" dirty="0"/>
              <a:t>Communication Template</a:t>
            </a:r>
          </a:p>
          <a:p>
            <a:pPr marL="285750" indent="-285750">
              <a:buFont typeface="IBM Plex Sans" panose="020B0503050203000203" pitchFamily="34" charset="0"/>
              <a:buChar char="-"/>
            </a:pPr>
            <a:r>
              <a:rPr lang="en-US" dirty="0"/>
              <a:t>Automation (RAM)</a:t>
            </a:r>
          </a:p>
          <a:p>
            <a:pPr marL="285750" indent="-285750">
              <a:buFont typeface="IBM Plex Sans" panose="020B0503050203000203" pitchFamily="34" charset="0"/>
              <a:buChar char="-"/>
            </a:pPr>
            <a:r>
              <a:rPr lang="en-US" dirty="0"/>
              <a:t>Calendar Integration</a:t>
            </a:r>
          </a:p>
          <a:p>
            <a:pPr marL="285750" indent="-285750">
              <a:buFont typeface="IBM Plex Sans" panose="020B0503050203000203" pitchFamily="34" charset="0"/>
              <a:buChar char="-"/>
            </a:pPr>
            <a:r>
              <a:rPr lang="en-US" dirty="0"/>
              <a:t>Additional Features</a:t>
            </a:r>
          </a:p>
          <a:p>
            <a:pPr marL="285750" indent="-285750">
              <a:buFont typeface="IBM Plex Sans" panose="020B0503050203000203" pitchFamily="34" charset="0"/>
              <a:buChar char="-"/>
            </a:pPr>
            <a:r>
              <a:rPr lang="en-US" dirty="0"/>
              <a:t>Q&amp;A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854330"/>
            <a:ext cx="9143999" cy="4289170"/>
          </a:xfrm>
        </p:spPr>
        <p:txBody>
          <a:bodyPr/>
          <a:lstStyle/>
          <a:p>
            <a:pPr>
              <a:spcBef>
                <a:spcPts val="0"/>
              </a:spcBef>
              <a:spcAft>
                <a:spcPts val="600"/>
              </a:spcAft>
            </a:pPr>
            <a:r>
              <a:rPr lang="en-US" sz="1600" dirty="0">
                <a:latin typeface="IBM Plex Sans" panose="020B0503050000000000" pitchFamily="34" charset="0"/>
              </a:rPr>
              <a:t>The Interview Manager is a feature in BrassRing that allows BrassRing users to efficiently and effectively schedule interviews.</a:t>
            </a:r>
          </a:p>
          <a:p>
            <a:pPr>
              <a:spcBef>
                <a:spcPts val="0"/>
              </a:spcBef>
              <a:spcAft>
                <a:spcPts val="600"/>
              </a:spcAft>
            </a:pPr>
            <a:endParaRPr lang="en-US" sz="16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Available now in Production since March 16, 2020.</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600">
                <a:latin typeface="IBM Plex Sans" panose="020B0503050000000000" pitchFamily="34" charset="0"/>
              </a:rPr>
              <a:t>Easy </a:t>
            </a:r>
            <a:r>
              <a:rPr lang="en-US" sz="1600" dirty="0">
                <a:latin typeface="IBM Plex Sans" panose="020B0503050000000000" pitchFamily="34" charset="0"/>
              </a:rPr>
              <a:t>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Interviews can be created by BrassRing users who have access to Candidates within My Reqs.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By default, all BrassRing users have access to create Interviews (My Reqs); user permissions determine the additional access or restriction.</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It does not replace Event Manager but rather is used with the single candidate experience.</a:t>
            </a:r>
          </a:p>
        </p:txBody>
      </p:sp>
      <p:sp>
        <p:nvSpPr>
          <p:cNvPr id="8" name="Title 7"/>
          <p:cNvSpPr>
            <a:spLocks noGrp="1"/>
          </p:cNvSpPr>
          <p:nvPr>
            <p:ph type="title"/>
          </p:nvPr>
        </p:nvSpPr>
        <p:spPr>
          <a:xfrm>
            <a:off x="-1" y="-1"/>
            <a:ext cx="9143999" cy="854331"/>
          </a:xfrm>
          <a:solidFill>
            <a:schemeClr val="bg2"/>
          </a:solidFill>
        </p:spPr>
        <p:txBody>
          <a:bodyPr/>
          <a:lstStyle/>
          <a:p>
            <a:r>
              <a:rPr lang="en-US" sz="44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3</a:t>
            </a:fld>
            <a:endParaRPr lang="en-US"/>
          </a:p>
        </p:txBody>
      </p:sp>
    </p:spTree>
    <p:extLst>
      <p:ext uri="{BB962C8B-B14F-4D97-AF65-F5344CB8AC3E}">
        <p14:creationId xmlns:p14="http://schemas.microsoft.com/office/powerpoint/2010/main" val="4296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6564815" cy="61352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Basic Features</a:t>
            </a:r>
          </a:p>
        </p:txBody>
      </p:sp>
      <p:sp>
        <p:nvSpPr>
          <p:cNvPr id="5" name="Content Placeholder 2">
            <a:extLst>
              <a:ext uri="{FF2B5EF4-FFF2-40B4-BE49-F238E27FC236}">
                <a16:creationId xmlns:a16="http://schemas.microsoft.com/office/drawing/2014/main" id="{E4C2831B-9102-4B77-B513-F0519EFCF975}"/>
              </a:ext>
            </a:extLst>
          </p:cNvPr>
          <p:cNvSpPr txBox="1">
            <a:spLocks/>
          </p:cNvSpPr>
          <p:nvPr/>
        </p:nvSpPr>
        <p:spPr>
          <a:xfrm>
            <a:off x="269824" y="675715"/>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1200"/>
              </a:spcAft>
              <a:buFont typeface="Arial" panose="020B0604020202020204" pitchFamily="34" charset="0"/>
              <a:buChar char="•"/>
            </a:pPr>
            <a:r>
              <a:rPr lang="en-US" sz="1500" dirty="0">
                <a:latin typeface="IBM Plex Sans" panose="020B0503050000000000" pitchFamily="34" charset="0"/>
              </a:rPr>
              <a:t>New Tab “Interviews” on Home page with card and grid view, filtering, and refresh icon.</a:t>
            </a: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1:1 Interview </a:t>
            </a:r>
            <a:r>
              <a:rPr lang="en-US" sz="1500" dirty="0">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Series Interview </a:t>
            </a:r>
            <a:r>
              <a:rPr lang="en-US" sz="1500" dirty="0">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latin typeface="IBM Plex Sans" panose="020B0503050000000000" pitchFamily="34" charset="0"/>
              </a:rPr>
              <a:t>Panel Interview </a:t>
            </a:r>
            <a:r>
              <a:rPr lang="en-US" sz="1500" dirty="0">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Phone</a:t>
            </a:r>
            <a:r>
              <a:rPr lang="en-US" sz="1500" dirty="0">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Video</a:t>
            </a:r>
            <a:r>
              <a:rPr lang="en-US" sz="1500" dirty="0">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Text/Chat </a:t>
            </a:r>
            <a:r>
              <a:rPr lang="en-US" sz="1500" dirty="0">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In person </a:t>
            </a:r>
            <a:r>
              <a:rPr lang="en-US" sz="1500" dirty="0">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Other</a:t>
            </a:r>
            <a:r>
              <a:rPr lang="en-US" sz="1500" dirty="0">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latin typeface="IBM Plex Sans" panose="020B0503050000000000" pitchFamily="34" charset="0"/>
              </a:rPr>
              <a:t>         </a:t>
            </a:r>
            <a:r>
              <a:rPr lang="en-US" sz="1500" u="sng" dirty="0">
                <a:latin typeface="IBM Plex Sans" panose="020B0503050000000000" pitchFamily="34" charset="0"/>
              </a:rPr>
              <a:t>Note: </a:t>
            </a:r>
            <a:r>
              <a:rPr lang="en-US" sz="1500" dirty="0">
                <a:latin typeface="IBM Plex Sans" panose="020B0503050000000000" pitchFamily="34" charset="0"/>
              </a:rPr>
              <a:t>The details of the interview differ depending on the interview format selection.</a:t>
            </a:r>
          </a:p>
        </p:txBody>
      </p:sp>
    </p:spTree>
    <p:extLst>
      <p:ext uri="{BB962C8B-B14F-4D97-AF65-F5344CB8AC3E}">
        <p14:creationId xmlns:p14="http://schemas.microsoft.com/office/powerpoint/2010/main" val="246856150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7786241" cy="62528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Basic Features</a:t>
            </a:r>
          </a:p>
        </p:txBody>
      </p:sp>
      <p:sp>
        <p:nvSpPr>
          <p:cNvPr id="4" name="Content Placeholder 2">
            <a:extLst>
              <a:ext uri="{FF2B5EF4-FFF2-40B4-BE49-F238E27FC236}">
                <a16:creationId xmlns:a16="http://schemas.microsoft.com/office/drawing/2014/main" id="{E73B6531-FA77-4674-96E3-4056F7727BFC}"/>
              </a:ext>
            </a:extLst>
          </p:cNvPr>
          <p:cNvSpPr txBox="1">
            <a:spLocks/>
          </p:cNvSpPr>
          <p:nvPr/>
        </p:nvSpPr>
        <p:spPr>
          <a:xfrm>
            <a:off x="177272" y="747539"/>
            <a:ext cx="8658035" cy="3939432"/>
          </a:xfrm>
          <a:prstGeom prst="rect">
            <a:avLst/>
          </a:prstGeom>
        </p:spPr>
        <p:txBody>
          <a:bodyPr>
            <a:normAutofit lnSpcReduction="10000"/>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Confirmed date &amp; time </a:t>
            </a:r>
            <a:r>
              <a:rPr lang="en-US" sz="1600" dirty="0">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Verify interviewer availability first </a:t>
            </a:r>
            <a:r>
              <a:rPr lang="en-US" sz="1600" dirty="0">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Ask candidate first </a:t>
            </a:r>
            <a:r>
              <a:rPr lang="en-US" sz="1600" dirty="0">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Candidates and Interviewers will receive an automated meeting invitation once they accept the interview request.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This can be added to their calendar directly (if supported) or added manually via downloading the .</a:t>
            </a:r>
            <a:r>
              <a:rPr lang="en-US" sz="1600" dirty="0" err="1">
                <a:latin typeface="IBM Plex Sans" panose="020B0503050000000000" pitchFamily="34" charset="0"/>
              </a:rPr>
              <a:t>ics</a:t>
            </a:r>
            <a:r>
              <a:rPr lang="en-US" sz="1600" dirty="0">
                <a:latin typeface="IBM Plex Sans" panose="020B0503050000000000" pitchFamily="34" charset="0"/>
              </a:rPr>
              <a:t> attachment.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217885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97" y="36742"/>
            <a:ext cx="8920406" cy="596311"/>
          </a:xfrm>
        </p:spPr>
        <p:txBody>
          <a:bodyPr>
            <a:normAutofit/>
          </a:bodyPr>
          <a:lstStyle/>
          <a:p>
            <a:r>
              <a:rPr lang="en-US" sz="2800" b="1" dirty="0">
                <a:solidFill>
                  <a:schemeClr val="accent2"/>
                </a:solidFill>
              </a:rPr>
              <a:t>Basic Features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ct val="100000"/>
              </a:lnSpc>
            </a:pPr>
            <a:br>
              <a:rPr lang="en-US" sz="4000" dirty="0">
                <a:solidFill>
                  <a:schemeClr val="accent2"/>
                </a:solidFill>
              </a:rPr>
            </a:br>
            <a:r>
              <a:rPr lang="en-US" sz="4000" dirty="0">
                <a:solidFill>
                  <a:schemeClr val="accent2"/>
                </a:solidFill>
              </a:rPr>
              <a:t>Rescheduling Interviews</a:t>
            </a:r>
            <a:br>
              <a:rPr lang="en-US" sz="3600" dirty="0">
                <a:solidFill>
                  <a:schemeClr val="accent2"/>
                </a:solidFill>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24377528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8" y="1119683"/>
            <a:ext cx="4611799" cy="3048786"/>
          </a:xfrm>
        </p:spPr>
        <p:txBody>
          <a:bodyPr/>
          <a:lstStyle/>
          <a:p>
            <a:pPr marL="171450" indent="-171450">
              <a:spcBef>
                <a:spcPts val="1800"/>
              </a:spcBef>
              <a:buFont typeface="Arial" panose="020B0604020202020204" pitchFamily="34" charset="0"/>
              <a:buChar char="•"/>
            </a:pPr>
            <a:r>
              <a:rPr lang="en-US" sz="1800" dirty="0"/>
              <a:t>Rescheduling allows users to reschedule an existing interview without cancelling it.</a:t>
            </a:r>
          </a:p>
          <a:p>
            <a:pPr marL="171450" indent="-171450">
              <a:spcBef>
                <a:spcPts val="1800"/>
              </a:spcBef>
              <a:buFont typeface="Arial" panose="020B0604020202020204" pitchFamily="34" charset="0"/>
              <a:buChar char="•"/>
            </a:pPr>
            <a:r>
              <a:rPr lang="en-US" sz="1800" dirty="0"/>
              <a:t>It saves time &amp; effort of interview coordinators.</a:t>
            </a:r>
          </a:p>
          <a:p>
            <a:pPr marL="171450" indent="-171450">
              <a:spcBef>
                <a:spcPts val="1800"/>
              </a:spcBef>
              <a:buFont typeface="Arial" panose="020B0604020202020204" pitchFamily="34" charset="0"/>
              <a:buChar char="•"/>
            </a:pPr>
            <a:r>
              <a:rPr lang="en-US" sz="1800" dirty="0"/>
              <a:t>All the 3 interview types can now be rescheduled.</a:t>
            </a:r>
          </a:p>
          <a:p>
            <a:pPr marL="171450" indent="-171450">
              <a:spcBef>
                <a:spcPts val="1800"/>
              </a:spcBef>
              <a:buFont typeface="Arial" panose="020B0604020202020204" pitchFamily="34" charset="0"/>
              <a:buChar char="•"/>
            </a:pPr>
            <a:r>
              <a:rPr lang="en-US" sz="1800" dirty="0"/>
              <a:t>A new communication must be sent to the affected candidate/interviewers.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Rescheduling Interviews</a:t>
            </a:r>
          </a:p>
        </p:txBody>
      </p:sp>
      <p:pic>
        <p:nvPicPr>
          <p:cNvPr id="2" name="Picture 1">
            <a:extLst>
              <a:ext uri="{FF2B5EF4-FFF2-40B4-BE49-F238E27FC236}">
                <a16:creationId xmlns:a16="http://schemas.microsoft.com/office/drawing/2014/main" id="{ED5572EA-0C5B-4F74-8289-5964E91612DC}"/>
              </a:ext>
            </a:extLst>
          </p:cNvPr>
          <p:cNvPicPr>
            <a:picLocks noChangeAspect="1"/>
          </p:cNvPicPr>
          <p:nvPr/>
        </p:nvPicPr>
        <p:blipFill>
          <a:blip r:embed="rId2"/>
          <a:stretch>
            <a:fillRect/>
          </a:stretch>
        </p:blipFill>
        <p:spPr>
          <a:xfrm>
            <a:off x="5171103" y="1119683"/>
            <a:ext cx="3749559" cy="2904134"/>
          </a:xfrm>
          <a:prstGeom prst="rect">
            <a:avLst/>
          </a:prstGeom>
        </p:spPr>
      </p:pic>
    </p:spTree>
    <p:extLst>
      <p:ext uri="{BB962C8B-B14F-4D97-AF65-F5344CB8AC3E}">
        <p14:creationId xmlns:p14="http://schemas.microsoft.com/office/powerpoint/2010/main" val="2512907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11786" y="994492"/>
            <a:ext cx="8720427" cy="2768363"/>
          </a:xfrm>
        </p:spPr>
        <p:txBody>
          <a:bodyPr/>
          <a:lstStyle/>
          <a:p>
            <a:pPr marL="171450" indent="-171450">
              <a:lnSpc>
                <a:spcPct val="150000"/>
              </a:lnSpc>
              <a:spcBef>
                <a:spcPts val="600"/>
              </a:spcBef>
              <a:buFont typeface="Arial" panose="020B0604020202020204" pitchFamily="34" charset="0"/>
              <a:buChar char="•"/>
            </a:pPr>
            <a:r>
              <a:rPr lang="en-US" sz="1800" dirty="0"/>
              <a:t>Rescheduling can be done from the section level button on the Interview details page, Card level action or grid level action on the interview listing page.</a:t>
            </a:r>
          </a:p>
          <a:p>
            <a:pPr marL="171450" indent="-171450">
              <a:lnSpc>
                <a:spcPct val="150000"/>
              </a:lnSpc>
              <a:spcBef>
                <a:spcPts val="600"/>
              </a:spcBef>
              <a:buFont typeface="Arial" panose="020B0604020202020204" pitchFamily="34" charset="0"/>
              <a:buChar char="•"/>
            </a:pPr>
            <a:r>
              <a:rPr lang="en-US" sz="1800" dirty="0"/>
              <a:t>For interviews meeting the criteria, a Reschedule Interview button is displayed in the Interview details section.</a:t>
            </a:r>
          </a:p>
          <a:p>
            <a:pPr marL="171450" indent="-171450">
              <a:lnSpc>
                <a:spcPct val="150000"/>
              </a:lnSpc>
              <a:spcBef>
                <a:spcPts val="600"/>
              </a:spcBef>
              <a:buFont typeface="Arial" panose="020B0604020202020204" pitchFamily="34" charset="0"/>
              <a:buChar char="•"/>
            </a:pPr>
            <a:r>
              <a:rPr lang="en-US" sz="1800" dirty="0"/>
              <a:t>Rescheduling also depends upon the Interview status.</a:t>
            </a:r>
          </a:p>
          <a:p>
            <a:pPr marL="171450" indent="-171450">
              <a:lnSpc>
                <a:spcPct val="150000"/>
              </a:lnSpc>
              <a:spcBef>
                <a:spcPts val="600"/>
              </a:spcBef>
              <a:buFont typeface="Arial" panose="020B0604020202020204" pitchFamily="34" charset="0"/>
              <a:buChar char="•"/>
            </a:pPr>
            <a:r>
              <a:rPr lang="en-US" sz="1800" dirty="0"/>
              <a:t>Based on “Interview Type” the appropriate reschedule workflow will be displayed.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Rescheduling Interviews</a:t>
            </a:r>
          </a:p>
        </p:txBody>
      </p:sp>
    </p:spTree>
    <p:extLst>
      <p:ext uri="{BB962C8B-B14F-4D97-AF65-F5344CB8AC3E}">
        <p14:creationId xmlns:p14="http://schemas.microsoft.com/office/powerpoint/2010/main" val="66397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594027"/>
          </a:xfrm>
        </p:spPr>
        <p:txBody>
          <a:bodyPr/>
          <a:lstStyle/>
          <a:p>
            <a:r>
              <a:rPr lang="en-US" b="1" dirty="0">
                <a:solidFill>
                  <a:schemeClr val="accent2"/>
                </a:solidFill>
              </a:rPr>
              <a:t>Ask Candidate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1" y="710892"/>
            <a:ext cx="4793207" cy="4194719"/>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100" dirty="0"/>
              <a:t>Selecting </a:t>
            </a:r>
            <a:r>
              <a:rPr lang="en-US" sz="1100" b="1" dirty="0"/>
              <a:t>Reschedule Interview</a:t>
            </a:r>
            <a:r>
              <a:rPr lang="en-US" sz="1100" dirty="0"/>
              <a:t> in any of the screens displays the </a:t>
            </a:r>
            <a:r>
              <a:rPr lang="en-US" sz="1100" b="1" dirty="0"/>
              <a:t>appropriate “Reschedule Interview” </a:t>
            </a:r>
            <a:r>
              <a:rPr lang="en-US" sz="1100" dirty="0"/>
              <a:t>page depending upon the Interview Status &amp; Interview Type. </a:t>
            </a:r>
          </a:p>
          <a:p>
            <a:pPr marL="171450" indent="-171450">
              <a:buFont typeface="Arial" panose="020B0604020202020204" pitchFamily="34" charset="0"/>
              <a:buChar char="•"/>
            </a:pPr>
            <a:r>
              <a:rPr lang="en-US" sz="1100" dirty="0"/>
              <a:t>On the </a:t>
            </a:r>
            <a:r>
              <a:rPr lang="en-US" sz="1100" b="1" dirty="0"/>
              <a:t>Reschedule Interview </a:t>
            </a:r>
            <a:r>
              <a:rPr lang="en-US" sz="1100" dirty="0"/>
              <a:t>screen, 3 workflows would be displayed:</a:t>
            </a:r>
          </a:p>
          <a:p>
            <a:pPr marL="344488" lvl="1" indent="-171450">
              <a:buFont typeface="Arial" panose="020B0604020202020204" pitchFamily="34" charset="0"/>
              <a:buChar char="•"/>
            </a:pPr>
            <a:r>
              <a:rPr lang="en-US" sz="1100" b="1" dirty="0"/>
              <a:t>Reschedule the interview by selecting a new timeslot</a:t>
            </a:r>
          </a:p>
          <a:p>
            <a:pPr marL="344488" lvl="1" indent="-171450">
              <a:buFont typeface="Arial" panose="020B0604020202020204" pitchFamily="34" charset="0"/>
              <a:buChar char="•"/>
            </a:pPr>
            <a:r>
              <a:rPr lang="en-US" sz="1100" b="1" dirty="0"/>
              <a:t>Restart the process by requesting updated candidate availability</a:t>
            </a:r>
          </a:p>
          <a:p>
            <a:pPr marL="344488" lvl="1" indent="-171450">
              <a:buFont typeface="Arial" panose="020B0604020202020204" pitchFamily="34" charset="0"/>
              <a:buChar char="•"/>
            </a:pPr>
            <a:r>
              <a:rPr lang="en-US" sz="1100" b="1" dirty="0"/>
              <a:t>Restart the process of requesting candidate availability by selecting interviewer available times</a:t>
            </a:r>
            <a:endParaRPr lang="en-US" sz="1100" dirty="0"/>
          </a:p>
          <a:p>
            <a:pPr marL="171450" indent="-171450">
              <a:buFont typeface="Arial" panose="020B0604020202020204" pitchFamily="34" charset="0"/>
              <a:buChar char="•"/>
            </a:pPr>
            <a:r>
              <a:rPr lang="en-US" sz="1100" dirty="0"/>
              <a:t>The interviewer's name, interview duration, time slots, can be changed. </a:t>
            </a:r>
          </a:p>
          <a:p>
            <a:pPr marL="171450" indent="-171450">
              <a:buFont typeface="Arial" panose="020B0604020202020204" pitchFamily="34" charset="0"/>
              <a:buChar char="•"/>
            </a:pPr>
            <a:r>
              <a:rPr lang="en-US" sz="1100" dirty="0"/>
              <a:t>Details like the type of interview, and schedule type </a:t>
            </a:r>
            <a:r>
              <a:rPr lang="en-US" sz="1100" u="sng" dirty="0"/>
              <a:t>cannot</a:t>
            </a:r>
            <a:r>
              <a:rPr lang="en-US" sz="1100" dirty="0"/>
              <a:t> be changed. </a:t>
            </a:r>
          </a:p>
          <a:p>
            <a:pPr marL="171450" indent="-171450">
              <a:buFont typeface="Arial" panose="020B0604020202020204" pitchFamily="34" charset="0"/>
              <a:buChar char="•"/>
            </a:pPr>
            <a:r>
              <a:rPr lang="en-US" sz="1100" dirty="0"/>
              <a:t>Based on the changes made to the interview schedule, a communication must be sent to the impacted interviewers and candidates.</a:t>
            </a:r>
          </a:p>
        </p:txBody>
      </p:sp>
      <p:pic>
        <p:nvPicPr>
          <p:cNvPr id="4" name="Picture 3">
            <a:extLst>
              <a:ext uri="{FF2B5EF4-FFF2-40B4-BE49-F238E27FC236}">
                <a16:creationId xmlns:a16="http://schemas.microsoft.com/office/drawing/2014/main" id="{F9059518-A674-4737-81FD-67CCD20B2658}"/>
              </a:ext>
            </a:extLst>
          </p:cNvPr>
          <p:cNvPicPr>
            <a:picLocks noChangeAspect="1"/>
          </p:cNvPicPr>
          <p:nvPr/>
        </p:nvPicPr>
        <p:blipFill>
          <a:blip r:embed="rId2"/>
          <a:stretch>
            <a:fillRect/>
          </a:stretch>
        </p:blipFill>
        <p:spPr>
          <a:xfrm>
            <a:off x="5089467" y="817794"/>
            <a:ext cx="2668016" cy="2160570"/>
          </a:xfrm>
          <a:prstGeom prst="rect">
            <a:avLst/>
          </a:prstGeom>
        </p:spPr>
      </p:pic>
      <p:pic>
        <p:nvPicPr>
          <p:cNvPr id="6" name="Picture 5">
            <a:extLst>
              <a:ext uri="{FF2B5EF4-FFF2-40B4-BE49-F238E27FC236}">
                <a16:creationId xmlns:a16="http://schemas.microsoft.com/office/drawing/2014/main" id="{916545BB-2E2B-4AC3-BE85-442C52904011}"/>
              </a:ext>
            </a:extLst>
          </p:cNvPr>
          <p:cNvPicPr>
            <a:picLocks noChangeAspect="1"/>
          </p:cNvPicPr>
          <p:nvPr/>
        </p:nvPicPr>
        <p:blipFill>
          <a:blip r:embed="rId3"/>
          <a:stretch>
            <a:fillRect/>
          </a:stretch>
        </p:blipFill>
        <p:spPr>
          <a:xfrm>
            <a:off x="4793207" y="3633122"/>
            <a:ext cx="3121741" cy="1429299"/>
          </a:xfrm>
          <a:prstGeom prst="rect">
            <a:avLst/>
          </a:prstGeom>
        </p:spPr>
      </p:pic>
      <p:pic>
        <p:nvPicPr>
          <p:cNvPr id="8" name="image5.jpeg">
            <a:extLst>
              <a:ext uri="{FF2B5EF4-FFF2-40B4-BE49-F238E27FC236}">
                <a16:creationId xmlns:a16="http://schemas.microsoft.com/office/drawing/2014/main" id="{1C0E7474-C132-49F8-876D-AE57038C3286}"/>
              </a:ext>
            </a:extLst>
          </p:cNvPr>
          <p:cNvPicPr/>
          <p:nvPr/>
        </p:nvPicPr>
        <p:blipFill>
          <a:blip r:embed="rId4" cstate="print"/>
          <a:stretch>
            <a:fillRect/>
          </a:stretch>
        </p:blipFill>
        <p:spPr>
          <a:xfrm>
            <a:off x="6354078" y="2166008"/>
            <a:ext cx="2676051" cy="1905207"/>
          </a:xfrm>
          <a:prstGeom prst="rect">
            <a:avLst/>
          </a:prstGeom>
        </p:spPr>
      </p:pic>
    </p:spTree>
    <p:extLst>
      <p:ext uri="{BB962C8B-B14F-4D97-AF65-F5344CB8AC3E}">
        <p14:creationId xmlns:p14="http://schemas.microsoft.com/office/powerpoint/2010/main" val="2520566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620725"/>
          </a:xfrm>
        </p:spPr>
        <p:txBody>
          <a:bodyPr/>
          <a:lstStyle/>
          <a:p>
            <a:r>
              <a:rPr lang="en-US" b="1" dirty="0">
                <a:solidFill>
                  <a:schemeClr val="accent2"/>
                </a:solidFill>
              </a:rPr>
              <a:t>Confirmed Date &amp; Time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910064"/>
            <a:ext cx="8935370" cy="433078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Rescheduling is </a:t>
            </a:r>
            <a:r>
              <a:rPr lang="en-US" sz="1500" b="1" dirty="0">
                <a:latin typeface="IBM Plex Sans" panose="020B0503050000000000" pitchFamily="34" charset="0"/>
              </a:rPr>
              <a:t>available</a:t>
            </a:r>
            <a:r>
              <a:rPr lang="en-US" sz="1500" dirty="0">
                <a:latin typeface="IBM Plex Sans" panose="020B0503050000000000" pitchFamily="34" charset="0"/>
              </a:rPr>
              <a:t> in the following statuses:</a:t>
            </a:r>
          </a:p>
          <a:p>
            <a:pPr marL="682625" lvl="2" indent="-285750">
              <a:spcBef>
                <a:spcPts val="600"/>
              </a:spcBef>
              <a:buFont typeface="Wingdings" panose="05000000000000000000" pitchFamily="2" charset="2"/>
              <a:buChar char="v"/>
            </a:pPr>
            <a:r>
              <a:rPr lang="en-US" i="1" dirty="0"/>
              <a:t>Invitation Sent</a:t>
            </a:r>
            <a:endParaRPr lang="en-IN" i="1" dirty="0"/>
          </a:p>
          <a:p>
            <a:pPr marL="682625" lvl="2" indent="-285750">
              <a:spcBef>
                <a:spcPts val="600"/>
              </a:spcBef>
              <a:buFont typeface="Wingdings" panose="05000000000000000000" pitchFamily="2" charset="2"/>
              <a:buChar char="v"/>
            </a:pPr>
            <a:r>
              <a:rPr lang="en-US" i="1" dirty="0"/>
              <a:t>Invitation Accepted - Candidate</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0"/>
              </a:spcBef>
              <a:buFont typeface="Arial" panose="020B0604020202020204" pitchFamily="34" charset="0"/>
              <a:buChar char="•"/>
            </a:pPr>
            <a:endParaRPr lang="en-US" sz="11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Rescheduling is </a:t>
            </a:r>
            <a:r>
              <a:rPr lang="en-US" sz="1500" b="1" dirty="0">
                <a:latin typeface="IBM Plex Sans" panose="020B0503050000000000" pitchFamily="34" charset="0"/>
              </a:rPr>
              <a:t>Not Available</a:t>
            </a:r>
            <a:r>
              <a:rPr lang="en-US" sz="1500"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Invitation Pending (in this case, "Manage Schedules" action displays instead)</a:t>
            </a:r>
            <a:endParaRPr lang="en-IN" i="1" dirty="0"/>
          </a:p>
          <a:p>
            <a:pPr marL="682625" lvl="2" indent="-285750">
              <a:spcBef>
                <a:spcPts val="600"/>
              </a:spcBef>
              <a:buFont typeface="Wingdings" panose="05000000000000000000" pitchFamily="2" charset="2"/>
              <a:buChar char="v"/>
            </a:pPr>
            <a:r>
              <a:rPr lang="en-US" i="1" dirty="0"/>
              <a:t>Canceled (no edits allowed at this status)</a:t>
            </a:r>
            <a:endParaRPr lang="en-IN" i="1" dirty="0"/>
          </a:p>
          <a:p>
            <a:pPr marL="682625" lvl="2" indent="-285750">
              <a:spcBef>
                <a:spcPts val="600"/>
              </a:spcBef>
              <a:buFont typeface="Wingdings" panose="05000000000000000000" pitchFamily="2" charset="2"/>
              <a:buChar char="v"/>
            </a:pPr>
            <a:r>
              <a:rPr lang="en-US" i="1" dirty="0"/>
              <a:t>Completed (no edits allowed at this status)</a:t>
            </a:r>
            <a:endParaRPr lang="en-IN" i="1" dirty="0"/>
          </a:p>
          <a:p>
            <a:pPr marL="682625" lvl="2" indent="-285750">
              <a:spcBef>
                <a:spcPts val="600"/>
              </a:spcBef>
              <a:buFont typeface="Wingdings" panose="05000000000000000000" pitchFamily="2" charset="2"/>
              <a:buChar char="v"/>
            </a:pPr>
            <a:r>
              <a:rPr lang="en-US" i="1" dirty="0"/>
              <a:t>On-Hold (no edits allowed at this status)</a:t>
            </a:r>
            <a:endParaRPr lang="en-IN" i="1" dirty="0"/>
          </a:p>
          <a:p>
            <a:pPr>
              <a:spcBef>
                <a:spcPts val="0"/>
              </a:spcBef>
              <a:spcAft>
                <a:spcPts val="600"/>
              </a:spcAft>
            </a:pPr>
            <a:endParaRPr lang="en-US"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68662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0"/>
            <a:ext cx="9143999" cy="636232"/>
          </a:xfrm>
        </p:spPr>
        <p:txBody>
          <a:bodyPr/>
          <a:lstStyle/>
          <a:p>
            <a:r>
              <a:rPr lang="en-US" b="1" dirty="0">
                <a:solidFill>
                  <a:schemeClr val="accent2"/>
                </a:solidFill>
              </a:rPr>
              <a:t>Ask Candidate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13345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0"/>
            <a:ext cx="9143999" cy="694144"/>
          </a:xfrm>
        </p:spPr>
        <p:txBody>
          <a:bodyPr/>
          <a:lstStyle/>
          <a:p>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181154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sz="4000" dirty="0">
                <a:solidFill>
                  <a:srgbClr val="0064FF"/>
                </a:solidFill>
              </a:rPr>
              <a:t>Communication Templates</a:t>
            </a:r>
            <a:br>
              <a:rPr lang="en-US" sz="4000" dirty="0">
                <a:solidFill>
                  <a:srgbClr val="0064FF"/>
                </a:solidFill>
              </a:rPr>
            </a:br>
            <a:r>
              <a:rPr lang="en-US" b="0" dirty="0">
                <a:solidFill>
                  <a:srgbClr val="0064FF"/>
                </a:solidFill>
                <a:latin typeface="IBM Plex Sans Light" charset="0"/>
                <a:ea typeface="IBM Plex Sans Light" charset="0"/>
                <a:cs typeface="IBM Plex Sans Light" charset="0"/>
              </a:rPr>
              <a:t>–</a:t>
            </a:r>
            <a:endParaRPr lang="en-US" b="0" dirty="0">
              <a:solidFill>
                <a:schemeClr val="accent2"/>
              </a:solidFill>
              <a:latin typeface="IBM Plex Sans Light" charset="0"/>
              <a:ea typeface="IBM Plex Sans Light" charset="0"/>
              <a:cs typeface="IBM Plex Sans Light" charset="0"/>
            </a:endParaRP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00910719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3" name="Content Placeholder 2">
            <a:extLst>
              <a:ext uri="{FF2B5EF4-FFF2-40B4-BE49-F238E27FC236}">
                <a16:creationId xmlns:a16="http://schemas.microsoft.com/office/drawing/2014/main" id="{1636B95C-1EB2-4285-B219-F46F4962467C}"/>
              </a:ext>
            </a:extLst>
          </p:cNvPr>
          <p:cNvSpPr txBox="1">
            <a:spLocks/>
          </p:cNvSpPr>
          <p:nvPr/>
        </p:nvSpPr>
        <p:spPr>
          <a:xfrm>
            <a:off x="242982" y="665267"/>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800" dirty="0">
                <a:latin typeface="IBM Plex Sans" panose="020B0503050000000000" pitchFamily="34" charset="0"/>
              </a:rPr>
              <a:t>Recommended communication templates (available on </a:t>
            </a:r>
            <a:r>
              <a:rPr lang="en-US" sz="1800" dirty="0">
                <a:latin typeface="IBM Plex Sans" panose="020B0503050000000000" pitchFamily="34" charset="0"/>
                <a:hlinkClick r:id="rId2"/>
              </a:rPr>
              <a:t>IBM Docs</a:t>
            </a:r>
            <a:r>
              <a:rPr lang="en-US" sz="1800" dirty="0">
                <a:latin typeface="IBM Plex Sans" panose="020B0503050000000000" pitchFamily="34" charset="0"/>
              </a:rPr>
              <a:t>):</a:t>
            </a:r>
          </a:p>
          <a:p>
            <a:pPr marL="682625" lvl="2" indent="-285750">
              <a:spcBef>
                <a:spcPts val="0"/>
              </a:spcBef>
              <a:spcAft>
                <a:spcPts val="300"/>
              </a:spcAft>
              <a:buFont typeface="Courier New" panose="02070309020205020404" pitchFamily="49" charset="0"/>
              <a:buChar char="o"/>
            </a:pPr>
            <a:r>
              <a:rPr lang="en-US" sz="1800" dirty="0">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800" dirty="0">
                <a:latin typeface="IBM Plex Sans" panose="020B0503050000000000" pitchFamily="34" charset="0"/>
              </a:rPr>
              <a:t>Candidate Invitation</a:t>
            </a:r>
          </a:p>
          <a:p>
            <a:pPr marL="682625" lvl="2" indent="-285750">
              <a:spcBef>
                <a:spcPts val="0"/>
              </a:spcBef>
              <a:spcAft>
                <a:spcPts val="800"/>
              </a:spcAft>
              <a:buFont typeface="Courier New" panose="02070309020205020404" pitchFamily="49" charset="0"/>
              <a:buChar char="o"/>
            </a:pPr>
            <a:r>
              <a:rPr lang="en-US" sz="1800" dirty="0">
                <a:latin typeface="IBM Plex Sans" panose="020B0503050000000000" pitchFamily="34" charset="0"/>
              </a:rPr>
              <a:t>Interviewer Invitation</a:t>
            </a:r>
          </a:p>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Communication templates must contain at least 1 interview standard field token so that it is available for selection in the Send Invites window.</a:t>
            </a:r>
          </a:p>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800" dirty="0">
                <a:latin typeface="IBM Plex Sans" panose="020B0503050000000000" pitchFamily="34" charset="0"/>
              </a:rPr>
              <a:t>Communication template can include other links (e.g., Candidate Zone) and/or forms (to complete or view).</a:t>
            </a: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863416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4" name="Text Placeholder 3">
            <a:extLst>
              <a:ext uri="{FF2B5EF4-FFF2-40B4-BE49-F238E27FC236}">
                <a16:creationId xmlns:a16="http://schemas.microsoft.com/office/drawing/2014/main" id="{AE66DEA0-97C7-452F-9CC1-F4B3E4DC3C2C}"/>
              </a:ext>
            </a:extLst>
          </p:cNvPr>
          <p:cNvSpPr>
            <a:spLocks noGrp="1"/>
          </p:cNvSpPr>
          <p:nvPr>
            <p:ph type="body" sz="quarter" idx="13"/>
          </p:nvPr>
        </p:nvSpPr>
        <p:spPr>
          <a:xfrm>
            <a:off x="228599" y="792026"/>
            <a:ext cx="4606537" cy="3559447"/>
          </a:xfrm>
        </p:spPr>
        <p:txBody>
          <a:bodyPr/>
          <a:lstStyle/>
          <a:p>
            <a:pPr marL="285750" indent="-285750">
              <a:buFont typeface="Arial" panose="020B0604020202020204" pitchFamily="34" charset="0"/>
              <a:buChar char="•"/>
            </a:pPr>
            <a:r>
              <a:rPr lang="en-US" dirty="0"/>
              <a:t>Separate communication templates can be configured for each RAM.</a:t>
            </a:r>
          </a:p>
          <a:p>
            <a:pPr marL="285750" indent="-285750">
              <a:buFont typeface="Arial" panose="020B0604020202020204" pitchFamily="34" charset="0"/>
              <a:buChar char="•"/>
            </a:pPr>
            <a:r>
              <a:rPr lang="en-US" dirty="0"/>
              <a:t>The comms can be used inside RAM –&gt; Actions to notify the individuals.</a:t>
            </a:r>
          </a:p>
          <a:p>
            <a:pPr marL="285750" indent="-285750">
              <a:buFont typeface="Arial" panose="020B0604020202020204" pitchFamily="34" charset="0"/>
              <a:buChar char="•"/>
            </a:pPr>
            <a:r>
              <a:rPr lang="en-US" dirty="0"/>
              <a:t>It is advised to configure separate communications for candidate and interviewers.</a:t>
            </a:r>
          </a:p>
          <a:p>
            <a:pPr marL="285750" indent="-285750">
              <a:buFont typeface="Arial" panose="020B0604020202020204" pitchFamily="34" charset="0"/>
              <a:buChar char="•"/>
            </a:pPr>
            <a:r>
              <a:rPr lang="en-US" dirty="0"/>
              <a:t>The communication template may contain any regular merge tokens along with Standard Interview Manager tokens to appear in the action list.</a:t>
            </a:r>
          </a:p>
        </p:txBody>
      </p:sp>
      <p:pic>
        <p:nvPicPr>
          <p:cNvPr id="5" name="Picture 4">
            <a:extLst>
              <a:ext uri="{FF2B5EF4-FFF2-40B4-BE49-F238E27FC236}">
                <a16:creationId xmlns:a16="http://schemas.microsoft.com/office/drawing/2014/main" id="{DD738647-A291-427E-B6A4-E620BF75FF5C}"/>
              </a:ext>
            </a:extLst>
          </p:cNvPr>
          <p:cNvPicPr>
            <a:picLocks noChangeAspect="1"/>
          </p:cNvPicPr>
          <p:nvPr/>
        </p:nvPicPr>
        <p:blipFill>
          <a:blip r:embed="rId2"/>
          <a:stretch>
            <a:fillRect/>
          </a:stretch>
        </p:blipFill>
        <p:spPr>
          <a:xfrm>
            <a:off x="5067270" y="1242985"/>
            <a:ext cx="3654022" cy="2290500"/>
          </a:xfrm>
          <a:prstGeom prst="rect">
            <a:avLst/>
          </a:prstGeom>
        </p:spPr>
      </p:pic>
    </p:spTree>
    <p:extLst>
      <p:ext uri="{BB962C8B-B14F-4D97-AF65-F5344CB8AC3E}">
        <p14:creationId xmlns:p14="http://schemas.microsoft.com/office/powerpoint/2010/main" val="250288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3" name="Content Placeholder 2">
            <a:extLst>
              <a:ext uri="{FF2B5EF4-FFF2-40B4-BE49-F238E27FC236}">
                <a16:creationId xmlns:a16="http://schemas.microsoft.com/office/drawing/2014/main" id="{1D489859-7F26-4B13-921D-B53C3B2C3623}"/>
              </a:ext>
            </a:extLst>
          </p:cNvPr>
          <p:cNvSpPr txBox="1">
            <a:spLocks/>
          </p:cNvSpPr>
          <p:nvPr/>
        </p:nvSpPr>
        <p:spPr>
          <a:xfrm>
            <a:off x="129517" y="677054"/>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i="1" dirty="0">
                <a:latin typeface="IBM Plex Sans" panose="020B0503050000000000" pitchFamily="34" charset="0"/>
              </a:rPr>
              <a:t>Interview Manager Communication Standard Field Tokens: </a:t>
            </a:r>
          </a:p>
          <a:p>
            <a:pPr>
              <a:spcBef>
                <a:spcPts val="0"/>
              </a:spcBef>
              <a:spcAft>
                <a:spcPts val="600"/>
              </a:spcAft>
            </a:pPr>
            <a:endParaRPr lang="en-US" sz="1600" i="1" dirty="0">
              <a:latin typeface="IBM Plex Sans" panose="020B0503050000000000" pitchFamily="34" charset="0"/>
            </a:endParaRPr>
          </a:p>
          <a:p>
            <a:pPr>
              <a:spcBef>
                <a:spcPts val="0"/>
              </a:spcBef>
              <a:spcAft>
                <a:spcPts val="600"/>
              </a:spcAft>
            </a:pPr>
            <a:endParaRPr lang="en-US" sz="1600" b="1"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p:txBody>
      </p:sp>
      <p:pic>
        <p:nvPicPr>
          <p:cNvPr id="2" name="Picture 1">
            <a:extLst>
              <a:ext uri="{FF2B5EF4-FFF2-40B4-BE49-F238E27FC236}">
                <a16:creationId xmlns:a16="http://schemas.microsoft.com/office/drawing/2014/main" id="{0ABEEE58-B583-4A55-AE42-75C38A562517}"/>
              </a:ext>
            </a:extLst>
          </p:cNvPr>
          <p:cNvPicPr>
            <a:picLocks noChangeAspect="1"/>
          </p:cNvPicPr>
          <p:nvPr/>
        </p:nvPicPr>
        <p:blipFill>
          <a:blip r:embed="rId2"/>
          <a:stretch>
            <a:fillRect/>
          </a:stretch>
        </p:blipFill>
        <p:spPr>
          <a:xfrm>
            <a:off x="687685" y="1189009"/>
            <a:ext cx="6834208" cy="2627604"/>
          </a:xfrm>
          <a:prstGeom prst="rect">
            <a:avLst/>
          </a:prstGeom>
        </p:spPr>
      </p:pic>
    </p:spTree>
    <p:extLst>
      <p:ext uri="{BB962C8B-B14F-4D97-AF65-F5344CB8AC3E}">
        <p14:creationId xmlns:p14="http://schemas.microsoft.com/office/powerpoint/2010/main" val="1199939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0"/>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a:lnSpc>
                <a:spcPts val="10200"/>
              </a:lnSpc>
            </a:pPr>
            <a:r>
              <a:rPr lang="en-US" sz="4000" dirty="0">
                <a:solidFill>
                  <a:srgbClr val="0064FF"/>
                </a:solidFill>
              </a:rPr>
              <a:t>Automation (RAM)</a:t>
            </a:r>
            <a:br>
              <a:rPr lang="en-US" sz="4000" dirty="0">
                <a:solidFill>
                  <a:srgbClr val="0064FF"/>
                </a:solidFill>
              </a:rPr>
            </a:br>
            <a:r>
              <a:rPr lang="en-US" b="0" dirty="0">
                <a:solidFill>
                  <a:srgbClr val="0064FF"/>
                </a:solidFill>
                <a:latin typeface="IBM Plex Sans Light" charset="0"/>
                <a:ea typeface="IBM Plex Sans Light" charset="0"/>
                <a:cs typeface="IBM Plex Sans Light" charset="0"/>
              </a:rPr>
              <a:t>–</a:t>
            </a:r>
            <a:endParaRPr lang="en-US" b="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06422538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2" name="Rectangle 1">
            <a:extLst>
              <a:ext uri="{FF2B5EF4-FFF2-40B4-BE49-F238E27FC236}">
                <a16:creationId xmlns:a16="http://schemas.microsoft.com/office/drawing/2014/main" id="{53844B7E-F115-4F38-B824-3085D5E63AE8}"/>
              </a:ext>
            </a:extLst>
          </p:cNvPr>
          <p:cNvSpPr/>
          <p:nvPr/>
        </p:nvSpPr>
        <p:spPr>
          <a:xfrm>
            <a:off x="143080" y="677054"/>
            <a:ext cx="5386487" cy="3816429"/>
          </a:xfrm>
          <a:prstGeom prst="rect">
            <a:avLst/>
          </a:prstGeom>
        </p:spPr>
        <p:txBody>
          <a:bodyPr wrap="square">
            <a:spAutoFit/>
          </a:bodyPr>
          <a:lstStyle/>
          <a:p>
            <a:pPr marL="171450" indent="-171450">
              <a:spcBef>
                <a:spcPts val="1200"/>
              </a:spcBef>
              <a:buFont typeface="Arial" panose="020B0604020202020204" pitchFamily="34" charset="0"/>
              <a:buChar char="•"/>
            </a:pPr>
            <a:r>
              <a:rPr lang="en-US" sz="1600" dirty="0"/>
              <a:t>Automation allows administrators to configure RAM(s).</a:t>
            </a:r>
          </a:p>
          <a:p>
            <a:pPr marL="171450" indent="-171450">
              <a:spcBef>
                <a:spcPts val="1200"/>
              </a:spcBef>
              <a:buFont typeface="Arial" panose="020B0604020202020204" pitchFamily="34" charset="0"/>
              <a:buChar char="•"/>
            </a:pPr>
            <a:r>
              <a:rPr lang="en-US" sz="1600" dirty="0"/>
              <a:t>RAM would automatically send a reminder to candidate &amp; Interviewer(s).</a:t>
            </a:r>
          </a:p>
          <a:p>
            <a:pPr marL="171450" indent="-171450">
              <a:spcBef>
                <a:spcPts val="1200"/>
              </a:spcBef>
              <a:buFont typeface="Arial" panose="020B0604020202020204" pitchFamily="34" charset="0"/>
              <a:buChar char="•"/>
            </a:pPr>
            <a:r>
              <a:rPr lang="en-US" sz="1600" dirty="0"/>
              <a:t>There are 4 types of RAM triggers available to be configured.</a:t>
            </a:r>
          </a:p>
          <a:p>
            <a:pPr marL="171450" indent="-171450">
              <a:spcBef>
                <a:spcPts val="1200"/>
              </a:spcBef>
              <a:buFont typeface="Arial" panose="020B0604020202020204" pitchFamily="34" charset="0"/>
              <a:buChar char="•"/>
            </a:pPr>
            <a:r>
              <a:rPr lang="en-US" sz="1600" dirty="0"/>
              <a:t>It would make sure the intended parties are aware of the upcoming interview.</a:t>
            </a:r>
          </a:p>
          <a:p>
            <a:pPr marL="171450" indent="-171450">
              <a:spcBef>
                <a:spcPts val="1200"/>
              </a:spcBef>
              <a:buFont typeface="Arial" panose="020B0604020202020204" pitchFamily="34" charset="0"/>
              <a:buChar char="•"/>
            </a:pPr>
            <a:r>
              <a:rPr lang="en-US" sz="1600" dirty="0"/>
              <a:t>This also helps the interview coordinators to ensure that the rescheduling or cancellation can be done in a timely manner if required.</a:t>
            </a:r>
          </a:p>
          <a:p>
            <a:pPr marL="171450" indent="-171450">
              <a:spcBef>
                <a:spcPts val="1200"/>
              </a:spcBef>
              <a:buFont typeface="Arial" panose="020B0604020202020204" pitchFamily="34" charset="0"/>
              <a:buChar char="•"/>
            </a:pPr>
            <a:r>
              <a:rPr lang="en-US" sz="1600" dirty="0"/>
              <a:t>It also reminds interview coordinators to take action on pending interviews.</a:t>
            </a:r>
          </a:p>
        </p:txBody>
      </p:sp>
      <p:pic>
        <p:nvPicPr>
          <p:cNvPr id="4" name="Picture 3">
            <a:extLst>
              <a:ext uri="{FF2B5EF4-FFF2-40B4-BE49-F238E27FC236}">
                <a16:creationId xmlns:a16="http://schemas.microsoft.com/office/drawing/2014/main" id="{9FDD5BF9-CC17-4CF8-82B0-24D30131F67F}"/>
              </a:ext>
            </a:extLst>
          </p:cNvPr>
          <p:cNvPicPr>
            <a:picLocks noChangeAspect="1"/>
          </p:cNvPicPr>
          <p:nvPr/>
        </p:nvPicPr>
        <p:blipFill>
          <a:blip r:embed="rId2"/>
          <a:stretch>
            <a:fillRect/>
          </a:stretch>
        </p:blipFill>
        <p:spPr>
          <a:xfrm>
            <a:off x="5529568" y="1490292"/>
            <a:ext cx="3614432" cy="733213"/>
          </a:xfrm>
          <a:prstGeom prst="rect">
            <a:avLst/>
          </a:prstGeom>
        </p:spPr>
      </p:pic>
    </p:spTree>
    <p:extLst>
      <p:ext uri="{BB962C8B-B14F-4D97-AF65-F5344CB8AC3E}">
        <p14:creationId xmlns:p14="http://schemas.microsoft.com/office/powerpoint/2010/main" val="3901640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3" name="Rectangle 2">
            <a:extLst>
              <a:ext uri="{FF2B5EF4-FFF2-40B4-BE49-F238E27FC236}">
                <a16:creationId xmlns:a16="http://schemas.microsoft.com/office/drawing/2014/main" id="{B99040D6-BD21-46A9-AA05-BEBECCCD6CB9}"/>
              </a:ext>
            </a:extLst>
          </p:cNvPr>
          <p:cNvSpPr/>
          <p:nvPr/>
        </p:nvSpPr>
        <p:spPr>
          <a:xfrm>
            <a:off x="228600" y="617369"/>
            <a:ext cx="8421492" cy="4216539"/>
          </a:xfrm>
          <a:prstGeom prst="rect">
            <a:avLst/>
          </a:prstGeom>
        </p:spPr>
        <p:txBody>
          <a:bodyPr wrap="square">
            <a:spAutoFit/>
          </a:bodyPr>
          <a:lstStyle/>
          <a:p>
            <a:pPr>
              <a:lnSpc>
                <a:spcPct val="150000"/>
              </a:lnSpc>
              <a:spcBef>
                <a:spcPts val="600"/>
              </a:spcBef>
            </a:pPr>
            <a:r>
              <a:rPr lang="en-US" sz="1800" dirty="0"/>
              <a:t>Available RAM Triggers:</a:t>
            </a:r>
          </a:p>
          <a:p>
            <a:pPr marL="285750" indent="-285750">
              <a:spcBef>
                <a:spcPts val="1200"/>
              </a:spcBef>
              <a:buFont typeface="Arial" panose="020B0604020202020204" pitchFamily="34" charset="0"/>
              <a:buChar char="•"/>
            </a:pPr>
            <a:r>
              <a:rPr lang="en-US" sz="1800" b="1" dirty="0"/>
              <a:t>IM: Upcoming Interviews </a:t>
            </a:r>
            <a:r>
              <a:rPr lang="en-US" sz="1800" dirty="0"/>
              <a:t>- This trigger can be used to send reminders to candidates and interviewers before the scheduled interviews.</a:t>
            </a:r>
          </a:p>
          <a:p>
            <a:pPr marL="285750" indent="-285750">
              <a:spcBef>
                <a:spcPts val="1200"/>
              </a:spcBef>
              <a:buFont typeface="Arial" panose="020B0604020202020204" pitchFamily="34" charset="0"/>
              <a:buChar char="•"/>
            </a:pPr>
            <a:r>
              <a:rPr lang="en-US" sz="1800" b="1" dirty="0"/>
              <a:t>IM: No response from participants </a:t>
            </a:r>
            <a:r>
              <a:rPr lang="en-US" sz="1800" dirty="0"/>
              <a:t>- This trigger can be used to send reminders to candidates and interviewers that did not respond to the interview requests.</a:t>
            </a:r>
          </a:p>
          <a:p>
            <a:pPr marL="285750" indent="-285750">
              <a:spcBef>
                <a:spcPts val="1200"/>
              </a:spcBef>
              <a:buFont typeface="Arial" panose="020B0604020202020204" pitchFamily="34" charset="0"/>
              <a:buChar char="•"/>
            </a:pPr>
            <a:r>
              <a:rPr lang="en-US" sz="1800" b="1" dirty="0"/>
              <a:t>IM: Expiring Interviews </a:t>
            </a:r>
            <a:r>
              <a:rPr lang="en-US" sz="1800" dirty="0"/>
              <a:t>- This trigger can be used to send reminders to interview coordinators about the interviews that are about to expire. </a:t>
            </a:r>
          </a:p>
          <a:p>
            <a:pPr marL="285750" indent="-285750">
              <a:spcBef>
                <a:spcPts val="1200"/>
              </a:spcBef>
              <a:buFont typeface="Arial" panose="020B0604020202020204" pitchFamily="34" charset="0"/>
              <a:buChar char="•"/>
            </a:pPr>
            <a:r>
              <a:rPr lang="en-US" sz="1800" b="1" dirty="0"/>
              <a:t>IM: Action Needed by Coordinator </a:t>
            </a:r>
            <a:r>
              <a:rPr lang="en-US" sz="1800" dirty="0"/>
              <a:t>- This trigger sends reminder emails to the interview coordinators when an interview is aging, needs review as there was no deﬁnitive action was taken on its status.</a:t>
            </a:r>
          </a:p>
          <a:p>
            <a:pPr>
              <a:spcBef>
                <a:spcPts val="600"/>
              </a:spcBef>
            </a:pPr>
            <a:endParaRPr lang="en-US" sz="1600" dirty="0"/>
          </a:p>
        </p:txBody>
      </p:sp>
    </p:spTree>
    <p:extLst>
      <p:ext uri="{BB962C8B-B14F-4D97-AF65-F5344CB8AC3E}">
        <p14:creationId xmlns:p14="http://schemas.microsoft.com/office/powerpoint/2010/main" val="3548783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3" name="Rectangle 2">
            <a:extLst>
              <a:ext uri="{FF2B5EF4-FFF2-40B4-BE49-F238E27FC236}">
                <a16:creationId xmlns:a16="http://schemas.microsoft.com/office/drawing/2014/main" id="{D72005E2-BAAC-4AD9-82E9-17993542C26D}"/>
              </a:ext>
            </a:extLst>
          </p:cNvPr>
          <p:cNvSpPr/>
          <p:nvPr/>
        </p:nvSpPr>
        <p:spPr>
          <a:xfrm>
            <a:off x="228600" y="677054"/>
            <a:ext cx="8559800" cy="2169825"/>
          </a:xfrm>
          <a:prstGeom prst="rect">
            <a:avLst/>
          </a:prstGeom>
        </p:spPr>
        <p:txBody>
          <a:bodyPr wrap="square">
            <a:spAutoFit/>
          </a:bodyPr>
          <a:lstStyle/>
          <a:p>
            <a:r>
              <a:rPr lang="en-IN" dirty="0"/>
              <a:t>RAM Configuration examples: </a:t>
            </a:r>
          </a:p>
          <a:p>
            <a:endParaRPr lang="en-IN" dirty="0"/>
          </a:p>
          <a:p>
            <a:r>
              <a:rPr lang="en-IN" dirty="0">
                <a:hlinkClick r:id="rId2"/>
              </a:rPr>
              <a:t>https://www.ibm.com/docs/en/tms-and-wt/01?topic=guide-common-ram-examples#ID-1122-00000002__8</a:t>
            </a:r>
            <a:endParaRPr lang="en-IN" dirty="0"/>
          </a:p>
          <a:p>
            <a:endParaRPr lang="en-IN" dirty="0"/>
          </a:p>
          <a:p>
            <a:r>
              <a:rPr lang="en-IN" dirty="0">
                <a:hlinkClick r:id="rId3"/>
              </a:rPr>
              <a:t>https://www.ibm.com/docs/en/tms-and-wt/01?topic=b-brassring-workbench-5</a:t>
            </a:r>
            <a:endParaRPr lang="en-IN" dirty="0"/>
          </a:p>
          <a:p>
            <a:endParaRPr lang="en-IN" dirty="0"/>
          </a:p>
          <a:p>
            <a:r>
              <a:rPr lang="en-IN" dirty="0">
                <a:hlinkClick r:id="rId4"/>
              </a:rPr>
              <a:t>https://www.ibm.com/docs/en/tms-and-wt/01?topic=b-brassring-workbench-4</a:t>
            </a:r>
            <a:endParaRPr lang="en-IN" dirty="0"/>
          </a:p>
          <a:p>
            <a:endParaRPr lang="en-IN" dirty="0"/>
          </a:p>
          <a:p>
            <a:endParaRPr lang="en-IN" dirty="0"/>
          </a:p>
        </p:txBody>
      </p:sp>
    </p:spTree>
    <p:extLst>
      <p:ext uri="{BB962C8B-B14F-4D97-AF65-F5344CB8AC3E}">
        <p14:creationId xmlns:p14="http://schemas.microsoft.com/office/powerpoint/2010/main" val="1575461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155394"/>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a:lnSpc>
                <a:spcPts val="10200"/>
              </a:lnSpc>
            </a:pPr>
            <a:r>
              <a:rPr lang="en-US" sz="4000" dirty="0">
                <a:solidFill>
                  <a:srgbClr val="0064FF"/>
                </a:solidFill>
              </a:rPr>
              <a:t>Calendar Integration</a:t>
            </a:r>
            <a:br>
              <a:rPr kumimoji="0" lang="en-US" sz="4000" b="1" i="0" u="none" strike="noStrike" kern="1200" cap="none" spc="0" normalizeH="0" baseline="0" noProof="0" dirty="0">
                <a:ln>
                  <a:noFill/>
                </a:ln>
                <a:solidFill>
                  <a:srgbClr val="0064FF"/>
                </a:solidFill>
                <a:effectLst/>
                <a:uLnTx/>
                <a:uFillTx/>
                <a:latin typeface="IBM Plex Sans"/>
                <a:cs typeface="Arial" charset="0"/>
              </a:rPr>
            </a:br>
            <a:r>
              <a:rPr kumimoji="0" lang="en-US" sz="9600" b="0" i="0" u="none" strike="noStrike" kern="1200" cap="none" spc="0" normalizeH="0" baseline="0" noProof="0" dirty="0">
                <a:ln>
                  <a:noFill/>
                </a:ln>
                <a:solidFill>
                  <a:srgbClr val="0064FF"/>
                </a:solidFill>
                <a:effectLst/>
                <a:uLnTx/>
                <a:uFillTx/>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926532429"/>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4" name="Content Placeholder 2">
            <a:extLst>
              <a:ext uri="{FF2B5EF4-FFF2-40B4-BE49-F238E27FC236}">
                <a16:creationId xmlns:a16="http://schemas.microsoft.com/office/drawing/2014/main" id="{534860DD-0B19-40EE-B1D9-5606CE2DBF40}"/>
              </a:ext>
            </a:extLst>
          </p:cNvPr>
          <p:cNvSpPr txBox="1">
            <a:spLocks/>
          </p:cNvSpPr>
          <p:nvPr/>
        </p:nvSpPr>
        <p:spPr>
          <a:xfrm>
            <a:off x="179482" y="711749"/>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dirty="0">
                <a:latin typeface="+mj-lt"/>
              </a:rPr>
              <a:t>The Interview Manager allows users to look up the real-time availability of BrassRing users based on their calendars. </a:t>
            </a:r>
          </a:p>
          <a:p>
            <a:pPr marL="285750" indent="-285750">
              <a:spcBef>
                <a:spcPts val="0"/>
              </a:spcBef>
              <a:spcAft>
                <a:spcPts val="600"/>
              </a:spcAft>
              <a:buFont typeface="Arial" panose="020B0604020202020204" pitchFamily="34" charset="0"/>
              <a:buChar char="•"/>
            </a:pPr>
            <a:r>
              <a:rPr lang="en-US" dirty="0">
                <a:latin typeface="+mj-lt"/>
              </a:rPr>
              <a:t>The Calendar Integration can be configured in Workbench for Office 365 and Google.</a:t>
            </a:r>
          </a:p>
          <a:p>
            <a:pPr marL="285750" indent="-285750">
              <a:spcBef>
                <a:spcPts val="0"/>
              </a:spcBef>
              <a:spcAft>
                <a:spcPts val="600"/>
              </a:spcAft>
              <a:buFont typeface="Arial" panose="020B0604020202020204" pitchFamily="34" charset="0"/>
              <a:buChar char="•"/>
            </a:pPr>
            <a:r>
              <a:rPr lang="en-US" dirty="0">
                <a:latin typeface="+mj-lt"/>
              </a:rPr>
              <a:t>The Calendar Integration is not required in order to use Interview Manager.</a:t>
            </a:r>
          </a:p>
          <a:p>
            <a:pPr marL="285750" indent="-285750">
              <a:spcBef>
                <a:spcPts val="0"/>
              </a:spcBef>
              <a:spcAft>
                <a:spcPts val="600"/>
              </a:spcAft>
              <a:buFont typeface="Arial" panose="020B0604020202020204" pitchFamily="34" charset="0"/>
              <a:buChar char="•"/>
            </a:pPr>
            <a:r>
              <a:rPr lang="en-US" dirty="0">
                <a:latin typeface="+mj-lt"/>
              </a:rPr>
              <a:t>Coordinators can view if interviewers are scheduled for other interviews from within BrassRing.</a:t>
            </a:r>
          </a:p>
          <a:p>
            <a:pPr marL="285750" indent="-285750">
              <a:spcBef>
                <a:spcPts val="0"/>
              </a:spcBef>
              <a:spcAft>
                <a:spcPts val="600"/>
              </a:spcAft>
              <a:buFont typeface="Arial" panose="020B0604020202020204" pitchFamily="34" charset="0"/>
              <a:buChar char="•"/>
            </a:pPr>
            <a:r>
              <a:rPr lang="en-US" dirty="0">
                <a:latin typeface="+mj-lt"/>
              </a:rPr>
              <a:t>Three different Calendar Integration options in Workbench:</a:t>
            </a:r>
          </a:p>
          <a:p>
            <a:pPr marL="285750" indent="-285750">
              <a:spcBef>
                <a:spcPts val="0"/>
              </a:spcBef>
              <a:spcAft>
                <a:spcPts val="600"/>
              </a:spcAft>
              <a:buFont typeface="Arial" panose="020B0604020202020204" pitchFamily="34" charset="0"/>
              <a:buChar char="•"/>
            </a:pPr>
            <a:endParaRPr lang="en-US" dirty="0">
              <a:latin typeface="+mj-lt"/>
            </a:endParaRPr>
          </a:p>
          <a:p>
            <a:pPr marL="682625" lvl="2" indent="-285750">
              <a:spcBef>
                <a:spcPts val="0"/>
              </a:spcBef>
              <a:spcAft>
                <a:spcPts val="600"/>
              </a:spcAft>
              <a:buFont typeface="Courier New" panose="02070309020205020404" pitchFamily="49" charset="0"/>
              <a:buChar char="o"/>
            </a:pPr>
            <a:r>
              <a:rPr lang="en-US" b="1" dirty="0">
                <a:latin typeface="+mj-lt"/>
              </a:rPr>
              <a:t>None</a:t>
            </a:r>
            <a:r>
              <a:rPr lang="en-US" dirty="0">
                <a:latin typeface="+mj-lt"/>
              </a:rPr>
              <a:t> – No access to users’ calendars.</a:t>
            </a:r>
          </a:p>
          <a:p>
            <a:pPr marL="682625" lvl="2" indent="-285750">
              <a:spcBef>
                <a:spcPts val="0"/>
              </a:spcBef>
              <a:spcAft>
                <a:spcPts val="600"/>
              </a:spcAft>
              <a:buFont typeface="Courier New" panose="02070309020205020404" pitchFamily="49" charset="0"/>
              <a:buChar char="o"/>
            </a:pPr>
            <a:r>
              <a:rPr lang="en-US" b="1" dirty="0"/>
              <a:t>Basic</a:t>
            </a:r>
            <a:r>
              <a:rPr lang="en-US" dirty="0"/>
              <a:t> - BrassRing provides an inbuilt Office 365 or Google app to validate the integration. For Staging use, it is only intended for testing and validating the integration by connecting to the organization’s Office 365 or Google calendar, giving consent to the BrassRing app, and getting the free or busy schedule of the users in their organization.</a:t>
            </a:r>
          </a:p>
          <a:p>
            <a:pPr marL="682625" lvl="2" indent="-285750">
              <a:spcBef>
                <a:spcPts val="0"/>
              </a:spcBef>
              <a:spcAft>
                <a:spcPts val="600"/>
              </a:spcAft>
              <a:buFont typeface="Courier New" panose="02070309020205020404" pitchFamily="49" charset="0"/>
              <a:buChar char="o"/>
            </a:pPr>
            <a:r>
              <a:rPr lang="en-US" b="1" dirty="0"/>
              <a:t>Advanced</a:t>
            </a:r>
            <a:r>
              <a:rPr lang="en-US" dirty="0"/>
              <a:t> - For Production use, clients should register their own app in Microsoft Azure Portal and then enter the App Key and App Secret in Workbench. With the Advanced configuration, the client has an option to decide between User Consent or Admin Consent for the app. </a:t>
            </a:r>
          </a:p>
          <a:p>
            <a:pPr marL="285750" indent="-285750">
              <a:spcBef>
                <a:spcPts val="0"/>
              </a:spcBef>
              <a:buFontTx/>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1550885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5" name="Content Placeholder 2">
            <a:extLst>
              <a:ext uri="{FF2B5EF4-FFF2-40B4-BE49-F238E27FC236}">
                <a16:creationId xmlns:a16="http://schemas.microsoft.com/office/drawing/2014/main" id="{2948E4F8-6A81-425B-B3F3-F435A4F5EA35}"/>
              </a:ext>
            </a:extLst>
          </p:cNvPr>
          <p:cNvSpPr txBox="1">
            <a:spLocks/>
          </p:cNvSpPr>
          <p:nvPr/>
        </p:nvSpPr>
        <p:spPr>
          <a:xfrm>
            <a:off x="221456" y="870154"/>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a:latin typeface="IBM Plex Sans" panose="020B0503050000000000" pitchFamily="34" charset="0"/>
              </a:rPr>
              <a:t>Calendar Integration</a:t>
            </a:r>
          </a:p>
          <a:p>
            <a:pPr>
              <a:spcBef>
                <a:spcPts val="0"/>
              </a:spcBef>
              <a:spcAft>
                <a:spcPts val="600"/>
              </a:spcAft>
            </a:pPr>
            <a:r>
              <a:rPr lang="en-US" i="1"/>
              <a:t>Workbench &gt; Tools &gt; Interview Manager &gt; Calendar Integration </a:t>
            </a:r>
          </a:p>
          <a:p>
            <a:pPr>
              <a:spcBef>
                <a:spcPts val="0"/>
              </a:spcBef>
            </a:pPr>
            <a:endParaRPr lang="en-US" sz="1600" dirty="0">
              <a:latin typeface="IBM Plex Sans" panose="020B0503050000000000" pitchFamily="34" charset="0"/>
            </a:endParaRPr>
          </a:p>
        </p:txBody>
      </p:sp>
      <p:sp>
        <p:nvSpPr>
          <p:cNvPr id="6" name="Oval 5">
            <a:extLst>
              <a:ext uri="{FF2B5EF4-FFF2-40B4-BE49-F238E27FC236}">
                <a16:creationId xmlns:a16="http://schemas.microsoft.com/office/drawing/2014/main" id="{88FAA892-AD0E-40BB-A2DE-B81A8C13ADC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8" name="Oval 7">
            <a:extLst>
              <a:ext uri="{FF2B5EF4-FFF2-40B4-BE49-F238E27FC236}">
                <a16:creationId xmlns:a16="http://schemas.microsoft.com/office/drawing/2014/main" id="{29D46525-A38D-455E-8FAA-E7327F45D014}"/>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8098824D-D5A3-4DDF-8880-EAF1600EDEF3}"/>
              </a:ext>
            </a:extLst>
          </p:cNvPr>
          <p:cNvPicPr>
            <a:picLocks noChangeAspect="1"/>
          </p:cNvPicPr>
          <p:nvPr/>
        </p:nvPicPr>
        <p:blipFill>
          <a:blip r:embed="rId2"/>
          <a:stretch>
            <a:fillRect/>
          </a:stretch>
        </p:blipFill>
        <p:spPr>
          <a:xfrm>
            <a:off x="459535" y="1554067"/>
            <a:ext cx="2834847" cy="2930467"/>
          </a:xfrm>
          <a:prstGeom prst="rect">
            <a:avLst/>
          </a:prstGeom>
          <a:ln>
            <a:solidFill>
              <a:schemeClr val="accent1"/>
            </a:solidFill>
          </a:ln>
        </p:spPr>
      </p:pic>
      <p:pic>
        <p:nvPicPr>
          <p:cNvPr id="10" name="Picture 9">
            <a:extLst>
              <a:ext uri="{FF2B5EF4-FFF2-40B4-BE49-F238E27FC236}">
                <a16:creationId xmlns:a16="http://schemas.microsoft.com/office/drawing/2014/main" id="{AD997B16-A79C-4713-8315-0A2018165723}"/>
              </a:ext>
            </a:extLst>
          </p:cNvPr>
          <p:cNvPicPr>
            <a:picLocks noChangeAspect="1"/>
          </p:cNvPicPr>
          <p:nvPr/>
        </p:nvPicPr>
        <p:blipFill>
          <a:blip r:embed="rId3"/>
          <a:stretch>
            <a:fillRect/>
          </a:stretch>
        </p:blipFill>
        <p:spPr>
          <a:xfrm>
            <a:off x="4572000" y="1565576"/>
            <a:ext cx="2748010" cy="2918958"/>
          </a:xfrm>
          <a:prstGeom prst="rect">
            <a:avLst/>
          </a:prstGeom>
          <a:ln>
            <a:solidFill>
              <a:schemeClr val="accent1"/>
            </a:solidFill>
          </a:ln>
        </p:spPr>
      </p:pic>
      <p:cxnSp>
        <p:nvCxnSpPr>
          <p:cNvPr id="11" name="Straight Arrow Connector 10">
            <a:extLst>
              <a:ext uri="{FF2B5EF4-FFF2-40B4-BE49-F238E27FC236}">
                <a16:creationId xmlns:a16="http://schemas.microsoft.com/office/drawing/2014/main" id="{12E9C736-4AD7-49DF-A231-EE66C518EE94}"/>
              </a:ext>
            </a:extLst>
          </p:cNvPr>
          <p:cNvCxnSpPr>
            <a:cxnSpLocks/>
          </p:cNvCxnSpPr>
          <p:nvPr/>
        </p:nvCxnSpPr>
        <p:spPr>
          <a:xfrm>
            <a:off x="3450431" y="2913133"/>
            <a:ext cx="778669"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425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3" name="Content Placeholder 2">
            <a:extLst>
              <a:ext uri="{FF2B5EF4-FFF2-40B4-BE49-F238E27FC236}">
                <a16:creationId xmlns:a16="http://schemas.microsoft.com/office/drawing/2014/main" id="{8148A114-EBB6-4EF6-8BEE-B3EE54135314}"/>
              </a:ext>
            </a:extLst>
          </p:cNvPr>
          <p:cNvSpPr txBox="1">
            <a:spLocks/>
          </p:cNvSpPr>
          <p:nvPr/>
        </p:nvSpPr>
        <p:spPr>
          <a:xfrm>
            <a:off x="216977" y="809204"/>
            <a:ext cx="8818564"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a:latin typeface="IBM Plex Sans" panose="020B0503050000000000" pitchFamily="34" charset="0"/>
              </a:rPr>
              <a:t>Calendar Integration – Basic (for Office 365)</a:t>
            </a:r>
          </a:p>
          <a:p>
            <a:pPr marL="285750" indent="-285750">
              <a:spcBef>
                <a:spcPts val="0"/>
              </a:spcBef>
              <a:buFontTx/>
              <a:buChar char="-"/>
            </a:pPr>
            <a:endParaRPr lang="en-US" sz="1600" dirty="0">
              <a:latin typeface="IBM Plex Sans" panose="020B0503050000000000" pitchFamily="34" charset="0"/>
            </a:endParaRPr>
          </a:p>
        </p:txBody>
      </p:sp>
      <p:sp>
        <p:nvSpPr>
          <p:cNvPr id="4" name="Oval 3">
            <a:extLst>
              <a:ext uri="{FF2B5EF4-FFF2-40B4-BE49-F238E27FC236}">
                <a16:creationId xmlns:a16="http://schemas.microsoft.com/office/drawing/2014/main" id="{6D1C9046-0A08-4E65-AA7F-D6C23A2EB1FD}"/>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5" name="Oval 4">
            <a:extLst>
              <a:ext uri="{FF2B5EF4-FFF2-40B4-BE49-F238E27FC236}">
                <a16:creationId xmlns:a16="http://schemas.microsoft.com/office/drawing/2014/main" id="{3AEF9619-759E-4D18-95C9-A2EDC317EB74}"/>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6" name="TextBox 5">
            <a:extLst>
              <a:ext uri="{FF2B5EF4-FFF2-40B4-BE49-F238E27FC236}">
                <a16:creationId xmlns:a16="http://schemas.microsoft.com/office/drawing/2014/main" id="{1EBB0620-B322-4087-A383-EE4A3D8A04A4}"/>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8" name="TextBox 7">
            <a:extLst>
              <a:ext uri="{FF2B5EF4-FFF2-40B4-BE49-F238E27FC236}">
                <a16:creationId xmlns:a16="http://schemas.microsoft.com/office/drawing/2014/main" id="{68A58518-6C2D-4D57-BED5-6F18C9656E95}"/>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9" name="Picture 8">
            <a:extLst>
              <a:ext uri="{FF2B5EF4-FFF2-40B4-BE49-F238E27FC236}">
                <a16:creationId xmlns:a16="http://schemas.microsoft.com/office/drawing/2014/main" id="{27C57325-9C34-4578-B09C-1128165B31BD}"/>
              </a:ext>
            </a:extLst>
          </p:cNvPr>
          <p:cNvPicPr>
            <a:picLocks noChangeAspect="1"/>
          </p:cNvPicPr>
          <p:nvPr/>
        </p:nvPicPr>
        <p:blipFill>
          <a:blip r:embed="rId2"/>
          <a:stretch>
            <a:fillRect/>
          </a:stretch>
        </p:blipFill>
        <p:spPr>
          <a:xfrm>
            <a:off x="1354628" y="3881201"/>
            <a:ext cx="6024846" cy="906189"/>
          </a:xfrm>
          <a:prstGeom prst="rect">
            <a:avLst/>
          </a:prstGeom>
          <a:ln>
            <a:solidFill>
              <a:schemeClr val="accent1"/>
            </a:solidFill>
          </a:ln>
        </p:spPr>
      </p:pic>
      <p:sp>
        <p:nvSpPr>
          <p:cNvPr id="10" name="TextBox 9">
            <a:extLst>
              <a:ext uri="{FF2B5EF4-FFF2-40B4-BE49-F238E27FC236}">
                <a16:creationId xmlns:a16="http://schemas.microsoft.com/office/drawing/2014/main" id="{DA403FBC-7F38-4701-9781-761BC9581E3E}"/>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1" name="Picture 10">
            <a:extLst>
              <a:ext uri="{FF2B5EF4-FFF2-40B4-BE49-F238E27FC236}">
                <a16:creationId xmlns:a16="http://schemas.microsoft.com/office/drawing/2014/main" id="{67D81173-5A40-43FC-9173-4F391E4BDF10}"/>
              </a:ext>
            </a:extLst>
          </p:cNvPr>
          <p:cNvPicPr>
            <a:picLocks noChangeAspect="1"/>
          </p:cNvPicPr>
          <p:nvPr/>
        </p:nvPicPr>
        <p:blipFill>
          <a:blip r:embed="rId3"/>
          <a:stretch>
            <a:fillRect/>
          </a:stretch>
        </p:blipFill>
        <p:spPr>
          <a:xfrm>
            <a:off x="5496913" y="1136620"/>
            <a:ext cx="1565646" cy="2565554"/>
          </a:xfrm>
          <a:prstGeom prst="rect">
            <a:avLst/>
          </a:prstGeom>
          <a:ln>
            <a:solidFill>
              <a:schemeClr val="accent1"/>
            </a:solidFill>
          </a:ln>
        </p:spPr>
      </p:pic>
      <p:sp>
        <p:nvSpPr>
          <p:cNvPr id="12" name="Oval 11">
            <a:extLst>
              <a:ext uri="{FF2B5EF4-FFF2-40B4-BE49-F238E27FC236}">
                <a16:creationId xmlns:a16="http://schemas.microsoft.com/office/drawing/2014/main" id="{7C3B4AB1-7A03-4D20-ACEC-B0A8890857D4}"/>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3" name="TextBox 12">
            <a:extLst>
              <a:ext uri="{FF2B5EF4-FFF2-40B4-BE49-F238E27FC236}">
                <a16:creationId xmlns:a16="http://schemas.microsoft.com/office/drawing/2014/main" id="{5B9BBBE1-F753-42EA-B30B-BD4A04151C54}"/>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4" name="Picture 13">
            <a:extLst>
              <a:ext uri="{FF2B5EF4-FFF2-40B4-BE49-F238E27FC236}">
                <a16:creationId xmlns:a16="http://schemas.microsoft.com/office/drawing/2014/main" id="{06E0667B-FE11-4E12-85A9-EF5980214489}"/>
              </a:ext>
            </a:extLst>
          </p:cNvPr>
          <p:cNvPicPr>
            <a:picLocks noChangeAspect="1"/>
          </p:cNvPicPr>
          <p:nvPr/>
        </p:nvPicPr>
        <p:blipFill>
          <a:blip r:embed="rId4"/>
          <a:stretch>
            <a:fillRect/>
          </a:stretch>
        </p:blipFill>
        <p:spPr>
          <a:xfrm>
            <a:off x="686597" y="1136620"/>
            <a:ext cx="2181316" cy="1783294"/>
          </a:xfrm>
          <a:prstGeom prst="rect">
            <a:avLst/>
          </a:prstGeom>
          <a:ln>
            <a:solidFill>
              <a:schemeClr val="accent1"/>
            </a:solidFill>
          </a:ln>
        </p:spPr>
      </p:pic>
      <p:sp>
        <p:nvSpPr>
          <p:cNvPr id="15" name="TextBox 14">
            <a:extLst>
              <a:ext uri="{FF2B5EF4-FFF2-40B4-BE49-F238E27FC236}">
                <a16:creationId xmlns:a16="http://schemas.microsoft.com/office/drawing/2014/main" id="{E0D81855-C89F-46BF-A5B9-E3D496FCE351}"/>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16" name="TextBox 15">
            <a:extLst>
              <a:ext uri="{FF2B5EF4-FFF2-40B4-BE49-F238E27FC236}">
                <a16:creationId xmlns:a16="http://schemas.microsoft.com/office/drawing/2014/main" id="{9EB130D6-2B15-4B62-8DD4-1D0647518B14}"/>
              </a:ext>
            </a:extLst>
          </p:cNvPr>
          <p:cNvSpPr txBox="1"/>
          <p:nvPr/>
        </p:nvSpPr>
        <p:spPr>
          <a:xfrm>
            <a:off x="7223102" y="1190845"/>
            <a:ext cx="1830466" cy="923330"/>
          </a:xfrm>
          <a:prstGeom prst="rect">
            <a:avLst/>
          </a:prstGeom>
          <a:noFill/>
        </p:spPr>
        <p:txBody>
          <a:bodyPr wrap="square" rtlCol="0">
            <a:spAutoFit/>
          </a:bodyPr>
          <a:lstStyle/>
          <a:p>
            <a:r>
              <a:rPr lang="en-US" dirty="0"/>
              <a:t>User gives consent to allow to read calendar from BrassRing.</a:t>
            </a:r>
          </a:p>
        </p:txBody>
      </p:sp>
      <p:sp>
        <p:nvSpPr>
          <p:cNvPr id="17" name="TextBox 16">
            <a:extLst>
              <a:ext uri="{FF2B5EF4-FFF2-40B4-BE49-F238E27FC236}">
                <a16:creationId xmlns:a16="http://schemas.microsoft.com/office/drawing/2014/main" id="{F5B8B626-2D82-456E-BF95-D8762E97DBDF}"/>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3830240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3" name="Content Placeholder 2">
            <a:extLst>
              <a:ext uri="{FF2B5EF4-FFF2-40B4-BE49-F238E27FC236}">
                <a16:creationId xmlns:a16="http://schemas.microsoft.com/office/drawing/2014/main" id="{E9D7FF05-20F2-417E-BE05-237D1B8A395A}"/>
              </a:ext>
            </a:extLst>
          </p:cNvPr>
          <p:cNvSpPr txBox="1">
            <a:spLocks/>
          </p:cNvSpPr>
          <p:nvPr/>
        </p:nvSpPr>
        <p:spPr>
          <a:xfrm>
            <a:off x="377505" y="803705"/>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a:latin typeface="IBM Plex Sans" panose="020B0503050000000000" pitchFamily="34" charset="0"/>
              </a:rPr>
              <a:t>Calendar Integration</a:t>
            </a:r>
          </a:p>
          <a:p>
            <a:pPr marL="285750" indent="-285750">
              <a:spcBef>
                <a:spcPts val="0"/>
              </a:spcBef>
              <a:buFont typeface="Arial" panose="020B0604020202020204" pitchFamily="34" charset="0"/>
              <a:buChar char="•"/>
            </a:pPr>
            <a:r>
              <a:rPr lang="en-US">
                <a:latin typeface="+mj-lt"/>
              </a:rPr>
              <a:t>Example of Basic Calendar Integration set-up: </a:t>
            </a:r>
          </a:p>
          <a:p>
            <a:pPr>
              <a:spcBef>
                <a:spcPts val="0"/>
              </a:spcBef>
            </a:pPr>
            <a:r>
              <a:rPr lang="en-US">
                <a:latin typeface="+mj-lt"/>
              </a:rPr>
              <a:t>       The </a:t>
            </a:r>
            <a:r>
              <a:rPr lang="en-US" i="1">
                <a:latin typeface="+mj-lt"/>
              </a:rPr>
              <a:t>“Connect your calendar” </a:t>
            </a:r>
            <a:r>
              <a:rPr lang="en-US">
                <a:latin typeface="+mj-lt"/>
              </a:rPr>
              <a:t>link from the Manage Schedules page allows the users to access their    </a:t>
            </a:r>
          </a:p>
          <a:p>
            <a:pPr>
              <a:spcBef>
                <a:spcPts val="0"/>
              </a:spcBef>
            </a:pPr>
            <a:r>
              <a:rPr lang="en-US">
                <a:latin typeface="+mj-lt"/>
              </a:rPr>
              <a:t>       account (Office 365 or Google) and give consent to the BrassRing application to access their calendars.   </a:t>
            </a:r>
          </a:p>
          <a:p>
            <a:pPr marL="285750" indent="-285750">
              <a:spcBef>
                <a:spcPts val="0"/>
              </a:spcBef>
              <a:buFont typeface="Arial" panose="020B0604020202020204" pitchFamily="34" charset="0"/>
              <a:buChar char="•"/>
            </a:pPr>
            <a:endParaRPr lang="en-US" sz="1600">
              <a:latin typeface="+mj-lt"/>
            </a:endParaRPr>
          </a:p>
          <a:p>
            <a:pPr marL="285750" indent="-285750">
              <a:spcBef>
                <a:spcPts val="0"/>
              </a:spcBef>
              <a:buFont typeface="Arial" panose="020B0604020202020204" pitchFamily="34" charset="0"/>
              <a:buChar char="•"/>
            </a:pPr>
            <a:endParaRPr lang="en-US" sz="1600">
              <a:latin typeface="+mj-lt"/>
            </a:endParaRPr>
          </a:p>
          <a:p>
            <a:pPr marL="285750" indent="-285750">
              <a:spcBef>
                <a:spcPts val="0"/>
              </a:spcBef>
              <a:buFont typeface="Arial" panose="020B0604020202020204" pitchFamily="34" charset="0"/>
              <a:buChar char="•"/>
            </a:pPr>
            <a:endParaRPr lang="en-US" sz="1600">
              <a:latin typeface="+mj-lt"/>
            </a:endParaRPr>
          </a:p>
          <a:p>
            <a:pPr marL="285750" indent="-285750">
              <a:spcBef>
                <a:spcPts val="0"/>
              </a:spcBef>
              <a:buFont typeface="Arial" panose="020B0604020202020204" pitchFamily="34" charset="0"/>
              <a:buChar char="•"/>
            </a:pPr>
            <a:endParaRPr lang="en-US" sz="1600">
              <a:latin typeface="+mj-lt"/>
            </a:endParaRPr>
          </a:p>
          <a:p>
            <a:pPr marL="285750" indent="-285750">
              <a:spcBef>
                <a:spcPts val="0"/>
              </a:spcBef>
              <a:buFont typeface="Arial" panose="020B0604020202020204" pitchFamily="34" charset="0"/>
              <a:buChar char="•"/>
            </a:pPr>
            <a:endParaRPr lang="en-US" sz="1600">
              <a:latin typeface="+mj-lt"/>
            </a:endParaRPr>
          </a:p>
          <a:p>
            <a:pPr marL="285750" indent="-285750">
              <a:spcBef>
                <a:spcPts val="0"/>
              </a:spcBef>
              <a:buFont typeface="Arial" panose="020B0604020202020204" pitchFamily="34" charset="0"/>
              <a:buChar char="•"/>
            </a:pPr>
            <a:endParaRPr lang="en-US" sz="1600">
              <a:latin typeface="+mj-lt"/>
            </a:endParaRPr>
          </a:p>
          <a:p>
            <a:pPr>
              <a:spcBef>
                <a:spcPts val="0"/>
              </a:spcBef>
            </a:pPr>
            <a:endParaRPr lang="en-US" u="sng">
              <a:latin typeface="+mj-lt"/>
            </a:endParaRPr>
          </a:p>
          <a:p>
            <a:pPr marL="285750" indent="-285750">
              <a:spcBef>
                <a:spcPts val="0"/>
              </a:spcBef>
              <a:buFontTx/>
              <a:buChar char="-"/>
            </a:pPr>
            <a:endParaRPr lang="en-US" sz="1600" dirty="0">
              <a:latin typeface="IBM Plex Sans" panose="020B0503050000000000" pitchFamily="34" charset="0"/>
            </a:endParaRPr>
          </a:p>
        </p:txBody>
      </p:sp>
      <p:sp>
        <p:nvSpPr>
          <p:cNvPr id="4" name="Oval 3">
            <a:extLst>
              <a:ext uri="{FF2B5EF4-FFF2-40B4-BE49-F238E27FC236}">
                <a16:creationId xmlns:a16="http://schemas.microsoft.com/office/drawing/2014/main" id="{80CD764E-46C2-42E0-96E6-245411756560}"/>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5" name="Oval 4">
            <a:extLst>
              <a:ext uri="{FF2B5EF4-FFF2-40B4-BE49-F238E27FC236}">
                <a16:creationId xmlns:a16="http://schemas.microsoft.com/office/drawing/2014/main" id="{F9EEC0FF-B7B0-41F1-A52C-93A744667D79}"/>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6" name="Picture 5">
            <a:extLst>
              <a:ext uri="{FF2B5EF4-FFF2-40B4-BE49-F238E27FC236}">
                <a16:creationId xmlns:a16="http://schemas.microsoft.com/office/drawing/2014/main" id="{A1FE68DF-6F2D-42A0-A214-3134601FF3DF}"/>
              </a:ext>
            </a:extLst>
          </p:cNvPr>
          <p:cNvPicPr>
            <a:picLocks noChangeAspect="1"/>
          </p:cNvPicPr>
          <p:nvPr/>
        </p:nvPicPr>
        <p:blipFill>
          <a:blip r:embed="rId2"/>
          <a:stretch>
            <a:fillRect/>
          </a:stretch>
        </p:blipFill>
        <p:spPr>
          <a:xfrm>
            <a:off x="622620" y="1900954"/>
            <a:ext cx="8035503" cy="1182980"/>
          </a:xfrm>
          <a:prstGeom prst="rect">
            <a:avLst/>
          </a:prstGeom>
          <a:ln>
            <a:solidFill>
              <a:schemeClr val="accent1"/>
            </a:solidFill>
          </a:ln>
        </p:spPr>
      </p:pic>
      <p:sp>
        <p:nvSpPr>
          <p:cNvPr id="8" name="Oval 7">
            <a:extLst>
              <a:ext uri="{FF2B5EF4-FFF2-40B4-BE49-F238E27FC236}">
                <a16:creationId xmlns:a16="http://schemas.microsoft.com/office/drawing/2014/main" id="{3BB7404C-C456-4A6C-8C9E-73E72F36490D}"/>
              </a:ext>
            </a:extLst>
          </p:cNvPr>
          <p:cNvSpPr/>
          <p:nvPr/>
        </p:nvSpPr>
        <p:spPr>
          <a:xfrm>
            <a:off x="7432842" y="1910466"/>
            <a:ext cx="1333654"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9" name="Picture 8">
            <a:extLst>
              <a:ext uri="{FF2B5EF4-FFF2-40B4-BE49-F238E27FC236}">
                <a16:creationId xmlns:a16="http://schemas.microsoft.com/office/drawing/2014/main" id="{6F7B6D6D-DD7C-4578-B357-0C349ABF947C}"/>
              </a:ext>
            </a:extLst>
          </p:cNvPr>
          <p:cNvPicPr>
            <a:picLocks noChangeAspect="1"/>
          </p:cNvPicPr>
          <p:nvPr/>
        </p:nvPicPr>
        <p:blipFill>
          <a:blip r:embed="rId3"/>
          <a:stretch>
            <a:fillRect/>
          </a:stretch>
        </p:blipFill>
        <p:spPr>
          <a:xfrm>
            <a:off x="621788" y="3492794"/>
            <a:ext cx="8035503" cy="1198934"/>
          </a:xfrm>
          <a:prstGeom prst="rect">
            <a:avLst/>
          </a:prstGeom>
          <a:ln>
            <a:solidFill>
              <a:schemeClr val="accent1"/>
            </a:solidFill>
          </a:ln>
        </p:spPr>
      </p:pic>
      <p:sp>
        <p:nvSpPr>
          <p:cNvPr id="10" name="Oval 9">
            <a:extLst>
              <a:ext uri="{FF2B5EF4-FFF2-40B4-BE49-F238E27FC236}">
                <a16:creationId xmlns:a16="http://schemas.microsoft.com/office/drawing/2014/main" id="{307D7B9C-76A3-4B3A-8DC0-810D60EFB2AB}"/>
              </a:ext>
            </a:extLst>
          </p:cNvPr>
          <p:cNvSpPr/>
          <p:nvPr/>
        </p:nvSpPr>
        <p:spPr>
          <a:xfrm>
            <a:off x="6613902" y="3497485"/>
            <a:ext cx="1470269" cy="2781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Arrow: Down 10">
            <a:extLst>
              <a:ext uri="{FF2B5EF4-FFF2-40B4-BE49-F238E27FC236}">
                <a16:creationId xmlns:a16="http://schemas.microsoft.com/office/drawing/2014/main" id="{FB3F8F42-9007-40D9-87FA-3C0F6406C77B}"/>
              </a:ext>
            </a:extLst>
          </p:cNvPr>
          <p:cNvSpPr/>
          <p:nvPr/>
        </p:nvSpPr>
        <p:spPr>
          <a:xfrm>
            <a:off x="4367051" y="3155893"/>
            <a:ext cx="120115" cy="275949"/>
          </a:xfrm>
          <a:prstGeom prst="downArrow">
            <a:avLst/>
          </a:prstGeom>
          <a:solidFill>
            <a:schemeClr val="bg1">
              <a:lumMod val="25000"/>
              <a:lumOff val="75000"/>
            </a:schemeClr>
          </a:solidFill>
          <a:ln w="57150">
            <a:solidFill>
              <a:schemeClr val="bg1">
                <a:lumMod val="50000"/>
                <a:lumOff val="50000"/>
              </a:schemeClr>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31021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155394"/>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marL="0" marR="0" lvl="0" indent="0" algn="l" defTabSz="457200" rtl="0" eaLnBrk="1" fontAlgn="auto" latinLnBrk="0" hangingPunct="1">
              <a:lnSpc>
                <a:spcPts val="102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64FF"/>
                </a:solidFill>
                <a:effectLst/>
                <a:uLnTx/>
                <a:uFillTx/>
                <a:latin typeface="IBM Plex Sans"/>
                <a:cs typeface="Arial" charset="0"/>
              </a:rPr>
              <a:t>Additional Features</a:t>
            </a:r>
            <a:br>
              <a:rPr kumimoji="0" lang="en-US" sz="4000" b="1" i="0" u="none" strike="noStrike" kern="1200" cap="none" spc="0" normalizeH="0" baseline="0" noProof="0" dirty="0">
                <a:ln>
                  <a:noFill/>
                </a:ln>
                <a:solidFill>
                  <a:srgbClr val="0064FF"/>
                </a:solidFill>
                <a:effectLst/>
                <a:uLnTx/>
                <a:uFillTx/>
                <a:latin typeface="IBM Plex Sans"/>
                <a:cs typeface="Arial" charset="0"/>
              </a:rPr>
            </a:br>
            <a:r>
              <a:rPr kumimoji="0" lang="en-US" sz="9600" b="0" i="0" u="none" strike="noStrike" kern="1200" cap="none" spc="0" normalizeH="0" baseline="0" noProof="0" dirty="0">
                <a:ln>
                  <a:noFill/>
                </a:ln>
                <a:solidFill>
                  <a:srgbClr val="0064FF"/>
                </a:solidFill>
                <a:effectLst/>
                <a:uLnTx/>
                <a:uFillTx/>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29228476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Additional features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625362"/>
            <a:ext cx="8346894" cy="4324261"/>
          </a:xfrm>
          <a:prstGeom prst="rect">
            <a:avLst/>
          </a:prstGeom>
          <a:noFill/>
        </p:spPr>
        <p:txBody>
          <a:bodyPr wrap="square" rtlCol="0">
            <a:spAutoFit/>
          </a:bodyPr>
          <a:lstStyle/>
          <a:p>
            <a:pPr>
              <a:spcBef>
                <a:spcPts val="600"/>
              </a:spcBef>
            </a:pPr>
            <a:r>
              <a:rPr lang="en-IN" sz="1600" b="1" dirty="0"/>
              <a:t>Add Interviewers - Multi-Select:</a:t>
            </a:r>
          </a:p>
          <a:p>
            <a:pPr>
              <a:spcBef>
                <a:spcPts val="600"/>
              </a:spcBef>
            </a:pPr>
            <a:r>
              <a:rPr lang="en-US" sz="1600" dirty="0"/>
              <a:t>Interviews of the style Panel provide the capability of selecting multiple interviewers from system users list.</a:t>
            </a:r>
          </a:p>
          <a:p>
            <a:pPr>
              <a:spcBef>
                <a:spcPts val="600"/>
              </a:spcBef>
            </a:pPr>
            <a:endParaRPr lang="en-US" sz="1000" dirty="0"/>
          </a:p>
          <a:p>
            <a:pPr>
              <a:spcBef>
                <a:spcPts val="600"/>
              </a:spcBef>
            </a:pPr>
            <a:r>
              <a:rPr lang="en-IN" sz="1600" b="1" dirty="0"/>
              <a:t>Candidate Talent Record Action Log:</a:t>
            </a:r>
          </a:p>
          <a:p>
            <a:pPr>
              <a:spcBef>
                <a:spcPts val="600"/>
              </a:spcBef>
            </a:pPr>
            <a:r>
              <a:rPr lang="en-US" sz="1600" dirty="0"/>
              <a:t>When users or candidates take interview-related actions, a log entry is added to the Action log of the candidate's Talent Record. This log entry provides information about the interview action including date, details, from, to, action taken by, etc..</a:t>
            </a:r>
          </a:p>
          <a:p>
            <a:pPr>
              <a:spcBef>
                <a:spcPts val="600"/>
              </a:spcBef>
            </a:pPr>
            <a:endParaRPr lang="en-US" sz="1400" dirty="0"/>
          </a:p>
          <a:p>
            <a:pPr>
              <a:spcBef>
                <a:spcPts val="600"/>
              </a:spcBef>
            </a:pPr>
            <a:r>
              <a:rPr lang="en-US" sz="1600" b="1" dirty="0"/>
              <a:t>Scheduling on Interviewer's External Calendar Busy Slots:</a:t>
            </a:r>
          </a:p>
          <a:p>
            <a:pPr>
              <a:spcBef>
                <a:spcPts val="600"/>
              </a:spcBef>
            </a:pPr>
            <a:r>
              <a:rPr lang="en-US" sz="1600" dirty="0"/>
              <a:t>Based on a new client setting configuration, interview coordinators can be enabled to select a busy slot. If the interview slot is busy for interviewer based on an external calendar integration (with Google calendar or Outlook 365 calendar), the interview coordinators can select such slots. Such slots are displayed in gray and selection is allowed.</a:t>
            </a:r>
          </a:p>
        </p:txBody>
      </p:sp>
    </p:spTree>
    <p:extLst>
      <p:ext uri="{BB962C8B-B14F-4D97-AF65-F5344CB8AC3E}">
        <p14:creationId xmlns:p14="http://schemas.microsoft.com/office/powerpoint/2010/main" val="2979868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Additional features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605626"/>
            <a:ext cx="8346894" cy="5001369"/>
          </a:xfrm>
          <a:prstGeom prst="rect">
            <a:avLst/>
          </a:prstGeom>
          <a:noFill/>
        </p:spPr>
        <p:txBody>
          <a:bodyPr wrap="square" rtlCol="0">
            <a:spAutoFit/>
          </a:bodyPr>
          <a:lstStyle/>
          <a:p>
            <a:pPr>
              <a:spcBef>
                <a:spcPts val="600"/>
              </a:spcBef>
            </a:pPr>
            <a:r>
              <a:rPr lang="en-US" sz="1600" b="1" dirty="0"/>
              <a:t>Metrics Dashboard:</a:t>
            </a:r>
          </a:p>
          <a:p>
            <a:pPr>
              <a:spcBef>
                <a:spcPts val="600"/>
              </a:spcBef>
            </a:pPr>
            <a:r>
              <a:rPr lang="en-US" sz="1400" dirty="0"/>
              <a:t>All the Interview Manager related data can be pulled into dashboard visualizations. Multiple different visualizations can be created using the available data. It would be helpful for companies to identify the status of interviews by format and style.</a:t>
            </a:r>
            <a:endParaRPr lang="en-IN" sz="1400" dirty="0"/>
          </a:p>
          <a:p>
            <a:pPr>
              <a:spcBef>
                <a:spcPts val="600"/>
              </a:spcBef>
            </a:pPr>
            <a:endParaRPr lang="en-US" sz="1050" b="1" dirty="0"/>
          </a:p>
          <a:p>
            <a:pPr>
              <a:spcBef>
                <a:spcPts val="600"/>
              </a:spcBef>
            </a:pPr>
            <a:r>
              <a:rPr lang="en-US" sz="1600" b="1" dirty="0"/>
              <a:t>eLinks/Candidate Zone: </a:t>
            </a:r>
          </a:p>
          <a:p>
            <a:pPr>
              <a:spcBef>
                <a:spcPts val="600"/>
              </a:spcBef>
            </a:pPr>
            <a:r>
              <a:rPr lang="en-US" sz="1400" dirty="0"/>
              <a:t>All the Interview information is available in eLink candidate profile page as well as inside Candidate Zone.</a:t>
            </a:r>
          </a:p>
          <a:p>
            <a:pPr>
              <a:spcBef>
                <a:spcPts val="600"/>
              </a:spcBef>
            </a:pPr>
            <a:endParaRPr lang="en-US" sz="1400" dirty="0"/>
          </a:p>
          <a:p>
            <a:r>
              <a:rPr lang="en-US" sz="1400" b="1" dirty="0"/>
              <a:t>Validation for Format Details: </a:t>
            </a:r>
            <a:r>
              <a:rPr lang="en-US" sz="1400" dirty="0"/>
              <a:t>The system will validate to find if </a:t>
            </a:r>
            <a:r>
              <a:rPr lang="en-US" sz="1400" b="1" dirty="0"/>
              <a:t>interview format details </a:t>
            </a:r>
            <a:r>
              <a:rPr lang="en-US" sz="1400" dirty="0"/>
              <a:t>are available on the Send invitation page. If the format details are unavailable, then a pop up will appear and user must input the details.</a:t>
            </a:r>
          </a:p>
          <a:p>
            <a:endParaRPr lang="en-US" sz="1400" b="1" dirty="0"/>
          </a:p>
          <a:p>
            <a:r>
              <a:rPr lang="en-US" sz="1400" b="1" dirty="0"/>
              <a:t>Completed Interview Enhancements: </a:t>
            </a:r>
            <a:r>
              <a:rPr lang="en-US" sz="1400" dirty="0"/>
              <a:t>The interview status is updated to "</a:t>
            </a:r>
            <a:r>
              <a:rPr lang="en-US" sz="1400" b="1" dirty="0"/>
              <a:t>Complete</a:t>
            </a:r>
            <a:r>
              <a:rPr lang="en-US" sz="1400" dirty="0"/>
              <a:t>" after the </a:t>
            </a:r>
            <a:r>
              <a:rPr lang="en-US" sz="1400" b="1" dirty="0"/>
              <a:t>end time </a:t>
            </a:r>
            <a:r>
              <a:rPr lang="en-US" sz="1400" dirty="0"/>
              <a:t>of the interview instead of the start time. This change allows room to reschedule the interview if it is a </a:t>
            </a:r>
            <a:r>
              <a:rPr lang="en-US" sz="1400" b="1" dirty="0"/>
              <a:t>no-show</a:t>
            </a:r>
            <a:r>
              <a:rPr lang="en-US" sz="1400" dirty="0"/>
              <a:t> after the start time of the interview.</a:t>
            </a:r>
          </a:p>
          <a:p>
            <a:endParaRPr lang="en-US" sz="1400" b="1" dirty="0"/>
          </a:p>
          <a:p>
            <a:endParaRPr lang="en-US" sz="1400" b="1" dirty="0"/>
          </a:p>
          <a:p>
            <a:pPr>
              <a:spcBef>
                <a:spcPts val="600"/>
              </a:spcBef>
            </a:pPr>
            <a:endParaRPr lang="en-IN" sz="1400" dirty="0"/>
          </a:p>
          <a:p>
            <a:pPr marL="285750" indent="-285750">
              <a:spcBef>
                <a:spcPts val="600"/>
              </a:spcBef>
              <a:buFont typeface="Wingdings" panose="05000000000000000000" pitchFamily="2" charset="2"/>
              <a:buChar char="ü"/>
            </a:pPr>
            <a:endParaRPr lang="en-IN" sz="1400" dirty="0"/>
          </a:p>
        </p:txBody>
      </p:sp>
    </p:spTree>
    <p:extLst>
      <p:ext uri="{BB962C8B-B14F-4D97-AF65-F5344CB8AC3E}">
        <p14:creationId xmlns:p14="http://schemas.microsoft.com/office/powerpoint/2010/main" val="66584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Resources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476877"/>
            <a:ext cx="8346894" cy="4324261"/>
          </a:xfrm>
          <a:prstGeom prst="rect">
            <a:avLst/>
          </a:prstGeom>
          <a:noFill/>
        </p:spPr>
        <p:txBody>
          <a:bodyPr wrap="square" rtlCol="0">
            <a:spAutoFit/>
          </a:bodyPr>
          <a:lstStyle/>
          <a:p>
            <a:pPr lvl="0">
              <a:spcAft>
                <a:spcPts val="600"/>
              </a:spcAft>
            </a:pPr>
            <a:r>
              <a:rPr lang="en-US" sz="1600" b="1" dirty="0"/>
              <a:t>Interview Management </a:t>
            </a:r>
          </a:p>
          <a:p>
            <a:pPr>
              <a:spcBef>
                <a:spcPts val="0"/>
              </a:spcBef>
            </a:pPr>
            <a:r>
              <a:rPr lang="en-US" sz="1400" u="sng" dirty="0">
                <a:hlinkClick r:id="rId2"/>
              </a:rPr>
              <a:t>https://www.ibm.com/docs/en/tms-and-wt/01?topic=management-interview</a:t>
            </a:r>
            <a:endParaRPr lang="en-US" sz="1400" u="sng" dirty="0"/>
          </a:p>
          <a:p>
            <a:pPr>
              <a:spcBef>
                <a:spcPts val="0"/>
              </a:spcBef>
            </a:pPr>
            <a:r>
              <a:rPr lang="en-US" sz="1400" dirty="0"/>
              <a:t> </a:t>
            </a:r>
          </a:p>
          <a:p>
            <a:pPr>
              <a:spcBef>
                <a:spcPts val="0"/>
              </a:spcBef>
            </a:pPr>
            <a:r>
              <a:rPr lang="en-US" sz="1600" b="1" dirty="0">
                <a:latin typeface="IBM Plex Sans" panose="020B0503050000000000" pitchFamily="34" charset="0"/>
              </a:rPr>
              <a:t>Interview Manager Configuration</a:t>
            </a:r>
          </a:p>
          <a:p>
            <a:pPr>
              <a:spcBef>
                <a:spcPts val="600"/>
              </a:spcBef>
            </a:pPr>
            <a:r>
              <a:rPr lang="en-US" sz="1400" dirty="0">
                <a:hlinkClick r:id="rId3"/>
              </a:rPr>
              <a:t>https://www.ibm.com/docs/en/tms-and-wt/01?topic=configuration-configuring-interview-manager</a:t>
            </a:r>
            <a:endParaRPr lang="en-US" sz="1400" dirty="0"/>
          </a:p>
          <a:p>
            <a:pPr>
              <a:spcBef>
                <a:spcPts val="600"/>
              </a:spcBef>
            </a:pPr>
            <a:endParaRPr lang="en-US" sz="1400" b="1" dirty="0">
              <a:latin typeface="IBM Plex Sans" panose="020B0503050000000000" pitchFamily="34" charset="0"/>
            </a:endParaRPr>
          </a:p>
          <a:p>
            <a:pPr>
              <a:spcBef>
                <a:spcPts val="600"/>
              </a:spcBef>
            </a:pPr>
            <a:r>
              <a:rPr lang="en-US" sz="1600" b="1" dirty="0">
                <a:latin typeface="IBM Plex Sans" panose="020B0503050000000000" pitchFamily="34" charset="0"/>
              </a:rPr>
              <a:t>Interview Manager FAQs</a:t>
            </a:r>
          </a:p>
          <a:p>
            <a:pPr>
              <a:spcBef>
                <a:spcPts val="600"/>
              </a:spcBef>
            </a:pPr>
            <a:r>
              <a:rPr lang="en-US" sz="1400" dirty="0">
                <a:latin typeface="IBM Plex Sans" panose="020B0503050000000000" pitchFamily="34" charset="0"/>
                <a:hlinkClick r:id="rId4"/>
              </a:rPr>
              <a:t>https://www.ibm.com/docs/en/tms-and-wt/01?topic=questions-interview-manager-faqs</a:t>
            </a: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r>
              <a:rPr lang="en-US" sz="1600" b="1" dirty="0">
                <a:latin typeface="IBM Plex Sans" panose="020B0503050000000000" pitchFamily="34" charset="0"/>
              </a:rPr>
              <a:t>Metrics Dashboard Visualizations</a:t>
            </a:r>
          </a:p>
          <a:p>
            <a:pPr>
              <a:spcBef>
                <a:spcPts val="600"/>
              </a:spcBef>
            </a:pPr>
            <a:r>
              <a:rPr lang="en-US" sz="1400" dirty="0">
                <a:latin typeface="IBM Plex Sans" panose="020B0503050000000000" pitchFamily="34" charset="0"/>
                <a:hlinkClick r:id="rId5"/>
              </a:rPr>
              <a:t>https://www.ibm.com/docs/en/tms-and-wt/01?topic=dashboard-example-visualizations</a:t>
            </a: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r>
              <a:rPr lang="en-US" sz="1600" b="1" dirty="0">
                <a:latin typeface="IBM Plex Sans" panose="020B0503050000000000" pitchFamily="34" charset="0"/>
              </a:rPr>
              <a:t>Rescheduling Interviews:</a:t>
            </a:r>
          </a:p>
          <a:p>
            <a:pPr>
              <a:spcBef>
                <a:spcPts val="600"/>
              </a:spcBef>
            </a:pPr>
            <a:r>
              <a:rPr lang="en-US" sz="1400" dirty="0">
                <a:latin typeface="IBM Plex Sans" panose="020B0503050000000000" pitchFamily="34" charset="0"/>
                <a:hlinkClick r:id="rId6"/>
              </a:rPr>
              <a:t>https://www.ibm.com/docs/en/tms-and-wt/01?topic=management-create-manage-interviews#Onboard_Login_and_Navigation_eLearning__12</a:t>
            </a:r>
            <a:endParaRPr lang="en-US" sz="1400" dirty="0">
              <a:latin typeface="IBM Plex Sans" panose="020B0503050000000000" pitchFamily="34" charset="0"/>
            </a:endParaRPr>
          </a:p>
        </p:txBody>
      </p:sp>
    </p:spTree>
    <p:extLst>
      <p:ext uri="{BB962C8B-B14F-4D97-AF65-F5344CB8AC3E}">
        <p14:creationId xmlns:p14="http://schemas.microsoft.com/office/powerpoint/2010/main" val="1795112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31</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3.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4.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5.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6.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4911</TotalTime>
  <Words>2160</Words>
  <Application>Microsoft Office PowerPoint</Application>
  <PresentationFormat>On-screen Show (16:9)</PresentationFormat>
  <Paragraphs>246</Paragraphs>
  <Slides>31</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31</vt:i4>
      </vt:variant>
    </vt:vector>
  </HeadingPairs>
  <TitlesOfParts>
    <vt:vector size="43" baseType="lpstr">
      <vt:lpstr>Arial</vt:lpstr>
      <vt:lpstr>Calibri</vt:lpstr>
      <vt:lpstr>Courier New</vt:lpstr>
      <vt:lpstr>HelvNeue for IBM</vt:lpstr>
      <vt:lpstr>IBM Plex Sans</vt:lpstr>
      <vt:lpstr>IBM Plex Sans Light</vt:lpstr>
      <vt:lpstr>IBM Plex Sans SemiBold</vt:lpstr>
      <vt:lpstr>Wingdings</vt:lpstr>
      <vt:lpstr>blk_background_2017</vt:lpstr>
      <vt:lpstr>gry_background_2017</vt:lpstr>
      <vt:lpstr>wht_background_2017</vt:lpstr>
      <vt:lpstr>1_blk_background_2017</vt:lpstr>
      <vt:lpstr>Interview Manager IBM Kenexa BrassRing on Cloud  — External Training and Enablement Session IBM Talent Management Solutions June 29th, 2021</vt:lpstr>
      <vt:lpstr>PowerPoint Presentation</vt:lpstr>
      <vt:lpstr>Overview</vt:lpstr>
      <vt:lpstr>PowerPoint Presentation</vt:lpstr>
      <vt:lpstr>PowerPoint Presentation</vt:lpstr>
      <vt:lpstr>Basic Features</vt:lpstr>
      <vt:lpstr> Rescheduling Interviews –</vt:lpstr>
      <vt:lpstr>PowerPoint Presentation</vt:lpstr>
      <vt:lpstr>PowerPoint Presentation</vt:lpstr>
      <vt:lpstr>Ask Candidate First</vt:lpstr>
      <vt:lpstr>Confirmed Date &amp; Time</vt:lpstr>
      <vt:lpstr>Ask Candidate First</vt:lpstr>
      <vt:lpstr>Verify interviewer availability first</vt:lpstr>
      <vt:lpstr>Communication Templates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361</cp:revision>
  <dcterms:created xsi:type="dcterms:W3CDTF">2018-03-01T22:47:15Z</dcterms:created>
  <dcterms:modified xsi:type="dcterms:W3CDTF">2024-08-29T10:31:18Z</dcterms:modified>
</cp:coreProperties>
</file>