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2.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2" r:id="rId1"/>
    <p:sldMasterId id="2147483745" r:id="rId2"/>
    <p:sldMasterId id="2147483781" r:id="rId3"/>
  </p:sldMasterIdLst>
  <p:notesMasterIdLst>
    <p:notesMasterId r:id="rId18"/>
  </p:notesMasterIdLst>
  <p:handoutMasterIdLst>
    <p:handoutMasterId r:id="rId19"/>
  </p:handoutMasterIdLst>
  <p:sldIdLst>
    <p:sldId id="338" r:id="rId4"/>
    <p:sldId id="343" r:id="rId5"/>
    <p:sldId id="284" r:id="rId6"/>
    <p:sldId id="691" r:id="rId7"/>
    <p:sldId id="780" r:id="rId8"/>
    <p:sldId id="787" r:id="rId9"/>
    <p:sldId id="788" r:id="rId10"/>
    <p:sldId id="789" r:id="rId11"/>
    <p:sldId id="790" r:id="rId12"/>
    <p:sldId id="791" r:id="rId13"/>
    <p:sldId id="792" r:id="rId14"/>
    <p:sldId id="793" r:id="rId15"/>
    <p:sldId id="794" r:id="rId16"/>
    <p:sldId id="288" r:id="rId17"/>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iki Trumble" initials="NT" lastIdx="1" clrIdx="0">
    <p:extLst>
      <p:ext uri="{19B8F6BF-5375-455C-9EA6-DF929625EA0E}">
        <p15:presenceInfo xmlns:p15="http://schemas.microsoft.com/office/powerpoint/2012/main" userId="S::niki.trumble@us.ibm.com::5e27c7a8-3ca2-47d7-9413-988a3bbc915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8C8C"/>
    <a:srgbClr val="3D3D3D"/>
    <a:srgbClr val="051B75"/>
    <a:srgbClr val="DCDCDC"/>
    <a:srgbClr val="F3F3F3"/>
    <a:srgbClr val="F7F3F1"/>
    <a:srgbClr val="6EA6FF"/>
    <a:srgbClr val="BB8EFF"/>
    <a:srgbClr val="20D5D2"/>
    <a:srgbClr val="0530A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801" autoAdjust="0"/>
    <p:restoredTop sz="95297" autoAdjust="0"/>
  </p:normalViewPr>
  <p:slideViewPr>
    <p:cSldViewPr snapToGrid="0" snapToObjects="1" showGuides="1">
      <p:cViewPr varScale="1">
        <p:scale>
          <a:sx n="116" d="100"/>
          <a:sy n="116" d="100"/>
        </p:scale>
        <p:origin x="1218" y="102"/>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7" d="100"/>
          <a:sy n="87" d="100"/>
        </p:scale>
        <p:origin x="3840" y="6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handoutMaster" Target="handoutMasters/handout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811876-243E-CE4F-BE13-763CA6DCA16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7E2A1DE-898A-AE45-912C-AA03C3E3AF2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D8F3ABF-AEBA-AC44-AEBE-FB25EEA7F44D}" type="datetimeFigureOut">
              <a:rPr lang="en-US" smtClean="0"/>
              <a:t>5/18/2021</a:t>
            </a:fld>
            <a:endParaRPr lang="en-US"/>
          </a:p>
        </p:txBody>
      </p:sp>
      <p:sp>
        <p:nvSpPr>
          <p:cNvPr id="4" name="Footer Placeholder 3">
            <a:extLst>
              <a:ext uri="{FF2B5EF4-FFF2-40B4-BE49-F238E27FC236}">
                <a16:creationId xmlns:a16="http://schemas.microsoft.com/office/drawing/2014/main" id="{8B6B91E4-0073-9443-82F8-F1363C78AC6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32D1623-1E55-3F4A-BA9C-FDCECA242A8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1EBDE4E-C6A5-2944-967B-245D298FDE8C}" type="slidenum">
              <a:rPr lang="en-US" smtClean="0"/>
              <a:t>‹#›</a:t>
            </a:fld>
            <a:endParaRPr lang="en-US"/>
          </a:p>
        </p:txBody>
      </p:sp>
    </p:spTree>
    <p:extLst>
      <p:ext uri="{BB962C8B-B14F-4D97-AF65-F5344CB8AC3E}">
        <p14:creationId xmlns:p14="http://schemas.microsoft.com/office/powerpoint/2010/main" val="31891448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BE012A-D992-5D42-B86E-AA2BC0764EE1}" type="datetimeFigureOut">
              <a:rPr lang="en-US" smtClean="0"/>
              <a:t>5/18/2021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D02FFD-07D4-5C4F-BD77-921008177348}" type="slidenum">
              <a:rPr lang="en-US" smtClean="0"/>
              <a:t>‹#›</a:t>
            </a:fld>
            <a:endParaRPr lang="en-US"/>
          </a:p>
        </p:txBody>
      </p:sp>
    </p:spTree>
    <p:extLst>
      <p:ext uri="{BB962C8B-B14F-4D97-AF65-F5344CB8AC3E}">
        <p14:creationId xmlns:p14="http://schemas.microsoft.com/office/powerpoint/2010/main" val="1538153578"/>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6" name="Slide Number Placeholder 6">
            <a:extLst>
              <a:ext uri="{FF2B5EF4-FFF2-40B4-BE49-F238E27FC236}">
                <a16:creationId xmlns:a16="http://schemas.microsoft.com/office/drawing/2014/main" id="{EC78C63C-DBBC-4874-A3C5-0D60C4FFD43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27779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408C2744-6DAE-4F37-929A-BD619E5775AF}"/>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_Cover Slide">
    <p:bg>
      <p:bgPr>
        <a:solidFill>
          <a:schemeClr val="bg2"/>
        </a:solidFill>
        <a:effectLst/>
      </p:bgPr>
    </p:bg>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2021 IBM Corporation</a:t>
            </a:r>
          </a:p>
        </p:txBody>
      </p:sp>
      <p:pic>
        <p:nvPicPr>
          <p:cNvPr id="10" name="Picture 9" descr="IBM Talent Management Solutions_White.png">
            <a:extLst>
              <a:ext uri="{FF2B5EF4-FFF2-40B4-BE49-F238E27FC236}">
                <a16:creationId xmlns:a16="http://schemas.microsoft.com/office/drawing/2014/main" id="{7522D8E8-2E10-49A7-8CD2-31969A1B615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932" y="4783886"/>
            <a:ext cx="1577550" cy="140861"/>
          </a:xfrm>
          <a:prstGeom prst="rect">
            <a:avLst/>
          </a:prstGeom>
        </p:spPr>
      </p:pic>
      <p:sp>
        <p:nvSpPr>
          <p:cNvPr id="12" name="Slide Number Placeholder 6">
            <a:extLst>
              <a:ext uri="{FF2B5EF4-FFF2-40B4-BE49-F238E27FC236}">
                <a16:creationId xmlns:a16="http://schemas.microsoft.com/office/drawing/2014/main" id="{ECDD928E-2D50-432C-B544-EF7ED67C3B66}"/>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Cover Slide">
    <p:bg>
      <p:bgPr>
        <a:gradFill>
          <a:gsLst>
            <a:gs pos="0">
              <a:schemeClr val="accent2"/>
            </a:gs>
            <a:gs pos="100000">
              <a:srgbClr val="7D80FF"/>
            </a:gs>
            <a:gs pos="100000">
              <a:schemeClr val="accent4"/>
            </a:gs>
          </a:gsLst>
          <a:lin ang="0" scaled="0"/>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AA352F13-5C80-4DF7-B43A-EB04DFA56666}"/>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
        <p:nvSpPr>
          <p:cNvPr id="7" name="Slide Number Placeholder 6">
            <a:extLst>
              <a:ext uri="{FF2B5EF4-FFF2-40B4-BE49-F238E27FC236}">
                <a16:creationId xmlns:a16="http://schemas.microsoft.com/office/drawing/2014/main" id="{F3F1C68D-1E34-4EE9-B853-ABE581AD7F02}"/>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87230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
        <p:nvSpPr>
          <p:cNvPr id="9" name="Slide Number Placeholder 6">
            <a:extLst>
              <a:ext uri="{FF2B5EF4-FFF2-40B4-BE49-F238E27FC236}">
                <a16:creationId xmlns:a16="http://schemas.microsoft.com/office/drawing/2014/main" id="{FE0C8642-9F84-4332-A485-122129AB78D0}"/>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111166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
        <p:nvSpPr>
          <p:cNvPr id="6" name="Slide Number Placeholder 6">
            <a:extLst>
              <a:ext uri="{FF2B5EF4-FFF2-40B4-BE49-F238E27FC236}">
                <a16:creationId xmlns:a16="http://schemas.microsoft.com/office/drawing/2014/main" id="{568860C3-A0C0-44FC-87AC-0E5ADC7B90E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259304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dirty="0"/>
              <a:t>Drag picture to placeholder or click icon to add</a:t>
            </a:r>
          </a:p>
        </p:txBody>
      </p:sp>
      <p:sp>
        <p:nvSpPr>
          <p:cNvPr id="9" name="Slide Number Placeholder 6">
            <a:extLst>
              <a:ext uri="{FF2B5EF4-FFF2-40B4-BE49-F238E27FC236}">
                <a16:creationId xmlns:a16="http://schemas.microsoft.com/office/drawing/2014/main" id="{6B4A5F2F-4AAD-4D31-B3CE-23C13EE1196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675255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DF81BB47-EE99-4F69-A278-FE97C93E5E52}"/>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66017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78632F80-087E-4C10-8D94-8EA55E083EE1}"/>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256806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
        <p:nvSpPr>
          <p:cNvPr id="8" name="Slide Number Placeholder 6">
            <a:extLst>
              <a:ext uri="{FF2B5EF4-FFF2-40B4-BE49-F238E27FC236}">
                <a16:creationId xmlns:a16="http://schemas.microsoft.com/office/drawing/2014/main" id="{4EE4A0DD-AC3B-42E0-B38C-212CBEA6AEF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491475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a:extLst>
              <a:ext uri="{FF2B5EF4-FFF2-40B4-BE49-F238E27FC236}">
                <a16:creationId xmlns:a16="http://schemas.microsoft.com/office/drawing/2014/main" id="{8DDFA7D7-F850-45F5-8744-B5CE34B2D15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998521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6">
            <a:extLst>
              <a:ext uri="{FF2B5EF4-FFF2-40B4-BE49-F238E27FC236}">
                <a16:creationId xmlns:a16="http://schemas.microsoft.com/office/drawing/2014/main" id="{501AB3EB-20E7-4292-9F68-C63B3CBEBCE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707985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6">
            <a:extLst>
              <a:ext uri="{FF2B5EF4-FFF2-40B4-BE49-F238E27FC236}">
                <a16:creationId xmlns:a16="http://schemas.microsoft.com/office/drawing/2014/main" id="{DBBB6316-172F-487B-9067-D6B02D81EA40}"/>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7015823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6">
            <a:extLst>
              <a:ext uri="{FF2B5EF4-FFF2-40B4-BE49-F238E27FC236}">
                <a16:creationId xmlns:a16="http://schemas.microsoft.com/office/drawing/2014/main" id="{F3E26753-182A-428B-A668-00B5F6ABA79B}"/>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09855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6">
            <a:extLst>
              <a:ext uri="{FF2B5EF4-FFF2-40B4-BE49-F238E27FC236}">
                <a16:creationId xmlns:a16="http://schemas.microsoft.com/office/drawing/2014/main" id="{B3B02E6E-755A-467D-83D1-78F8E68457AE}"/>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2819535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6">
            <a:extLst>
              <a:ext uri="{FF2B5EF4-FFF2-40B4-BE49-F238E27FC236}">
                <a16:creationId xmlns:a16="http://schemas.microsoft.com/office/drawing/2014/main" id="{5B491512-0248-4ABB-B497-67EDA0A0288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899013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6">
            <a:extLst>
              <a:ext uri="{FF2B5EF4-FFF2-40B4-BE49-F238E27FC236}">
                <a16:creationId xmlns:a16="http://schemas.microsoft.com/office/drawing/2014/main" id="{4A9E1BF3-B45A-4C50-98BC-B2A3E0C8E83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2902461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8" name="Slide Number Placeholder 6">
            <a:extLst>
              <a:ext uri="{FF2B5EF4-FFF2-40B4-BE49-F238E27FC236}">
                <a16:creationId xmlns:a16="http://schemas.microsoft.com/office/drawing/2014/main" id="{FB948E4A-0BCC-4E54-AB85-FB8288A59D9E}"/>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0238357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6" name="Slide Number Placeholder 6">
            <a:extLst>
              <a:ext uri="{FF2B5EF4-FFF2-40B4-BE49-F238E27FC236}">
                <a16:creationId xmlns:a16="http://schemas.microsoft.com/office/drawing/2014/main" id="{717114C9-A8DD-48A9-A7F3-7BB48F01D52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6139318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768F8FE6-730B-4CEC-ACBA-F3B902EFBB93}"/>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40372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1D1C3A05-5283-4D6A-B17A-61BB083288A7}"/>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9392364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9" name="Slide Number Placeholder 6">
            <a:extLst>
              <a:ext uri="{FF2B5EF4-FFF2-40B4-BE49-F238E27FC236}">
                <a16:creationId xmlns:a16="http://schemas.microsoft.com/office/drawing/2014/main" id="{4BBAE8F1-3BD9-4FBE-BB35-E5F667CB7BE7}"/>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7428819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1998"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
        <p:nvSpPr>
          <p:cNvPr id="9" name="Slide Number Placeholder 6">
            <a:extLst>
              <a:ext uri="{FF2B5EF4-FFF2-40B4-BE49-F238E27FC236}">
                <a16:creationId xmlns:a16="http://schemas.microsoft.com/office/drawing/2014/main" id="{4C406039-24D7-43FA-8025-4881EE970DF6}"/>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940492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4572000" y="25590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6857998" y="25463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
        <p:nvSpPr>
          <p:cNvPr id="9" name="Slide Number Placeholder 6">
            <a:extLst>
              <a:ext uri="{FF2B5EF4-FFF2-40B4-BE49-F238E27FC236}">
                <a16:creationId xmlns:a16="http://schemas.microsoft.com/office/drawing/2014/main" id="{22B4F6BD-6177-4B7E-9F67-335824747590}"/>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3825115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366DF607-EB53-4282-A159-74B2EE2BB65F}"/>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983922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6">
            <a:extLst>
              <a:ext uri="{FF2B5EF4-FFF2-40B4-BE49-F238E27FC236}">
                <a16:creationId xmlns:a16="http://schemas.microsoft.com/office/drawing/2014/main" id="{D7E6729A-9008-4238-8F94-C92F69DECD9F}"/>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159694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8" name="Slide Number Placeholder 6">
            <a:extLst>
              <a:ext uri="{FF2B5EF4-FFF2-40B4-BE49-F238E27FC236}">
                <a16:creationId xmlns:a16="http://schemas.microsoft.com/office/drawing/2014/main" id="{6DA42845-AD5E-4121-B7E2-0F7ECDA0919B}"/>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3315506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a:extLst>
              <a:ext uri="{FF2B5EF4-FFF2-40B4-BE49-F238E27FC236}">
                <a16:creationId xmlns:a16="http://schemas.microsoft.com/office/drawing/2014/main" id="{FEE7015E-AEBF-46E5-8DA7-0F3E03BC7108}"/>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4438656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6">
            <a:extLst>
              <a:ext uri="{FF2B5EF4-FFF2-40B4-BE49-F238E27FC236}">
                <a16:creationId xmlns:a16="http://schemas.microsoft.com/office/drawing/2014/main" id="{C0D44EC3-856A-4782-8992-AD1C15B61A0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387693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6">
            <a:extLst>
              <a:ext uri="{FF2B5EF4-FFF2-40B4-BE49-F238E27FC236}">
                <a16:creationId xmlns:a16="http://schemas.microsoft.com/office/drawing/2014/main" id="{3129E68C-C99F-4566-9E38-6F32AF6A18E2}"/>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90609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
        <p:nvSpPr>
          <p:cNvPr id="9" name="Slide Number Placeholder 6">
            <a:extLst>
              <a:ext uri="{FF2B5EF4-FFF2-40B4-BE49-F238E27FC236}">
                <a16:creationId xmlns:a16="http://schemas.microsoft.com/office/drawing/2014/main" id="{3F8C8E88-E8FF-46A9-B9A5-67CE4DC40C0D}"/>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7424643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6">
            <a:extLst>
              <a:ext uri="{FF2B5EF4-FFF2-40B4-BE49-F238E27FC236}">
                <a16:creationId xmlns:a16="http://schemas.microsoft.com/office/drawing/2014/main" id="{526A5A42-45CE-423D-B378-5F5875C8BD6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635337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
        <p:nvSpPr>
          <p:cNvPr id="8" name="Slide Number Placeholder 6">
            <a:extLst>
              <a:ext uri="{FF2B5EF4-FFF2-40B4-BE49-F238E27FC236}">
                <a16:creationId xmlns:a16="http://schemas.microsoft.com/office/drawing/2014/main" id="{6818B667-6ED0-46B1-9C2D-A9BDA63A52FA}"/>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213487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5" name="Slide Number Placeholder 6">
            <a:extLst>
              <a:ext uri="{FF2B5EF4-FFF2-40B4-BE49-F238E27FC236}">
                <a16:creationId xmlns:a16="http://schemas.microsoft.com/office/drawing/2014/main" id="{FF2D3753-A7C1-426B-A2DB-09B027A6967B}"/>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1350569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
        <p:nvSpPr>
          <p:cNvPr id="3" name="Slide Number Placeholder 6">
            <a:extLst>
              <a:ext uri="{FF2B5EF4-FFF2-40B4-BE49-F238E27FC236}">
                <a16:creationId xmlns:a16="http://schemas.microsoft.com/office/drawing/2014/main" id="{0CE05120-4778-47D5-B89B-8ED0E140881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5970941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2">
            <a:lumMod val="1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
        <p:nvSpPr>
          <p:cNvPr id="7" name="Slide Number Placeholder 6">
            <a:extLst>
              <a:ext uri="{FF2B5EF4-FFF2-40B4-BE49-F238E27FC236}">
                <a16:creationId xmlns:a16="http://schemas.microsoft.com/office/drawing/2014/main" id="{E819C7D1-BB35-4679-91D6-460FBB0B6303}"/>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65285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5" name="Slide Number Placeholder 6">
            <a:extLst>
              <a:ext uri="{FF2B5EF4-FFF2-40B4-BE49-F238E27FC236}">
                <a16:creationId xmlns:a16="http://schemas.microsoft.com/office/drawing/2014/main" id="{538893EB-3A53-42E5-B8D6-AE3145DFDA4E}"/>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7310882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41292A8C-430E-4959-A811-F586EA582438}"/>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082499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0264203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8550547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00810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7368293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449490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9126982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437636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6837624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039176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285845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20092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0020520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11018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487260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03044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665983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4925360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6512823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1713871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52058252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751487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068053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13369279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453675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50274989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3297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711202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224051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038301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71475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103676729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55985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7103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175465840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35866742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93811" y="4705350"/>
            <a:ext cx="521589" cy="211455"/>
          </a:xfrm>
          <a:prstGeom prst="rect">
            <a:avLst/>
          </a:prstGeom>
        </p:spPr>
      </p:pic>
      <p:sp>
        <p:nvSpPr>
          <p:cNvPr id="6" name="Slide Number Placeholder 6">
            <a:extLst>
              <a:ext uri="{FF2B5EF4-FFF2-40B4-BE49-F238E27FC236}">
                <a16:creationId xmlns:a16="http://schemas.microsoft.com/office/drawing/2014/main" id="{8067EDD2-686F-479F-918B-996A1B7BE948}"/>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2723818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96628454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259882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08050685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tx1"/>
                </a:solidFill>
              </a:defRPr>
            </a:lvl1pPr>
          </a:lstStyle>
          <a:p>
            <a:r>
              <a:rPr lang="en-US"/>
              <a:t>Drag picture to placeholder or click icon to add</a:t>
            </a:r>
          </a:p>
        </p:txBody>
      </p:sp>
    </p:spTree>
    <p:extLst>
      <p:ext uri="{BB962C8B-B14F-4D97-AF65-F5344CB8AC3E}">
        <p14:creationId xmlns:p14="http://schemas.microsoft.com/office/powerpoint/2010/main" val="95690891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315244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13428032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63713827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2955759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9878890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dirty="0"/>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86299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697582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47497645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52557547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979721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632889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26064124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52372660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88508163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92024"/>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74081206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6560756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00514917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8132866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09120593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8780416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173251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789249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320256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93998171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8294305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90848113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3365535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
        <p:nvSpPr>
          <p:cNvPr id="2" name="Slide Number Placeholder 6">
            <a:extLst>
              <a:ext uri="{FF2B5EF4-FFF2-40B4-BE49-F238E27FC236}">
                <a16:creationId xmlns:a16="http://schemas.microsoft.com/office/drawing/2014/main" id="{293C6D57-CED3-413A-AC43-E462E2DD102D}"/>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44542796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59579875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8968867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1.xml"/><Relationship Id="rId18" Type="http://schemas.openxmlformats.org/officeDocument/2006/relationships/slideLayout" Target="../slideLayouts/slideLayout56.xml"/><Relationship Id="rId26" Type="http://schemas.openxmlformats.org/officeDocument/2006/relationships/slideLayout" Target="../slideLayouts/slideLayout64.xml"/><Relationship Id="rId21" Type="http://schemas.openxmlformats.org/officeDocument/2006/relationships/slideLayout" Target="../slideLayouts/slideLayout59.xml"/><Relationship Id="rId34" Type="http://schemas.openxmlformats.org/officeDocument/2006/relationships/slideLayout" Target="../slideLayouts/slideLayout72.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5" Type="http://schemas.openxmlformats.org/officeDocument/2006/relationships/slideLayout" Target="../slideLayouts/slideLayout63.xml"/><Relationship Id="rId33" Type="http://schemas.openxmlformats.org/officeDocument/2006/relationships/slideLayout" Target="../slideLayouts/slideLayout71.xml"/><Relationship Id="rId38" Type="http://schemas.openxmlformats.org/officeDocument/2006/relationships/image" Target="../media/image2.png"/><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29" Type="http://schemas.openxmlformats.org/officeDocument/2006/relationships/slideLayout" Target="../slideLayouts/slideLayout67.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slideLayout" Target="../slideLayouts/slideLayout62.xml"/><Relationship Id="rId32" Type="http://schemas.openxmlformats.org/officeDocument/2006/relationships/slideLayout" Target="../slideLayouts/slideLayout70.xml"/><Relationship Id="rId37" Type="http://schemas.openxmlformats.org/officeDocument/2006/relationships/theme" Target="../theme/theme2.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slideLayout" Target="../slideLayouts/slideLayout61.xml"/><Relationship Id="rId28" Type="http://schemas.openxmlformats.org/officeDocument/2006/relationships/slideLayout" Target="../slideLayouts/slideLayout66.xml"/><Relationship Id="rId36" Type="http://schemas.openxmlformats.org/officeDocument/2006/relationships/slideLayout" Target="../slideLayouts/slideLayout74.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31" Type="http://schemas.openxmlformats.org/officeDocument/2006/relationships/slideLayout" Target="../slideLayouts/slideLayout69.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 Id="rId27" Type="http://schemas.openxmlformats.org/officeDocument/2006/relationships/slideLayout" Target="../slideLayouts/slideLayout65.xml"/><Relationship Id="rId30" Type="http://schemas.openxmlformats.org/officeDocument/2006/relationships/slideLayout" Target="../slideLayouts/slideLayout68.xml"/><Relationship Id="rId35" Type="http://schemas.openxmlformats.org/officeDocument/2006/relationships/slideLayout" Target="../slideLayouts/slideLayout73.xml"/><Relationship Id="rId8" Type="http://schemas.openxmlformats.org/officeDocument/2006/relationships/slideLayout" Target="../slideLayouts/slideLayout46.xml"/><Relationship Id="rId3" Type="http://schemas.openxmlformats.org/officeDocument/2006/relationships/slideLayout" Target="../slideLayouts/slideLayout41.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87.xml"/><Relationship Id="rId18" Type="http://schemas.openxmlformats.org/officeDocument/2006/relationships/slideLayout" Target="../slideLayouts/slideLayout92.xml"/><Relationship Id="rId26" Type="http://schemas.openxmlformats.org/officeDocument/2006/relationships/slideLayout" Target="../slideLayouts/slideLayout100.xml"/><Relationship Id="rId21" Type="http://schemas.openxmlformats.org/officeDocument/2006/relationships/slideLayout" Target="../slideLayouts/slideLayout95.xml"/><Relationship Id="rId34" Type="http://schemas.openxmlformats.org/officeDocument/2006/relationships/slideLayout" Target="../slideLayouts/slideLayout108.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slideLayout" Target="../slideLayouts/slideLayout91.xml"/><Relationship Id="rId25" Type="http://schemas.openxmlformats.org/officeDocument/2006/relationships/slideLayout" Target="../slideLayouts/slideLayout99.xml"/><Relationship Id="rId33" Type="http://schemas.openxmlformats.org/officeDocument/2006/relationships/slideLayout" Target="../slideLayouts/slideLayout107.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20" Type="http://schemas.openxmlformats.org/officeDocument/2006/relationships/slideLayout" Target="../slideLayouts/slideLayout94.xml"/><Relationship Id="rId29" Type="http://schemas.openxmlformats.org/officeDocument/2006/relationships/slideLayout" Target="../slideLayouts/slideLayout103.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24" Type="http://schemas.openxmlformats.org/officeDocument/2006/relationships/slideLayout" Target="../slideLayouts/slideLayout98.xml"/><Relationship Id="rId32" Type="http://schemas.openxmlformats.org/officeDocument/2006/relationships/slideLayout" Target="../slideLayouts/slideLayout106.xml"/><Relationship Id="rId37" Type="http://schemas.openxmlformats.org/officeDocument/2006/relationships/image" Target="../media/image2.png"/><Relationship Id="rId5" Type="http://schemas.openxmlformats.org/officeDocument/2006/relationships/slideLayout" Target="../slideLayouts/slideLayout79.xml"/><Relationship Id="rId15" Type="http://schemas.openxmlformats.org/officeDocument/2006/relationships/slideLayout" Target="../slideLayouts/slideLayout89.xml"/><Relationship Id="rId23" Type="http://schemas.openxmlformats.org/officeDocument/2006/relationships/slideLayout" Target="../slideLayouts/slideLayout97.xml"/><Relationship Id="rId28" Type="http://schemas.openxmlformats.org/officeDocument/2006/relationships/slideLayout" Target="../slideLayouts/slideLayout102.xml"/><Relationship Id="rId36" Type="http://schemas.openxmlformats.org/officeDocument/2006/relationships/theme" Target="../theme/theme3.xml"/><Relationship Id="rId10" Type="http://schemas.openxmlformats.org/officeDocument/2006/relationships/slideLayout" Target="../slideLayouts/slideLayout84.xml"/><Relationship Id="rId19" Type="http://schemas.openxmlformats.org/officeDocument/2006/relationships/slideLayout" Target="../slideLayouts/slideLayout93.xml"/><Relationship Id="rId31" Type="http://schemas.openxmlformats.org/officeDocument/2006/relationships/slideLayout" Target="../slideLayouts/slideLayout105.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 Id="rId22" Type="http://schemas.openxmlformats.org/officeDocument/2006/relationships/slideLayout" Target="../slideLayouts/slideLayout96.xml"/><Relationship Id="rId27" Type="http://schemas.openxmlformats.org/officeDocument/2006/relationships/slideLayout" Target="../slideLayouts/slideLayout101.xml"/><Relationship Id="rId30" Type="http://schemas.openxmlformats.org/officeDocument/2006/relationships/slideLayout" Target="../slideLayouts/slideLayout104.xml"/><Relationship Id="rId35" Type="http://schemas.openxmlformats.org/officeDocument/2006/relationships/slideLayout" Target="../slideLayouts/slideLayout109.xml"/><Relationship Id="rId8" Type="http://schemas.openxmlformats.org/officeDocument/2006/relationships/slideLayout" Target="../slideLayouts/slideLayout82.xml"/><Relationship Id="rId3"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2021 IBM Corporation</a:t>
            </a:r>
          </a:p>
        </p:txBody>
      </p:sp>
      <p:pic>
        <p:nvPicPr>
          <p:cNvPr id="8" name="Picture 7" descr="IBM Talent Management Solutions_White.png">
            <a:extLst>
              <a:ext uri="{FF2B5EF4-FFF2-40B4-BE49-F238E27FC236}">
                <a16:creationId xmlns:a16="http://schemas.microsoft.com/office/drawing/2014/main" id="{84C9555D-561D-4E23-AE4C-DEF5E4652409}"/>
              </a:ext>
            </a:extLst>
          </p:cNvPr>
          <p:cNvPicPr>
            <a:picLocks noChangeAspect="1"/>
          </p:cNvPicPr>
          <p:nvPr userDrawn="1"/>
        </p:nvPicPr>
        <p:blipFill>
          <a:blip r:embed="rId40" cstate="screen">
            <a:extLst>
              <a:ext uri="{28A0092B-C50C-407E-A947-70E740481C1C}">
                <a14:useLocalDpi xmlns:a14="http://schemas.microsoft.com/office/drawing/2010/main"/>
              </a:ext>
            </a:extLst>
          </a:blip>
          <a:stretch>
            <a:fillRect/>
          </a:stretch>
        </p:blipFill>
        <p:spPr>
          <a:xfrm>
            <a:off x="109932" y="4783886"/>
            <a:ext cx="1577550" cy="140861"/>
          </a:xfrm>
          <a:prstGeom prst="rect">
            <a:avLst/>
          </a:prstGeom>
        </p:spPr>
      </p:pic>
      <p:sp>
        <p:nvSpPr>
          <p:cNvPr id="9" name="Slide Number Placeholder 6">
            <a:extLst>
              <a:ext uri="{FF2B5EF4-FFF2-40B4-BE49-F238E27FC236}">
                <a16:creationId xmlns:a16="http://schemas.microsoft.com/office/drawing/2014/main" id="{53BE5053-B4A1-45D8-8BA3-E8C2786076F3}"/>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17404520"/>
      </p:ext>
    </p:extLst>
  </p:cSld>
  <p:clrMap bg1="lt1" tx1="dk1" bg2="lt2" tx2="dk2" accent1="accent1" accent2="accent2" accent3="accent3" accent4="accent4" accent5="accent5" accent6="accent6" hlink="hlink" folHlink="folHlink"/>
  <p:sldLayoutIdLst>
    <p:sldLayoutId id="2147483673" r:id="rId1"/>
    <p:sldLayoutId id="2147483826" r:id="rId2"/>
    <p:sldLayoutId id="2147483828" r:id="rId3"/>
    <p:sldLayoutId id="2147483827" r:id="rId4"/>
    <p:sldLayoutId id="2147483674" r:id="rId5"/>
    <p:sldLayoutId id="2147483819"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91" r:id="rId22"/>
    <p:sldLayoutId id="2147483692" r:id="rId23"/>
    <p:sldLayoutId id="2147483693" r:id="rId24"/>
    <p:sldLayoutId id="2147483694" r:id="rId25"/>
    <p:sldLayoutId id="2147483695" r:id="rId26"/>
    <p:sldLayoutId id="2147483696" r:id="rId27"/>
    <p:sldLayoutId id="2147483697" r:id="rId28"/>
    <p:sldLayoutId id="2147483698" r:id="rId29"/>
    <p:sldLayoutId id="2147483699" r:id="rId30"/>
    <p:sldLayoutId id="2147483700" r:id="rId31"/>
    <p:sldLayoutId id="2147483701" r:id="rId32"/>
    <p:sldLayoutId id="2147483702" r:id="rId33"/>
    <p:sldLayoutId id="2147483703" r:id="rId34"/>
    <p:sldLayoutId id="2147483704" r:id="rId35"/>
    <p:sldLayoutId id="2147483705" r:id="rId36"/>
    <p:sldLayoutId id="2147483822" r:id="rId37"/>
    <p:sldLayoutId id="2147483707" r:id="rId38"/>
  </p:sldLayoutIdLst>
  <p:hf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2021 IBM Corporation</a:t>
            </a:r>
          </a:p>
        </p:txBody>
      </p:sp>
      <p:pic>
        <p:nvPicPr>
          <p:cNvPr id="9" name="Picture 8" descr="IBM Talent Management Solutions.png">
            <a:extLst>
              <a:ext uri="{FF2B5EF4-FFF2-40B4-BE49-F238E27FC236}">
                <a16:creationId xmlns:a16="http://schemas.microsoft.com/office/drawing/2014/main" id="{328C194F-0C3E-4730-B080-A023B28B04FE}"/>
              </a:ext>
            </a:extLst>
          </p:cNvPr>
          <p:cNvPicPr>
            <a:picLocks noChangeAspect="1"/>
          </p:cNvPicPr>
          <p:nvPr userDrawn="1"/>
        </p:nvPicPr>
        <p:blipFill>
          <a:blip r:embed="rId38" cstate="screen">
            <a:extLst>
              <a:ext uri="{28A0092B-C50C-407E-A947-70E740481C1C}">
                <a14:useLocalDpi xmlns:a14="http://schemas.microsoft.com/office/drawing/2010/main"/>
              </a:ext>
            </a:extLst>
          </a:blip>
          <a:stretch>
            <a:fillRect/>
          </a:stretch>
        </p:blipFill>
        <p:spPr>
          <a:xfrm>
            <a:off x="151378" y="4781078"/>
            <a:ext cx="1536104" cy="137160"/>
          </a:xfrm>
          <a:prstGeom prst="rect">
            <a:avLst/>
          </a:prstGeom>
        </p:spPr>
      </p:pic>
    </p:spTree>
    <p:extLst>
      <p:ext uri="{BB962C8B-B14F-4D97-AF65-F5344CB8AC3E}">
        <p14:creationId xmlns:p14="http://schemas.microsoft.com/office/powerpoint/2010/main" val="1639731415"/>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829"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 id="2147483764" r:id="rId20"/>
    <p:sldLayoutId id="2147483765" r:id="rId21"/>
    <p:sldLayoutId id="2147483766" r:id="rId22"/>
    <p:sldLayoutId id="2147483767" r:id="rId23"/>
    <p:sldLayoutId id="2147483768" r:id="rId24"/>
    <p:sldLayoutId id="2147483769" r:id="rId25"/>
    <p:sldLayoutId id="2147483770" r:id="rId26"/>
    <p:sldLayoutId id="2147483771" r:id="rId27"/>
    <p:sldLayoutId id="2147483772" r:id="rId28"/>
    <p:sldLayoutId id="2147483773" r:id="rId29"/>
    <p:sldLayoutId id="2147483774" r:id="rId30"/>
    <p:sldLayoutId id="2147483775" r:id="rId31"/>
    <p:sldLayoutId id="2147483776" r:id="rId32"/>
    <p:sldLayoutId id="2147483777" r:id="rId33"/>
    <p:sldLayoutId id="2147483778" r:id="rId34"/>
    <p:sldLayoutId id="2147483824" r:id="rId35"/>
    <p:sldLayoutId id="2147483780" r:id="rId36"/>
  </p:sldLayoutIdLst>
  <p:hf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
        <p:nvSpPr>
          <p:cNvPr id="8" name="Footer Placeholder 1">
            <a:extLst>
              <a:ext uri="{FF2B5EF4-FFF2-40B4-BE49-F238E27FC236}">
                <a16:creationId xmlns:a16="http://schemas.microsoft.com/office/drawing/2014/main" id="{74A8DE0E-4643-AB48-8185-8191FC0DAAB5}"/>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2021 IBM Corporation</a:t>
            </a:r>
          </a:p>
        </p:txBody>
      </p:sp>
      <p:pic>
        <p:nvPicPr>
          <p:cNvPr id="9" name="Picture 8" descr="IBM Talent Management Solutions.png">
            <a:extLst>
              <a:ext uri="{FF2B5EF4-FFF2-40B4-BE49-F238E27FC236}">
                <a16:creationId xmlns:a16="http://schemas.microsoft.com/office/drawing/2014/main" id="{4D8059F2-CDC4-4946-8AB4-4BF06486FCAF}"/>
              </a:ext>
            </a:extLst>
          </p:cNvPr>
          <p:cNvPicPr>
            <a:picLocks noChangeAspect="1"/>
          </p:cNvPicPr>
          <p:nvPr userDrawn="1"/>
        </p:nvPicPr>
        <p:blipFill>
          <a:blip r:embed="rId37" cstate="screen">
            <a:extLst>
              <a:ext uri="{28A0092B-C50C-407E-A947-70E740481C1C}">
                <a14:useLocalDpi xmlns:a14="http://schemas.microsoft.com/office/drawing/2010/main"/>
              </a:ext>
            </a:extLst>
          </a:blip>
          <a:stretch>
            <a:fillRect/>
          </a:stretch>
        </p:blipFill>
        <p:spPr>
          <a:xfrm>
            <a:off x="151378" y="4781078"/>
            <a:ext cx="1536104" cy="137160"/>
          </a:xfrm>
          <a:prstGeom prst="rect">
            <a:avLst/>
          </a:prstGeom>
        </p:spPr>
      </p:pic>
    </p:spTree>
    <p:extLst>
      <p:ext uri="{BB962C8B-B14F-4D97-AF65-F5344CB8AC3E}">
        <p14:creationId xmlns:p14="http://schemas.microsoft.com/office/powerpoint/2010/main" val="136730811"/>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817"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 id="2147483804" r:id="rId23"/>
    <p:sldLayoutId id="2147483805" r:id="rId24"/>
    <p:sldLayoutId id="2147483806" r:id="rId25"/>
    <p:sldLayoutId id="2147483807" r:id="rId26"/>
    <p:sldLayoutId id="2147483808" r:id="rId27"/>
    <p:sldLayoutId id="2147483809" r:id="rId28"/>
    <p:sldLayoutId id="2147483810" r:id="rId29"/>
    <p:sldLayoutId id="2147483811" r:id="rId30"/>
    <p:sldLayoutId id="2147483812" r:id="rId31"/>
    <p:sldLayoutId id="2147483813" r:id="rId32"/>
    <p:sldLayoutId id="2147483814" r:id="rId33"/>
    <p:sldLayoutId id="2147483825" r:id="rId34"/>
    <p:sldLayoutId id="2147483816" r:id="rId35"/>
  </p:sldLayoutIdLst>
  <p:hf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slideLayout" Target="../slideLayouts/slideLayout59.xml"/><Relationship Id="rId1" Type="http://schemas.openxmlformats.org/officeDocument/2006/relationships/themeOverride" Target="../theme/themeOverride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59.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93.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93.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9.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9.xml"/><Relationship Id="rId5" Type="http://schemas.openxmlformats.org/officeDocument/2006/relationships/image" Target="../media/image25.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9.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9.xml"/><Relationship Id="rId5" Type="http://schemas.openxmlformats.org/officeDocument/2006/relationships/image" Target="../media/image34.png"/><Relationship Id="rId4" Type="http://schemas.openxmlformats.org/officeDocument/2006/relationships/image" Target="../media/image33.png"/></Relationships>
</file>

<file path=ppt/slides/_rels/slide12.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35.png"/><Relationship Id="rId1" Type="http://schemas.openxmlformats.org/officeDocument/2006/relationships/slideLayout" Target="../slideLayouts/slideLayout29.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8146775" cy="4479344"/>
          </a:xfrm>
        </p:spPr>
        <p:txBody>
          <a:bodyPr/>
          <a:lstStyle/>
          <a:p>
            <a:r>
              <a:rPr lang="en-US" dirty="0"/>
              <a:t>Client Settings</a:t>
            </a:r>
            <a:br>
              <a:rPr lang="en-US" dirty="0"/>
            </a:br>
            <a:r>
              <a:rPr lang="en-US" dirty="0"/>
              <a:t>IBM Kenexa BrassRing on Cloud</a:t>
            </a:r>
            <a:br>
              <a:rPr lang="en-US" dirty="0"/>
            </a:br>
            <a:br>
              <a:rPr lang="en-US" dirty="0"/>
            </a:br>
            <a:r>
              <a:rPr lang="en-US" sz="1600" b="0" dirty="0"/>
              <a:t>—</a:t>
            </a:r>
            <a:br>
              <a:rPr lang="en-US" b="0" dirty="0"/>
            </a:br>
            <a:r>
              <a:rPr lang="en-US" sz="1800" b="1" dirty="0"/>
              <a:t>External Training and Enablement Session</a:t>
            </a:r>
            <a:br>
              <a:rPr lang="en-US" b="0" dirty="0"/>
            </a:br>
            <a:r>
              <a:rPr lang="en-US" sz="1600" b="1" dirty="0">
                <a:latin typeface="IBM Plex Sans SemiBold" panose="020B0503050000000000" pitchFamily="34" charset="77"/>
              </a:rPr>
              <a:t>IBM Talent Management Solutions</a:t>
            </a:r>
            <a:br>
              <a:rPr lang="en-US" sz="1600" b="0" dirty="0"/>
            </a:br>
            <a:r>
              <a:rPr lang="en-US" sz="1600" dirty="0">
                <a:latin typeface="IBM Plex Sans" charset="0"/>
              </a:rPr>
              <a:t>May 18</a:t>
            </a:r>
            <a:r>
              <a:rPr lang="en-US" sz="1600" baseline="30000" dirty="0">
                <a:latin typeface="IBM Plex Sans" charset="0"/>
              </a:rPr>
              <a:t>th</a:t>
            </a:r>
            <a:r>
              <a:rPr lang="en-US" sz="1600" dirty="0">
                <a:latin typeface="IBM Plex Sans" charset="0"/>
              </a:rPr>
              <a:t>, 2021</a:t>
            </a:r>
            <a:endParaRPr lang="en-US" sz="1600" i="1" dirty="0">
              <a:latin typeface="IBM Plex Sans" charset="0"/>
              <a:ea typeface="IBM Plex Sans" charset="0"/>
              <a:cs typeface="IBM Plex Sans" charset="0"/>
            </a:endParaRPr>
          </a:p>
        </p:txBody>
      </p:sp>
    </p:spTree>
    <p:extLst>
      <p:ext uri="{BB962C8B-B14F-4D97-AF65-F5344CB8AC3E}">
        <p14:creationId xmlns:p14="http://schemas.microsoft.com/office/powerpoint/2010/main" val="1961028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4">
            <a:extLst>
              <a:ext uri="{FF2B5EF4-FFF2-40B4-BE49-F238E27FC236}">
                <a16:creationId xmlns:a16="http://schemas.microsoft.com/office/drawing/2014/main" id="{BEE11BF4-DB4B-4B73-A290-BC1B3A869D0F}"/>
              </a:ext>
            </a:extLst>
          </p:cNvPr>
          <p:cNvSpPr txBox="1">
            <a:spLocks/>
          </p:cNvSpPr>
          <p:nvPr/>
        </p:nvSpPr>
        <p:spPr>
          <a:xfrm>
            <a:off x="3916154" y="1197787"/>
            <a:ext cx="5000822" cy="3460352"/>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buFont typeface="IBM Plex Sans" panose="020B0503050203000203" pitchFamily="34" charset="0"/>
              <a:buChar char="-"/>
            </a:pPr>
            <a:r>
              <a:rPr lang="en-US" dirty="0"/>
              <a:t>Overview</a:t>
            </a:r>
          </a:p>
          <a:p>
            <a:pPr marL="285750" indent="-285750">
              <a:buFont typeface="IBM Plex Sans" panose="020B0503050203000203" pitchFamily="34" charset="0"/>
              <a:buChar char="-"/>
            </a:pPr>
            <a:r>
              <a:rPr lang="en-US" dirty="0"/>
              <a:t>Most used settings in Forms/HR Status/Talent Gateways</a:t>
            </a:r>
          </a:p>
          <a:p>
            <a:pPr marL="285750" indent="-285750">
              <a:buFont typeface="IBM Plex Sans" panose="020B0503050203000203" pitchFamily="34" charset="0"/>
              <a:buChar char="-"/>
            </a:pPr>
            <a:r>
              <a:rPr lang="en-US" dirty="0"/>
              <a:t>Client Settings</a:t>
            </a:r>
          </a:p>
          <a:p>
            <a:pPr marL="285750" indent="-285750">
              <a:buFont typeface="IBM Plex Sans" panose="020B0503050203000203" pitchFamily="34" charset="0"/>
              <a:buChar char="-"/>
            </a:pPr>
            <a:r>
              <a:rPr lang="en-US" dirty="0"/>
              <a:t>Q&amp;A</a:t>
            </a:r>
          </a:p>
        </p:txBody>
      </p:sp>
      <p:sp>
        <p:nvSpPr>
          <p:cNvPr id="6" name="Rectangle 5">
            <a:extLst>
              <a:ext uri="{FF2B5EF4-FFF2-40B4-BE49-F238E27FC236}">
                <a16:creationId xmlns:a16="http://schemas.microsoft.com/office/drawing/2014/main" id="{5ABC559B-08CF-497E-A9D2-8CE57F382CDD}"/>
              </a:ext>
            </a:extLst>
          </p:cNvPr>
          <p:cNvSpPr/>
          <p:nvPr/>
        </p:nvSpPr>
        <p:spPr>
          <a:xfrm>
            <a:off x="147096" y="135015"/>
            <a:ext cx="3390685" cy="1015663"/>
          </a:xfrm>
          <a:prstGeom prst="rect">
            <a:avLst/>
          </a:prstGeom>
        </p:spPr>
        <p:txBody>
          <a:bodyPr wrap="square">
            <a:spAutoFit/>
          </a:bodyPr>
          <a:lstStyle/>
          <a:p>
            <a:r>
              <a:rPr lang="en-US" sz="6000" dirty="0">
                <a:gradFill>
                  <a:gsLst>
                    <a:gs pos="57000">
                      <a:srgbClr val="5F79FF"/>
                    </a:gs>
                    <a:gs pos="91000">
                      <a:srgbClr val="9D87FF"/>
                    </a:gs>
                    <a:gs pos="0">
                      <a:schemeClr val="accent2"/>
                    </a:gs>
                    <a:gs pos="100000">
                      <a:schemeClr val="accent4"/>
                    </a:gs>
                  </a:gsLst>
                  <a:lin ang="0" scaled="0"/>
                </a:gradFill>
              </a:rPr>
              <a:t>Agenda</a:t>
            </a:r>
            <a:endParaRPr lang="en-US" sz="5400" dirty="0"/>
          </a:p>
        </p:txBody>
      </p:sp>
    </p:spTree>
    <p:extLst>
      <p:ext uri="{BB962C8B-B14F-4D97-AF65-F5344CB8AC3E}">
        <p14:creationId xmlns:p14="http://schemas.microsoft.com/office/powerpoint/2010/main" val="2531545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quarter" idx="17"/>
          </p:nvPr>
        </p:nvSpPr>
        <p:spPr>
          <a:xfrm>
            <a:off x="-1" y="1384852"/>
            <a:ext cx="9143999" cy="3758648"/>
          </a:xfrm>
        </p:spPr>
        <p:txBody>
          <a:bodyPr/>
          <a:lstStyle/>
          <a:p>
            <a:pPr>
              <a:spcBef>
                <a:spcPts val="1000"/>
              </a:spcBef>
            </a:pPr>
            <a:endParaRPr lang="en-US" sz="1200" dirty="0"/>
          </a:p>
          <a:p>
            <a:pPr>
              <a:spcBef>
                <a:spcPts val="1000"/>
              </a:spcBef>
            </a:pPr>
            <a:endParaRPr lang="en-US" sz="1200" dirty="0"/>
          </a:p>
          <a:p>
            <a:pPr>
              <a:spcBef>
                <a:spcPts val="1000"/>
              </a:spcBef>
            </a:pPr>
            <a:endParaRPr lang="en-US" sz="1200" dirty="0"/>
          </a:p>
          <a:p>
            <a:pPr>
              <a:spcBef>
                <a:spcPts val="1000"/>
              </a:spcBef>
            </a:pPr>
            <a:endParaRPr lang="en-US" sz="1200" dirty="0"/>
          </a:p>
          <a:p>
            <a:pPr>
              <a:spcBef>
                <a:spcPts val="1000"/>
              </a:spcBef>
            </a:pPr>
            <a:endParaRPr lang="en-US" sz="1200" dirty="0"/>
          </a:p>
        </p:txBody>
      </p:sp>
      <p:sp>
        <p:nvSpPr>
          <p:cNvPr id="8" name="Title 7"/>
          <p:cNvSpPr>
            <a:spLocks noGrp="1"/>
          </p:cNvSpPr>
          <p:nvPr>
            <p:ph type="title"/>
          </p:nvPr>
        </p:nvSpPr>
        <p:spPr>
          <a:xfrm>
            <a:off x="-1" y="-1"/>
            <a:ext cx="9143999" cy="1384853"/>
          </a:xfrm>
          <a:solidFill>
            <a:schemeClr val="bg2"/>
          </a:solidFill>
        </p:spPr>
        <p:txBody>
          <a:bodyPr/>
          <a:lstStyle/>
          <a:p>
            <a:r>
              <a:rPr lang="en-US" sz="8000" dirty="0">
                <a:gradFill>
                  <a:gsLst>
                    <a:gs pos="57000">
                      <a:srgbClr val="5F79FF"/>
                    </a:gs>
                    <a:gs pos="91000">
                      <a:srgbClr val="9D87FF"/>
                    </a:gs>
                    <a:gs pos="0">
                      <a:schemeClr val="accent2"/>
                    </a:gs>
                    <a:gs pos="100000">
                      <a:schemeClr val="accent4"/>
                    </a:gs>
                  </a:gsLst>
                  <a:lin ang="0" scaled="0"/>
                </a:gradFill>
              </a:rPr>
              <a:t>Overview</a:t>
            </a:r>
          </a:p>
        </p:txBody>
      </p:sp>
      <p:sp>
        <p:nvSpPr>
          <p:cNvPr id="2" name="Slide Number Placeholder 1">
            <a:extLst>
              <a:ext uri="{FF2B5EF4-FFF2-40B4-BE49-F238E27FC236}">
                <a16:creationId xmlns:a16="http://schemas.microsoft.com/office/drawing/2014/main" id="{520A3278-3A64-4200-AC59-A83694BCCF6C}"/>
              </a:ext>
            </a:extLst>
          </p:cNvPr>
          <p:cNvSpPr>
            <a:spLocks noGrp="1"/>
          </p:cNvSpPr>
          <p:nvPr>
            <p:ph type="sldNum" sz="quarter" idx="4"/>
          </p:nvPr>
        </p:nvSpPr>
        <p:spPr>
          <a:xfrm>
            <a:off x="6858000" y="4826480"/>
            <a:ext cx="2057400" cy="137160"/>
          </a:xfrm>
          <a:prstGeom prst="rect">
            <a:avLst/>
          </a:prstGeom>
        </p:spPr>
        <p:txBody>
          <a:bodyPr/>
          <a:lstStyle/>
          <a:p>
            <a:fld id="{3FD999D4-B456-9943-89B7-30D56181CE18}" type="slidenum">
              <a:rPr lang="en-US" smtClean="0"/>
              <a:t>3</a:t>
            </a:fld>
            <a:endParaRPr lang="en-US"/>
          </a:p>
        </p:txBody>
      </p:sp>
      <p:sp>
        <p:nvSpPr>
          <p:cNvPr id="3" name="TextBox 2">
            <a:extLst>
              <a:ext uri="{FF2B5EF4-FFF2-40B4-BE49-F238E27FC236}">
                <a16:creationId xmlns:a16="http://schemas.microsoft.com/office/drawing/2014/main" id="{A0EBEB67-BEA6-468D-8F0B-8201650F4D74}"/>
              </a:ext>
            </a:extLst>
          </p:cNvPr>
          <p:cNvSpPr txBox="1"/>
          <p:nvPr/>
        </p:nvSpPr>
        <p:spPr>
          <a:xfrm>
            <a:off x="126124" y="1500877"/>
            <a:ext cx="8885446" cy="3416320"/>
          </a:xfrm>
          <a:prstGeom prst="rect">
            <a:avLst/>
          </a:prstGeom>
          <a:noFill/>
        </p:spPr>
        <p:txBody>
          <a:bodyPr wrap="square" rtlCol="0">
            <a:spAutoFit/>
          </a:bodyPr>
          <a:lstStyle/>
          <a:p>
            <a:r>
              <a:rPr lang="en-US" sz="2400" dirty="0">
                <a:solidFill>
                  <a:schemeClr val="bg2"/>
                </a:solidFill>
              </a:rPr>
              <a:t>We have compiled a list of useful settings throughout the system which can be used to enable or disable certain functionalities inside BrassRing. </a:t>
            </a:r>
          </a:p>
          <a:p>
            <a:endParaRPr lang="en-US" sz="2400" dirty="0">
              <a:solidFill>
                <a:schemeClr val="bg2"/>
              </a:solidFill>
            </a:endParaRPr>
          </a:p>
          <a:p>
            <a:r>
              <a:rPr lang="en-US" sz="2400" dirty="0">
                <a:solidFill>
                  <a:schemeClr val="bg2"/>
                </a:solidFill>
              </a:rPr>
              <a:t>Today we are going to learn about some of those settings. </a:t>
            </a:r>
          </a:p>
          <a:p>
            <a:endParaRPr lang="en-US" sz="2400" dirty="0">
              <a:solidFill>
                <a:schemeClr val="bg2"/>
              </a:solidFill>
            </a:endParaRPr>
          </a:p>
          <a:p>
            <a:r>
              <a:rPr lang="en-US" sz="2400" dirty="0">
                <a:solidFill>
                  <a:schemeClr val="bg2"/>
                </a:solidFill>
              </a:rPr>
              <a:t>We hope this session arms you with knowledge you can take away and improve or resolve business problems your organization currently has or will face in the future.</a:t>
            </a:r>
          </a:p>
        </p:txBody>
      </p:sp>
    </p:spTree>
    <p:extLst>
      <p:ext uri="{BB962C8B-B14F-4D97-AF65-F5344CB8AC3E}">
        <p14:creationId xmlns:p14="http://schemas.microsoft.com/office/powerpoint/2010/main" val="429687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69824" y="62189"/>
            <a:ext cx="2714676" cy="344211"/>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400" b="1" dirty="0">
                <a:solidFill>
                  <a:schemeClr val="accent2"/>
                </a:solidFill>
              </a:rPr>
              <a:t>Form Settings</a:t>
            </a:r>
          </a:p>
        </p:txBody>
      </p:sp>
      <p:pic>
        <p:nvPicPr>
          <p:cNvPr id="3" name="Picture 2">
            <a:extLst>
              <a:ext uri="{FF2B5EF4-FFF2-40B4-BE49-F238E27FC236}">
                <a16:creationId xmlns:a16="http://schemas.microsoft.com/office/drawing/2014/main" id="{843ABD1F-3C80-4A5D-9700-CDBBF292659A}"/>
              </a:ext>
            </a:extLst>
          </p:cNvPr>
          <p:cNvPicPr>
            <a:picLocks noChangeAspect="1"/>
          </p:cNvPicPr>
          <p:nvPr/>
        </p:nvPicPr>
        <p:blipFill>
          <a:blip r:embed="rId3"/>
          <a:stretch>
            <a:fillRect/>
          </a:stretch>
        </p:blipFill>
        <p:spPr>
          <a:xfrm>
            <a:off x="269823" y="1913765"/>
            <a:ext cx="4008749" cy="363661"/>
          </a:xfrm>
          <a:prstGeom prst="rect">
            <a:avLst/>
          </a:prstGeom>
        </p:spPr>
      </p:pic>
      <p:pic>
        <p:nvPicPr>
          <p:cNvPr id="8" name="Picture 7">
            <a:extLst>
              <a:ext uri="{FF2B5EF4-FFF2-40B4-BE49-F238E27FC236}">
                <a16:creationId xmlns:a16="http://schemas.microsoft.com/office/drawing/2014/main" id="{29B26C65-69D3-4F18-B54A-86C794E7074A}"/>
              </a:ext>
            </a:extLst>
          </p:cNvPr>
          <p:cNvPicPr>
            <a:picLocks noChangeAspect="1"/>
          </p:cNvPicPr>
          <p:nvPr/>
        </p:nvPicPr>
        <p:blipFill>
          <a:blip r:embed="rId4"/>
          <a:stretch>
            <a:fillRect/>
          </a:stretch>
        </p:blipFill>
        <p:spPr>
          <a:xfrm>
            <a:off x="272179" y="4007843"/>
            <a:ext cx="3794854" cy="241652"/>
          </a:xfrm>
          <a:prstGeom prst="rect">
            <a:avLst/>
          </a:prstGeom>
        </p:spPr>
      </p:pic>
      <p:pic>
        <p:nvPicPr>
          <p:cNvPr id="10" name="Picture 9">
            <a:extLst>
              <a:ext uri="{FF2B5EF4-FFF2-40B4-BE49-F238E27FC236}">
                <a16:creationId xmlns:a16="http://schemas.microsoft.com/office/drawing/2014/main" id="{00C6D11B-F7C7-43A6-9B6E-189D1C340485}"/>
              </a:ext>
            </a:extLst>
          </p:cNvPr>
          <p:cNvPicPr>
            <a:picLocks noChangeAspect="1"/>
          </p:cNvPicPr>
          <p:nvPr/>
        </p:nvPicPr>
        <p:blipFill>
          <a:blip r:embed="rId5"/>
          <a:stretch>
            <a:fillRect/>
          </a:stretch>
        </p:blipFill>
        <p:spPr>
          <a:xfrm>
            <a:off x="269824" y="3311181"/>
            <a:ext cx="3142857" cy="161905"/>
          </a:xfrm>
          <a:prstGeom prst="rect">
            <a:avLst/>
          </a:prstGeom>
        </p:spPr>
      </p:pic>
      <p:pic>
        <p:nvPicPr>
          <p:cNvPr id="2" name="Picture 1">
            <a:extLst>
              <a:ext uri="{FF2B5EF4-FFF2-40B4-BE49-F238E27FC236}">
                <a16:creationId xmlns:a16="http://schemas.microsoft.com/office/drawing/2014/main" id="{2574869A-155E-42AE-BAA8-3A7CC40C4618}"/>
              </a:ext>
            </a:extLst>
          </p:cNvPr>
          <p:cNvPicPr>
            <a:picLocks noChangeAspect="1"/>
          </p:cNvPicPr>
          <p:nvPr/>
        </p:nvPicPr>
        <p:blipFill>
          <a:blip r:embed="rId6"/>
          <a:stretch>
            <a:fillRect/>
          </a:stretch>
        </p:blipFill>
        <p:spPr>
          <a:xfrm>
            <a:off x="269824" y="783804"/>
            <a:ext cx="898576" cy="257950"/>
          </a:xfrm>
          <a:prstGeom prst="rect">
            <a:avLst/>
          </a:prstGeom>
        </p:spPr>
      </p:pic>
      <p:sp>
        <p:nvSpPr>
          <p:cNvPr id="11" name="TextBox 10">
            <a:extLst>
              <a:ext uri="{FF2B5EF4-FFF2-40B4-BE49-F238E27FC236}">
                <a16:creationId xmlns:a16="http://schemas.microsoft.com/office/drawing/2014/main" id="{E453F219-7D74-4A8D-B517-CC6C3C30773C}"/>
              </a:ext>
            </a:extLst>
          </p:cNvPr>
          <p:cNvSpPr txBox="1"/>
          <p:nvPr/>
        </p:nvSpPr>
        <p:spPr>
          <a:xfrm>
            <a:off x="1233683" y="574273"/>
            <a:ext cx="7638138" cy="715581"/>
          </a:xfrm>
          <a:prstGeom prst="rect">
            <a:avLst/>
          </a:prstGeom>
          <a:noFill/>
        </p:spPr>
        <p:txBody>
          <a:bodyPr wrap="square" rtlCol="0">
            <a:spAutoFit/>
          </a:bodyPr>
          <a:lstStyle/>
          <a:p>
            <a:r>
              <a:rPr lang="en-US" dirty="0"/>
              <a:t>Used to identify which fields have been marked as Searchable and/or </a:t>
            </a:r>
            <a:r>
              <a:rPr lang="en-US" dirty="0" err="1"/>
              <a:t>Outputable</a:t>
            </a:r>
            <a:r>
              <a:rPr lang="en-US" dirty="0"/>
              <a:t> but not indexed for the database. A user can index multiple fields at once on this page. It also provides an overview of the total number of fields that are mapped and available to be mapped.</a:t>
            </a:r>
          </a:p>
        </p:txBody>
      </p:sp>
      <p:sp>
        <p:nvSpPr>
          <p:cNvPr id="13" name="TextBox 12">
            <a:extLst>
              <a:ext uri="{FF2B5EF4-FFF2-40B4-BE49-F238E27FC236}">
                <a16:creationId xmlns:a16="http://schemas.microsoft.com/office/drawing/2014/main" id="{BE26D6FD-6D6A-4C2A-AC8C-F3575DAFF06F}"/>
              </a:ext>
            </a:extLst>
          </p:cNvPr>
          <p:cNvSpPr txBox="1"/>
          <p:nvPr/>
        </p:nvSpPr>
        <p:spPr>
          <a:xfrm>
            <a:off x="4278573" y="1575374"/>
            <a:ext cx="4595604" cy="1131079"/>
          </a:xfrm>
          <a:prstGeom prst="rect">
            <a:avLst/>
          </a:prstGeom>
          <a:noFill/>
        </p:spPr>
        <p:txBody>
          <a:bodyPr wrap="square" rtlCol="0">
            <a:spAutoFit/>
          </a:bodyPr>
          <a:lstStyle/>
          <a:p>
            <a:r>
              <a:rPr lang="en-US" dirty="0"/>
              <a:t>Candidate form approval process can be Sequential or Parallel. However, req forms have sequential approval by default. Cascade approver message is used to pass on the message provided by one approver to the other. It’s available only for “Sequential” approval type.</a:t>
            </a:r>
          </a:p>
        </p:txBody>
      </p:sp>
      <p:pic>
        <p:nvPicPr>
          <p:cNvPr id="14" name="Picture 13">
            <a:extLst>
              <a:ext uri="{FF2B5EF4-FFF2-40B4-BE49-F238E27FC236}">
                <a16:creationId xmlns:a16="http://schemas.microsoft.com/office/drawing/2014/main" id="{1A2A5AA5-2A8D-4AB2-A3E5-1A7CE87532ED}"/>
              </a:ext>
            </a:extLst>
          </p:cNvPr>
          <p:cNvPicPr>
            <a:picLocks noChangeAspect="1"/>
          </p:cNvPicPr>
          <p:nvPr/>
        </p:nvPicPr>
        <p:blipFill>
          <a:blip r:embed="rId7"/>
          <a:stretch>
            <a:fillRect/>
          </a:stretch>
        </p:blipFill>
        <p:spPr>
          <a:xfrm>
            <a:off x="269824" y="2886136"/>
            <a:ext cx="2323809" cy="299992"/>
          </a:xfrm>
          <a:prstGeom prst="rect">
            <a:avLst/>
          </a:prstGeom>
        </p:spPr>
      </p:pic>
      <p:sp>
        <p:nvSpPr>
          <p:cNvPr id="15" name="TextBox 14">
            <a:extLst>
              <a:ext uri="{FF2B5EF4-FFF2-40B4-BE49-F238E27FC236}">
                <a16:creationId xmlns:a16="http://schemas.microsoft.com/office/drawing/2014/main" id="{9B679803-5D5E-423E-B9B8-E99E73790668}"/>
              </a:ext>
            </a:extLst>
          </p:cNvPr>
          <p:cNvSpPr txBox="1"/>
          <p:nvPr/>
        </p:nvSpPr>
        <p:spPr>
          <a:xfrm>
            <a:off x="3530607" y="2965255"/>
            <a:ext cx="5275637" cy="507831"/>
          </a:xfrm>
          <a:prstGeom prst="rect">
            <a:avLst/>
          </a:prstGeom>
          <a:noFill/>
        </p:spPr>
        <p:txBody>
          <a:bodyPr wrap="square" rtlCol="0">
            <a:spAutoFit/>
          </a:bodyPr>
          <a:lstStyle/>
          <a:p>
            <a:r>
              <a:rPr lang="en-US" dirty="0"/>
              <a:t>Enables users to view previous versions (history) of a form in PDF format.</a:t>
            </a:r>
          </a:p>
        </p:txBody>
      </p:sp>
      <p:sp>
        <p:nvSpPr>
          <p:cNvPr id="17" name="TextBox 16">
            <a:extLst>
              <a:ext uri="{FF2B5EF4-FFF2-40B4-BE49-F238E27FC236}">
                <a16:creationId xmlns:a16="http://schemas.microsoft.com/office/drawing/2014/main" id="{507E58D0-4995-4E89-949D-72B3CD1492AA}"/>
              </a:ext>
            </a:extLst>
          </p:cNvPr>
          <p:cNvSpPr txBox="1"/>
          <p:nvPr/>
        </p:nvSpPr>
        <p:spPr>
          <a:xfrm>
            <a:off x="4067032" y="3891695"/>
            <a:ext cx="4804789" cy="507831"/>
          </a:xfrm>
          <a:prstGeom prst="rect">
            <a:avLst/>
          </a:prstGeom>
          <a:noFill/>
        </p:spPr>
        <p:txBody>
          <a:bodyPr wrap="square" rtlCol="0">
            <a:spAutoFit/>
          </a:bodyPr>
          <a:lstStyle/>
          <a:p>
            <a:r>
              <a:rPr lang="en-US" dirty="0"/>
              <a:t>Enabling this setting will make the form approval required by forcing the user to route the form at the time of creation.</a:t>
            </a:r>
          </a:p>
        </p:txBody>
      </p:sp>
    </p:spTree>
    <p:extLst>
      <p:ext uri="{BB962C8B-B14F-4D97-AF65-F5344CB8AC3E}">
        <p14:creationId xmlns:p14="http://schemas.microsoft.com/office/powerpoint/2010/main" val="2468561504"/>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69824" y="62189"/>
            <a:ext cx="2714676" cy="344211"/>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400" b="1" dirty="0">
                <a:solidFill>
                  <a:schemeClr val="accent2"/>
                </a:solidFill>
              </a:rPr>
              <a:t>Form Settings</a:t>
            </a:r>
          </a:p>
        </p:txBody>
      </p:sp>
      <p:pic>
        <p:nvPicPr>
          <p:cNvPr id="5" name="Picture 4">
            <a:extLst>
              <a:ext uri="{FF2B5EF4-FFF2-40B4-BE49-F238E27FC236}">
                <a16:creationId xmlns:a16="http://schemas.microsoft.com/office/drawing/2014/main" id="{943AB627-53A3-45E3-ABE5-6D7F5F0926CB}"/>
              </a:ext>
            </a:extLst>
          </p:cNvPr>
          <p:cNvPicPr>
            <a:picLocks noChangeAspect="1"/>
          </p:cNvPicPr>
          <p:nvPr/>
        </p:nvPicPr>
        <p:blipFill>
          <a:blip r:embed="rId2"/>
          <a:stretch>
            <a:fillRect/>
          </a:stretch>
        </p:blipFill>
        <p:spPr>
          <a:xfrm>
            <a:off x="222056" y="2033133"/>
            <a:ext cx="4160303" cy="285714"/>
          </a:xfrm>
          <a:prstGeom prst="rect">
            <a:avLst/>
          </a:prstGeom>
        </p:spPr>
      </p:pic>
      <p:pic>
        <p:nvPicPr>
          <p:cNvPr id="12" name="Picture 11">
            <a:extLst>
              <a:ext uri="{FF2B5EF4-FFF2-40B4-BE49-F238E27FC236}">
                <a16:creationId xmlns:a16="http://schemas.microsoft.com/office/drawing/2014/main" id="{14545E41-E077-4BB1-9585-EDDFF0CC95B8}"/>
              </a:ext>
            </a:extLst>
          </p:cNvPr>
          <p:cNvPicPr>
            <a:picLocks noChangeAspect="1"/>
          </p:cNvPicPr>
          <p:nvPr/>
        </p:nvPicPr>
        <p:blipFill>
          <a:blip r:embed="rId3"/>
          <a:stretch>
            <a:fillRect/>
          </a:stretch>
        </p:blipFill>
        <p:spPr>
          <a:xfrm>
            <a:off x="222056" y="3248539"/>
            <a:ext cx="4157947" cy="371429"/>
          </a:xfrm>
          <a:prstGeom prst="rect">
            <a:avLst/>
          </a:prstGeom>
        </p:spPr>
      </p:pic>
      <p:sp>
        <p:nvSpPr>
          <p:cNvPr id="6" name="TextBox 5">
            <a:extLst>
              <a:ext uri="{FF2B5EF4-FFF2-40B4-BE49-F238E27FC236}">
                <a16:creationId xmlns:a16="http://schemas.microsoft.com/office/drawing/2014/main" id="{EF574CAC-A295-44D7-8B13-474C4A8E33AA}"/>
              </a:ext>
            </a:extLst>
          </p:cNvPr>
          <p:cNvSpPr txBox="1"/>
          <p:nvPr/>
        </p:nvSpPr>
        <p:spPr>
          <a:xfrm>
            <a:off x="4380003" y="1872838"/>
            <a:ext cx="4491818" cy="715581"/>
          </a:xfrm>
          <a:prstGeom prst="rect">
            <a:avLst/>
          </a:prstGeom>
          <a:noFill/>
        </p:spPr>
        <p:txBody>
          <a:bodyPr wrap="square" rtlCol="0">
            <a:spAutoFit/>
          </a:bodyPr>
          <a:lstStyle/>
          <a:p>
            <a:r>
              <a:rPr lang="en-US" dirty="0"/>
              <a:t>When enabled, the add/edit reqs page in the Recruiter UI, will expand all the sections that has at least one required field by default.</a:t>
            </a:r>
          </a:p>
        </p:txBody>
      </p:sp>
      <p:sp>
        <p:nvSpPr>
          <p:cNvPr id="8" name="TextBox 7">
            <a:extLst>
              <a:ext uri="{FF2B5EF4-FFF2-40B4-BE49-F238E27FC236}">
                <a16:creationId xmlns:a16="http://schemas.microsoft.com/office/drawing/2014/main" id="{37675C41-0BD3-4D91-A669-8CD47B369215}"/>
              </a:ext>
            </a:extLst>
          </p:cNvPr>
          <p:cNvSpPr txBox="1"/>
          <p:nvPr/>
        </p:nvSpPr>
        <p:spPr>
          <a:xfrm>
            <a:off x="4382359" y="3076712"/>
            <a:ext cx="4491818" cy="923330"/>
          </a:xfrm>
          <a:prstGeom prst="rect">
            <a:avLst/>
          </a:prstGeom>
          <a:noFill/>
        </p:spPr>
        <p:txBody>
          <a:bodyPr wrap="square" rtlCol="0">
            <a:spAutoFit/>
          </a:bodyPr>
          <a:lstStyle/>
          <a:p>
            <a:r>
              <a:rPr lang="en-US" dirty="0"/>
              <a:t>Disallow users from posting the same version of the form if it already has a response from the candidate. Users can post a new version of the same form even if this setting is checked.</a:t>
            </a:r>
          </a:p>
        </p:txBody>
      </p:sp>
      <p:pic>
        <p:nvPicPr>
          <p:cNvPr id="10" name="Picture 9">
            <a:extLst>
              <a:ext uri="{FF2B5EF4-FFF2-40B4-BE49-F238E27FC236}">
                <a16:creationId xmlns:a16="http://schemas.microsoft.com/office/drawing/2014/main" id="{284A1767-F1DF-49E5-AB32-95CCDC3CCC90}"/>
              </a:ext>
            </a:extLst>
          </p:cNvPr>
          <p:cNvPicPr>
            <a:picLocks noChangeAspect="1"/>
          </p:cNvPicPr>
          <p:nvPr/>
        </p:nvPicPr>
        <p:blipFill>
          <a:blip r:embed="rId4"/>
          <a:stretch>
            <a:fillRect/>
          </a:stretch>
        </p:blipFill>
        <p:spPr>
          <a:xfrm>
            <a:off x="272179" y="849058"/>
            <a:ext cx="4107824" cy="363660"/>
          </a:xfrm>
          <a:prstGeom prst="rect">
            <a:avLst/>
          </a:prstGeom>
        </p:spPr>
      </p:pic>
      <p:sp>
        <p:nvSpPr>
          <p:cNvPr id="13" name="TextBox 12">
            <a:extLst>
              <a:ext uri="{FF2B5EF4-FFF2-40B4-BE49-F238E27FC236}">
                <a16:creationId xmlns:a16="http://schemas.microsoft.com/office/drawing/2014/main" id="{8E64E5BB-B9D9-46BD-8E82-D596630EA57E}"/>
              </a:ext>
            </a:extLst>
          </p:cNvPr>
          <p:cNvSpPr txBox="1"/>
          <p:nvPr/>
        </p:nvSpPr>
        <p:spPr>
          <a:xfrm>
            <a:off x="4382359" y="776972"/>
            <a:ext cx="4491818" cy="507831"/>
          </a:xfrm>
          <a:prstGeom prst="rect">
            <a:avLst/>
          </a:prstGeom>
          <a:noFill/>
        </p:spPr>
        <p:txBody>
          <a:bodyPr wrap="square" rtlCol="0">
            <a:spAutoFit/>
          </a:bodyPr>
          <a:lstStyle/>
          <a:p>
            <a:r>
              <a:rPr lang="en-US" dirty="0"/>
              <a:t>The message text box can be made required/optional by choosing this option.</a:t>
            </a:r>
          </a:p>
        </p:txBody>
      </p:sp>
    </p:spTree>
    <p:extLst>
      <p:ext uri="{BB962C8B-B14F-4D97-AF65-F5344CB8AC3E}">
        <p14:creationId xmlns:p14="http://schemas.microsoft.com/office/powerpoint/2010/main" val="2739720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EC10B-A695-4E73-B16C-57CE5AF14BA1}"/>
              </a:ext>
            </a:extLst>
          </p:cNvPr>
          <p:cNvSpPr>
            <a:spLocks noGrp="1"/>
          </p:cNvSpPr>
          <p:nvPr>
            <p:ph type="title"/>
          </p:nvPr>
        </p:nvSpPr>
        <p:spPr>
          <a:xfrm>
            <a:off x="228600" y="201168"/>
            <a:ext cx="5595730" cy="381000"/>
          </a:xfrm>
        </p:spPr>
        <p:txBody>
          <a:bodyPr/>
          <a:lstStyle/>
          <a:p>
            <a:r>
              <a:rPr lang="en-US" b="1" dirty="0">
                <a:solidFill>
                  <a:schemeClr val="accent2"/>
                </a:solidFill>
              </a:rPr>
              <a:t>Talent Gateway &amp; HR Status Settings</a:t>
            </a:r>
          </a:p>
        </p:txBody>
      </p:sp>
      <p:sp>
        <p:nvSpPr>
          <p:cNvPr id="3" name="Slide Number Placeholder 2">
            <a:extLst>
              <a:ext uri="{FF2B5EF4-FFF2-40B4-BE49-F238E27FC236}">
                <a16:creationId xmlns:a16="http://schemas.microsoft.com/office/drawing/2014/main" id="{59759E33-BF8B-46FA-B6F9-1AE6988C9E25}"/>
              </a:ext>
            </a:extLst>
          </p:cNvPr>
          <p:cNvSpPr>
            <a:spLocks noGrp="1"/>
          </p:cNvSpPr>
          <p:nvPr>
            <p:ph type="sldNum" sz="quarter" idx="10"/>
          </p:nvPr>
        </p:nvSpPr>
        <p:spPr/>
        <p:txBody>
          <a:bodyPr/>
          <a:lstStyle/>
          <a:p>
            <a:fld id="{D0BE6F14-FF48-0F4F-A8AA-2E3F25371E4A}" type="slidenum">
              <a:rPr lang="en-US" smtClean="0"/>
              <a:pPr/>
              <a:t>6</a:t>
            </a:fld>
            <a:endParaRPr lang="en-US"/>
          </a:p>
        </p:txBody>
      </p:sp>
      <p:sp>
        <p:nvSpPr>
          <p:cNvPr id="4" name="Rectangle: Diagonal Corners Rounded 3">
            <a:extLst>
              <a:ext uri="{FF2B5EF4-FFF2-40B4-BE49-F238E27FC236}">
                <a16:creationId xmlns:a16="http://schemas.microsoft.com/office/drawing/2014/main" id="{F48D071B-1749-4236-BB76-EC099A1BF208}"/>
              </a:ext>
            </a:extLst>
          </p:cNvPr>
          <p:cNvSpPr/>
          <p:nvPr/>
        </p:nvSpPr>
        <p:spPr>
          <a:xfrm>
            <a:off x="228600" y="695739"/>
            <a:ext cx="8590722" cy="915561"/>
          </a:xfrm>
          <a:prstGeom prst="round2DiagRect">
            <a:avLst/>
          </a:prstGeom>
        </p:spPr>
        <p:style>
          <a:lnRef idx="1">
            <a:schemeClr val="accent6"/>
          </a:lnRef>
          <a:fillRef idx="2">
            <a:schemeClr val="accent6"/>
          </a:fillRef>
          <a:effectRef idx="1">
            <a:schemeClr val="accent6"/>
          </a:effectRef>
          <a:fontRef idx="minor">
            <a:schemeClr val="dk1"/>
          </a:fontRef>
        </p:style>
        <p:txBody>
          <a:bodyPr wrap="square" lIns="0" tIns="0" rIns="0" bIns="0" rtlCol="0" anchor="ctr">
            <a:noAutofit/>
          </a:bodyPr>
          <a:lstStyle/>
          <a:p>
            <a:pPr algn="ctr"/>
            <a:endParaRPr lang="en-US" sz="1200" dirty="0" err="1">
              <a:solidFill>
                <a:srgbClr val="FFFFFF"/>
              </a:solidFill>
              <a:latin typeface="Arial"/>
              <a:cs typeface="Arial"/>
            </a:endParaRPr>
          </a:p>
        </p:txBody>
      </p:sp>
      <p:pic>
        <p:nvPicPr>
          <p:cNvPr id="5" name="Picture 4">
            <a:extLst>
              <a:ext uri="{FF2B5EF4-FFF2-40B4-BE49-F238E27FC236}">
                <a16:creationId xmlns:a16="http://schemas.microsoft.com/office/drawing/2014/main" id="{19D7ACA5-696D-4DB8-98D6-71E158DB84CA}"/>
              </a:ext>
            </a:extLst>
          </p:cNvPr>
          <p:cNvPicPr>
            <a:picLocks noChangeAspect="1"/>
          </p:cNvPicPr>
          <p:nvPr/>
        </p:nvPicPr>
        <p:blipFill>
          <a:blip r:embed="rId2"/>
          <a:stretch>
            <a:fillRect/>
          </a:stretch>
        </p:blipFill>
        <p:spPr>
          <a:xfrm>
            <a:off x="324678" y="779669"/>
            <a:ext cx="7085714" cy="447619"/>
          </a:xfrm>
          <a:prstGeom prst="rect">
            <a:avLst/>
          </a:prstGeom>
        </p:spPr>
      </p:pic>
      <p:sp>
        <p:nvSpPr>
          <p:cNvPr id="6" name="TextBox 5">
            <a:extLst>
              <a:ext uri="{FF2B5EF4-FFF2-40B4-BE49-F238E27FC236}">
                <a16:creationId xmlns:a16="http://schemas.microsoft.com/office/drawing/2014/main" id="{8E4928C8-A4F7-4EA7-BDB6-5542FDBEED83}"/>
              </a:ext>
            </a:extLst>
          </p:cNvPr>
          <p:cNvSpPr txBox="1"/>
          <p:nvPr/>
        </p:nvSpPr>
        <p:spPr>
          <a:xfrm>
            <a:off x="324677" y="1311218"/>
            <a:ext cx="8295861" cy="300082"/>
          </a:xfrm>
          <a:prstGeom prst="rect">
            <a:avLst/>
          </a:prstGeom>
          <a:noFill/>
        </p:spPr>
        <p:txBody>
          <a:bodyPr wrap="square" rtlCol="0">
            <a:spAutoFit/>
          </a:bodyPr>
          <a:lstStyle/>
          <a:p>
            <a:r>
              <a:rPr lang="en-US" dirty="0"/>
              <a:t>Allows candidates to view the job status in the candidate zone, if filed manually/agency/import into a req.</a:t>
            </a:r>
          </a:p>
        </p:txBody>
      </p:sp>
      <p:sp>
        <p:nvSpPr>
          <p:cNvPr id="7" name="Rectangle: Diagonal Corners Rounded 6">
            <a:extLst>
              <a:ext uri="{FF2B5EF4-FFF2-40B4-BE49-F238E27FC236}">
                <a16:creationId xmlns:a16="http://schemas.microsoft.com/office/drawing/2014/main" id="{124FA5C5-C0E6-407C-9725-FA0BE5726031}"/>
              </a:ext>
            </a:extLst>
          </p:cNvPr>
          <p:cNvSpPr/>
          <p:nvPr/>
        </p:nvSpPr>
        <p:spPr>
          <a:xfrm>
            <a:off x="228600" y="1768998"/>
            <a:ext cx="8590722" cy="915561"/>
          </a:xfrm>
          <a:prstGeom prst="round2DiagRect">
            <a:avLst/>
          </a:prstGeom>
        </p:spPr>
        <p:style>
          <a:lnRef idx="1">
            <a:schemeClr val="accent6"/>
          </a:lnRef>
          <a:fillRef idx="2">
            <a:schemeClr val="accent6"/>
          </a:fillRef>
          <a:effectRef idx="1">
            <a:schemeClr val="accent6"/>
          </a:effectRef>
          <a:fontRef idx="minor">
            <a:schemeClr val="dk1"/>
          </a:fontRef>
        </p:style>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8" name="TextBox 7">
            <a:extLst>
              <a:ext uri="{FF2B5EF4-FFF2-40B4-BE49-F238E27FC236}">
                <a16:creationId xmlns:a16="http://schemas.microsoft.com/office/drawing/2014/main" id="{FA4583A5-EC58-4F6E-93FD-FEB1FDA25CF3}"/>
              </a:ext>
            </a:extLst>
          </p:cNvPr>
          <p:cNvSpPr txBox="1"/>
          <p:nvPr/>
        </p:nvSpPr>
        <p:spPr>
          <a:xfrm>
            <a:off x="324677" y="2384477"/>
            <a:ext cx="8295861" cy="276999"/>
          </a:xfrm>
          <a:prstGeom prst="rect">
            <a:avLst/>
          </a:prstGeom>
          <a:noFill/>
        </p:spPr>
        <p:txBody>
          <a:bodyPr wrap="square" rtlCol="0">
            <a:spAutoFit/>
          </a:bodyPr>
          <a:lstStyle/>
          <a:p>
            <a:r>
              <a:rPr lang="en-US" sz="1200" dirty="0"/>
              <a:t>Makes a form mandatory for user, when updating an HR status. If not filled, the HR status update will not happen.</a:t>
            </a:r>
          </a:p>
        </p:txBody>
      </p:sp>
      <p:pic>
        <p:nvPicPr>
          <p:cNvPr id="9" name="Picture 8">
            <a:extLst>
              <a:ext uri="{FF2B5EF4-FFF2-40B4-BE49-F238E27FC236}">
                <a16:creationId xmlns:a16="http://schemas.microsoft.com/office/drawing/2014/main" id="{D5554CD9-24C4-421D-A4D2-54C0D23A57E7}"/>
              </a:ext>
            </a:extLst>
          </p:cNvPr>
          <p:cNvPicPr>
            <a:picLocks noChangeAspect="1"/>
          </p:cNvPicPr>
          <p:nvPr/>
        </p:nvPicPr>
        <p:blipFill>
          <a:blip r:embed="rId3"/>
          <a:stretch>
            <a:fillRect/>
          </a:stretch>
        </p:blipFill>
        <p:spPr>
          <a:xfrm>
            <a:off x="324678" y="1945867"/>
            <a:ext cx="5933333" cy="352381"/>
          </a:xfrm>
          <a:prstGeom prst="rect">
            <a:avLst/>
          </a:prstGeom>
        </p:spPr>
      </p:pic>
      <p:sp>
        <p:nvSpPr>
          <p:cNvPr id="10" name="Rectangle: Diagonal Corners Rounded 9">
            <a:extLst>
              <a:ext uri="{FF2B5EF4-FFF2-40B4-BE49-F238E27FC236}">
                <a16:creationId xmlns:a16="http://schemas.microsoft.com/office/drawing/2014/main" id="{49537914-7307-4D48-B70D-A418AE2E5374}"/>
              </a:ext>
            </a:extLst>
          </p:cNvPr>
          <p:cNvSpPr/>
          <p:nvPr/>
        </p:nvSpPr>
        <p:spPr>
          <a:xfrm>
            <a:off x="228600" y="2867757"/>
            <a:ext cx="8590722" cy="915561"/>
          </a:xfrm>
          <a:prstGeom prst="round2DiagRect">
            <a:avLst/>
          </a:prstGeom>
        </p:spPr>
        <p:style>
          <a:lnRef idx="1">
            <a:schemeClr val="accent6"/>
          </a:lnRef>
          <a:fillRef idx="2">
            <a:schemeClr val="accent6"/>
          </a:fillRef>
          <a:effectRef idx="1">
            <a:schemeClr val="accent6"/>
          </a:effectRef>
          <a:fontRef idx="minor">
            <a:schemeClr val="dk1"/>
          </a:fontRef>
        </p:style>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11" name="TextBox 10">
            <a:extLst>
              <a:ext uri="{FF2B5EF4-FFF2-40B4-BE49-F238E27FC236}">
                <a16:creationId xmlns:a16="http://schemas.microsoft.com/office/drawing/2014/main" id="{A1108740-0C23-41DF-B170-D45B4BA9114D}"/>
              </a:ext>
            </a:extLst>
          </p:cNvPr>
          <p:cNvSpPr txBox="1"/>
          <p:nvPr/>
        </p:nvSpPr>
        <p:spPr>
          <a:xfrm>
            <a:off x="324677" y="3483236"/>
            <a:ext cx="8295861" cy="307777"/>
          </a:xfrm>
          <a:prstGeom prst="rect">
            <a:avLst/>
          </a:prstGeom>
          <a:noFill/>
        </p:spPr>
        <p:txBody>
          <a:bodyPr wrap="square" rtlCol="0">
            <a:spAutoFit/>
          </a:bodyPr>
          <a:lstStyle/>
          <a:p>
            <a:r>
              <a:rPr lang="en-US" dirty="0"/>
              <a:t>The designated “withdraw” status can be set here.</a:t>
            </a:r>
          </a:p>
        </p:txBody>
      </p:sp>
      <p:pic>
        <p:nvPicPr>
          <p:cNvPr id="12" name="Picture 11">
            <a:extLst>
              <a:ext uri="{FF2B5EF4-FFF2-40B4-BE49-F238E27FC236}">
                <a16:creationId xmlns:a16="http://schemas.microsoft.com/office/drawing/2014/main" id="{450E312B-C5FD-4471-B05F-47F8CC859D03}"/>
              </a:ext>
            </a:extLst>
          </p:cNvPr>
          <p:cNvPicPr>
            <a:picLocks noChangeAspect="1"/>
          </p:cNvPicPr>
          <p:nvPr/>
        </p:nvPicPr>
        <p:blipFill>
          <a:blip r:embed="rId4"/>
          <a:stretch>
            <a:fillRect/>
          </a:stretch>
        </p:blipFill>
        <p:spPr>
          <a:xfrm>
            <a:off x="324678" y="2930483"/>
            <a:ext cx="5754272" cy="576251"/>
          </a:xfrm>
          <a:prstGeom prst="rect">
            <a:avLst/>
          </a:prstGeom>
        </p:spPr>
      </p:pic>
    </p:spTree>
    <p:extLst>
      <p:ext uri="{BB962C8B-B14F-4D97-AF65-F5344CB8AC3E}">
        <p14:creationId xmlns:p14="http://schemas.microsoft.com/office/powerpoint/2010/main" val="18251750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EC10B-A695-4E73-B16C-57CE5AF14BA1}"/>
              </a:ext>
            </a:extLst>
          </p:cNvPr>
          <p:cNvSpPr>
            <a:spLocks noGrp="1"/>
          </p:cNvSpPr>
          <p:nvPr>
            <p:ph type="title"/>
          </p:nvPr>
        </p:nvSpPr>
        <p:spPr>
          <a:xfrm>
            <a:off x="228600" y="201168"/>
            <a:ext cx="5595730" cy="381000"/>
          </a:xfrm>
        </p:spPr>
        <p:txBody>
          <a:bodyPr/>
          <a:lstStyle/>
          <a:p>
            <a:r>
              <a:rPr lang="en-US" b="1" dirty="0">
                <a:solidFill>
                  <a:schemeClr val="accent2"/>
                </a:solidFill>
              </a:rPr>
              <a:t>Talent Gateway &amp; HR Status Settings</a:t>
            </a:r>
            <a:endParaRPr lang="en-US" dirty="0"/>
          </a:p>
        </p:txBody>
      </p:sp>
      <p:sp>
        <p:nvSpPr>
          <p:cNvPr id="3" name="Slide Number Placeholder 2">
            <a:extLst>
              <a:ext uri="{FF2B5EF4-FFF2-40B4-BE49-F238E27FC236}">
                <a16:creationId xmlns:a16="http://schemas.microsoft.com/office/drawing/2014/main" id="{59759E33-BF8B-46FA-B6F9-1AE6988C9E25}"/>
              </a:ext>
            </a:extLst>
          </p:cNvPr>
          <p:cNvSpPr>
            <a:spLocks noGrp="1"/>
          </p:cNvSpPr>
          <p:nvPr>
            <p:ph type="sldNum" sz="quarter" idx="10"/>
          </p:nvPr>
        </p:nvSpPr>
        <p:spPr/>
        <p:txBody>
          <a:bodyPr/>
          <a:lstStyle/>
          <a:p>
            <a:fld id="{D0BE6F14-FF48-0F4F-A8AA-2E3F25371E4A}" type="slidenum">
              <a:rPr lang="en-US" smtClean="0"/>
              <a:pPr/>
              <a:t>7</a:t>
            </a:fld>
            <a:endParaRPr lang="en-US"/>
          </a:p>
        </p:txBody>
      </p:sp>
      <p:sp>
        <p:nvSpPr>
          <p:cNvPr id="4" name="Rectangle: Diagonal Corners Rounded 3">
            <a:extLst>
              <a:ext uri="{FF2B5EF4-FFF2-40B4-BE49-F238E27FC236}">
                <a16:creationId xmlns:a16="http://schemas.microsoft.com/office/drawing/2014/main" id="{F48D071B-1749-4236-BB76-EC099A1BF208}"/>
              </a:ext>
            </a:extLst>
          </p:cNvPr>
          <p:cNvSpPr/>
          <p:nvPr/>
        </p:nvSpPr>
        <p:spPr>
          <a:xfrm>
            <a:off x="228600" y="695739"/>
            <a:ext cx="8590722" cy="915561"/>
          </a:xfrm>
          <a:prstGeom prst="round2DiagRect">
            <a:avLst/>
          </a:prstGeom>
        </p:spPr>
        <p:style>
          <a:lnRef idx="1">
            <a:schemeClr val="accent6"/>
          </a:lnRef>
          <a:fillRef idx="2">
            <a:schemeClr val="accent6"/>
          </a:fillRef>
          <a:effectRef idx="1">
            <a:schemeClr val="accent6"/>
          </a:effectRef>
          <a:fontRef idx="minor">
            <a:schemeClr val="dk1"/>
          </a:fontRef>
        </p:style>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6" name="TextBox 5">
            <a:extLst>
              <a:ext uri="{FF2B5EF4-FFF2-40B4-BE49-F238E27FC236}">
                <a16:creationId xmlns:a16="http://schemas.microsoft.com/office/drawing/2014/main" id="{8E4928C8-A4F7-4EA7-BDB6-5542FDBEED83}"/>
              </a:ext>
            </a:extLst>
          </p:cNvPr>
          <p:cNvSpPr txBox="1"/>
          <p:nvPr/>
        </p:nvSpPr>
        <p:spPr>
          <a:xfrm>
            <a:off x="324676" y="1233100"/>
            <a:ext cx="8295861" cy="276999"/>
          </a:xfrm>
          <a:prstGeom prst="rect">
            <a:avLst/>
          </a:prstGeom>
          <a:noFill/>
        </p:spPr>
        <p:txBody>
          <a:bodyPr wrap="square" rtlCol="0">
            <a:spAutoFit/>
          </a:bodyPr>
          <a:lstStyle/>
          <a:p>
            <a:r>
              <a:rPr lang="en-US" sz="1200" dirty="0"/>
              <a:t>Candidates redirected from career sites this will route them directly to sign in page skipping “Job Description Page”.</a:t>
            </a:r>
          </a:p>
        </p:txBody>
      </p:sp>
      <p:sp>
        <p:nvSpPr>
          <p:cNvPr id="7" name="Rectangle: Diagonal Corners Rounded 6">
            <a:extLst>
              <a:ext uri="{FF2B5EF4-FFF2-40B4-BE49-F238E27FC236}">
                <a16:creationId xmlns:a16="http://schemas.microsoft.com/office/drawing/2014/main" id="{124FA5C5-C0E6-407C-9725-FA0BE5726031}"/>
              </a:ext>
            </a:extLst>
          </p:cNvPr>
          <p:cNvSpPr/>
          <p:nvPr/>
        </p:nvSpPr>
        <p:spPr>
          <a:xfrm>
            <a:off x="228600" y="1768998"/>
            <a:ext cx="8590722" cy="915561"/>
          </a:xfrm>
          <a:prstGeom prst="round2DiagRect">
            <a:avLst/>
          </a:prstGeom>
        </p:spPr>
        <p:style>
          <a:lnRef idx="1">
            <a:schemeClr val="accent6"/>
          </a:lnRef>
          <a:fillRef idx="2">
            <a:schemeClr val="accent6"/>
          </a:fillRef>
          <a:effectRef idx="1">
            <a:schemeClr val="accent6"/>
          </a:effectRef>
          <a:fontRef idx="minor">
            <a:schemeClr val="dk1"/>
          </a:fontRef>
        </p:style>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8" name="TextBox 7">
            <a:extLst>
              <a:ext uri="{FF2B5EF4-FFF2-40B4-BE49-F238E27FC236}">
                <a16:creationId xmlns:a16="http://schemas.microsoft.com/office/drawing/2014/main" id="{FA4583A5-EC58-4F6E-93FD-FEB1FDA25CF3}"/>
              </a:ext>
            </a:extLst>
          </p:cNvPr>
          <p:cNvSpPr txBox="1"/>
          <p:nvPr/>
        </p:nvSpPr>
        <p:spPr>
          <a:xfrm>
            <a:off x="324677" y="2384477"/>
            <a:ext cx="8295861" cy="307777"/>
          </a:xfrm>
          <a:prstGeom prst="rect">
            <a:avLst/>
          </a:prstGeom>
          <a:noFill/>
        </p:spPr>
        <p:txBody>
          <a:bodyPr wrap="square" rtlCol="0">
            <a:spAutoFit/>
          </a:bodyPr>
          <a:lstStyle/>
          <a:p>
            <a:r>
              <a:rPr lang="en-US" sz="1400" dirty="0"/>
              <a:t>In search agent e-mails, it will display columns for the configured fields.</a:t>
            </a:r>
          </a:p>
        </p:txBody>
      </p:sp>
      <p:pic>
        <p:nvPicPr>
          <p:cNvPr id="13" name="Picture 12">
            <a:extLst>
              <a:ext uri="{FF2B5EF4-FFF2-40B4-BE49-F238E27FC236}">
                <a16:creationId xmlns:a16="http://schemas.microsoft.com/office/drawing/2014/main" id="{A00D6DF1-CDCA-4E0B-B5BC-E435488FA329}"/>
              </a:ext>
            </a:extLst>
          </p:cNvPr>
          <p:cNvPicPr>
            <a:picLocks noChangeAspect="1"/>
          </p:cNvPicPr>
          <p:nvPr/>
        </p:nvPicPr>
        <p:blipFill>
          <a:blip r:embed="rId2"/>
          <a:stretch>
            <a:fillRect/>
          </a:stretch>
        </p:blipFill>
        <p:spPr>
          <a:xfrm>
            <a:off x="324678" y="858443"/>
            <a:ext cx="3466667" cy="352381"/>
          </a:xfrm>
          <a:prstGeom prst="rect">
            <a:avLst/>
          </a:prstGeom>
        </p:spPr>
      </p:pic>
      <p:pic>
        <p:nvPicPr>
          <p:cNvPr id="14" name="Picture 13">
            <a:extLst>
              <a:ext uri="{FF2B5EF4-FFF2-40B4-BE49-F238E27FC236}">
                <a16:creationId xmlns:a16="http://schemas.microsoft.com/office/drawing/2014/main" id="{9B24B910-F0E2-40C0-94A4-39FB44A1B188}"/>
              </a:ext>
            </a:extLst>
          </p:cNvPr>
          <p:cNvPicPr>
            <a:picLocks noChangeAspect="1"/>
          </p:cNvPicPr>
          <p:nvPr/>
        </p:nvPicPr>
        <p:blipFill>
          <a:blip r:embed="rId3"/>
          <a:stretch>
            <a:fillRect/>
          </a:stretch>
        </p:blipFill>
        <p:spPr>
          <a:xfrm>
            <a:off x="324678" y="1960482"/>
            <a:ext cx="3866667" cy="295238"/>
          </a:xfrm>
          <a:prstGeom prst="rect">
            <a:avLst/>
          </a:prstGeom>
        </p:spPr>
      </p:pic>
    </p:spTree>
    <p:extLst>
      <p:ext uri="{BB962C8B-B14F-4D97-AF65-F5344CB8AC3E}">
        <p14:creationId xmlns:p14="http://schemas.microsoft.com/office/powerpoint/2010/main" val="32587569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1CF4E-9F6B-410F-A6BE-114136B3759C}"/>
              </a:ext>
            </a:extLst>
          </p:cNvPr>
          <p:cNvSpPr>
            <a:spLocks noGrp="1"/>
          </p:cNvSpPr>
          <p:nvPr>
            <p:ph type="title"/>
          </p:nvPr>
        </p:nvSpPr>
        <p:spPr>
          <a:xfrm>
            <a:off x="228600" y="201168"/>
            <a:ext cx="4114800" cy="354279"/>
          </a:xfrm>
        </p:spPr>
        <p:txBody>
          <a:bodyPr/>
          <a:lstStyle/>
          <a:p>
            <a:r>
              <a:rPr lang="en-US" b="1" dirty="0">
                <a:solidFill>
                  <a:schemeClr val="accent2"/>
                </a:solidFill>
              </a:rPr>
              <a:t>Client Settings</a:t>
            </a:r>
            <a:endParaRPr lang="en-US" dirty="0"/>
          </a:p>
        </p:txBody>
      </p:sp>
      <p:sp>
        <p:nvSpPr>
          <p:cNvPr id="4" name="Slide Number Placeholder 3">
            <a:extLst>
              <a:ext uri="{FF2B5EF4-FFF2-40B4-BE49-F238E27FC236}">
                <a16:creationId xmlns:a16="http://schemas.microsoft.com/office/drawing/2014/main" id="{1D07B2C3-FEAE-4CB5-BBBD-50C1D16194F8}"/>
              </a:ext>
            </a:extLst>
          </p:cNvPr>
          <p:cNvSpPr>
            <a:spLocks noGrp="1"/>
          </p:cNvSpPr>
          <p:nvPr>
            <p:ph type="sldNum" sz="quarter" idx="4"/>
          </p:nvPr>
        </p:nvSpPr>
        <p:spPr/>
        <p:txBody>
          <a:bodyPr/>
          <a:lstStyle/>
          <a:p>
            <a:fld id="{D0BE6F14-FF48-0F4F-A8AA-2E3F25371E4A}" type="slidenum">
              <a:rPr lang="en-US" smtClean="0"/>
              <a:pPr/>
              <a:t>8</a:t>
            </a:fld>
            <a:endParaRPr lang="en-US" dirty="0"/>
          </a:p>
        </p:txBody>
      </p:sp>
      <p:pic>
        <p:nvPicPr>
          <p:cNvPr id="5" name="Picture 4">
            <a:extLst>
              <a:ext uri="{FF2B5EF4-FFF2-40B4-BE49-F238E27FC236}">
                <a16:creationId xmlns:a16="http://schemas.microsoft.com/office/drawing/2014/main" id="{2571DE1D-398B-4340-9149-C55753860D59}"/>
              </a:ext>
            </a:extLst>
          </p:cNvPr>
          <p:cNvPicPr>
            <a:picLocks noChangeAspect="1"/>
          </p:cNvPicPr>
          <p:nvPr/>
        </p:nvPicPr>
        <p:blipFill>
          <a:blip r:embed="rId2"/>
          <a:stretch>
            <a:fillRect/>
          </a:stretch>
        </p:blipFill>
        <p:spPr>
          <a:xfrm>
            <a:off x="269824" y="700539"/>
            <a:ext cx="6209524" cy="285714"/>
          </a:xfrm>
          <a:prstGeom prst="rect">
            <a:avLst/>
          </a:prstGeom>
        </p:spPr>
      </p:pic>
      <p:sp>
        <p:nvSpPr>
          <p:cNvPr id="6" name="Rectangle 5">
            <a:extLst>
              <a:ext uri="{FF2B5EF4-FFF2-40B4-BE49-F238E27FC236}">
                <a16:creationId xmlns:a16="http://schemas.microsoft.com/office/drawing/2014/main" id="{1F911D5B-C2E0-44C5-9986-4E23AA0D5AD3}"/>
              </a:ext>
            </a:extLst>
          </p:cNvPr>
          <p:cNvSpPr/>
          <p:nvPr/>
        </p:nvSpPr>
        <p:spPr>
          <a:xfrm>
            <a:off x="1008040" y="1032592"/>
            <a:ext cx="7907360" cy="307777"/>
          </a:xfrm>
          <a:prstGeom prst="rect">
            <a:avLst/>
          </a:prstGeom>
        </p:spPr>
        <p:txBody>
          <a:bodyPr wrap="square">
            <a:spAutoFit/>
          </a:bodyPr>
          <a:lstStyle/>
          <a:p>
            <a:pPr>
              <a:spcBef>
                <a:spcPct val="0"/>
              </a:spcBef>
              <a:buClrTx/>
              <a:buFont typeface="Arial" panose="020B0604020202020204" pitchFamily="34" charset="0"/>
              <a:buNone/>
            </a:pPr>
            <a:r>
              <a:rPr lang="en-US" altLang="en-US" sz="1400" dirty="0">
                <a:solidFill>
                  <a:schemeClr val="bg2"/>
                </a:solidFill>
                <a:cs typeface="Arial" panose="020B0604020202020204" pitchFamily="34" charset="0"/>
              </a:rPr>
              <a:t>Display inactive options for BrassRing users that are editing reqs and candidate forms. </a:t>
            </a:r>
          </a:p>
        </p:txBody>
      </p:sp>
      <p:pic>
        <p:nvPicPr>
          <p:cNvPr id="7" name="Picture 3">
            <a:extLst>
              <a:ext uri="{FF2B5EF4-FFF2-40B4-BE49-F238E27FC236}">
                <a16:creationId xmlns:a16="http://schemas.microsoft.com/office/drawing/2014/main" id="{FAD181D1-26CD-4A9C-9BDD-2FE3CA20C25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9824" y="1485179"/>
            <a:ext cx="550545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a16="http://schemas.microsoft.com/office/drawing/2014/main" id="{1FE6FAC2-12EE-4977-96DF-8709191BDA29}"/>
              </a:ext>
            </a:extLst>
          </p:cNvPr>
          <p:cNvSpPr/>
          <p:nvPr/>
        </p:nvSpPr>
        <p:spPr>
          <a:xfrm>
            <a:off x="1008039" y="1790180"/>
            <a:ext cx="7907361" cy="307777"/>
          </a:xfrm>
          <a:prstGeom prst="rect">
            <a:avLst/>
          </a:prstGeom>
        </p:spPr>
        <p:txBody>
          <a:bodyPr wrap="square">
            <a:spAutoFit/>
          </a:bodyPr>
          <a:lstStyle/>
          <a:p>
            <a:r>
              <a:rPr lang="en-US" altLang="en-US" sz="1400" dirty="0">
                <a:solidFill>
                  <a:schemeClr val="bg2"/>
                </a:solidFill>
                <a:cs typeface="Arial" panose="020B0604020202020204" pitchFamily="34" charset="0"/>
              </a:rPr>
              <a:t>Enables the .doc/.docx upload functionality option for doc templates along with HTML editor.</a:t>
            </a:r>
            <a:endParaRPr lang="en-IN" dirty="0">
              <a:solidFill>
                <a:schemeClr val="bg2"/>
              </a:solidFill>
            </a:endParaRPr>
          </a:p>
        </p:txBody>
      </p:sp>
      <p:pic>
        <p:nvPicPr>
          <p:cNvPr id="9" name="Picture 5">
            <a:extLst>
              <a:ext uri="{FF2B5EF4-FFF2-40B4-BE49-F238E27FC236}">
                <a16:creationId xmlns:a16="http://schemas.microsoft.com/office/drawing/2014/main" id="{0915B6F9-506D-47B2-B024-EB34BA1B64E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69824" y="2188763"/>
            <a:ext cx="58404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a:extLst>
              <a:ext uri="{FF2B5EF4-FFF2-40B4-BE49-F238E27FC236}">
                <a16:creationId xmlns:a16="http://schemas.microsoft.com/office/drawing/2014/main" id="{44A9621B-A82E-4742-A04C-C01F77D78055}"/>
              </a:ext>
            </a:extLst>
          </p:cNvPr>
          <p:cNvSpPr/>
          <p:nvPr/>
        </p:nvSpPr>
        <p:spPr>
          <a:xfrm>
            <a:off x="1008040" y="2542928"/>
            <a:ext cx="7907361" cy="307777"/>
          </a:xfrm>
          <a:prstGeom prst="rect">
            <a:avLst/>
          </a:prstGeom>
        </p:spPr>
        <p:txBody>
          <a:bodyPr wrap="square">
            <a:spAutoFit/>
          </a:bodyPr>
          <a:lstStyle/>
          <a:p>
            <a:pPr>
              <a:spcBef>
                <a:spcPct val="0"/>
              </a:spcBef>
              <a:buClrTx/>
              <a:buFont typeface="Arial" panose="020B0604020202020204" pitchFamily="34" charset="0"/>
              <a:buNone/>
            </a:pPr>
            <a:r>
              <a:rPr lang="en-US" altLang="en-US" sz="1400" dirty="0">
                <a:solidFill>
                  <a:schemeClr val="bg2"/>
                </a:solidFill>
                <a:cs typeface="Arial" panose="020B0604020202020204" pitchFamily="34" charset="0"/>
              </a:rPr>
              <a:t>Automatically removes unresolved merge tokens from emails generated by RAM.</a:t>
            </a:r>
          </a:p>
        </p:txBody>
      </p:sp>
      <p:pic>
        <p:nvPicPr>
          <p:cNvPr id="11" name="Picture 2">
            <a:extLst>
              <a:ext uri="{FF2B5EF4-FFF2-40B4-BE49-F238E27FC236}">
                <a16:creationId xmlns:a16="http://schemas.microsoft.com/office/drawing/2014/main" id="{2214CF98-C932-43C5-B828-419F7CBC281A}"/>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69824" y="2937523"/>
            <a:ext cx="30956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a:extLst>
              <a:ext uri="{FF2B5EF4-FFF2-40B4-BE49-F238E27FC236}">
                <a16:creationId xmlns:a16="http://schemas.microsoft.com/office/drawing/2014/main" id="{BC16FA57-01B4-4DA5-A540-CAB70DBD9744}"/>
              </a:ext>
            </a:extLst>
          </p:cNvPr>
          <p:cNvSpPr/>
          <p:nvPr/>
        </p:nvSpPr>
        <p:spPr>
          <a:xfrm>
            <a:off x="1008038" y="3253614"/>
            <a:ext cx="7907360" cy="523220"/>
          </a:xfrm>
          <a:prstGeom prst="rect">
            <a:avLst/>
          </a:prstGeom>
        </p:spPr>
        <p:txBody>
          <a:bodyPr wrap="square">
            <a:spAutoFit/>
          </a:bodyPr>
          <a:lstStyle/>
          <a:p>
            <a:pPr>
              <a:spcBef>
                <a:spcPct val="0"/>
              </a:spcBef>
              <a:buClrTx/>
              <a:buFont typeface="Arial" panose="020B0604020202020204" pitchFamily="34" charset="0"/>
              <a:buNone/>
            </a:pPr>
            <a:r>
              <a:rPr lang="en-US" altLang="en-US" sz="1400" dirty="0">
                <a:solidFill>
                  <a:schemeClr val="bg2"/>
                </a:solidFill>
                <a:cs typeface="Arial" panose="020B0604020202020204" pitchFamily="34" charset="0"/>
              </a:rPr>
              <a:t>Adds a differentiator to end of a user’s name in option fields. Used to differentiate users with similar names. (User profile phone # or an employee ID.)</a:t>
            </a:r>
          </a:p>
        </p:txBody>
      </p:sp>
      <p:pic>
        <p:nvPicPr>
          <p:cNvPr id="13" name="Picture 12">
            <a:extLst>
              <a:ext uri="{FF2B5EF4-FFF2-40B4-BE49-F238E27FC236}">
                <a16:creationId xmlns:a16="http://schemas.microsoft.com/office/drawing/2014/main" id="{2DC96515-41E7-46F5-9BE1-C03FCCE5F927}"/>
              </a:ext>
            </a:extLst>
          </p:cNvPr>
          <p:cNvPicPr>
            <a:picLocks noChangeAspect="1"/>
          </p:cNvPicPr>
          <p:nvPr/>
        </p:nvPicPr>
        <p:blipFill>
          <a:blip r:embed="rId6"/>
          <a:stretch>
            <a:fillRect/>
          </a:stretch>
        </p:blipFill>
        <p:spPr>
          <a:xfrm>
            <a:off x="228600" y="3829833"/>
            <a:ext cx="5238095" cy="238095"/>
          </a:xfrm>
          <a:prstGeom prst="rect">
            <a:avLst/>
          </a:prstGeom>
        </p:spPr>
      </p:pic>
      <p:sp>
        <p:nvSpPr>
          <p:cNvPr id="14" name="Rectangle 13">
            <a:extLst>
              <a:ext uri="{FF2B5EF4-FFF2-40B4-BE49-F238E27FC236}">
                <a16:creationId xmlns:a16="http://schemas.microsoft.com/office/drawing/2014/main" id="{CAFA1A78-D72B-4AAC-9476-4D0E903AE25E}"/>
              </a:ext>
            </a:extLst>
          </p:cNvPr>
          <p:cNvSpPr/>
          <p:nvPr/>
        </p:nvSpPr>
        <p:spPr>
          <a:xfrm>
            <a:off x="1008040" y="4082972"/>
            <a:ext cx="7907362" cy="715581"/>
          </a:xfrm>
          <a:prstGeom prst="rect">
            <a:avLst/>
          </a:prstGeom>
        </p:spPr>
        <p:txBody>
          <a:bodyPr wrap="square">
            <a:spAutoFit/>
          </a:bodyPr>
          <a:lstStyle/>
          <a:p>
            <a:r>
              <a:rPr lang="en-US" dirty="0">
                <a:solidFill>
                  <a:schemeClr val="bg2"/>
                </a:solidFill>
              </a:rPr>
              <a:t>Will prevent Reqs from being closed if there are no candidates hired for the req. The check is based on if there are candidates in the hired HR status category or if the position remaining for the req is less than the number of positions.</a:t>
            </a:r>
            <a:endParaRPr lang="en-IN" dirty="0">
              <a:solidFill>
                <a:schemeClr val="bg2"/>
              </a:solidFill>
            </a:endParaRPr>
          </a:p>
        </p:txBody>
      </p:sp>
    </p:spTree>
    <p:extLst>
      <p:ext uri="{BB962C8B-B14F-4D97-AF65-F5344CB8AC3E}">
        <p14:creationId xmlns:p14="http://schemas.microsoft.com/office/powerpoint/2010/main" val="37355436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1CF4E-9F6B-410F-A6BE-114136B3759C}"/>
              </a:ext>
            </a:extLst>
          </p:cNvPr>
          <p:cNvSpPr>
            <a:spLocks noGrp="1"/>
          </p:cNvSpPr>
          <p:nvPr>
            <p:ph type="title"/>
          </p:nvPr>
        </p:nvSpPr>
        <p:spPr>
          <a:xfrm>
            <a:off x="228600" y="201168"/>
            <a:ext cx="4114800" cy="354279"/>
          </a:xfrm>
        </p:spPr>
        <p:txBody>
          <a:bodyPr/>
          <a:lstStyle/>
          <a:p>
            <a:r>
              <a:rPr lang="en-US" b="1" dirty="0">
                <a:solidFill>
                  <a:schemeClr val="accent2"/>
                </a:solidFill>
              </a:rPr>
              <a:t>Client Settings</a:t>
            </a:r>
            <a:endParaRPr lang="en-US" dirty="0"/>
          </a:p>
        </p:txBody>
      </p:sp>
      <p:sp>
        <p:nvSpPr>
          <p:cNvPr id="4" name="Slide Number Placeholder 3">
            <a:extLst>
              <a:ext uri="{FF2B5EF4-FFF2-40B4-BE49-F238E27FC236}">
                <a16:creationId xmlns:a16="http://schemas.microsoft.com/office/drawing/2014/main" id="{1D07B2C3-FEAE-4CB5-BBBD-50C1D16194F8}"/>
              </a:ext>
            </a:extLst>
          </p:cNvPr>
          <p:cNvSpPr>
            <a:spLocks noGrp="1"/>
          </p:cNvSpPr>
          <p:nvPr>
            <p:ph type="sldNum" sz="quarter" idx="4"/>
          </p:nvPr>
        </p:nvSpPr>
        <p:spPr/>
        <p:txBody>
          <a:bodyPr/>
          <a:lstStyle/>
          <a:p>
            <a:fld id="{D0BE6F14-FF48-0F4F-A8AA-2E3F25371E4A}" type="slidenum">
              <a:rPr lang="en-US" smtClean="0"/>
              <a:pPr/>
              <a:t>9</a:t>
            </a:fld>
            <a:endParaRPr lang="en-US" dirty="0"/>
          </a:p>
        </p:txBody>
      </p:sp>
      <p:sp>
        <p:nvSpPr>
          <p:cNvPr id="6" name="Rectangle 5">
            <a:extLst>
              <a:ext uri="{FF2B5EF4-FFF2-40B4-BE49-F238E27FC236}">
                <a16:creationId xmlns:a16="http://schemas.microsoft.com/office/drawing/2014/main" id="{1F911D5B-C2E0-44C5-9986-4E23AA0D5AD3}"/>
              </a:ext>
            </a:extLst>
          </p:cNvPr>
          <p:cNvSpPr/>
          <p:nvPr/>
        </p:nvSpPr>
        <p:spPr>
          <a:xfrm>
            <a:off x="1008039" y="1091087"/>
            <a:ext cx="7907360" cy="307777"/>
          </a:xfrm>
          <a:prstGeom prst="rect">
            <a:avLst/>
          </a:prstGeom>
        </p:spPr>
        <p:txBody>
          <a:bodyPr wrap="square">
            <a:spAutoFit/>
          </a:bodyPr>
          <a:lstStyle/>
          <a:p>
            <a:pPr>
              <a:spcBef>
                <a:spcPct val="0"/>
              </a:spcBef>
              <a:buClrTx/>
              <a:buFont typeface="Arial" panose="020B0604020202020204" pitchFamily="34" charset="0"/>
              <a:buNone/>
            </a:pPr>
            <a:r>
              <a:rPr lang="en-US" altLang="en-US" sz="1400" dirty="0">
                <a:solidFill>
                  <a:schemeClr val="bg2"/>
                </a:solidFill>
                <a:cs typeface="Arial" panose="020B0604020202020204" pitchFamily="34" charset="0"/>
              </a:rPr>
              <a:t>*Enables the Cc/Bcc options while sending </a:t>
            </a:r>
            <a:r>
              <a:rPr lang="en-US" altLang="en-US" sz="1400" dirty="0" err="1">
                <a:solidFill>
                  <a:schemeClr val="bg2"/>
                </a:solidFill>
                <a:cs typeface="Arial" panose="020B0604020202020204" pitchFamily="34" charset="0"/>
              </a:rPr>
              <a:t>eLinks</a:t>
            </a:r>
            <a:r>
              <a:rPr lang="en-US" altLang="en-US" sz="1400" dirty="0">
                <a:solidFill>
                  <a:schemeClr val="bg2"/>
                </a:solidFill>
                <a:cs typeface="Arial" panose="020B0604020202020204" pitchFamily="34" charset="0"/>
              </a:rPr>
              <a:t> inside BrassRing.</a:t>
            </a:r>
          </a:p>
        </p:txBody>
      </p:sp>
      <p:sp>
        <p:nvSpPr>
          <p:cNvPr id="10" name="Rectangle 9">
            <a:extLst>
              <a:ext uri="{FF2B5EF4-FFF2-40B4-BE49-F238E27FC236}">
                <a16:creationId xmlns:a16="http://schemas.microsoft.com/office/drawing/2014/main" id="{44A9621B-A82E-4742-A04C-C01F77D78055}"/>
              </a:ext>
            </a:extLst>
          </p:cNvPr>
          <p:cNvSpPr/>
          <p:nvPr/>
        </p:nvSpPr>
        <p:spPr>
          <a:xfrm>
            <a:off x="1008039" y="2770866"/>
            <a:ext cx="7907361" cy="523220"/>
          </a:xfrm>
          <a:prstGeom prst="rect">
            <a:avLst/>
          </a:prstGeom>
        </p:spPr>
        <p:txBody>
          <a:bodyPr wrap="square">
            <a:spAutoFit/>
          </a:bodyPr>
          <a:lstStyle/>
          <a:p>
            <a:pPr>
              <a:spcBef>
                <a:spcPct val="0"/>
              </a:spcBef>
              <a:buClrTx/>
              <a:buFont typeface="Arial" panose="020B0604020202020204" pitchFamily="34" charset="0"/>
              <a:buNone/>
            </a:pPr>
            <a:r>
              <a:rPr lang="en-US" altLang="en-US" sz="1400" dirty="0">
                <a:solidFill>
                  <a:schemeClr val="bg2"/>
                </a:solidFill>
                <a:cs typeface="Arial" panose="020B0604020202020204" pitchFamily="34" charset="0"/>
              </a:rPr>
              <a:t>The creator of the Req will have an option to </a:t>
            </a:r>
            <a:r>
              <a:rPr lang="en-US" altLang="en-US" sz="1400" dirty="0" err="1">
                <a:solidFill>
                  <a:schemeClr val="bg2"/>
                </a:solidFill>
                <a:cs typeface="Arial" panose="020B0604020202020204" pitchFamily="34" charset="0"/>
              </a:rPr>
              <a:t>Opt</a:t>
            </a:r>
            <a:r>
              <a:rPr lang="en-US" altLang="en-US" sz="1400" dirty="0">
                <a:solidFill>
                  <a:schemeClr val="bg2"/>
                </a:solidFill>
                <a:cs typeface="Arial" panose="020B0604020202020204" pitchFamily="34" charset="0"/>
              </a:rPr>
              <a:t> out of being on the Req Team. This option will be in the form of a new custom req field (checkbox named "req creator not on req team“).</a:t>
            </a:r>
          </a:p>
        </p:txBody>
      </p:sp>
      <p:sp>
        <p:nvSpPr>
          <p:cNvPr id="12" name="Rectangle 11">
            <a:extLst>
              <a:ext uri="{FF2B5EF4-FFF2-40B4-BE49-F238E27FC236}">
                <a16:creationId xmlns:a16="http://schemas.microsoft.com/office/drawing/2014/main" id="{BC16FA57-01B4-4DA5-A540-CAB70DBD9744}"/>
              </a:ext>
            </a:extLst>
          </p:cNvPr>
          <p:cNvSpPr/>
          <p:nvPr/>
        </p:nvSpPr>
        <p:spPr>
          <a:xfrm>
            <a:off x="1008039" y="3673516"/>
            <a:ext cx="7907360" cy="523220"/>
          </a:xfrm>
          <a:prstGeom prst="rect">
            <a:avLst/>
          </a:prstGeom>
        </p:spPr>
        <p:txBody>
          <a:bodyPr wrap="square">
            <a:spAutoFit/>
          </a:bodyPr>
          <a:lstStyle/>
          <a:p>
            <a:pPr>
              <a:spcBef>
                <a:spcPct val="0"/>
              </a:spcBef>
              <a:buClrTx/>
              <a:buFont typeface="Arial" panose="020B0604020202020204" pitchFamily="34" charset="0"/>
              <a:buNone/>
            </a:pPr>
            <a:r>
              <a:rPr lang="en-US" altLang="en-US" sz="1400" dirty="0">
                <a:solidFill>
                  <a:schemeClr val="bg2"/>
                </a:solidFill>
                <a:cs typeface="Arial" panose="020B0604020202020204" pitchFamily="34" charset="0"/>
              </a:rPr>
              <a:t>The form linked to the HR Status will be available so that the BrassRing user can edit or view it instead of simply seeing a message that the form exists.</a:t>
            </a:r>
          </a:p>
        </p:txBody>
      </p:sp>
      <p:pic>
        <p:nvPicPr>
          <p:cNvPr id="13" name="Picture 2">
            <a:extLst>
              <a:ext uri="{FF2B5EF4-FFF2-40B4-BE49-F238E27FC236}">
                <a16:creationId xmlns:a16="http://schemas.microsoft.com/office/drawing/2014/main" id="{AC1879B6-6185-4065-AC10-C8FB64BE3AA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9824" y="754743"/>
            <a:ext cx="20764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
            <a:extLst>
              <a:ext uri="{FF2B5EF4-FFF2-40B4-BE49-F238E27FC236}">
                <a16:creationId xmlns:a16="http://schemas.microsoft.com/office/drawing/2014/main" id="{CBDC5C17-B7CF-4B0D-9C39-BBA74235152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9824" y="1454274"/>
            <a:ext cx="2289175"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14">
            <a:extLst>
              <a:ext uri="{FF2B5EF4-FFF2-40B4-BE49-F238E27FC236}">
                <a16:creationId xmlns:a16="http://schemas.microsoft.com/office/drawing/2014/main" id="{CF5F350F-1E76-4F3B-9195-A547A9E6DA06}"/>
              </a:ext>
            </a:extLst>
          </p:cNvPr>
          <p:cNvSpPr/>
          <p:nvPr/>
        </p:nvSpPr>
        <p:spPr>
          <a:xfrm>
            <a:off x="2558999" y="1454274"/>
            <a:ext cx="6315177" cy="738664"/>
          </a:xfrm>
          <a:prstGeom prst="rect">
            <a:avLst/>
          </a:prstGeom>
        </p:spPr>
        <p:txBody>
          <a:bodyPr wrap="square">
            <a:spAutoFit/>
          </a:bodyPr>
          <a:lstStyle/>
          <a:p>
            <a:pPr>
              <a:spcBef>
                <a:spcPct val="0"/>
              </a:spcBef>
              <a:buClrTx/>
              <a:buFont typeface="Arial" panose="020B0604020202020204" pitchFamily="34" charset="0"/>
              <a:buNone/>
            </a:pPr>
            <a:r>
              <a:rPr lang="en-US" altLang="en-US" sz="1400" dirty="0">
                <a:solidFill>
                  <a:schemeClr val="bg2"/>
                </a:solidFill>
                <a:cs typeface="Arial" panose="020B0604020202020204" pitchFamily="34" charset="0"/>
              </a:rPr>
              <a:t>*Allows users to embed Quick Response (QR) codes or Videos (YouTube/</a:t>
            </a:r>
            <a:r>
              <a:rPr lang="en-US" altLang="en-US" sz="1400" dirty="0" err="1">
                <a:solidFill>
                  <a:schemeClr val="bg2"/>
                </a:solidFill>
                <a:cs typeface="Arial" panose="020B0604020202020204" pitchFamily="34" charset="0"/>
              </a:rPr>
              <a:t>Metacafe</a:t>
            </a:r>
            <a:r>
              <a:rPr lang="en-US" altLang="en-US" sz="1400" dirty="0">
                <a:solidFill>
                  <a:schemeClr val="bg2"/>
                </a:solidFill>
                <a:cs typeface="Arial" panose="020B0604020202020204" pitchFamily="34" charset="0"/>
              </a:rPr>
              <a:t>) in the standard job description field when creating or editing a requisition.</a:t>
            </a:r>
          </a:p>
        </p:txBody>
      </p:sp>
      <p:pic>
        <p:nvPicPr>
          <p:cNvPr id="16" name="Picture 5">
            <a:extLst>
              <a:ext uri="{FF2B5EF4-FFF2-40B4-BE49-F238E27FC236}">
                <a16:creationId xmlns:a16="http://schemas.microsoft.com/office/drawing/2014/main" id="{9A217D70-402A-4B95-846A-98F1A78EBC1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69824" y="2488882"/>
            <a:ext cx="485775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a:extLst>
              <a:ext uri="{FF2B5EF4-FFF2-40B4-BE49-F238E27FC236}">
                <a16:creationId xmlns:a16="http://schemas.microsoft.com/office/drawing/2014/main" id="{6EDF0567-E7D4-4F51-8AE4-5EF7130183C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69824" y="3394355"/>
            <a:ext cx="4410075"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27091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1CF4E-9F6B-410F-A6BE-114136B3759C}"/>
              </a:ext>
            </a:extLst>
          </p:cNvPr>
          <p:cNvSpPr>
            <a:spLocks noGrp="1"/>
          </p:cNvSpPr>
          <p:nvPr>
            <p:ph type="title"/>
          </p:nvPr>
        </p:nvSpPr>
        <p:spPr>
          <a:xfrm>
            <a:off x="228600" y="201168"/>
            <a:ext cx="4114800" cy="354279"/>
          </a:xfrm>
        </p:spPr>
        <p:txBody>
          <a:bodyPr/>
          <a:lstStyle/>
          <a:p>
            <a:r>
              <a:rPr lang="en-US" b="1" dirty="0">
                <a:solidFill>
                  <a:schemeClr val="accent2"/>
                </a:solidFill>
              </a:rPr>
              <a:t>Client Settings</a:t>
            </a:r>
            <a:endParaRPr lang="en-US" dirty="0"/>
          </a:p>
        </p:txBody>
      </p:sp>
      <p:sp>
        <p:nvSpPr>
          <p:cNvPr id="4" name="Slide Number Placeholder 3">
            <a:extLst>
              <a:ext uri="{FF2B5EF4-FFF2-40B4-BE49-F238E27FC236}">
                <a16:creationId xmlns:a16="http://schemas.microsoft.com/office/drawing/2014/main" id="{1D07B2C3-FEAE-4CB5-BBBD-50C1D16194F8}"/>
              </a:ext>
            </a:extLst>
          </p:cNvPr>
          <p:cNvSpPr>
            <a:spLocks noGrp="1"/>
          </p:cNvSpPr>
          <p:nvPr>
            <p:ph type="sldNum" sz="quarter" idx="4"/>
          </p:nvPr>
        </p:nvSpPr>
        <p:spPr/>
        <p:txBody>
          <a:bodyPr/>
          <a:lstStyle/>
          <a:p>
            <a:fld id="{D0BE6F14-FF48-0F4F-A8AA-2E3F25371E4A}" type="slidenum">
              <a:rPr lang="en-US" smtClean="0"/>
              <a:pPr/>
              <a:t>10</a:t>
            </a:fld>
            <a:endParaRPr lang="en-US" dirty="0"/>
          </a:p>
        </p:txBody>
      </p:sp>
      <p:sp>
        <p:nvSpPr>
          <p:cNvPr id="6" name="Rectangle 5">
            <a:extLst>
              <a:ext uri="{FF2B5EF4-FFF2-40B4-BE49-F238E27FC236}">
                <a16:creationId xmlns:a16="http://schemas.microsoft.com/office/drawing/2014/main" id="{1F911D5B-C2E0-44C5-9986-4E23AA0D5AD3}"/>
              </a:ext>
            </a:extLst>
          </p:cNvPr>
          <p:cNvSpPr/>
          <p:nvPr/>
        </p:nvSpPr>
        <p:spPr>
          <a:xfrm>
            <a:off x="1008040" y="1015736"/>
            <a:ext cx="7907360" cy="307777"/>
          </a:xfrm>
          <a:prstGeom prst="rect">
            <a:avLst/>
          </a:prstGeom>
        </p:spPr>
        <p:txBody>
          <a:bodyPr wrap="square">
            <a:spAutoFit/>
          </a:bodyPr>
          <a:lstStyle/>
          <a:p>
            <a:pPr>
              <a:spcBef>
                <a:spcPct val="0"/>
              </a:spcBef>
              <a:buClrTx/>
              <a:buFont typeface="Arial" panose="020B0604020202020204" pitchFamily="34" charset="0"/>
              <a:buNone/>
            </a:pPr>
            <a:r>
              <a:rPr lang="en-US" altLang="en-US" sz="1400" dirty="0">
                <a:solidFill>
                  <a:schemeClr val="bg2"/>
                </a:solidFill>
                <a:cs typeface="Arial" panose="020B0604020202020204" pitchFamily="34" charset="0"/>
              </a:rPr>
              <a:t>*When posting, allow user to preview, selecting which gateway they wish to preview. </a:t>
            </a:r>
          </a:p>
        </p:txBody>
      </p:sp>
      <p:sp>
        <p:nvSpPr>
          <p:cNvPr id="8" name="Rectangle 7">
            <a:extLst>
              <a:ext uri="{FF2B5EF4-FFF2-40B4-BE49-F238E27FC236}">
                <a16:creationId xmlns:a16="http://schemas.microsoft.com/office/drawing/2014/main" id="{1FE6FAC2-12EE-4977-96DF-8709191BDA29}"/>
              </a:ext>
            </a:extLst>
          </p:cNvPr>
          <p:cNvSpPr/>
          <p:nvPr/>
        </p:nvSpPr>
        <p:spPr>
          <a:xfrm>
            <a:off x="1008038" y="1861743"/>
            <a:ext cx="7907361" cy="307777"/>
          </a:xfrm>
          <a:prstGeom prst="rect">
            <a:avLst/>
          </a:prstGeom>
        </p:spPr>
        <p:txBody>
          <a:bodyPr wrap="square">
            <a:spAutoFit/>
          </a:bodyPr>
          <a:lstStyle/>
          <a:p>
            <a:r>
              <a:rPr lang="en-US" altLang="en-US" sz="1400" dirty="0">
                <a:solidFill>
                  <a:schemeClr val="bg2"/>
                </a:solidFill>
                <a:cs typeface="Arial" panose="020B0604020202020204" pitchFamily="34" charset="0"/>
              </a:rPr>
              <a:t>*Presents the newest layout for the posting options page.</a:t>
            </a:r>
          </a:p>
        </p:txBody>
      </p:sp>
      <p:sp>
        <p:nvSpPr>
          <p:cNvPr id="10" name="Rectangle 9">
            <a:extLst>
              <a:ext uri="{FF2B5EF4-FFF2-40B4-BE49-F238E27FC236}">
                <a16:creationId xmlns:a16="http://schemas.microsoft.com/office/drawing/2014/main" id="{44A9621B-A82E-4742-A04C-C01F77D78055}"/>
              </a:ext>
            </a:extLst>
          </p:cNvPr>
          <p:cNvSpPr/>
          <p:nvPr/>
        </p:nvSpPr>
        <p:spPr>
          <a:xfrm>
            <a:off x="1008039" y="2615217"/>
            <a:ext cx="7907361" cy="523220"/>
          </a:xfrm>
          <a:prstGeom prst="rect">
            <a:avLst/>
          </a:prstGeom>
        </p:spPr>
        <p:txBody>
          <a:bodyPr wrap="square">
            <a:spAutoFit/>
          </a:bodyPr>
          <a:lstStyle/>
          <a:p>
            <a:pPr>
              <a:spcBef>
                <a:spcPct val="0"/>
              </a:spcBef>
              <a:buClrTx/>
              <a:buFont typeface="Arial" panose="020B0604020202020204" pitchFamily="34" charset="0"/>
              <a:buNone/>
            </a:pPr>
            <a:r>
              <a:rPr lang="en-US" altLang="en-US" sz="1400" dirty="0">
                <a:solidFill>
                  <a:schemeClr val="bg2"/>
                </a:solidFill>
                <a:cs typeface="Arial" panose="020B0604020202020204" pitchFamily="34" charset="0"/>
              </a:rPr>
              <a:t>JCDD will re-run if a new Job Code is selected. This will override/refresh any fields that were previously filled out with the current JCDD data.</a:t>
            </a:r>
          </a:p>
        </p:txBody>
      </p:sp>
      <p:sp>
        <p:nvSpPr>
          <p:cNvPr id="12" name="Rectangle 11">
            <a:extLst>
              <a:ext uri="{FF2B5EF4-FFF2-40B4-BE49-F238E27FC236}">
                <a16:creationId xmlns:a16="http://schemas.microsoft.com/office/drawing/2014/main" id="{BC16FA57-01B4-4DA5-A540-CAB70DBD9744}"/>
              </a:ext>
            </a:extLst>
          </p:cNvPr>
          <p:cNvSpPr/>
          <p:nvPr/>
        </p:nvSpPr>
        <p:spPr>
          <a:xfrm>
            <a:off x="1008040" y="3549093"/>
            <a:ext cx="7907360" cy="523220"/>
          </a:xfrm>
          <a:prstGeom prst="rect">
            <a:avLst/>
          </a:prstGeom>
        </p:spPr>
        <p:txBody>
          <a:bodyPr wrap="square">
            <a:spAutoFit/>
          </a:bodyPr>
          <a:lstStyle/>
          <a:p>
            <a:pPr>
              <a:spcBef>
                <a:spcPct val="0"/>
              </a:spcBef>
              <a:buClrTx/>
              <a:buFont typeface="Arial" panose="020B0604020202020204" pitchFamily="34" charset="0"/>
              <a:buNone/>
            </a:pPr>
            <a:r>
              <a:rPr lang="en-US" altLang="en-US" sz="1400" dirty="0">
                <a:solidFill>
                  <a:schemeClr val="bg2"/>
                </a:solidFill>
                <a:cs typeface="Arial" panose="020B0604020202020204" pitchFamily="34" charset="0"/>
              </a:rPr>
              <a:t>Display time in BrassRing based on the user's time zone (selected on their profile) instead of the default server time zone (EST).</a:t>
            </a:r>
          </a:p>
        </p:txBody>
      </p:sp>
      <p:pic>
        <p:nvPicPr>
          <p:cNvPr id="13" name="Picture 3">
            <a:extLst>
              <a:ext uri="{FF2B5EF4-FFF2-40B4-BE49-F238E27FC236}">
                <a16:creationId xmlns:a16="http://schemas.microsoft.com/office/drawing/2014/main" id="{A5641FE9-2701-489F-AB51-6B2F8A606AF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9824" y="727889"/>
            <a:ext cx="4381500"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
            <a:extLst>
              <a:ext uri="{FF2B5EF4-FFF2-40B4-BE49-F238E27FC236}">
                <a16:creationId xmlns:a16="http://schemas.microsoft.com/office/drawing/2014/main" id="{363E7E00-916E-441E-BE0F-EFB0D7CED08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9824" y="1491578"/>
            <a:ext cx="30765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
            <a:extLst>
              <a:ext uri="{FF2B5EF4-FFF2-40B4-BE49-F238E27FC236}">
                <a16:creationId xmlns:a16="http://schemas.microsoft.com/office/drawing/2014/main" id="{FBFAA2B9-33A1-4FA9-9534-44F4F03E73C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69824" y="2305517"/>
            <a:ext cx="4238625"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4">
            <a:extLst>
              <a:ext uri="{FF2B5EF4-FFF2-40B4-BE49-F238E27FC236}">
                <a16:creationId xmlns:a16="http://schemas.microsoft.com/office/drawing/2014/main" id="{179999D3-77A6-4483-9F36-D6BD881F1F6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69824" y="3286576"/>
            <a:ext cx="38957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a:extLst>
              <a:ext uri="{FF2B5EF4-FFF2-40B4-BE49-F238E27FC236}">
                <a16:creationId xmlns:a16="http://schemas.microsoft.com/office/drawing/2014/main" id="{6A92A246-6D32-4FA1-8685-7D9D8E7CC992}"/>
              </a:ext>
            </a:extLst>
          </p:cNvPr>
          <p:cNvPicPr>
            <a:picLocks noChangeAspect="1"/>
          </p:cNvPicPr>
          <p:nvPr/>
        </p:nvPicPr>
        <p:blipFill>
          <a:blip r:embed="rId6"/>
          <a:stretch>
            <a:fillRect/>
          </a:stretch>
        </p:blipFill>
        <p:spPr>
          <a:xfrm>
            <a:off x="269824" y="4195727"/>
            <a:ext cx="4829226" cy="208028"/>
          </a:xfrm>
          <a:prstGeom prst="rect">
            <a:avLst/>
          </a:prstGeom>
        </p:spPr>
      </p:pic>
      <p:sp>
        <p:nvSpPr>
          <p:cNvPr id="18" name="Rectangle 17">
            <a:extLst>
              <a:ext uri="{FF2B5EF4-FFF2-40B4-BE49-F238E27FC236}">
                <a16:creationId xmlns:a16="http://schemas.microsoft.com/office/drawing/2014/main" id="{2EA5F659-D146-4C6C-88D4-5A4911F56C51}"/>
              </a:ext>
            </a:extLst>
          </p:cNvPr>
          <p:cNvSpPr/>
          <p:nvPr/>
        </p:nvSpPr>
        <p:spPr>
          <a:xfrm>
            <a:off x="1008038" y="4443830"/>
            <a:ext cx="7850211" cy="300082"/>
          </a:xfrm>
          <a:prstGeom prst="rect">
            <a:avLst/>
          </a:prstGeom>
        </p:spPr>
        <p:txBody>
          <a:bodyPr wrap="square">
            <a:spAutoFit/>
          </a:bodyPr>
          <a:lstStyle/>
          <a:p>
            <a:r>
              <a:rPr lang="en-US" dirty="0">
                <a:solidFill>
                  <a:schemeClr val="bg2"/>
                </a:solidFill>
              </a:rPr>
              <a:t>HR Status updates made by RAM (via an action) can kick off candidate export integrations.</a:t>
            </a:r>
            <a:endParaRPr lang="en-IN" dirty="0">
              <a:solidFill>
                <a:schemeClr val="bg2"/>
              </a:solidFill>
            </a:endParaRPr>
          </a:p>
        </p:txBody>
      </p:sp>
    </p:spTree>
    <p:extLst>
      <p:ext uri="{BB962C8B-B14F-4D97-AF65-F5344CB8AC3E}">
        <p14:creationId xmlns:p14="http://schemas.microsoft.com/office/powerpoint/2010/main" val="23943616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1CF4E-9F6B-410F-A6BE-114136B3759C}"/>
              </a:ext>
            </a:extLst>
          </p:cNvPr>
          <p:cNvSpPr>
            <a:spLocks noGrp="1"/>
          </p:cNvSpPr>
          <p:nvPr>
            <p:ph type="title"/>
          </p:nvPr>
        </p:nvSpPr>
        <p:spPr>
          <a:xfrm>
            <a:off x="228600" y="201168"/>
            <a:ext cx="4114800" cy="354279"/>
          </a:xfrm>
        </p:spPr>
        <p:txBody>
          <a:bodyPr/>
          <a:lstStyle/>
          <a:p>
            <a:r>
              <a:rPr lang="en-US" b="1" dirty="0">
                <a:solidFill>
                  <a:schemeClr val="accent2"/>
                </a:solidFill>
              </a:rPr>
              <a:t>Client Settings</a:t>
            </a:r>
            <a:endParaRPr lang="en-US" dirty="0"/>
          </a:p>
        </p:txBody>
      </p:sp>
      <p:sp>
        <p:nvSpPr>
          <p:cNvPr id="4" name="Slide Number Placeholder 3">
            <a:extLst>
              <a:ext uri="{FF2B5EF4-FFF2-40B4-BE49-F238E27FC236}">
                <a16:creationId xmlns:a16="http://schemas.microsoft.com/office/drawing/2014/main" id="{1D07B2C3-FEAE-4CB5-BBBD-50C1D16194F8}"/>
              </a:ext>
            </a:extLst>
          </p:cNvPr>
          <p:cNvSpPr>
            <a:spLocks noGrp="1"/>
          </p:cNvSpPr>
          <p:nvPr>
            <p:ph type="sldNum" sz="quarter" idx="4"/>
          </p:nvPr>
        </p:nvSpPr>
        <p:spPr/>
        <p:txBody>
          <a:bodyPr/>
          <a:lstStyle/>
          <a:p>
            <a:fld id="{D0BE6F14-FF48-0F4F-A8AA-2E3F25371E4A}" type="slidenum">
              <a:rPr lang="en-US" smtClean="0"/>
              <a:pPr/>
              <a:t>11</a:t>
            </a:fld>
            <a:endParaRPr lang="en-US" dirty="0"/>
          </a:p>
        </p:txBody>
      </p:sp>
      <p:sp>
        <p:nvSpPr>
          <p:cNvPr id="6" name="Rectangle 5">
            <a:extLst>
              <a:ext uri="{FF2B5EF4-FFF2-40B4-BE49-F238E27FC236}">
                <a16:creationId xmlns:a16="http://schemas.microsoft.com/office/drawing/2014/main" id="{1F911D5B-C2E0-44C5-9986-4E23AA0D5AD3}"/>
              </a:ext>
            </a:extLst>
          </p:cNvPr>
          <p:cNvSpPr/>
          <p:nvPr/>
        </p:nvSpPr>
        <p:spPr>
          <a:xfrm>
            <a:off x="1008039" y="994721"/>
            <a:ext cx="7907360" cy="523220"/>
          </a:xfrm>
          <a:prstGeom prst="rect">
            <a:avLst/>
          </a:prstGeom>
        </p:spPr>
        <p:txBody>
          <a:bodyPr wrap="square">
            <a:spAutoFit/>
          </a:bodyPr>
          <a:lstStyle/>
          <a:p>
            <a:pPr>
              <a:spcBef>
                <a:spcPct val="0"/>
              </a:spcBef>
              <a:buClrTx/>
              <a:buFont typeface="Arial" panose="020B0604020202020204" pitchFamily="34" charset="0"/>
              <a:buNone/>
            </a:pPr>
            <a:r>
              <a:rPr lang="en-US" altLang="en-US" sz="1400" dirty="0">
                <a:solidFill>
                  <a:schemeClr val="bg2"/>
                </a:solidFill>
                <a:cs typeface="Arial" panose="020B0604020202020204" pitchFamily="34" charset="0"/>
              </a:rPr>
              <a:t>*This adds a signature field (image upload) to the user's profile page. Users can upload the signature as an image.</a:t>
            </a:r>
          </a:p>
        </p:txBody>
      </p:sp>
      <p:sp>
        <p:nvSpPr>
          <p:cNvPr id="8" name="Rectangle 7">
            <a:extLst>
              <a:ext uri="{FF2B5EF4-FFF2-40B4-BE49-F238E27FC236}">
                <a16:creationId xmlns:a16="http://schemas.microsoft.com/office/drawing/2014/main" id="{1FE6FAC2-12EE-4977-96DF-8709191BDA29}"/>
              </a:ext>
            </a:extLst>
          </p:cNvPr>
          <p:cNvSpPr/>
          <p:nvPr/>
        </p:nvSpPr>
        <p:spPr>
          <a:xfrm>
            <a:off x="1008038" y="1937495"/>
            <a:ext cx="7907361" cy="523220"/>
          </a:xfrm>
          <a:prstGeom prst="rect">
            <a:avLst/>
          </a:prstGeom>
        </p:spPr>
        <p:txBody>
          <a:bodyPr wrap="square">
            <a:spAutoFit/>
          </a:bodyPr>
          <a:lstStyle/>
          <a:p>
            <a:r>
              <a:rPr lang="en-US" altLang="en-US" sz="1400" dirty="0">
                <a:solidFill>
                  <a:schemeClr val="bg2"/>
                </a:solidFill>
                <a:cs typeface="Arial" panose="020B0604020202020204" pitchFamily="34" charset="0"/>
              </a:rPr>
              <a:t>Interview Manager – Allows users to schedule an interview in busy slots when the slots were pulled via 0365/Google Calendar integration.</a:t>
            </a:r>
          </a:p>
        </p:txBody>
      </p:sp>
      <p:sp>
        <p:nvSpPr>
          <p:cNvPr id="12" name="Rectangle 11">
            <a:extLst>
              <a:ext uri="{FF2B5EF4-FFF2-40B4-BE49-F238E27FC236}">
                <a16:creationId xmlns:a16="http://schemas.microsoft.com/office/drawing/2014/main" id="{BC16FA57-01B4-4DA5-A540-CAB70DBD9744}"/>
              </a:ext>
            </a:extLst>
          </p:cNvPr>
          <p:cNvSpPr/>
          <p:nvPr/>
        </p:nvSpPr>
        <p:spPr>
          <a:xfrm>
            <a:off x="966814" y="2858950"/>
            <a:ext cx="7907360" cy="307777"/>
          </a:xfrm>
          <a:prstGeom prst="rect">
            <a:avLst/>
          </a:prstGeom>
        </p:spPr>
        <p:txBody>
          <a:bodyPr wrap="square">
            <a:spAutoFit/>
          </a:bodyPr>
          <a:lstStyle/>
          <a:p>
            <a:pPr>
              <a:spcBef>
                <a:spcPct val="0"/>
              </a:spcBef>
              <a:buClrTx/>
              <a:buFont typeface="Arial" panose="020B0604020202020204" pitchFamily="34" charset="0"/>
              <a:buNone/>
            </a:pPr>
            <a:r>
              <a:rPr lang="en-US" altLang="en-US" sz="1400" dirty="0">
                <a:solidFill>
                  <a:schemeClr val="bg2"/>
                </a:solidFill>
                <a:cs typeface="Arial" panose="020B0604020202020204" pitchFamily="34" charset="0"/>
              </a:rPr>
              <a:t>Removes the candidate forms once completed by the candidate inside Candidate Zone. </a:t>
            </a:r>
          </a:p>
        </p:txBody>
      </p:sp>
      <p:pic>
        <p:nvPicPr>
          <p:cNvPr id="17" name="Picture 3">
            <a:extLst>
              <a:ext uri="{FF2B5EF4-FFF2-40B4-BE49-F238E27FC236}">
                <a16:creationId xmlns:a16="http://schemas.microsoft.com/office/drawing/2014/main" id="{3A28BA11-9761-47F6-9D05-54843502EAF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9824" y="715964"/>
            <a:ext cx="367665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a:extLst>
              <a:ext uri="{FF2B5EF4-FFF2-40B4-BE49-F238E27FC236}">
                <a16:creationId xmlns:a16="http://schemas.microsoft.com/office/drawing/2014/main" id="{34A94C4F-2F39-434F-B3DB-A7A82E3E5917}"/>
              </a:ext>
            </a:extLst>
          </p:cNvPr>
          <p:cNvPicPr>
            <a:picLocks noChangeAspect="1"/>
          </p:cNvPicPr>
          <p:nvPr/>
        </p:nvPicPr>
        <p:blipFill>
          <a:blip r:embed="rId3"/>
          <a:stretch>
            <a:fillRect/>
          </a:stretch>
        </p:blipFill>
        <p:spPr>
          <a:xfrm>
            <a:off x="269824" y="1597905"/>
            <a:ext cx="4333333" cy="247619"/>
          </a:xfrm>
          <a:prstGeom prst="rect">
            <a:avLst/>
          </a:prstGeom>
        </p:spPr>
      </p:pic>
      <p:pic>
        <p:nvPicPr>
          <p:cNvPr id="20" name="Picture 19">
            <a:extLst>
              <a:ext uri="{FF2B5EF4-FFF2-40B4-BE49-F238E27FC236}">
                <a16:creationId xmlns:a16="http://schemas.microsoft.com/office/drawing/2014/main" id="{F0CA87AC-CA5B-4C39-AF0B-7B8837879CCC}"/>
              </a:ext>
            </a:extLst>
          </p:cNvPr>
          <p:cNvPicPr>
            <a:picLocks noChangeAspect="1"/>
          </p:cNvPicPr>
          <p:nvPr/>
        </p:nvPicPr>
        <p:blipFill>
          <a:blip r:embed="rId4"/>
          <a:stretch>
            <a:fillRect/>
          </a:stretch>
        </p:blipFill>
        <p:spPr>
          <a:xfrm>
            <a:off x="228600" y="2597110"/>
            <a:ext cx="6171429" cy="209524"/>
          </a:xfrm>
          <a:prstGeom prst="rect">
            <a:avLst/>
          </a:prstGeom>
        </p:spPr>
      </p:pic>
      <p:pic>
        <p:nvPicPr>
          <p:cNvPr id="21" name="Picture 20">
            <a:extLst>
              <a:ext uri="{FF2B5EF4-FFF2-40B4-BE49-F238E27FC236}">
                <a16:creationId xmlns:a16="http://schemas.microsoft.com/office/drawing/2014/main" id="{7F1F0210-8613-4841-8187-5B813692B027}"/>
              </a:ext>
            </a:extLst>
          </p:cNvPr>
          <p:cNvPicPr>
            <a:picLocks noChangeAspect="1"/>
          </p:cNvPicPr>
          <p:nvPr/>
        </p:nvPicPr>
        <p:blipFill>
          <a:blip r:embed="rId5"/>
          <a:stretch>
            <a:fillRect/>
          </a:stretch>
        </p:blipFill>
        <p:spPr>
          <a:xfrm>
            <a:off x="228601" y="3306384"/>
            <a:ext cx="4213276" cy="268315"/>
          </a:xfrm>
          <a:prstGeom prst="rect">
            <a:avLst/>
          </a:prstGeom>
        </p:spPr>
      </p:pic>
      <p:sp>
        <p:nvSpPr>
          <p:cNvPr id="22" name="Rectangle 21">
            <a:extLst>
              <a:ext uri="{FF2B5EF4-FFF2-40B4-BE49-F238E27FC236}">
                <a16:creationId xmlns:a16="http://schemas.microsoft.com/office/drawing/2014/main" id="{F4A75C37-F5BE-421D-ADB9-BD8ACAC27451}"/>
              </a:ext>
            </a:extLst>
          </p:cNvPr>
          <p:cNvSpPr/>
          <p:nvPr/>
        </p:nvSpPr>
        <p:spPr>
          <a:xfrm>
            <a:off x="966812" y="3634616"/>
            <a:ext cx="7907362" cy="507831"/>
          </a:xfrm>
          <a:prstGeom prst="rect">
            <a:avLst/>
          </a:prstGeom>
        </p:spPr>
        <p:txBody>
          <a:bodyPr wrap="square">
            <a:spAutoFit/>
          </a:bodyPr>
          <a:lstStyle/>
          <a:p>
            <a:r>
              <a:rPr lang="en-US" dirty="0">
                <a:solidFill>
                  <a:schemeClr val="bg2"/>
                </a:solidFill>
              </a:rPr>
              <a:t>*Provides a means to create a My Req relationship for users without including them in the Recruiter, Hiring Manager, or Requisition Team fields.</a:t>
            </a:r>
            <a:endParaRPr lang="en-IN" dirty="0">
              <a:solidFill>
                <a:schemeClr val="bg2"/>
              </a:solidFill>
            </a:endParaRPr>
          </a:p>
        </p:txBody>
      </p:sp>
    </p:spTree>
    <p:extLst>
      <p:ext uri="{BB962C8B-B14F-4D97-AF65-F5344CB8AC3E}">
        <p14:creationId xmlns:p14="http://schemas.microsoft.com/office/powerpoint/2010/main" val="25760435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1CF4E-9F6B-410F-A6BE-114136B3759C}"/>
              </a:ext>
            </a:extLst>
          </p:cNvPr>
          <p:cNvSpPr>
            <a:spLocks noGrp="1"/>
          </p:cNvSpPr>
          <p:nvPr>
            <p:ph type="title"/>
          </p:nvPr>
        </p:nvSpPr>
        <p:spPr>
          <a:xfrm>
            <a:off x="228600" y="201168"/>
            <a:ext cx="4114800" cy="354279"/>
          </a:xfrm>
        </p:spPr>
        <p:txBody>
          <a:bodyPr/>
          <a:lstStyle/>
          <a:p>
            <a:r>
              <a:rPr lang="en-US" b="1" dirty="0">
                <a:solidFill>
                  <a:schemeClr val="accent2"/>
                </a:solidFill>
              </a:rPr>
              <a:t>Client Settings</a:t>
            </a:r>
            <a:endParaRPr lang="en-US" dirty="0"/>
          </a:p>
        </p:txBody>
      </p:sp>
      <p:sp>
        <p:nvSpPr>
          <p:cNvPr id="4" name="Slide Number Placeholder 3">
            <a:extLst>
              <a:ext uri="{FF2B5EF4-FFF2-40B4-BE49-F238E27FC236}">
                <a16:creationId xmlns:a16="http://schemas.microsoft.com/office/drawing/2014/main" id="{1D07B2C3-FEAE-4CB5-BBBD-50C1D16194F8}"/>
              </a:ext>
            </a:extLst>
          </p:cNvPr>
          <p:cNvSpPr>
            <a:spLocks noGrp="1"/>
          </p:cNvSpPr>
          <p:nvPr>
            <p:ph type="sldNum" sz="quarter" idx="4"/>
          </p:nvPr>
        </p:nvSpPr>
        <p:spPr/>
        <p:txBody>
          <a:bodyPr/>
          <a:lstStyle/>
          <a:p>
            <a:fld id="{D0BE6F14-FF48-0F4F-A8AA-2E3F25371E4A}" type="slidenum">
              <a:rPr lang="en-US" smtClean="0"/>
              <a:pPr/>
              <a:t>12</a:t>
            </a:fld>
            <a:endParaRPr lang="en-US" dirty="0"/>
          </a:p>
        </p:txBody>
      </p:sp>
      <p:pic>
        <p:nvPicPr>
          <p:cNvPr id="13" name="Picture 12">
            <a:extLst>
              <a:ext uri="{FF2B5EF4-FFF2-40B4-BE49-F238E27FC236}">
                <a16:creationId xmlns:a16="http://schemas.microsoft.com/office/drawing/2014/main" id="{1EAC5A59-87D4-4DD9-A540-C13B5717475E}"/>
              </a:ext>
            </a:extLst>
          </p:cNvPr>
          <p:cNvPicPr>
            <a:picLocks noChangeAspect="1"/>
          </p:cNvPicPr>
          <p:nvPr/>
        </p:nvPicPr>
        <p:blipFill>
          <a:blip r:embed="rId2"/>
          <a:stretch>
            <a:fillRect/>
          </a:stretch>
        </p:blipFill>
        <p:spPr>
          <a:xfrm>
            <a:off x="269826" y="846155"/>
            <a:ext cx="3698232" cy="201595"/>
          </a:xfrm>
          <a:prstGeom prst="rect">
            <a:avLst/>
          </a:prstGeom>
        </p:spPr>
      </p:pic>
      <p:pic>
        <p:nvPicPr>
          <p:cNvPr id="14" name="Picture 13">
            <a:extLst>
              <a:ext uri="{FF2B5EF4-FFF2-40B4-BE49-F238E27FC236}">
                <a16:creationId xmlns:a16="http://schemas.microsoft.com/office/drawing/2014/main" id="{A9B9963B-F0B9-40A2-BF01-ECF177377BDE}"/>
              </a:ext>
            </a:extLst>
          </p:cNvPr>
          <p:cNvPicPr>
            <a:picLocks noChangeAspect="1"/>
          </p:cNvPicPr>
          <p:nvPr/>
        </p:nvPicPr>
        <p:blipFill>
          <a:blip r:embed="rId3"/>
          <a:stretch>
            <a:fillRect/>
          </a:stretch>
        </p:blipFill>
        <p:spPr>
          <a:xfrm>
            <a:off x="4102100" y="846156"/>
            <a:ext cx="3698233" cy="176106"/>
          </a:xfrm>
          <a:prstGeom prst="rect">
            <a:avLst/>
          </a:prstGeom>
        </p:spPr>
      </p:pic>
      <p:sp>
        <p:nvSpPr>
          <p:cNvPr id="15" name="Rectangle 14">
            <a:extLst>
              <a:ext uri="{FF2B5EF4-FFF2-40B4-BE49-F238E27FC236}">
                <a16:creationId xmlns:a16="http://schemas.microsoft.com/office/drawing/2014/main" id="{837A9E32-60D4-4686-8D27-352F9A4EA35F}"/>
              </a:ext>
            </a:extLst>
          </p:cNvPr>
          <p:cNvSpPr/>
          <p:nvPr/>
        </p:nvSpPr>
        <p:spPr>
          <a:xfrm>
            <a:off x="990601" y="1106505"/>
            <a:ext cx="7883574" cy="715581"/>
          </a:xfrm>
          <a:prstGeom prst="rect">
            <a:avLst/>
          </a:prstGeom>
        </p:spPr>
        <p:txBody>
          <a:bodyPr wrap="square">
            <a:spAutoFit/>
          </a:bodyPr>
          <a:lstStyle/>
          <a:p>
            <a:r>
              <a:rPr lang="en-US" dirty="0">
                <a:solidFill>
                  <a:schemeClr val="bg2"/>
                </a:solidFill>
              </a:rPr>
              <a:t>Allows BrassRing users to pre-define candidate username and password, instruct candidates to use these profile fields as login; and direct candidates to the TG profile where the form/document has been posted.</a:t>
            </a:r>
            <a:endParaRPr lang="en-IN" dirty="0">
              <a:solidFill>
                <a:schemeClr val="bg2"/>
              </a:solidFill>
            </a:endParaRPr>
          </a:p>
        </p:txBody>
      </p:sp>
      <p:pic>
        <p:nvPicPr>
          <p:cNvPr id="16" name="Picture 15">
            <a:extLst>
              <a:ext uri="{FF2B5EF4-FFF2-40B4-BE49-F238E27FC236}">
                <a16:creationId xmlns:a16="http://schemas.microsoft.com/office/drawing/2014/main" id="{A0EAE720-F854-4322-83CC-B10B73B64EEC}"/>
              </a:ext>
            </a:extLst>
          </p:cNvPr>
          <p:cNvPicPr>
            <a:picLocks noChangeAspect="1"/>
          </p:cNvPicPr>
          <p:nvPr/>
        </p:nvPicPr>
        <p:blipFill>
          <a:blip r:embed="rId4"/>
          <a:stretch>
            <a:fillRect/>
          </a:stretch>
        </p:blipFill>
        <p:spPr>
          <a:xfrm>
            <a:off x="269826" y="1880841"/>
            <a:ext cx="4467276" cy="189291"/>
          </a:xfrm>
          <a:prstGeom prst="rect">
            <a:avLst/>
          </a:prstGeom>
        </p:spPr>
      </p:pic>
      <p:sp>
        <p:nvSpPr>
          <p:cNvPr id="21" name="Rectangle 20">
            <a:extLst>
              <a:ext uri="{FF2B5EF4-FFF2-40B4-BE49-F238E27FC236}">
                <a16:creationId xmlns:a16="http://schemas.microsoft.com/office/drawing/2014/main" id="{BE539B4D-88B3-4F9C-A4ED-87531CE2C191}"/>
              </a:ext>
            </a:extLst>
          </p:cNvPr>
          <p:cNvSpPr/>
          <p:nvPr/>
        </p:nvSpPr>
        <p:spPr>
          <a:xfrm>
            <a:off x="990600" y="2088590"/>
            <a:ext cx="7883574" cy="507831"/>
          </a:xfrm>
          <a:prstGeom prst="rect">
            <a:avLst/>
          </a:prstGeom>
        </p:spPr>
        <p:txBody>
          <a:bodyPr wrap="square">
            <a:spAutoFit/>
          </a:bodyPr>
          <a:lstStyle/>
          <a:p>
            <a:r>
              <a:rPr lang="en-US" dirty="0">
                <a:solidFill>
                  <a:schemeClr val="bg2"/>
                </a:solidFill>
              </a:rPr>
              <a:t>Determines how recruiter and manager names will appear in communications when the merge token is used.</a:t>
            </a:r>
            <a:endParaRPr lang="en-IN" dirty="0">
              <a:solidFill>
                <a:schemeClr val="bg2"/>
              </a:solidFill>
            </a:endParaRPr>
          </a:p>
        </p:txBody>
      </p:sp>
      <p:pic>
        <p:nvPicPr>
          <p:cNvPr id="22" name="Picture 21">
            <a:extLst>
              <a:ext uri="{FF2B5EF4-FFF2-40B4-BE49-F238E27FC236}">
                <a16:creationId xmlns:a16="http://schemas.microsoft.com/office/drawing/2014/main" id="{B9F813A0-5C5D-484B-8B2A-E084F62AC981}"/>
              </a:ext>
            </a:extLst>
          </p:cNvPr>
          <p:cNvPicPr>
            <a:picLocks noChangeAspect="1"/>
          </p:cNvPicPr>
          <p:nvPr/>
        </p:nvPicPr>
        <p:blipFill>
          <a:blip r:embed="rId5"/>
          <a:stretch>
            <a:fillRect/>
          </a:stretch>
        </p:blipFill>
        <p:spPr>
          <a:xfrm>
            <a:off x="269829" y="2696711"/>
            <a:ext cx="4410126" cy="177589"/>
          </a:xfrm>
          <a:prstGeom prst="rect">
            <a:avLst/>
          </a:prstGeom>
        </p:spPr>
      </p:pic>
      <p:sp>
        <p:nvSpPr>
          <p:cNvPr id="23" name="Rectangle 22">
            <a:extLst>
              <a:ext uri="{FF2B5EF4-FFF2-40B4-BE49-F238E27FC236}">
                <a16:creationId xmlns:a16="http://schemas.microsoft.com/office/drawing/2014/main" id="{0FFBCF8D-EE2F-418F-989A-59568EB13E84}"/>
              </a:ext>
            </a:extLst>
          </p:cNvPr>
          <p:cNvSpPr/>
          <p:nvPr/>
        </p:nvSpPr>
        <p:spPr>
          <a:xfrm>
            <a:off x="990601" y="2889846"/>
            <a:ext cx="7883570" cy="300082"/>
          </a:xfrm>
          <a:prstGeom prst="rect">
            <a:avLst/>
          </a:prstGeom>
        </p:spPr>
        <p:txBody>
          <a:bodyPr wrap="square">
            <a:spAutoFit/>
          </a:bodyPr>
          <a:lstStyle/>
          <a:p>
            <a:r>
              <a:rPr lang="en-US" dirty="0">
                <a:solidFill>
                  <a:schemeClr val="bg2"/>
                </a:solidFill>
              </a:rPr>
              <a:t>Sets the default action value for Move/Copy functionality to Req or Working folders.</a:t>
            </a:r>
            <a:endParaRPr lang="en-IN" dirty="0">
              <a:solidFill>
                <a:schemeClr val="bg2"/>
              </a:solidFill>
            </a:endParaRPr>
          </a:p>
        </p:txBody>
      </p:sp>
      <p:pic>
        <p:nvPicPr>
          <p:cNvPr id="24" name="Picture 23">
            <a:extLst>
              <a:ext uri="{FF2B5EF4-FFF2-40B4-BE49-F238E27FC236}">
                <a16:creationId xmlns:a16="http://schemas.microsoft.com/office/drawing/2014/main" id="{42EC5C8D-2B8C-47F6-81C0-819E9321F664}"/>
              </a:ext>
            </a:extLst>
          </p:cNvPr>
          <p:cNvPicPr>
            <a:picLocks noChangeAspect="1"/>
          </p:cNvPicPr>
          <p:nvPr/>
        </p:nvPicPr>
        <p:blipFill>
          <a:blip r:embed="rId6"/>
          <a:stretch>
            <a:fillRect/>
          </a:stretch>
        </p:blipFill>
        <p:spPr>
          <a:xfrm>
            <a:off x="269826" y="3387391"/>
            <a:ext cx="6086525" cy="184655"/>
          </a:xfrm>
          <a:prstGeom prst="rect">
            <a:avLst/>
          </a:prstGeom>
        </p:spPr>
      </p:pic>
      <p:sp>
        <p:nvSpPr>
          <p:cNvPr id="25" name="Rectangle 24">
            <a:extLst>
              <a:ext uri="{FF2B5EF4-FFF2-40B4-BE49-F238E27FC236}">
                <a16:creationId xmlns:a16="http://schemas.microsoft.com/office/drawing/2014/main" id="{30DD3398-8620-421C-B05B-05D99F6188AD}"/>
              </a:ext>
            </a:extLst>
          </p:cNvPr>
          <p:cNvSpPr/>
          <p:nvPr/>
        </p:nvSpPr>
        <p:spPr>
          <a:xfrm>
            <a:off x="990600" y="3577306"/>
            <a:ext cx="7924800" cy="507831"/>
          </a:xfrm>
          <a:prstGeom prst="rect">
            <a:avLst/>
          </a:prstGeom>
        </p:spPr>
        <p:txBody>
          <a:bodyPr wrap="square">
            <a:spAutoFit/>
          </a:bodyPr>
          <a:lstStyle/>
          <a:p>
            <a:r>
              <a:rPr lang="en-US" dirty="0">
                <a:solidFill>
                  <a:schemeClr val="bg2"/>
                </a:solidFill>
              </a:rPr>
              <a:t>Sets the default action concerning whether to retain HR Status data when user uses Move/Copy functionality</a:t>
            </a:r>
            <a:endParaRPr lang="en-IN" dirty="0">
              <a:solidFill>
                <a:schemeClr val="bg2"/>
              </a:solidFill>
            </a:endParaRPr>
          </a:p>
        </p:txBody>
      </p:sp>
      <p:pic>
        <p:nvPicPr>
          <p:cNvPr id="28" name="Picture 27">
            <a:extLst>
              <a:ext uri="{FF2B5EF4-FFF2-40B4-BE49-F238E27FC236}">
                <a16:creationId xmlns:a16="http://schemas.microsoft.com/office/drawing/2014/main" id="{89A86116-7CC0-431B-9EBE-25BB6C39A852}"/>
              </a:ext>
            </a:extLst>
          </p:cNvPr>
          <p:cNvPicPr>
            <a:picLocks noChangeAspect="1"/>
          </p:cNvPicPr>
          <p:nvPr/>
        </p:nvPicPr>
        <p:blipFill>
          <a:blip r:embed="rId7"/>
          <a:stretch>
            <a:fillRect/>
          </a:stretch>
        </p:blipFill>
        <p:spPr>
          <a:xfrm>
            <a:off x="228600" y="4085137"/>
            <a:ext cx="7864553" cy="196048"/>
          </a:xfrm>
          <a:prstGeom prst="rect">
            <a:avLst/>
          </a:prstGeom>
        </p:spPr>
      </p:pic>
      <p:sp>
        <p:nvSpPr>
          <p:cNvPr id="29" name="Rectangle 28">
            <a:extLst>
              <a:ext uri="{FF2B5EF4-FFF2-40B4-BE49-F238E27FC236}">
                <a16:creationId xmlns:a16="http://schemas.microsoft.com/office/drawing/2014/main" id="{29F17A4F-36E9-4A15-8EFC-E958425DC350}"/>
              </a:ext>
            </a:extLst>
          </p:cNvPr>
          <p:cNvSpPr/>
          <p:nvPr/>
        </p:nvSpPr>
        <p:spPr>
          <a:xfrm>
            <a:off x="1092171" y="4281185"/>
            <a:ext cx="7864555" cy="507831"/>
          </a:xfrm>
          <a:prstGeom prst="rect">
            <a:avLst/>
          </a:prstGeom>
        </p:spPr>
        <p:txBody>
          <a:bodyPr wrap="square">
            <a:spAutoFit/>
          </a:bodyPr>
          <a:lstStyle/>
          <a:p>
            <a:r>
              <a:rPr lang="en-US" dirty="0">
                <a:solidFill>
                  <a:schemeClr val="bg2"/>
                </a:solidFill>
              </a:rPr>
              <a:t>Configure the frequency for sending notification emails about DIT templates Schedules that are going to expire.</a:t>
            </a:r>
            <a:endParaRPr lang="en-IN" dirty="0">
              <a:solidFill>
                <a:schemeClr val="bg2"/>
              </a:solidFill>
            </a:endParaRPr>
          </a:p>
        </p:txBody>
      </p:sp>
    </p:spTree>
    <p:extLst>
      <p:ext uri="{BB962C8B-B14F-4D97-AF65-F5344CB8AC3E}">
        <p14:creationId xmlns:p14="http://schemas.microsoft.com/office/powerpoint/2010/main" val="10272147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1CF4E-9F6B-410F-A6BE-114136B3759C}"/>
              </a:ext>
            </a:extLst>
          </p:cNvPr>
          <p:cNvSpPr>
            <a:spLocks noGrp="1"/>
          </p:cNvSpPr>
          <p:nvPr>
            <p:ph type="title"/>
          </p:nvPr>
        </p:nvSpPr>
        <p:spPr>
          <a:xfrm>
            <a:off x="228600" y="201168"/>
            <a:ext cx="4114800" cy="354279"/>
          </a:xfrm>
        </p:spPr>
        <p:txBody>
          <a:bodyPr/>
          <a:lstStyle/>
          <a:p>
            <a:r>
              <a:rPr lang="en-US" b="1" dirty="0">
                <a:solidFill>
                  <a:schemeClr val="accent2"/>
                </a:solidFill>
              </a:rPr>
              <a:t>Client Settings</a:t>
            </a:r>
            <a:endParaRPr lang="en-US" dirty="0"/>
          </a:p>
        </p:txBody>
      </p:sp>
      <p:sp>
        <p:nvSpPr>
          <p:cNvPr id="4" name="Slide Number Placeholder 3">
            <a:extLst>
              <a:ext uri="{FF2B5EF4-FFF2-40B4-BE49-F238E27FC236}">
                <a16:creationId xmlns:a16="http://schemas.microsoft.com/office/drawing/2014/main" id="{1D07B2C3-FEAE-4CB5-BBBD-50C1D16194F8}"/>
              </a:ext>
            </a:extLst>
          </p:cNvPr>
          <p:cNvSpPr>
            <a:spLocks noGrp="1"/>
          </p:cNvSpPr>
          <p:nvPr>
            <p:ph type="sldNum" sz="quarter" idx="4"/>
          </p:nvPr>
        </p:nvSpPr>
        <p:spPr>
          <a:xfrm>
            <a:off x="6858001" y="4086490"/>
            <a:ext cx="2057400" cy="137160"/>
          </a:xfrm>
        </p:spPr>
        <p:txBody>
          <a:bodyPr/>
          <a:lstStyle/>
          <a:p>
            <a:fld id="{D0BE6F14-FF48-0F4F-A8AA-2E3F25371E4A}" type="slidenum">
              <a:rPr lang="en-US" smtClean="0"/>
              <a:pPr/>
              <a:t>13</a:t>
            </a:fld>
            <a:endParaRPr lang="en-US" dirty="0"/>
          </a:p>
        </p:txBody>
      </p:sp>
      <p:pic>
        <p:nvPicPr>
          <p:cNvPr id="19" name="Picture 18">
            <a:extLst>
              <a:ext uri="{FF2B5EF4-FFF2-40B4-BE49-F238E27FC236}">
                <a16:creationId xmlns:a16="http://schemas.microsoft.com/office/drawing/2014/main" id="{0B01B054-616E-4D0F-BE29-6FDD1E26BA44}"/>
              </a:ext>
            </a:extLst>
          </p:cNvPr>
          <p:cNvPicPr>
            <a:picLocks noChangeAspect="1"/>
          </p:cNvPicPr>
          <p:nvPr/>
        </p:nvPicPr>
        <p:blipFill>
          <a:blip r:embed="rId2"/>
          <a:stretch>
            <a:fillRect/>
          </a:stretch>
        </p:blipFill>
        <p:spPr>
          <a:xfrm>
            <a:off x="228602" y="907548"/>
            <a:ext cx="4410125" cy="252007"/>
          </a:xfrm>
          <a:prstGeom prst="rect">
            <a:avLst/>
          </a:prstGeom>
        </p:spPr>
      </p:pic>
      <p:sp>
        <p:nvSpPr>
          <p:cNvPr id="20" name="Rectangle 19">
            <a:extLst>
              <a:ext uri="{FF2B5EF4-FFF2-40B4-BE49-F238E27FC236}">
                <a16:creationId xmlns:a16="http://schemas.microsoft.com/office/drawing/2014/main" id="{58233B5A-26F4-4EA9-81A0-5B84C5B31C22}"/>
              </a:ext>
            </a:extLst>
          </p:cNvPr>
          <p:cNvSpPr/>
          <p:nvPr/>
        </p:nvSpPr>
        <p:spPr>
          <a:xfrm>
            <a:off x="1092171" y="1183670"/>
            <a:ext cx="7823230" cy="300082"/>
          </a:xfrm>
          <a:prstGeom prst="rect">
            <a:avLst/>
          </a:prstGeom>
        </p:spPr>
        <p:txBody>
          <a:bodyPr wrap="square">
            <a:spAutoFit/>
          </a:bodyPr>
          <a:lstStyle/>
          <a:p>
            <a:r>
              <a:rPr lang="en-US" dirty="0">
                <a:solidFill>
                  <a:schemeClr val="bg2"/>
                </a:solidFill>
              </a:rPr>
              <a:t>To hide the selected options within eLink Dashboard.</a:t>
            </a:r>
            <a:endParaRPr lang="en-IN" dirty="0">
              <a:solidFill>
                <a:schemeClr val="bg2"/>
              </a:solidFill>
            </a:endParaRPr>
          </a:p>
        </p:txBody>
      </p:sp>
      <p:pic>
        <p:nvPicPr>
          <p:cNvPr id="26" name="Picture 25">
            <a:extLst>
              <a:ext uri="{FF2B5EF4-FFF2-40B4-BE49-F238E27FC236}">
                <a16:creationId xmlns:a16="http://schemas.microsoft.com/office/drawing/2014/main" id="{405B53FE-2860-4568-843F-81E4A85F9FAF}"/>
              </a:ext>
            </a:extLst>
          </p:cNvPr>
          <p:cNvPicPr>
            <a:picLocks noChangeAspect="1"/>
          </p:cNvPicPr>
          <p:nvPr/>
        </p:nvPicPr>
        <p:blipFill>
          <a:blip r:embed="rId3"/>
          <a:stretch>
            <a:fillRect/>
          </a:stretch>
        </p:blipFill>
        <p:spPr>
          <a:xfrm>
            <a:off x="228602" y="1631725"/>
            <a:ext cx="2689275" cy="227134"/>
          </a:xfrm>
          <a:prstGeom prst="rect">
            <a:avLst/>
          </a:prstGeom>
        </p:spPr>
      </p:pic>
      <p:sp>
        <p:nvSpPr>
          <p:cNvPr id="27" name="Rectangle 26">
            <a:extLst>
              <a:ext uri="{FF2B5EF4-FFF2-40B4-BE49-F238E27FC236}">
                <a16:creationId xmlns:a16="http://schemas.microsoft.com/office/drawing/2014/main" id="{7628ABE7-EC76-4D89-B9EA-425A0F19AA07}"/>
              </a:ext>
            </a:extLst>
          </p:cNvPr>
          <p:cNvSpPr/>
          <p:nvPr/>
        </p:nvSpPr>
        <p:spPr>
          <a:xfrm>
            <a:off x="1092171" y="1855960"/>
            <a:ext cx="7864556" cy="507831"/>
          </a:xfrm>
          <a:prstGeom prst="rect">
            <a:avLst/>
          </a:prstGeom>
        </p:spPr>
        <p:txBody>
          <a:bodyPr wrap="square">
            <a:spAutoFit/>
          </a:bodyPr>
          <a:lstStyle/>
          <a:p>
            <a:r>
              <a:rPr lang="en-US" dirty="0">
                <a:solidFill>
                  <a:schemeClr val="bg2"/>
                </a:solidFill>
              </a:rPr>
              <a:t>Allow candidates to re-apply. Also needs the new "custom" req field on at least 1 req form, and 1 HR Status set to allow re-applies.</a:t>
            </a:r>
            <a:endParaRPr lang="en-IN" dirty="0">
              <a:solidFill>
                <a:schemeClr val="bg2"/>
              </a:solidFill>
            </a:endParaRPr>
          </a:p>
        </p:txBody>
      </p:sp>
    </p:spTree>
    <p:extLst>
      <p:ext uri="{BB962C8B-B14F-4D97-AF65-F5344CB8AC3E}">
        <p14:creationId xmlns:p14="http://schemas.microsoft.com/office/powerpoint/2010/main" val="24114876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48418" y="920074"/>
            <a:ext cx="7214432" cy="1562775"/>
          </a:xfrm>
        </p:spPr>
        <p:txBody>
          <a:bodyPr/>
          <a:lstStyle/>
          <a:p>
            <a:r>
              <a:rPr lang="en-US" sz="5400" dirty="0">
                <a:gradFill>
                  <a:gsLst>
                    <a:gs pos="57000">
                      <a:srgbClr val="5F79FF"/>
                    </a:gs>
                    <a:gs pos="91000">
                      <a:srgbClr val="9D87FF"/>
                    </a:gs>
                    <a:gs pos="0">
                      <a:schemeClr val="accent2"/>
                    </a:gs>
                    <a:gs pos="100000">
                      <a:schemeClr val="accent4"/>
                    </a:gs>
                  </a:gsLst>
                  <a:lin ang="0" scaled="0"/>
                </a:gradFill>
              </a:rPr>
              <a:t>Questions?</a:t>
            </a:r>
            <a:endParaRPr lang="en-US" sz="5400" dirty="0"/>
          </a:p>
        </p:txBody>
      </p:sp>
      <p:sp>
        <p:nvSpPr>
          <p:cNvPr id="2" name="Slide Number Placeholder 1">
            <a:extLst>
              <a:ext uri="{FF2B5EF4-FFF2-40B4-BE49-F238E27FC236}">
                <a16:creationId xmlns:a16="http://schemas.microsoft.com/office/drawing/2014/main" id="{6D430FAF-4417-4D98-B482-89CACF2DCDC0}"/>
              </a:ext>
            </a:extLst>
          </p:cNvPr>
          <p:cNvSpPr>
            <a:spLocks noGrp="1"/>
          </p:cNvSpPr>
          <p:nvPr>
            <p:ph type="sldNum" sz="quarter" idx="4"/>
          </p:nvPr>
        </p:nvSpPr>
        <p:spPr>
          <a:xfrm>
            <a:off x="6858000" y="4826480"/>
            <a:ext cx="2057400" cy="137160"/>
          </a:xfrm>
        </p:spPr>
        <p:txBody>
          <a:bodyPr/>
          <a:lstStyle/>
          <a:p>
            <a:fld id="{D0BE6F14-FF48-0F4F-A8AA-2E3F25371E4A}" type="slidenum">
              <a:rPr lang="en-US" smtClean="0"/>
              <a:pPr/>
              <a:t>14</a:t>
            </a:fld>
            <a:endParaRPr lang="en-US"/>
          </a:p>
        </p:txBody>
      </p:sp>
    </p:spTree>
    <p:extLst>
      <p:ext uri="{BB962C8B-B14F-4D97-AF65-F5344CB8AC3E}">
        <p14:creationId xmlns:p14="http://schemas.microsoft.com/office/powerpoint/2010/main" val="643234727"/>
      </p:ext>
    </p:extLst>
  </p:cSld>
  <p:clrMapOvr>
    <a:masterClrMapping/>
  </p:clrMapOvr>
</p:sld>
</file>

<file path=ppt/theme/theme1.xml><?xml version="1.0" encoding="utf-8"?>
<a:theme xmlns:a="http://schemas.openxmlformats.org/drawingml/2006/main" name="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2.xml><?xml version="1.0" encoding="utf-8"?>
<a:theme xmlns:a="http://schemas.openxmlformats.org/drawingml/2006/main" name="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3.xml><?xml version="1.0" encoding="utf-8"?>
<a:theme xmlns:a="http://schemas.openxmlformats.org/drawingml/2006/main" name="wht_background_2017">
  <a:themeElements>
    <a:clrScheme name="Custom 5">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79B1078-1045-354B-9F07-06E0784FD1C7}"/>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themeOverride>
</file>

<file path=docProps/app.xml><?xml version="1.0" encoding="utf-8"?>
<Properties xmlns="http://schemas.openxmlformats.org/officeDocument/2006/extended-properties" xmlns:vt="http://schemas.openxmlformats.org/officeDocument/2006/docPropsVTypes">
  <Template>Watson_presentation_template</Template>
  <TotalTime>4218</TotalTime>
  <Words>1036</Words>
  <Application>Microsoft Office PowerPoint</Application>
  <PresentationFormat>On-screen Show (16:9)</PresentationFormat>
  <Paragraphs>73</Paragraphs>
  <Slides>14</Slides>
  <Notes>0</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14</vt:i4>
      </vt:variant>
    </vt:vector>
  </HeadingPairs>
  <TitlesOfParts>
    <vt:vector size="21" baseType="lpstr">
      <vt:lpstr>Arial</vt:lpstr>
      <vt:lpstr>Calibri</vt:lpstr>
      <vt:lpstr>IBM Plex Sans</vt:lpstr>
      <vt:lpstr>IBM Plex Sans SemiBold</vt:lpstr>
      <vt:lpstr>blk_background_2017</vt:lpstr>
      <vt:lpstr>gry_background_2017</vt:lpstr>
      <vt:lpstr>wht_background_2017</vt:lpstr>
      <vt:lpstr>Client Settings IBM Kenexa BrassRing on Cloud  — External Training and Enablement Session IBM Talent Management Solutions May 18th, 2021</vt:lpstr>
      <vt:lpstr>PowerPoint Presentation</vt:lpstr>
      <vt:lpstr>Overview</vt:lpstr>
      <vt:lpstr>PowerPoint Presentation</vt:lpstr>
      <vt:lpstr>PowerPoint Presentation</vt:lpstr>
      <vt:lpstr>Talent Gateway &amp; HR Status Settings</vt:lpstr>
      <vt:lpstr>Talent Gateway &amp; HR Status Settings</vt:lpstr>
      <vt:lpstr>Client Settings</vt:lpstr>
      <vt:lpstr>Client Settings</vt:lpstr>
      <vt:lpstr>Client Settings</vt:lpstr>
      <vt:lpstr>Client Settings</vt:lpstr>
      <vt:lpstr>Client Settings</vt:lpstr>
      <vt:lpstr>Client Settings</vt:lpstr>
      <vt:lpstr>Questions?</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About this template</dc:title>
  <dc:creator>Becky Hui Chan</dc:creator>
  <cp:lastModifiedBy>Niki Bale</cp:lastModifiedBy>
  <cp:revision>274</cp:revision>
  <dcterms:created xsi:type="dcterms:W3CDTF">2018-03-01T22:47:15Z</dcterms:created>
  <dcterms:modified xsi:type="dcterms:W3CDTF">2021-05-18T16:03:16Z</dcterms:modified>
</cp:coreProperties>
</file>