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  <p:sldMasterId id="2147483830" r:id="rId4"/>
  </p:sldMasterIdLst>
  <p:notesMasterIdLst>
    <p:notesMasterId r:id="rId41"/>
  </p:notesMasterIdLst>
  <p:handoutMasterIdLst>
    <p:handoutMasterId r:id="rId42"/>
  </p:handoutMasterIdLst>
  <p:sldIdLst>
    <p:sldId id="769" r:id="rId5"/>
    <p:sldId id="799" r:id="rId6"/>
    <p:sldId id="790" r:id="rId7"/>
    <p:sldId id="800" r:id="rId8"/>
    <p:sldId id="814" r:id="rId9"/>
    <p:sldId id="809" r:id="rId10"/>
    <p:sldId id="812" r:id="rId11"/>
    <p:sldId id="853" r:id="rId12"/>
    <p:sldId id="794" r:id="rId13"/>
    <p:sldId id="719" r:id="rId14"/>
    <p:sldId id="778" r:id="rId15"/>
    <p:sldId id="776" r:id="rId16"/>
    <p:sldId id="779" r:id="rId17"/>
    <p:sldId id="780" r:id="rId18"/>
    <p:sldId id="781" r:id="rId19"/>
    <p:sldId id="825" r:id="rId20"/>
    <p:sldId id="831" r:id="rId21"/>
    <p:sldId id="843" r:id="rId22"/>
    <p:sldId id="802" r:id="rId23"/>
    <p:sldId id="849" r:id="rId24"/>
    <p:sldId id="844" r:id="rId25"/>
    <p:sldId id="845" r:id="rId26"/>
    <p:sldId id="846" r:id="rId27"/>
    <p:sldId id="847" r:id="rId28"/>
    <p:sldId id="841" r:id="rId29"/>
    <p:sldId id="728" r:id="rId30"/>
    <p:sldId id="850" r:id="rId31"/>
    <p:sldId id="851" r:id="rId32"/>
    <p:sldId id="852" r:id="rId33"/>
    <p:sldId id="801" r:id="rId34"/>
    <p:sldId id="827" r:id="rId35"/>
    <p:sldId id="795" r:id="rId36"/>
    <p:sldId id="813" r:id="rId37"/>
    <p:sldId id="284" r:id="rId38"/>
    <p:sldId id="462" r:id="rId39"/>
    <p:sldId id="842" r:id="rId4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3D3D3D"/>
    <a:srgbClr val="051B75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59"/>
  </p:normalViewPr>
  <p:slideViewPr>
    <p:cSldViewPr snapToGrid="0" snapToObjects="1" showGuides="1">
      <p:cViewPr varScale="1">
        <p:scale>
          <a:sx n="150" d="100"/>
          <a:sy n="150" d="100"/>
        </p:scale>
        <p:origin x="222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9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0091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24616" r="33365" b="22735"/>
          <a:stretch/>
        </p:blipFill>
        <p:spPr>
          <a:xfrm>
            <a:off x="8247186" y="4270238"/>
            <a:ext cx="826477" cy="73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907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3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3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2" y="4314619"/>
            <a:ext cx="685799" cy="639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E0C07-3BD5-6E4C-B02C-C4B734B673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872" y="4552570"/>
            <a:ext cx="1854877" cy="570380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73695715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9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7710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866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/>
            </a:lvl1pPr>
            <a:lvl2pPr marL="173034" indent="-173034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73236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3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047978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3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33026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7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0784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5187462" cy="4520805"/>
          </a:xfrm>
        </p:spPr>
        <p:txBody>
          <a:bodyPr/>
          <a:lstStyle>
            <a:lvl1pPr marL="117472" indent="-117472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6113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4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362078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3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3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952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1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60906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9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9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049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17864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1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0882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80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08152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44583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3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6463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5067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680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5469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1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1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229790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1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75071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2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5895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12540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6085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3257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43066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9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1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8436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9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85254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69792530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2" indent="-117472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7820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5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6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412531668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2851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325687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 sz="1100"/>
            </a:lvl1pPr>
            <a:lvl2pPr marL="173034" indent="-173034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79405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9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26" Type="http://schemas.openxmlformats.org/officeDocument/2006/relationships/slideLayout" Target="../slideLayouts/slideLayout135.xml"/><Relationship Id="rId39" Type="http://schemas.openxmlformats.org/officeDocument/2006/relationships/theme" Target="../theme/theme4.xml"/><Relationship Id="rId21" Type="http://schemas.openxmlformats.org/officeDocument/2006/relationships/slideLayout" Target="../slideLayouts/slideLayout130.xml"/><Relationship Id="rId34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5" Type="http://schemas.openxmlformats.org/officeDocument/2006/relationships/slideLayout" Target="../slideLayouts/slideLayout134.xml"/><Relationship Id="rId33" Type="http://schemas.openxmlformats.org/officeDocument/2006/relationships/slideLayout" Target="../slideLayouts/slideLayout142.xml"/><Relationship Id="rId38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29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24" Type="http://schemas.openxmlformats.org/officeDocument/2006/relationships/slideLayout" Target="../slideLayouts/slideLayout133.xml"/><Relationship Id="rId32" Type="http://schemas.openxmlformats.org/officeDocument/2006/relationships/slideLayout" Target="../slideLayouts/slideLayout141.xml"/><Relationship Id="rId37" Type="http://schemas.openxmlformats.org/officeDocument/2006/relationships/slideLayout" Target="../slideLayouts/slideLayout146.xml"/><Relationship Id="rId40" Type="http://schemas.openxmlformats.org/officeDocument/2006/relationships/image" Target="../media/image4.png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23" Type="http://schemas.openxmlformats.org/officeDocument/2006/relationships/slideLayout" Target="../slideLayouts/slideLayout132.xml"/><Relationship Id="rId28" Type="http://schemas.openxmlformats.org/officeDocument/2006/relationships/slideLayout" Target="../slideLayouts/slideLayout137.xml"/><Relationship Id="rId36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31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Relationship Id="rId22" Type="http://schemas.openxmlformats.org/officeDocument/2006/relationships/slideLayout" Target="../slideLayouts/slideLayout131.xml"/><Relationship Id="rId27" Type="http://schemas.openxmlformats.org/officeDocument/2006/relationships/slideLayout" Target="../slideLayouts/slideLayout136.xml"/><Relationship Id="rId30" Type="http://schemas.openxmlformats.org/officeDocument/2006/relationships/slideLayout" Target="../slideLayouts/slideLayout139.xml"/><Relationship Id="rId35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5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B9C487-8FC3-3D4E-BB54-543ECB6C6D4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-8872" y="4552570"/>
            <a:ext cx="1854877" cy="570380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342205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57" r:id="rId27"/>
    <p:sldLayoutId id="2147483858" r:id="rId28"/>
    <p:sldLayoutId id="2147483859" r:id="rId29"/>
    <p:sldLayoutId id="2147483860" r:id="rId30"/>
    <p:sldLayoutId id="2147483861" r:id="rId31"/>
    <p:sldLayoutId id="2147483862" r:id="rId32"/>
    <p:sldLayoutId id="2147483863" r:id="rId33"/>
    <p:sldLayoutId id="2147483864" r:id="rId34"/>
    <p:sldLayoutId id="2147483865" r:id="rId35"/>
    <p:sldLayoutId id="2147483866" r:id="rId36"/>
    <p:sldLayoutId id="2147483867" r:id="rId37"/>
    <p:sldLayoutId id="2147483868" r:id="rId38"/>
  </p:sldLayoutIdLst>
  <p:hf sldNum="0" hdr="0" dt="0"/>
  <p:txStyles>
    <p:titleStyle>
      <a:lvl1pPr algn="l" defTabSz="457189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189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4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65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60" indent="-168271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55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7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29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0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5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1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SSDLQA/2_Assess_Training/1UpcomingEnablements.html" TargetMode="External"/><Relationship Id="rId2" Type="http://schemas.openxmlformats.org/officeDocument/2006/relationships/slideLayout" Target="../slideLayouts/slideLayout111.xml"/><Relationship Id="rId1" Type="http://schemas.openxmlformats.org/officeDocument/2006/relationships/tags" Target="../tags/tag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8AA44-4D14-4A3F-929E-EC6C08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7" y="203781"/>
            <a:ext cx="8727833" cy="773142"/>
          </a:xfrm>
        </p:spPr>
        <p:txBody>
          <a:bodyPr/>
          <a:lstStyle/>
          <a:p>
            <a:r>
              <a:rPr lang="en-US" sz="2000" dirty="0"/>
              <a:t>IBM Talent Management Solutions</a:t>
            </a:r>
            <a:br>
              <a:rPr lang="en-US" sz="2800" dirty="0"/>
            </a:br>
            <a:r>
              <a:rPr lang="en-US" sz="2800" dirty="0">
                <a:solidFill>
                  <a:srgbClr val="00B0F0"/>
                </a:solidFill>
              </a:rPr>
              <a:t>June Onboard, BrassRing, &amp; Lead Manager 21.06.08 Release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D1495-722B-4B78-8351-F461E21D7974}"/>
              </a:ext>
            </a:extLst>
          </p:cNvPr>
          <p:cNvSpPr txBox="1"/>
          <p:nvPr/>
        </p:nvSpPr>
        <p:spPr>
          <a:xfrm>
            <a:off x="228597" y="976923"/>
            <a:ext cx="68677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–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Client Training and Enablement Session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Date</a:t>
            </a:r>
            <a:r>
              <a:rPr lang="en-US" dirty="0">
                <a:solidFill>
                  <a:schemeClr val="bg2"/>
                </a:solidFill>
              </a:rPr>
              <a:t>: 10</a:t>
            </a:r>
            <a:r>
              <a:rPr lang="en-US" baseline="30000" dirty="0">
                <a:solidFill>
                  <a:schemeClr val="bg2"/>
                </a:solidFill>
              </a:rPr>
              <a:t>th</a:t>
            </a:r>
            <a:r>
              <a:rPr lang="en-US" dirty="0">
                <a:solidFill>
                  <a:schemeClr val="bg2"/>
                </a:solidFill>
              </a:rPr>
              <a:t> June 2021</a:t>
            </a:r>
          </a:p>
        </p:txBody>
      </p:sp>
    </p:spTree>
    <p:extLst>
      <p:ext uri="{BB962C8B-B14F-4D97-AF65-F5344CB8AC3E}">
        <p14:creationId xmlns:p14="http://schemas.microsoft.com/office/powerpoint/2010/main" val="3156623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8686801" cy="4479344"/>
          </a:xfrm>
        </p:spPr>
        <p:txBody>
          <a:bodyPr/>
          <a:lstStyle/>
          <a:p>
            <a:r>
              <a:rPr lang="en-US" sz="5400" dirty="0"/>
              <a:t>Onboard 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7260A-A7F3-443F-B703-1DA5B16C3AA5}"/>
              </a:ext>
            </a:extLst>
          </p:cNvPr>
          <p:cNvSpPr txBox="1"/>
          <p:nvPr/>
        </p:nvSpPr>
        <p:spPr>
          <a:xfrm>
            <a:off x="6558113" y="1423163"/>
            <a:ext cx="2484135" cy="869469"/>
          </a:xfrm>
          <a:custGeom>
            <a:avLst/>
            <a:gdLst>
              <a:gd name="connsiteX0" fmla="*/ 0 w 2484135"/>
              <a:gd name="connsiteY0" fmla="*/ 0 h 869469"/>
              <a:gd name="connsiteX1" fmla="*/ 521668 w 2484135"/>
              <a:gd name="connsiteY1" fmla="*/ 0 h 869469"/>
              <a:gd name="connsiteX2" fmla="*/ 993654 w 2484135"/>
              <a:gd name="connsiteY2" fmla="*/ 0 h 869469"/>
              <a:gd name="connsiteX3" fmla="*/ 1465640 w 2484135"/>
              <a:gd name="connsiteY3" fmla="*/ 0 h 869469"/>
              <a:gd name="connsiteX4" fmla="*/ 1937625 w 2484135"/>
              <a:gd name="connsiteY4" fmla="*/ 0 h 869469"/>
              <a:gd name="connsiteX5" fmla="*/ 2484135 w 2484135"/>
              <a:gd name="connsiteY5" fmla="*/ 0 h 869469"/>
              <a:gd name="connsiteX6" fmla="*/ 2484135 w 2484135"/>
              <a:gd name="connsiteY6" fmla="*/ 426040 h 869469"/>
              <a:gd name="connsiteX7" fmla="*/ 2484135 w 2484135"/>
              <a:gd name="connsiteY7" fmla="*/ 869469 h 869469"/>
              <a:gd name="connsiteX8" fmla="*/ 1937625 w 2484135"/>
              <a:gd name="connsiteY8" fmla="*/ 869469 h 869469"/>
              <a:gd name="connsiteX9" fmla="*/ 1391116 w 2484135"/>
              <a:gd name="connsiteY9" fmla="*/ 869469 h 869469"/>
              <a:gd name="connsiteX10" fmla="*/ 943971 w 2484135"/>
              <a:gd name="connsiteY10" fmla="*/ 869469 h 869469"/>
              <a:gd name="connsiteX11" fmla="*/ 496827 w 2484135"/>
              <a:gd name="connsiteY11" fmla="*/ 869469 h 869469"/>
              <a:gd name="connsiteX12" fmla="*/ 0 w 2484135"/>
              <a:gd name="connsiteY12" fmla="*/ 869469 h 869469"/>
              <a:gd name="connsiteX13" fmla="*/ 0 w 2484135"/>
              <a:gd name="connsiteY13" fmla="*/ 434735 h 869469"/>
              <a:gd name="connsiteX14" fmla="*/ 0 w 2484135"/>
              <a:gd name="connsiteY14" fmla="*/ 0 h 86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84135" h="869469" extrusionOk="0">
                <a:moveTo>
                  <a:pt x="0" y="0"/>
                </a:moveTo>
                <a:cubicBezTo>
                  <a:pt x="226022" y="-36778"/>
                  <a:pt x="414772" y="58470"/>
                  <a:pt x="521668" y="0"/>
                </a:cubicBezTo>
                <a:cubicBezTo>
                  <a:pt x="628564" y="-58470"/>
                  <a:pt x="868584" y="56277"/>
                  <a:pt x="993654" y="0"/>
                </a:cubicBezTo>
                <a:cubicBezTo>
                  <a:pt x="1118724" y="-56277"/>
                  <a:pt x="1291399" y="18022"/>
                  <a:pt x="1465640" y="0"/>
                </a:cubicBezTo>
                <a:cubicBezTo>
                  <a:pt x="1639881" y="-18022"/>
                  <a:pt x="1767211" y="55645"/>
                  <a:pt x="1937625" y="0"/>
                </a:cubicBezTo>
                <a:cubicBezTo>
                  <a:pt x="2108039" y="-55645"/>
                  <a:pt x="2251128" y="47920"/>
                  <a:pt x="2484135" y="0"/>
                </a:cubicBezTo>
                <a:cubicBezTo>
                  <a:pt x="2492165" y="174582"/>
                  <a:pt x="2465248" y="289543"/>
                  <a:pt x="2484135" y="426040"/>
                </a:cubicBezTo>
                <a:cubicBezTo>
                  <a:pt x="2503022" y="562537"/>
                  <a:pt x="2465011" y="690320"/>
                  <a:pt x="2484135" y="869469"/>
                </a:cubicBezTo>
                <a:cubicBezTo>
                  <a:pt x="2286055" y="902952"/>
                  <a:pt x="2172435" y="858095"/>
                  <a:pt x="1937625" y="869469"/>
                </a:cubicBezTo>
                <a:cubicBezTo>
                  <a:pt x="1702815" y="880843"/>
                  <a:pt x="1629526" y="866593"/>
                  <a:pt x="1391116" y="869469"/>
                </a:cubicBezTo>
                <a:cubicBezTo>
                  <a:pt x="1152706" y="872345"/>
                  <a:pt x="1125282" y="831387"/>
                  <a:pt x="943971" y="869469"/>
                </a:cubicBezTo>
                <a:cubicBezTo>
                  <a:pt x="762660" y="907551"/>
                  <a:pt x="626185" y="822062"/>
                  <a:pt x="496827" y="869469"/>
                </a:cubicBezTo>
                <a:cubicBezTo>
                  <a:pt x="367469" y="916876"/>
                  <a:pt x="175347" y="810513"/>
                  <a:pt x="0" y="869469"/>
                </a:cubicBezTo>
                <a:cubicBezTo>
                  <a:pt x="-43978" y="773027"/>
                  <a:pt x="41795" y="553108"/>
                  <a:pt x="0" y="434735"/>
                </a:cubicBezTo>
                <a:cubicBezTo>
                  <a:pt x="-41795" y="316362"/>
                  <a:pt x="19165" y="181920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0535315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Release Dates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Staging: 10</a:t>
            </a:r>
            <a:r>
              <a:rPr kumimoji="0" lang="en-US" sz="135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th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June 2021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Production: 19</a:t>
            </a:r>
            <a:r>
              <a:rPr kumimoji="0" lang="en-US" sz="135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th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June 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F4A24E-D45E-4C44-A152-37C05E288BFF}"/>
              </a:ext>
            </a:extLst>
          </p:cNvPr>
          <p:cNvSpPr txBox="1"/>
          <p:nvPr/>
        </p:nvSpPr>
        <p:spPr>
          <a:xfrm>
            <a:off x="6492241" y="2644401"/>
            <a:ext cx="2550008" cy="2400657"/>
          </a:xfrm>
          <a:custGeom>
            <a:avLst/>
            <a:gdLst>
              <a:gd name="connsiteX0" fmla="*/ 0 w 2550008"/>
              <a:gd name="connsiteY0" fmla="*/ 0 h 2400657"/>
              <a:gd name="connsiteX1" fmla="*/ 535502 w 2550008"/>
              <a:gd name="connsiteY1" fmla="*/ 0 h 2400657"/>
              <a:gd name="connsiteX2" fmla="*/ 1096503 w 2550008"/>
              <a:gd name="connsiteY2" fmla="*/ 0 h 2400657"/>
              <a:gd name="connsiteX3" fmla="*/ 1581005 w 2550008"/>
              <a:gd name="connsiteY3" fmla="*/ 0 h 2400657"/>
              <a:gd name="connsiteX4" fmla="*/ 2091007 w 2550008"/>
              <a:gd name="connsiteY4" fmla="*/ 0 h 2400657"/>
              <a:gd name="connsiteX5" fmla="*/ 2550008 w 2550008"/>
              <a:gd name="connsiteY5" fmla="*/ 0 h 2400657"/>
              <a:gd name="connsiteX6" fmla="*/ 2550008 w 2550008"/>
              <a:gd name="connsiteY6" fmla="*/ 528145 h 2400657"/>
              <a:gd name="connsiteX7" fmla="*/ 2550008 w 2550008"/>
              <a:gd name="connsiteY7" fmla="*/ 984269 h 2400657"/>
              <a:gd name="connsiteX8" fmla="*/ 2550008 w 2550008"/>
              <a:gd name="connsiteY8" fmla="*/ 1488407 h 2400657"/>
              <a:gd name="connsiteX9" fmla="*/ 2550008 w 2550008"/>
              <a:gd name="connsiteY9" fmla="*/ 1896519 h 2400657"/>
              <a:gd name="connsiteX10" fmla="*/ 2550008 w 2550008"/>
              <a:gd name="connsiteY10" fmla="*/ 2400657 h 2400657"/>
              <a:gd name="connsiteX11" fmla="*/ 2065506 w 2550008"/>
              <a:gd name="connsiteY11" fmla="*/ 2400657 h 2400657"/>
              <a:gd name="connsiteX12" fmla="*/ 1504505 w 2550008"/>
              <a:gd name="connsiteY12" fmla="*/ 2400657 h 2400657"/>
              <a:gd name="connsiteX13" fmla="*/ 1020003 w 2550008"/>
              <a:gd name="connsiteY13" fmla="*/ 2400657 h 2400657"/>
              <a:gd name="connsiteX14" fmla="*/ 484502 w 2550008"/>
              <a:gd name="connsiteY14" fmla="*/ 2400657 h 2400657"/>
              <a:gd name="connsiteX15" fmla="*/ 0 w 2550008"/>
              <a:gd name="connsiteY15" fmla="*/ 2400657 h 2400657"/>
              <a:gd name="connsiteX16" fmla="*/ 0 w 2550008"/>
              <a:gd name="connsiteY16" fmla="*/ 1896519 h 2400657"/>
              <a:gd name="connsiteX17" fmla="*/ 0 w 2550008"/>
              <a:gd name="connsiteY17" fmla="*/ 1368374 h 2400657"/>
              <a:gd name="connsiteX18" fmla="*/ 0 w 2550008"/>
              <a:gd name="connsiteY18" fmla="*/ 888243 h 2400657"/>
              <a:gd name="connsiteX19" fmla="*/ 0 w 2550008"/>
              <a:gd name="connsiteY19" fmla="*/ 456125 h 2400657"/>
              <a:gd name="connsiteX20" fmla="*/ 0 w 2550008"/>
              <a:gd name="connsiteY20" fmla="*/ 0 h 240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50008" h="2400657" extrusionOk="0">
                <a:moveTo>
                  <a:pt x="0" y="0"/>
                </a:moveTo>
                <a:cubicBezTo>
                  <a:pt x="113381" y="-53375"/>
                  <a:pt x="338863" y="2362"/>
                  <a:pt x="535502" y="0"/>
                </a:cubicBezTo>
                <a:cubicBezTo>
                  <a:pt x="732141" y="-2362"/>
                  <a:pt x="939328" y="19550"/>
                  <a:pt x="1096503" y="0"/>
                </a:cubicBezTo>
                <a:cubicBezTo>
                  <a:pt x="1253678" y="-19550"/>
                  <a:pt x="1348566" y="36861"/>
                  <a:pt x="1581005" y="0"/>
                </a:cubicBezTo>
                <a:cubicBezTo>
                  <a:pt x="1813444" y="-36861"/>
                  <a:pt x="1888819" y="21135"/>
                  <a:pt x="2091007" y="0"/>
                </a:cubicBezTo>
                <a:cubicBezTo>
                  <a:pt x="2293195" y="-21135"/>
                  <a:pt x="2340728" y="35839"/>
                  <a:pt x="2550008" y="0"/>
                </a:cubicBezTo>
                <a:cubicBezTo>
                  <a:pt x="2611295" y="183959"/>
                  <a:pt x="2541320" y="342489"/>
                  <a:pt x="2550008" y="528145"/>
                </a:cubicBezTo>
                <a:cubicBezTo>
                  <a:pt x="2558696" y="713801"/>
                  <a:pt x="2545282" y="832466"/>
                  <a:pt x="2550008" y="984269"/>
                </a:cubicBezTo>
                <a:cubicBezTo>
                  <a:pt x="2554734" y="1136072"/>
                  <a:pt x="2520171" y="1327222"/>
                  <a:pt x="2550008" y="1488407"/>
                </a:cubicBezTo>
                <a:cubicBezTo>
                  <a:pt x="2579845" y="1649592"/>
                  <a:pt x="2518587" y="1703480"/>
                  <a:pt x="2550008" y="1896519"/>
                </a:cubicBezTo>
                <a:cubicBezTo>
                  <a:pt x="2581429" y="2089558"/>
                  <a:pt x="2511782" y="2185628"/>
                  <a:pt x="2550008" y="2400657"/>
                </a:cubicBezTo>
                <a:cubicBezTo>
                  <a:pt x="2397898" y="2407468"/>
                  <a:pt x="2219879" y="2357539"/>
                  <a:pt x="2065506" y="2400657"/>
                </a:cubicBezTo>
                <a:cubicBezTo>
                  <a:pt x="1911133" y="2443775"/>
                  <a:pt x="1718592" y="2374597"/>
                  <a:pt x="1504505" y="2400657"/>
                </a:cubicBezTo>
                <a:cubicBezTo>
                  <a:pt x="1290418" y="2426717"/>
                  <a:pt x="1145191" y="2398807"/>
                  <a:pt x="1020003" y="2400657"/>
                </a:cubicBezTo>
                <a:cubicBezTo>
                  <a:pt x="894815" y="2402507"/>
                  <a:pt x="685174" y="2368586"/>
                  <a:pt x="484502" y="2400657"/>
                </a:cubicBezTo>
                <a:cubicBezTo>
                  <a:pt x="283830" y="2432728"/>
                  <a:pt x="144759" y="2375100"/>
                  <a:pt x="0" y="2400657"/>
                </a:cubicBezTo>
                <a:cubicBezTo>
                  <a:pt x="-53311" y="2163706"/>
                  <a:pt x="10703" y="2000295"/>
                  <a:pt x="0" y="1896519"/>
                </a:cubicBezTo>
                <a:cubicBezTo>
                  <a:pt x="-10703" y="1792743"/>
                  <a:pt x="16557" y="1572905"/>
                  <a:pt x="0" y="1368374"/>
                </a:cubicBezTo>
                <a:cubicBezTo>
                  <a:pt x="-16557" y="1163843"/>
                  <a:pt x="39206" y="1099723"/>
                  <a:pt x="0" y="888243"/>
                </a:cubicBezTo>
                <a:cubicBezTo>
                  <a:pt x="-39206" y="676763"/>
                  <a:pt x="28941" y="573226"/>
                  <a:pt x="0" y="456125"/>
                </a:cubicBezTo>
                <a:cubicBezTo>
                  <a:pt x="-28941" y="339024"/>
                  <a:pt x="43331" y="201438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294032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Icon Key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Configurable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Visible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Requires IBM to Enable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Onboard Managers Impacted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New Hires Impacted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Accessibility Update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Dark Launch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RFE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NPS</a:t>
            </a:r>
          </a:p>
        </p:txBody>
      </p:sp>
      <p:pic>
        <p:nvPicPr>
          <p:cNvPr id="17" name="Picture 2" descr="wrench icon">
            <a:extLst>
              <a:ext uri="{FF2B5EF4-FFF2-40B4-BE49-F238E27FC236}">
                <a16:creationId xmlns:a16="http://schemas.microsoft.com/office/drawing/2014/main" id="{B066A627-0D0E-4703-A8B2-5398C528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00" y="2905696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8" name="Picture 4" descr="eyes icon">
            <a:extLst>
              <a:ext uri="{FF2B5EF4-FFF2-40B4-BE49-F238E27FC236}">
                <a16:creationId xmlns:a16="http://schemas.microsoft.com/office/drawing/2014/main" id="{7424F9A0-63FC-43EC-8AC0-C85914C0F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3101864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75772D-89A5-4D4A-88E7-DBC2AA290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1814" y="3324677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55720C-80C0-4A1D-98E4-95A2431BB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0666" y="3604899"/>
            <a:ext cx="162376" cy="1784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0F7BC7-ADB5-437B-B5E8-74D56DE93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341" y="4075578"/>
            <a:ext cx="318738" cy="1784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42CBCA-3BB0-42BB-A2D8-E243281D31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500" y="4296252"/>
            <a:ext cx="184026" cy="1784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5CEEA1A-5B15-42A8-BDB0-2FC90085912B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394" y="3809590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467AD5BA-7332-453F-9C48-0AC937A386EB}"/>
              </a:ext>
            </a:extLst>
          </p:cNvPr>
          <p:cNvSpPr/>
          <p:nvPr/>
        </p:nvSpPr>
        <p:spPr>
          <a:xfrm>
            <a:off x="6934054" y="4791826"/>
            <a:ext cx="335353" cy="206467"/>
          </a:xfrm>
          <a:prstGeom prst="wedgeEllipseCallout">
            <a:avLst>
              <a:gd name="adj1" fmla="val -45833"/>
              <a:gd name="adj2" fmla="val 57975"/>
            </a:avLst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NPS</a:t>
            </a:r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862D0BF5-151A-46D6-ACCA-1AE1258792BA}"/>
              </a:ext>
            </a:extLst>
          </p:cNvPr>
          <p:cNvSpPr/>
          <p:nvPr/>
        </p:nvSpPr>
        <p:spPr>
          <a:xfrm>
            <a:off x="6880827" y="4420249"/>
            <a:ext cx="426753" cy="381167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39242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3185-6361-47AD-8511-663CDA2A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5265421" cy="4479344"/>
          </a:xfrm>
        </p:spPr>
        <p:txBody>
          <a:bodyPr/>
          <a:lstStyle/>
          <a:p>
            <a:r>
              <a:rPr lang="en-US" dirty="0"/>
              <a:t>Features Being Released this Month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8010A-2228-4E46-B1AA-256496630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68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62995"/>
          </a:xfrm>
        </p:spPr>
        <p:txBody>
          <a:bodyPr/>
          <a:lstStyle/>
          <a:p>
            <a:r>
              <a:rPr lang="en-US" sz="1400" dirty="0"/>
              <a:t>Area of System (Job Workflow - Activity)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 </a:t>
            </a:r>
            <a:r>
              <a:rPr lang="en-US" sz="1800" b="1" dirty="0"/>
              <a:t>Document Upload – Required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01488"/>
            <a:ext cx="4114800" cy="3495418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r>
              <a:rPr lang="en-US" sz="1600" dirty="0"/>
              <a:t>After this release, </a:t>
            </a:r>
            <a:r>
              <a:rPr lang="en-US" sz="1600" b="1" dirty="0"/>
              <a:t>New Hire Upload Required</a:t>
            </a:r>
            <a:r>
              <a:rPr lang="en-US" sz="1600" dirty="0"/>
              <a:t> setting is displayed in activity configuration page of </a:t>
            </a:r>
            <a:r>
              <a:rPr lang="en-US" sz="1600" b="1" dirty="0"/>
              <a:t>Job Workflow</a:t>
            </a:r>
            <a:r>
              <a:rPr lang="en-US" sz="1600" dirty="0"/>
              <a:t>.</a:t>
            </a:r>
          </a:p>
          <a:p>
            <a:endParaRPr lang="en-US" sz="1600" dirty="0"/>
          </a:p>
          <a:p>
            <a:r>
              <a:rPr lang="en-US" sz="1600" dirty="0"/>
              <a:t>Setting will be visible only when the option </a:t>
            </a:r>
            <a:r>
              <a:rPr lang="en-US" sz="1600" b="1" dirty="0"/>
              <a:t>Allow New Hire upload</a:t>
            </a:r>
            <a:r>
              <a:rPr lang="en-US" sz="1600" dirty="0"/>
              <a:t> is selected.</a:t>
            </a:r>
          </a:p>
          <a:p>
            <a:endParaRPr lang="en-US" sz="1600" dirty="0"/>
          </a:p>
          <a:p>
            <a:r>
              <a:rPr lang="en-US" sz="1600" dirty="0"/>
              <a:t>User with Admin access will be able to enable the new setting.</a:t>
            </a:r>
          </a:p>
          <a:p>
            <a:endParaRPr lang="en-US" sz="1600" dirty="0"/>
          </a:p>
          <a:p>
            <a:r>
              <a:rPr lang="en-US" sz="1600" dirty="0"/>
              <a:t>This setting is not applicable for Onboard Start activity.</a:t>
            </a:r>
          </a:p>
          <a:p>
            <a:endParaRPr lang="en-US" sz="1600" dirty="0"/>
          </a:p>
          <a:p>
            <a:endParaRPr lang="en-US" sz="1800" b="1" dirty="0"/>
          </a:p>
          <a:p>
            <a:endParaRPr lang="en-US" sz="1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1381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sz="1800" b="1" dirty="0"/>
              <a:t>Benefits / Use Case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Task can be completed only after uploading an attachment.</a:t>
            </a: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A382496-542A-4047-86A5-E679CA4A4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33063" y="173097"/>
            <a:ext cx="327129" cy="327129"/>
          </a:xfrm>
          <a:prstGeom prst="rect">
            <a:avLst/>
          </a:prstGeom>
        </p:spPr>
      </p:pic>
      <p:pic>
        <p:nvPicPr>
          <p:cNvPr id="9" name="Picture 2" descr="wrench icon">
            <a:extLst>
              <a:ext uri="{FF2B5EF4-FFF2-40B4-BE49-F238E27FC236}">
                <a16:creationId xmlns:a16="http://schemas.microsoft.com/office/drawing/2014/main" id="{574E9723-731B-41CC-B803-9AFCE2508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64180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ECF851-C9BD-41E0-9432-DA37E72F4AE9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512" y="201168"/>
            <a:ext cx="257053" cy="2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0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62995"/>
          </a:xfrm>
        </p:spPr>
        <p:txBody>
          <a:bodyPr/>
          <a:lstStyle/>
          <a:p>
            <a:r>
              <a:rPr lang="en-US" sz="1400" dirty="0"/>
              <a:t>Area of System (Job Workflow - Activity)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 </a:t>
            </a:r>
            <a:r>
              <a:rPr lang="en-US" sz="1800" b="1" dirty="0"/>
              <a:t>Document Upload – Required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599" y="1001488"/>
            <a:ext cx="6955971" cy="3495418"/>
          </a:xfrm>
        </p:spPr>
        <p:txBody>
          <a:bodyPr/>
          <a:lstStyle/>
          <a:p>
            <a:r>
              <a:rPr lang="en-US" dirty="0"/>
              <a:t> </a:t>
            </a:r>
          </a:p>
          <a:p>
            <a:pPr marL="285750" indent="-285750">
              <a:buFontTx/>
              <a:buChar char="-"/>
            </a:pPr>
            <a:r>
              <a:rPr lang="en-US" sz="1600" i="1" dirty="0"/>
              <a:t>If activity configured with New Hire Upload Required, it can’t be completed through </a:t>
            </a:r>
            <a:r>
              <a:rPr lang="en-US" sz="1600" b="1" i="1" dirty="0"/>
              <a:t>Bulk </a:t>
            </a:r>
            <a:r>
              <a:rPr lang="en-US" sz="1600" b="1" i="1"/>
              <a:t>Task Completion</a:t>
            </a:r>
            <a:r>
              <a:rPr lang="en-US" sz="1600" i="1"/>
              <a:t>.</a:t>
            </a:r>
            <a:endParaRPr lang="en-US" sz="1600" i="1" dirty="0"/>
          </a:p>
          <a:p>
            <a:endParaRPr lang="en-US" sz="1600" i="1" dirty="0"/>
          </a:p>
          <a:p>
            <a:pPr marL="285750" indent="-285750">
              <a:buFontTx/>
              <a:buChar char="-"/>
            </a:pPr>
            <a:r>
              <a:rPr lang="en-US" sz="1600" i="1" dirty="0"/>
              <a:t>When this setting is enabled, activity can’t be completed through </a:t>
            </a:r>
            <a:r>
              <a:rPr lang="en-US" sz="1600" b="1" i="1" dirty="0"/>
              <a:t>V2 service</a:t>
            </a:r>
            <a:r>
              <a:rPr lang="en-US" sz="1600" i="1" dirty="0"/>
              <a:t>. Following message is displayed in response.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This activity requires a document upload and cannot be completed. Please login to the app directly, upload the required document and try again</a:t>
            </a:r>
          </a:p>
          <a:p>
            <a:pPr marL="285750" indent="-285750">
              <a:buFontTx/>
              <a:buChar char="-"/>
            </a:pPr>
            <a:endParaRPr lang="en-US" sz="1600" i="1" dirty="0"/>
          </a:p>
          <a:p>
            <a:endParaRPr lang="en-US" sz="1600" i="1" dirty="0"/>
          </a:p>
          <a:p>
            <a:endParaRPr lang="en-US" sz="1600" dirty="0"/>
          </a:p>
          <a:p>
            <a:endParaRPr lang="en-US" sz="1600" dirty="0"/>
          </a:p>
          <a:p>
            <a:pPr marL="285750" indent="-285750">
              <a:buFontTx/>
              <a:buChar char="-"/>
            </a:pPr>
            <a:endParaRPr lang="en-US" sz="1600" b="1" dirty="0"/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669689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A382496-542A-4047-86A5-E679CA4A4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33063" y="173097"/>
            <a:ext cx="327129" cy="327129"/>
          </a:xfrm>
          <a:prstGeom prst="rect">
            <a:avLst/>
          </a:prstGeom>
        </p:spPr>
      </p:pic>
      <p:pic>
        <p:nvPicPr>
          <p:cNvPr id="9" name="Picture 2" descr="wrench icon">
            <a:extLst>
              <a:ext uri="{FF2B5EF4-FFF2-40B4-BE49-F238E27FC236}">
                <a16:creationId xmlns:a16="http://schemas.microsoft.com/office/drawing/2014/main" id="{574E9723-731B-41CC-B803-9AFCE2508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64180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ECF851-C9BD-41E0-9432-DA37E72F4AE9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512" y="201168"/>
            <a:ext cx="257053" cy="2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3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26841"/>
          </a:xfrm>
        </p:spPr>
        <p:txBody>
          <a:bodyPr/>
          <a:lstStyle/>
          <a:p>
            <a:r>
              <a:rPr lang="en-US" dirty="0"/>
              <a:t>Document Upload - Required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43CA26-7D61-D64A-8732-343DE0F76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39" y="1114716"/>
            <a:ext cx="6742118" cy="317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89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26841"/>
          </a:xfrm>
        </p:spPr>
        <p:txBody>
          <a:bodyPr/>
          <a:lstStyle/>
          <a:p>
            <a:r>
              <a:rPr lang="en-US" dirty="0"/>
              <a:t>Document Upload - Required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01810D-C7C7-DD41-8772-E6AF5D0F0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6" y="1007694"/>
            <a:ext cx="8774252" cy="347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95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62995"/>
          </a:xfrm>
        </p:spPr>
        <p:txBody>
          <a:bodyPr/>
          <a:lstStyle/>
          <a:p>
            <a:r>
              <a:rPr lang="en-US" sz="1400" dirty="0"/>
              <a:t>Area of System (State Form Activity)</a:t>
            </a:r>
            <a:br>
              <a:rPr lang="en-US" sz="1400" dirty="0"/>
            </a:br>
            <a:br>
              <a:rPr lang="en-US" sz="1400" dirty="0"/>
            </a:br>
            <a:r>
              <a:rPr lang="en-US" sz="1800" b="1" dirty="0"/>
              <a:t>Updates to State Forms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01488"/>
            <a:ext cx="4114800" cy="3495418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r>
              <a:rPr lang="en-US" sz="1800" dirty="0"/>
              <a:t>Below state forms are updated in current release.</a:t>
            </a:r>
          </a:p>
          <a:p>
            <a:endParaRPr lang="en-US" sz="1800" dirty="0"/>
          </a:p>
          <a:p>
            <a:pPr marL="285750" indent="-285750">
              <a:buFontTx/>
              <a:buChar char="-"/>
            </a:pPr>
            <a:r>
              <a:rPr lang="en-US" sz="1800" dirty="0"/>
              <a:t>Oklahoma W4</a:t>
            </a:r>
          </a:p>
          <a:p>
            <a:pPr marL="285750" indent="-285750">
              <a:buFontTx/>
              <a:buChar char="-"/>
            </a:pPr>
            <a:r>
              <a:rPr lang="en-US" sz="1800" dirty="0"/>
              <a:t>Indiana WH 47</a:t>
            </a:r>
          </a:p>
          <a:p>
            <a:pPr marL="285750" indent="-285750">
              <a:buFontTx/>
              <a:buChar char="-"/>
            </a:pPr>
            <a:r>
              <a:rPr lang="en-US" sz="1800" dirty="0"/>
              <a:t>California DE 4</a:t>
            </a:r>
          </a:p>
          <a:p>
            <a:endParaRPr lang="en-US" sz="1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1381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sz="1800" b="1" dirty="0"/>
              <a:t>Benefits / Use Case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Latest version of state forms available for new hires to complete.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ECF851-C9BD-41E0-9432-DA37E72F4AE9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512" y="201168"/>
            <a:ext cx="257053" cy="257053"/>
          </a:xfrm>
          <a:prstGeom prst="rect">
            <a:avLst/>
          </a:prstGeom>
        </p:spPr>
      </p:pic>
      <p:pic>
        <p:nvPicPr>
          <p:cNvPr id="12" name="Picture 4" descr="eyes icon">
            <a:extLst>
              <a:ext uri="{FF2B5EF4-FFF2-40B4-BE49-F238E27FC236}">
                <a16:creationId xmlns:a16="http://schemas.microsoft.com/office/drawing/2014/main" id="{F7CC615E-9164-4453-8380-FE4DBC7E0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7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Access to New Hire Experience through candidate zone – SSO.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Manage New Hires – Enhancements.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1997" cy="257175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</a:rPr>
              <a:t>Add Quick Search to Onboard Pages.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</a:rPr>
              <a:t>Mass Update Job Participants.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FFFF"/>
              </a:solidFill>
            </a:endParaRPr>
          </a:p>
          <a:p>
            <a:pPr lvl="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72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Onboard Builds</a:t>
            </a:r>
          </a:p>
        </p:txBody>
      </p:sp>
    </p:spTree>
    <p:extLst>
      <p:ext uri="{BB962C8B-B14F-4D97-AF65-F5344CB8AC3E}">
        <p14:creationId xmlns:p14="http://schemas.microsoft.com/office/powerpoint/2010/main" val="2158084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36937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8686801" cy="4479344"/>
          </a:xfrm>
        </p:spPr>
        <p:txBody>
          <a:bodyPr/>
          <a:lstStyle/>
          <a:p>
            <a:r>
              <a:rPr lang="en-US" sz="5400" dirty="0"/>
              <a:t>BrassRing 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4" name="Table 13">
            <a:extLst>
              <a:ext uri="{FF2B5EF4-FFF2-40B4-BE49-F238E27FC236}">
                <a16:creationId xmlns:a16="http://schemas.microsoft.com/office/drawing/2014/main" id="{63D52137-58A2-410F-B0FC-6D18EBDFC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105479"/>
              </p:ext>
            </p:extLst>
          </p:nvPr>
        </p:nvGraphicFramePr>
        <p:xfrm>
          <a:off x="819151" y="1055160"/>
          <a:ext cx="5324088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150">
                  <a:extLst>
                    <a:ext uri="{9D8B030D-6E8A-4147-A177-3AD203B41FA5}">
                      <a16:colId xmlns:a16="http://schemas.microsoft.com/office/drawing/2014/main" val="227887486"/>
                    </a:ext>
                  </a:extLst>
                </a:gridCol>
                <a:gridCol w="3871938">
                  <a:extLst>
                    <a:ext uri="{9D8B030D-6E8A-4147-A177-3AD203B41FA5}">
                      <a16:colId xmlns:a16="http://schemas.microsoft.com/office/drawing/2014/main" val="2704999855"/>
                    </a:ext>
                  </a:extLst>
                </a:gridCol>
              </a:tblGrid>
              <a:tr h="203897">
                <a:tc>
                  <a:txBody>
                    <a:bodyPr/>
                    <a:lstStyle/>
                    <a:p>
                      <a:r>
                        <a:rPr lang="en-US" sz="800" dirty="0"/>
                        <a:t>Feature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Feature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34731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r>
                        <a:rPr lang="en-US" sz="800" b="1" dirty="0"/>
                        <a:t>TGs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Talent Gateway Search API - New Field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2440809"/>
                  </a:ext>
                </a:extLst>
              </a:tr>
              <a:tr h="203897">
                <a:tc rowSpan="2">
                  <a:txBody>
                    <a:bodyPr/>
                    <a:lstStyle/>
                    <a:p>
                      <a:r>
                        <a:rPr lang="en-US" sz="800" b="1" dirty="0"/>
                        <a:t>Recruiter Experience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Data Insight Tool - View and Renew Other User Schedule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74979182"/>
                  </a:ext>
                </a:extLst>
              </a:tr>
              <a:tr h="20389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Candidate Purge - Enhancements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91798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endParaRPr lang="en-US" sz="8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Metrics Dashboard – Target Lines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56831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eLink Dashboard - Card Display Customization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556437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r>
                        <a:rPr lang="en-US" sz="800" b="1" dirty="0"/>
                        <a:t>Workbench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Rules Automation Manager - Automation Manager Trigger Migration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33625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New Client Setting - eLink Dashboard Default Resume Format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673274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New Client Setting - eLink Dashboard Card Customization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668434"/>
                  </a:ext>
                </a:extLst>
              </a:tr>
              <a:tr h="18182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BrassRing Homepage - Override User Configuration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979155"/>
                  </a:ext>
                </a:extLst>
              </a:tr>
              <a:tr h="19981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HR Status Actions- Email Field 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503669"/>
                  </a:ext>
                </a:extLst>
              </a:tr>
              <a:tr h="15134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Rules Automation Manager - Run Trigger on Open Reqs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757425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New User Type Setting - Candidate Purge Criteria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80418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r>
                        <a:rPr lang="en-US" sz="800" b="1" dirty="0"/>
                        <a:t>Lead Manager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User Interface Enhancements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3246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37260A-A7F3-443F-B703-1DA5B16C3AA5}"/>
              </a:ext>
            </a:extLst>
          </p:cNvPr>
          <p:cNvSpPr txBox="1"/>
          <p:nvPr/>
        </p:nvSpPr>
        <p:spPr>
          <a:xfrm>
            <a:off x="6558112" y="1019873"/>
            <a:ext cx="2484135" cy="1346522"/>
          </a:xfrm>
          <a:custGeom>
            <a:avLst/>
            <a:gdLst>
              <a:gd name="connsiteX0" fmla="*/ 0 w 2484135"/>
              <a:gd name="connsiteY0" fmla="*/ 0 h 1346522"/>
              <a:gd name="connsiteX1" fmla="*/ 521668 w 2484135"/>
              <a:gd name="connsiteY1" fmla="*/ 0 h 1346522"/>
              <a:gd name="connsiteX2" fmla="*/ 993654 w 2484135"/>
              <a:gd name="connsiteY2" fmla="*/ 0 h 1346522"/>
              <a:gd name="connsiteX3" fmla="*/ 1465640 w 2484135"/>
              <a:gd name="connsiteY3" fmla="*/ 0 h 1346522"/>
              <a:gd name="connsiteX4" fmla="*/ 1937625 w 2484135"/>
              <a:gd name="connsiteY4" fmla="*/ 0 h 1346522"/>
              <a:gd name="connsiteX5" fmla="*/ 2484135 w 2484135"/>
              <a:gd name="connsiteY5" fmla="*/ 0 h 1346522"/>
              <a:gd name="connsiteX6" fmla="*/ 2484135 w 2484135"/>
              <a:gd name="connsiteY6" fmla="*/ 435375 h 1346522"/>
              <a:gd name="connsiteX7" fmla="*/ 2484135 w 2484135"/>
              <a:gd name="connsiteY7" fmla="*/ 884216 h 1346522"/>
              <a:gd name="connsiteX8" fmla="*/ 2484135 w 2484135"/>
              <a:gd name="connsiteY8" fmla="*/ 1346522 h 1346522"/>
              <a:gd name="connsiteX9" fmla="*/ 1937625 w 2484135"/>
              <a:gd name="connsiteY9" fmla="*/ 1346522 h 1346522"/>
              <a:gd name="connsiteX10" fmla="*/ 1490481 w 2484135"/>
              <a:gd name="connsiteY10" fmla="*/ 1346522 h 1346522"/>
              <a:gd name="connsiteX11" fmla="*/ 1043337 w 2484135"/>
              <a:gd name="connsiteY11" fmla="*/ 1346522 h 1346522"/>
              <a:gd name="connsiteX12" fmla="*/ 496827 w 2484135"/>
              <a:gd name="connsiteY12" fmla="*/ 1346522 h 1346522"/>
              <a:gd name="connsiteX13" fmla="*/ 0 w 2484135"/>
              <a:gd name="connsiteY13" fmla="*/ 1346522 h 1346522"/>
              <a:gd name="connsiteX14" fmla="*/ 0 w 2484135"/>
              <a:gd name="connsiteY14" fmla="*/ 884216 h 1346522"/>
              <a:gd name="connsiteX15" fmla="*/ 0 w 2484135"/>
              <a:gd name="connsiteY15" fmla="*/ 462306 h 1346522"/>
              <a:gd name="connsiteX16" fmla="*/ 0 w 2484135"/>
              <a:gd name="connsiteY16" fmla="*/ 0 h 134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84135" h="1346522" extrusionOk="0">
                <a:moveTo>
                  <a:pt x="0" y="0"/>
                </a:moveTo>
                <a:cubicBezTo>
                  <a:pt x="226022" y="-36778"/>
                  <a:pt x="414772" y="58470"/>
                  <a:pt x="521668" y="0"/>
                </a:cubicBezTo>
                <a:cubicBezTo>
                  <a:pt x="628564" y="-58470"/>
                  <a:pt x="868584" y="56277"/>
                  <a:pt x="993654" y="0"/>
                </a:cubicBezTo>
                <a:cubicBezTo>
                  <a:pt x="1118724" y="-56277"/>
                  <a:pt x="1291399" y="18022"/>
                  <a:pt x="1465640" y="0"/>
                </a:cubicBezTo>
                <a:cubicBezTo>
                  <a:pt x="1639881" y="-18022"/>
                  <a:pt x="1767211" y="55645"/>
                  <a:pt x="1937625" y="0"/>
                </a:cubicBezTo>
                <a:cubicBezTo>
                  <a:pt x="2108039" y="-55645"/>
                  <a:pt x="2251128" y="47920"/>
                  <a:pt x="2484135" y="0"/>
                </a:cubicBezTo>
                <a:cubicBezTo>
                  <a:pt x="2515491" y="157259"/>
                  <a:pt x="2482428" y="312262"/>
                  <a:pt x="2484135" y="435375"/>
                </a:cubicBezTo>
                <a:cubicBezTo>
                  <a:pt x="2485842" y="558488"/>
                  <a:pt x="2459131" y="715433"/>
                  <a:pt x="2484135" y="884216"/>
                </a:cubicBezTo>
                <a:cubicBezTo>
                  <a:pt x="2509139" y="1052999"/>
                  <a:pt x="2483789" y="1179244"/>
                  <a:pt x="2484135" y="1346522"/>
                </a:cubicBezTo>
                <a:cubicBezTo>
                  <a:pt x="2336813" y="1361254"/>
                  <a:pt x="2179576" y="1346345"/>
                  <a:pt x="1937625" y="1346522"/>
                </a:cubicBezTo>
                <a:cubicBezTo>
                  <a:pt x="1695674" y="1346699"/>
                  <a:pt x="1666511" y="1305904"/>
                  <a:pt x="1490481" y="1346522"/>
                </a:cubicBezTo>
                <a:cubicBezTo>
                  <a:pt x="1314451" y="1387140"/>
                  <a:pt x="1172695" y="1299115"/>
                  <a:pt x="1043337" y="1346522"/>
                </a:cubicBezTo>
                <a:cubicBezTo>
                  <a:pt x="913979" y="1393929"/>
                  <a:pt x="637304" y="1306492"/>
                  <a:pt x="496827" y="1346522"/>
                </a:cubicBezTo>
                <a:cubicBezTo>
                  <a:pt x="356350" y="1386552"/>
                  <a:pt x="140133" y="1345667"/>
                  <a:pt x="0" y="1346522"/>
                </a:cubicBezTo>
                <a:cubicBezTo>
                  <a:pt x="-3691" y="1140450"/>
                  <a:pt x="47777" y="1105681"/>
                  <a:pt x="0" y="884216"/>
                </a:cubicBezTo>
                <a:cubicBezTo>
                  <a:pt x="-47777" y="662751"/>
                  <a:pt x="45167" y="672111"/>
                  <a:pt x="0" y="462306"/>
                </a:cubicBezTo>
                <a:cubicBezTo>
                  <a:pt x="-45167" y="252501"/>
                  <a:pt x="11265" y="126199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0535315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u="sng" dirty="0">
                <a:solidFill>
                  <a:schemeClr val="bg2"/>
                </a:solidFill>
              </a:rPr>
              <a:t>Release Dates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bg2"/>
                </a:solidFill>
              </a:rPr>
              <a:t>Staging-EU: 8</a:t>
            </a:r>
            <a:r>
              <a:rPr lang="en-US" sz="1200" baseline="30000" dirty="0">
                <a:solidFill>
                  <a:schemeClr val="bg2"/>
                </a:solidFill>
              </a:rPr>
              <a:t>th</a:t>
            </a:r>
            <a:r>
              <a:rPr lang="en-US" sz="1200" dirty="0">
                <a:solidFill>
                  <a:schemeClr val="bg2"/>
                </a:solidFill>
              </a:rPr>
              <a:t> June 2021</a:t>
            </a:r>
            <a:endParaRPr lang="en-US" sz="1200" b="1" u="sng" dirty="0">
              <a:solidFill>
                <a:schemeClr val="bg2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bg2"/>
                </a:solidFill>
              </a:rPr>
              <a:t>Staging-US: 9</a:t>
            </a:r>
            <a:r>
              <a:rPr lang="en-US" sz="1200" baseline="30000" dirty="0">
                <a:solidFill>
                  <a:schemeClr val="bg2"/>
                </a:solidFill>
              </a:rPr>
              <a:t>th</a:t>
            </a:r>
            <a:r>
              <a:rPr lang="en-US" sz="1200" dirty="0">
                <a:solidFill>
                  <a:schemeClr val="bg2"/>
                </a:solidFill>
              </a:rPr>
              <a:t> June 2021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bg2"/>
                </a:solidFill>
              </a:rPr>
              <a:t>Production-EU: 15</a:t>
            </a:r>
            <a:r>
              <a:rPr lang="en-US" sz="1200" baseline="30000" dirty="0">
                <a:solidFill>
                  <a:schemeClr val="bg2"/>
                </a:solidFill>
              </a:rPr>
              <a:t>th</a:t>
            </a:r>
            <a:r>
              <a:rPr lang="en-US" sz="1200" dirty="0">
                <a:solidFill>
                  <a:schemeClr val="bg2"/>
                </a:solidFill>
              </a:rPr>
              <a:t> June 2021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bg2"/>
                </a:solidFill>
              </a:rPr>
              <a:t>Production-US: 16</a:t>
            </a:r>
            <a:r>
              <a:rPr lang="en-US" sz="1200" baseline="30000" dirty="0">
                <a:solidFill>
                  <a:schemeClr val="bg2"/>
                </a:solidFill>
              </a:rPr>
              <a:t>th</a:t>
            </a:r>
            <a:r>
              <a:rPr lang="en-US" sz="1200" dirty="0">
                <a:solidFill>
                  <a:schemeClr val="bg2"/>
                </a:solidFill>
              </a:rPr>
              <a:t> June 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F4A24E-D45E-4C44-A152-37C05E288BFF}"/>
              </a:ext>
            </a:extLst>
          </p:cNvPr>
          <p:cNvSpPr txBox="1"/>
          <p:nvPr/>
        </p:nvSpPr>
        <p:spPr>
          <a:xfrm>
            <a:off x="6558113" y="2644401"/>
            <a:ext cx="2484135" cy="2400657"/>
          </a:xfrm>
          <a:custGeom>
            <a:avLst/>
            <a:gdLst>
              <a:gd name="connsiteX0" fmla="*/ 0 w 2484135"/>
              <a:gd name="connsiteY0" fmla="*/ 0 h 2400657"/>
              <a:gd name="connsiteX1" fmla="*/ 521668 w 2484135"/>
              <a:gd name="connsiteY1" fmla="*/ 0 h 2400657"/>
              <a:gd name="connsiteX2" fmla="*/ 1068178 w 2484135"/>
              <a:gd name="connsiteY2" fmla="*/ 0 h 2400657"/>
              <a:gd name="connsiteX3" fmla="*/ 1540164 w 2484135"/>
              <a:gd name="connsiteY3" fmla="*/ 0 h 2400657"/>
              <a:gd name="connsiteX4" fmla="*/ 2036991 w 2484135"/>
              <a:gd name="connsiteY4" fmla="*/ 0 h 2400657"/>
              <a:gd name="connsiteX5" fmla="*/ 2484135 w 2484135"/>
              <a:gd name="connsiteY5" fmla="*/ 0 h 2400657"/>
              <a:gd name="connsiteX6" fmla="*/ 2484135 w 2484135"/>
              <a:gd name="connsiteY6" fmla="*/ 528145 h 2400657"/>
              <a:gd name="connsiteX7" fmla="*/ 2484135 w 2484135"/>
              <a:gd name="connsiteY7" fmla="*/ 984269 h 2400657"/>
              <a:gd name="connsiteX8" fmla="*/ 2484135 w 2484135"/>
              <a:gd name="connsiteY8" fmla="*/ 1488407 h 2400657"/>
              <a:gd name="connsiteX9" fmla="*/ 2484135 w 2484135"/>
              <a:gd name="connsiteY9" fmla="*/ 1896519 h 2400657"/>
              <a:gd name="connsiteX10" fmla="*/ 2484135 w 2484135"/>
              <a:gd name="connsiteY10" fmla="*/ 2400657 h 2400657"/>
              <a:gd name="connsiteX11" fmla="*/ 2012149 w 2484135"/>
              <a:gd name="connsiteY11" fmla="*/ 2400657 h 2400657"/>
              <a:gd name="connsiteX12" fmla="*/ 1465640 w 2484135"/>
              <a:gd name="connsiteY12" fmla="*/ 2400657 h 2400657"/>
              <a:gd name="connsiteX13" fmla="*/ 993654 w 2484135"/>
              <a:gd name="connsiteY13" fmla="*/ 2400657 h 2400657"/>
              <a:gd name="connsiteX14" fmla="*/ 471986 w 2484135"/>
              <a:gd name="connsiteY14" fmla="*/ 2400657 h 2400657"/>
              <a:gd name="connsiteX15" fmla="*/ 0 w 2484135"/>
              <a:gd name="connsiteY15" fmla="*/ 2400657 h 2400657"/>
              <a:gd name="connsiteX16" fmla="*/ 0 w 2484135"/>
              <a:gd name="connsiteY16" fmla="*/ 1896519 h 2400657"/>
              <a:gd name="connsiteX17" fmla="*/ 0 w 2484135"/>
              <a:gd name="connsiteY17" fmla="*/ 1368374 h 2400657"/>
              <a:gd name="connsiteX18" fmla="*/ 0 w 2484135"/>
              <a:gd name="connsiteY18" fmla="*/ 888243 h 2400657"/>
              <a:gd name="connsiteX19" fmla="*/ 0 w 2484135"/>
              <a:gd name="connsiteY19" fmla="*/ 456125 h 2400657"/>
              <a:gd name="connsiteX20" fmla="*/ 0 w 2484135"/>
              <a:gd name="connsiteY20" fmla="*/ 0 h 240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84135" h="2400657" extrusionOk="0">
                <a:moveTo>
                  <a:pt x="0" y="0"/>
                </a:moveTo>
                <a:cubicBezTo>
                  <a:pt x="187189" y="-44887"/>
                  <a:pt x="273305" y="49544"/>
                  <a:pt x="521668" y="0"/>
                </a:cubicBezTo>
                <a:cubicBezTo>
                  <a:pt x="770031" y="-49544"/>
                  <a:pt x="942701" y="33031"/>
                  <a:pt x="1068178" y="0"/>
                </a:cubicBezTo>
                <a:cubicBezTo>
                  <a:pt x="1193655" y="-33031"/>
                  <a:pt x="1332695" y="38818"/>
                  <a:pt x="1540164" y="0"/>
                </a:cubicBezTo>
                <a:cubicBezTo>
                  <a:pt x="1747633" y="-38818"/>
                  <a:pt x="1922949" y="24186"/>
                  <a:pt x="2036991" y="0"/>
                </a:cubicBezTo>
                <a:cubicBezTo>
                  <a:pt x="2151033" y="-24186"/>
                  <a:pt x="2363514" y="35016"/>
                  <a:pt x="2484135" y="0"/>
                </a:cubicBezTo>
                <a:cubicBezTo>
                  <a:pt x="2545422" y="183959"/>
                  <a:pt x="2475447" y="342489"/>
                  <a:pt x="2484135" y="528145"/>
                </a:cubicBezTo>
                <a:cubicBezTo>
                  <a:pt x="2492823" y="713801"/>
                  <a:pt x="2479409" y="832466"/>
                  <a:pt x="2484135" y="984269"/>
                </a:cubicBezTo>
                <a:cubicBezTo>
                  <a:pt x="2488861" y="1136072"/>
                  <a:pt x="2454298" y="1327222"/>
                  <a:pt x="2484135" y="1488407"/>
                </a:cubicBezTo>
                <a:cubicBezTo>
                  <a:pt x="2513972" y="1649592"/>
                  <a:pt x="2452714" y="1703480"/>
                  <a:pt x="2484135" y="1896519"/>
                </a:cubicBezTo>
                <a:cubicBezTo>
                  <a:pt x="2515556" y="2089558"/>
                  <a:pt x="2445909" y="2185628"/>
                  <a:pt x="2484135" y="2400657"/>
                </a:cubicBezTo>
                <a:cubicBezTo>
                  <a:pt x="2335047" y="2418395"/>
                  <a:pt x="2220243" y="2381520"/>
                  <a:pt x="2012149" y="2400657"/>
                </a:cubicBezTo>
                <a:cubicBezTo>
                  <a:pt x="1804055" y="2419794"/>
                  <a:pt x="1608109" y="2345944"/>
                  <a:pt x="1465640" y="2400657"/>
                </a:cubicBezTo>
                <a:cubicBezTo>
                  <a:pt x="1323171" y="2455370"/>
                  <a:pt x="1227851" y="2358139"/>
                  <a:pt x="993654" y="2400657"/>
                </a:cubicBezTo>
                <a:cubicBezTo>
                  <a:pt x="759457" y="2443175"/>
                  <a:pt x="607361" y="2364224"/>
                  <a:pt x="471986" y="2400657"/>
                </a:cubicBezTo>
                <a:cubicBezTo>
                  <a:pt x="336611" y="2437090"/>
                  <a:pt x="227034" y="2353874"/>
                  <a:pt x="0" y="2400657"/>
                </a:cubicBezTo>
                <a:cubicBezTo>
                  <a:pt x="-53311" y="2163706"/>
                  <a:pt x="10703" y="2000295"/>
                  <a:pt x="0" y="1896519"/>
                </a:cubicBezTo>
                <a:cubicBezTo>
                  <a:pt x="-10703" y="1792743"/>
                  <a:pt x="16557" y="1572905"/>
                  <a:pt x="0" y="1368374"/>
                </a:cubicBezTo>
                <a:cubicBezTo>
                  <a:pt x="-16557" y="1163843"/>
                  <a:pt x="39206" y="1099723"/>
                  <a:pt x="0" y="888243"/>
                </a:cubicBezTo>
                <a:cubicBezTo>
                  <a:pt x="-39206" y="676763"/>
                  <a:pt x="28941" y="573226"/>
                  <a:pt x="0" y="456125"/>
                </a:cubicBezTo>
                <a:cubicBezTo>
                  <a:pt x="-28941" y="339024"/>
                  <a:pt x="43331" y="201438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294032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2"/>
                </a:solidFill>
              </a:rPr>
              <a:t>Icon Key</a:t>
            </a:r>
          </a:p>
          <a:p>
            <a:r>
              <a:rPr lang="en-US" dirty="0">
                <a:solidFill>
                  <a:schemeClr val="bg2"/>
                </a:solidFill>
              </a:rPr>
              <a:t>Configurable Feature</a:t>
            </a:r>
          </a:p>
          <a:p>
            <a:r>
              <a:rPr lang="en-US" dirty="0">
                <a:solidFill>
                  <a:schemeClr val="bg2"/>
                </a:solidFill>
              </a:rPr>
              <a:t>Visible Feature</a:t>
            </a:r>
          </a:p>
          <a:p>
            <a:r>
              <a:rPr lang="en-US" dirty="0">
                <a:solidFill>
                  <a:schemeClr val="bg2"/>
                </a:solidFill>
              </a:rPr>
              <a:t>Requires IBM to Enable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Recruiters Impacted</a:t>
            </a:r>
          </a:p>
          <a:p>
            <a:r>
              <a:rPr lang="en-US" dirty="0">
                <a:solidFill>
                  <a:schemeClr val="bg2"/>
                </a:solidFill>
              </a:rPr>
              <a:t>Candidate Impacted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Accessibility Update</a:t>
            </a:r>
          </a:p>
          <a:p>
            <a:r>
              <a:rPr lang="en-US" dirty="0">
                <a:solidFill>
                  <a:schemeClr val="bg2"/>
                </a:solidFill>
              </a:rPr>
              <a:t>Dark Launch Feature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RFE</a:t>
            </a:r>
          </a:p>
          <a:p>
            <a:r>
              <a:rPr lang="en-US" dirty="0">
                <a:solidFill>
                  <a:schemeClr val="bg2"/>
                </a:solidFill>
              </a:rPr>
              <a:t>NPS</a:t>
            </a:r>
          </a:p>
        </p:txBody>
      </p:sp>
      <p:pic>
        <p:nvPicPr>
          <p:cNvPr id="17" name="Picture 2" descr="wrench icon">
            <a:extLst>
              <a:ext uri="{FF2B5EF4-FFF2-40B4-BE49-F238E27FC236}">
                <a16:creationId xmlns:a16="http://schemas.microsoft.com/office/drawing/2014/main" id="{B066A627-0D0E-4703-A8B2-5398C528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00" y="2905696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8" name="Picture 4" descr="eyes icon">
            <a:extLst>
              <a:ext uri="{FF2B5EF4-FFF2-40B4-BE49-F238E27FC236}">
                <a16:creationId xmlns:a16="http://schemas.microsoft.com/office/drawing/2014/main" id="{7424F9A0-63FC-43EC-8AC0-C85914C0F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3101864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75772D-89A5-4D4A-88E7-DBC2AA290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1814" y="3324677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55720C-80C0-4A1D-98E4-95A2431BB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675" y="3590445"/>
            <a:ext cx="162376" cy="1784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0F7BC7-ADB5-437B-B5E8-74D56DE93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341" y="4075578"/>
            <a:ext cx="318738" cy="1784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42CBCA-3BB0-42BB-A2D8-E243281D31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500" y="4296252"/>
            <a:ext cx="184026" cy="1784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B5CB137-2568-422B-943A-AD041D6E77E0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592" y="3801839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5194C0C3-9B8B-46D4-A5EF-78ABAB85C868}"/>
              </a:ext>
            </a:extLst>
          </p:cNvPr>
          <p:cNvSpPr/>
          <p:nvPr/>
        </p:nvSpPr>
        <p:spPr>
          <a:xfrm>
            <a:off x="6979753" y="4791826"/>
            <a:ext cx="335353" cy="206467"/>
          </a:xfrm>
          <a:prstGeom prst="wedgeEllipseCallout">
            <a:avLst>
              <a:gd name="adj1" fmla="val -45833"/>
              <a:gd name="adj2" fmla="val 57975"/>
            </a:avLst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900" dirty="0">
                <a:latin typeface="Arial"/>
                <a:cs typeface="Arial"/>
              </a:rPr>
              <a:t>NPS</a:t>
            </a:r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536C299A-1443-4627-8342-00BC67EF52EB}"/>
              </a:ext>
            </a:extLst>
          </p:cNvPr>
          <p:cNvSpPr/>
          <p:nvPr/>
        </p:nvSpPr>
        <p:spPr>
          <a:xfrm>
            <a:off x="6934054" y="4410659"/>
            <a:ext cx="426753" cy="381167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600" dirty="0">
                <a:latin typeface="Arial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2085575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94371-75C1-4817-B297-1FDDE73EC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6314"/>
            <a:ext cx="4114800" cy="959358"/>
          </a:xfrm>
        </p:spPr>
        <p:txBody>
          <a:bodyPr/>
          <a:lstStyle/>
          <a:p>
            <a:r>
              <a:rPr lang="en-US" dirty="0"/>
              <a:t>Dark Launch Features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BAC65E-7FA2-44A0-B10B-3746A169D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Graphic 5" descr="Moon and stars">
            <a:extLst>
              <a:ext uri="{FF2B5EF4-FFF2-40B4-BE49-F238E27FC236}">
                <a16:creationId xmlns:a16="http://schemas.microsoft.com/office/drawing/2014/main" id="{23657719-8682-402D-A067-80CFF0CB1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2341" y="161037"/>
            <a:ext cx="348503" cy="34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26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2278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DIT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DIT- View and Renew Other User Schedule</a:t>
            </a: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07187"/>
            <a:ext cx="4432300" cy="3529913"/>
          </a:xfrm>
        </p:spPr>
        <p:txBody>
          <a:bodyPr/>
          <a:lstStyle/>
          <a:p>
            <a:r>
              <a:rPr lang="en-US" dirty="0"/>
              <a:t>RTC #: 134097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r>
              <a:rPr lang="en-US" sz="1600" dirty="0"/>
              <a:t>At present, the schedules that a user creates are accessible only by that user.</a:t>
            </a:r>
          </a:p>
          <a:p>
            <a:endParaRPr lang="en-US" sz="1600" dirty="0"/>
          </a:p>
          <a:p>
            <a:r>
              <a:rPr lang="en-US" sz="1600" dirty="0"/>
              <a:t>No other user can edit, renew or take any other action on the schedules.</a:t>
            </a:r>
          </a:p>
          <a:p>
            <a:endParaRPr lang="en-US" sz="1600" dirty="0"/>
          </a:p>
          <a:p>
            <a:r>
              <a:rPr lang="en-US" sz="1600" dirty="0"/>
              <a:t>Starting this release, the DIT Administrator can access the schedules created by the users.</a:t>
            </a:r>
          </a:p>
          <a:p>
            <a:endParaRPr lang="en-US" sz="1600" dirty="0"/>
          </a:p>
          <a:p>
            <a:r>
              <a:rPr lang="en-US" sz="1600" dirty="0"/>
              <a:t>They can view and renew the schedules created by other DIT users.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179860"/>
            <a:ext cx="4114800" cy="293164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Easy way to renew other user’s schedules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View other user’s scheduled templates at one place.</a:t>
            </a:r>
          </a:p>
          <a:p>
            <a:endParaRPr lang="en-US" sz="1800" i="1" dirty="0"/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pic>
        <p:nvPicPr>
          <p:cNvPr id="10" name="Graphic 9" descr="Compass">
            <a:extLst>
              <a:ext uri="{FF2B5EF4-FFF2-40B4-BE49-F238E27FC236}">
                <a16:creationId xmlns:a16="http://schemas.microsoft.com/office/drawing/2014/main" id="{6528A163-AD38-413A-B3D7-0CCA165F5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60063" y="117931"/>
            <a:ext cx="327129" cy="327129"/>
          </a:xfrm>
          <a:prstGeom prst="rect">
            <a:avLst/>
          </a:prstGeom>
        </p:spPr>
      </p:pic>
      <p:pic>
        <p:nvPicPr>
          <p:cNvPr id="16" name="Graphic 15" descr="Moon and stars">
            <a:extLst>
              <a:ext uri="{FF2B5EF4-FFF2-40B4-BE49-F238E27FC236}">
                <a16:creationId xmlns:a16="http://schemas.microsoft.com/office/drawing/2014/main" id="{48F123CF-1F89-475C-A1EE-A75A8225C2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1560" y="949698"/>
            <a:ext cx="348503" cy="348503"/>
          </a:xfrm>
          <a:prstGeom prst="rect">
            <a:avLst/>
          </a:prstGeom>
        </p:spPr>
      </p:pic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6AC528B5-F9B1-498C-A02E-4338EC539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/>
          <a:lstStyle/>
          <a:p>
            <a:fld id="{D0BE6F14-FF48-0F4F-A8AA-2E3F25371E4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3" name="Picture 4" descr="eyes icon">
            <a:extLst>
              <a:ext uri="{FF2B5EF4-FFF2-40B4-BE49-F238E27FC236}">
                <a16:creationId xmlns:a16="http://schemas.microsoft.com/office/drawing/2014/main" id="{B9DD59B5-3E3D-4EF6-AB0D-E47EC05B1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027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9755-0D28-49CD-8F6C-8C084C28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11480"/>
            <a:ext cx="7823200" cy="414085"/>
          </a:xfrm>
        </p:spPr>
        <p:txBody>
          <a:bodyPr/>
          <a:lstStyle/>
          <a:p>
            <a:r>
              <a:rPr lang="en-US" b="1" dirty="0"/>
              <a:t>DIT- View and Renew Other User Schedule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37280-7901-46E6-B2EC-DCF563E450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00" dirty="0"/>
              <a:t>BrassRing UI/Workbench</a:t>
            </a:r>
            <a:br>
              <a:rPr lang="en-US" sz="900" dirty="0"/>
            </a:br>
            <a:br>
              <a:rPr lang="en-US" sz="1000" dirty="0"/>
            </a:b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7D32-717C-4328-BC33-B428D4ABE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41CFDC-F172-4DA0-A82B-0CD833FC1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768" y="908114"/>
            <a:ext cx="4810857" cy="17635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AA14C2-B64C-4CF3-9393-D18D4EB45D2A}"/>
              </a:ext>
            </a:extLst>
          </p:cNvPr>
          <p:cNvSpPr/>
          <p:nvPr/>
        </p:nvSpPr>
        <p:spPr>
          <a:xfrm>
            <a:off x="171450" y="908115"/>
            <a:ext cx="4297131" cy="1815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91000"/>
              </a:lnSpc>
              <a:spcBef>
                <a:spcPts val="620"/>
              </a:spcBef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Administrators see a new section in the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My Scheduled Jobs 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tab of DIT. This section has the following two ﬁelds:</a:t>
            </a:r>
            <a:endParaRPr lang="en-IN" sz="1400" dirty="0">
              <a:solidFill>
                <a:schemeClr val="bg2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342900" lvl="0" indent="-342900">
              <a:spcBef>
                <a:spcPts val="525"/>
              </a:spcBef>
              <a:spcAft>
                <a:spcPts val="0"/>
              </a:spcAft>
              <a:buSzPts val="1000"/>
              <a:buFont typeface="IBM Plex Sans" panose="020B0503050203000203" pitchFamily="34" charset="0"/>
              <a:buChar char="•"/>
              <a:tabLst>
                <a:tab pos="121285" algn="l"/>
              </a:tabLst>
            </a:pPr>
            <a:r>
              <a:rPr lang="en-US" sz="1400" b="1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Viewing as: </a:t>
            </a:r>
            <a:r>
              <a:rPr lang="en-US" sz="1400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Displays the name of the DIT user that the administrator selects to</a:t>
            </a:r>
            <a:r>
              <a:rPr lang="en-US" sz="1400" spc="-3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400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view.</a:t>
            </a:r>
            <a:endParaRPr lang="en-IN" sz="1400" spc="-30" dirty="0">
              <a:solidFill>
                <a:schemeClr val="bg2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342900" marR="10795" lvl="0" indent="-342900">
              <a:lnSpc>
                <a:spcPct val="91000"/>
              </a:lnSpc>
              <a:spcBef>
                <a:spcPts val="385"/>
              </a:spcBef>
              <a:spcAft>
                <a:spcPts val="0"/>
              </a:spcAft>
              <a:buSzPts val="1000"/>
              <a:buFont typeface="IBM Plex Sans" panose="020B0503050203000203" pitchFamily="34" charset="0"/>
              <a:buChar char="•"/>
              <a:tabLst>
                <a:tab pos="121285" algn="l"/>
              </a:tabLst>
            </a:pPr>
            <a:r>
              <a:rPr lang="en-US" sz="1400" b="1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Change user </a:t>
            </a:r>
            <a:r>
              <a:rPr lang="en-US" sz="1400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DIT Administrator selects this button to select the user to view or renew the </a:t>
            </a:r>
            <a:r>
              <a:rPr lang="en-US" sz="1400" spc="-1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respective </a:t>
            </a:r>
            <a:r>
              <a:rPr lang="en-US" sz="1400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user's scheduled templates.</a:t>
            </a:r>
            <a:endParaRPr lang="en-IN" sz="1400" spc="-30" dirty="0">
              <a:solidFill>
                <a:schemeClr val="bg2"/>
              </a:solidFill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F60AE2-C886-4C87-BFC8-41618FF4019E}"/>
              </a:ext>
            </a:extLst>
          </p:cNvPr>
          <p:cNvSpPr/>
          <p:nvPr/>
        </p:nvSpPr>
        <p:spPr>
          <a:xfrm>
            <a:off x="228600" y="2805777"/>
            <a:ext cx="8629650" cy="176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0" indent="-2857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When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Change user 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selected, a new page is displayed containing a list of all the active and inactive users. Inactive users are sufﬁxed with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“[Inactive]”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.</a:t>
            </a:r>
          </a:p>
          <a:p>
            <a:pPr marL="298450" indent="-2857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 list will show only 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users who have at least one active schedule.</a:t>
            </a:r>
          </a:p>
          <a:p>
            <a:pPr marL="298450" indent="-2857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 name of the tab is updated to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Scheduled Jobs 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from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My Schedules Jobs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.</a:t>
            </a:r>
          </a:p>
          <a:p>
            <a:pPr marL="298450" indent="-2857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 new button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View My scheduled jobs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is displayed when the administrator views other user's schedules.</a:t>
            </a:r>
          </a:p>
          <a:p>
            <a:pPr marL="298450" indent="-2857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 administrator can switch to their scheduled jobs by selecting the new button or selecting the tab title.</a:t>
            </a:r>
          </a:p>
        </p:txBody>
      </p:sp>
    </p:spTree>
    <p:extLst>
      <p:ext uri="{BB962C8B-B14F-4D97-AF65-F5344CB8AC3E}">
        <p14:creationId xmlns:p14="http://schemas.microsoft.com/office/powerpoint/2010/main" val="289804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3185-6361-47AD-8511-663CDA2A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5265421" cy="4479344"/>
          </a:xfrm>
        </p:spPr>
        <p:txBody>
          <a:bodyPr/>
          <a:lstStyle/>
          <a:p>
            <a:r>
              <a:rPr lang="en-US" dirty="0"/>
              <a:t>Features Being Released this Month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8010A-2228-4E46-B1AA-256496630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61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070350" cy="80213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BrassRing UI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Candidate Purge - Enhancements</a:t>
            </a: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03300"/>
            <a:ext cx="4279900" cy="3818382"/>
          </a:xfrm>
        </p:spPr>
        <p:txBody>
          <a:bodyPr/>
          <a:lstStyle/>
          <a:p>
            <a:r>
              <a:rPr lang="en-US" dirty="0"/>
              <a:t>RTC #: 134809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endParaRPr lang="en-IN" dirty="0"/>
          </a:p>
          <a:p>
            <a:r>
              <a:rPr lang="en-IN" dirty="0"/>
              <a:t>Two new enhancements have been introduced.</a:t>
            </a:r>
          </a:p>
          <a:p>
            <a:endParaRPr lang="en-IN" dirty="0"/>
          </a:p>
          <a:p>
            <a:r>
              <a:rPr lang="en-US" dirty="0"/>
              <a:t>The user interface of the Candidate Purge screens is enhanced to match the new responsive user interface of BrassRing. </a:t>
            </a:r>
          </a:p>
          <a:p>
            <a:endParaRPr lang="en-US" dirty="0"/>
          </a:p>
          <a:p>
            <a:r>
              <a:rPr lang="en-US" dirty="0"/>
              <a:t>This is applicable to the following screens:</a:t>
            </a:r>
          </a:p>
          <a:p>
            <a:endParaRPr lang="en-IN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/>
              <a:t>Manage Purge Criteria</a:t>
            </a:r>
            <a:endParaRPr lang="en-IN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/>
              <a:t>Scheduled Process Queue</a:t>
            </a:r>
            <a:endParaRPr lang="en-I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Any subsequent action/results page</a:t>
            </a:r>
            <a:endParaRPr lang="en-US" sz="1800" b="1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28658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View another user’s purge setup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Better user experience</a:t>
            </a:r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4A932513-2BB6-474E-A018-C55229D09C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03FB5128-4499-41C2-BCAB-9A0B221AF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pic>
        <p:nvPicPr>
          <p:cNvPr id="9" name="Picture 2" descr="wrench icon">
            <a:extLst>
              <a:ext uri="{FF2B5EF4-FFF2-40B4-BE49-F238E27FC236}">
                <a16:creationId xmlns:a16="http://schemas.microsoft.com/office/drawing/2014/main" id="{82CB8B66-32DF-4976-921F-A4B4B8713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34" y="432448"/>
            <a:ext cx="263666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6A55C2-A834-4F37-A4F0-34AA575D4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9373" y="2666399"/>
            <a:ext cx="4405529" cy="1956401"/>
          </a:xfrm>
          <a:prstGeom prst="rect">
            <a:avLst/>
          </a:prstGeom>
        </p:spPr>
      </p:pic>
      <p:sp>
        <p:nvSpPr>
          <p:cNvPr id="10" name="Star: 5 Points 9">
            <a:extLst>
              <a:ext uri="{FF2B5EF4-FFF2-40B4-BE49-F238E27FC236}">
                <a16:creationId xmlns:a16="http://schemas.microsoft.com/office/drawing/2014/main" id="{7F7B0BE5-926E-428A-A7FF-FAFDB56D14E1}"/>
              </a:ext>
            </a:extLst>
          </p:cNvPr>
          <p:cNvSpPr/>
          <p:nvPr/>
        </p:nvSpPr>
        <p:spPr>
          <a:xfrm>
            <a:off x="7630326" y="46651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3043465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666099"/>
          </a:xfrm>
        </p:spPr>
        <p:txBody>
          <a:bodyPr/>
          <a:lstStyle/>
          <a:p>
            <a:r>
              <a:rPr lang="en-US" b="1" dirty="0"/>
              <a:t>Candidate Purge - Enhancements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2D662F-8795-42C1-BA42-5BF0E1845AE6}"/>
              </a:ext>
            </a:extLst>
          </p:cNvPr>
          <p:cNvSpPr/>
          <p:nvPr/>
        </p:nvSpPr>
        <p:spPr>
          <a:xfrm>
            <a:off x="88900" y="733598"/>
            <a:ext cx="4775200" cy="3583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540"/>
              </a:spcBef>
              <a:buSzPts val="1000"/>
              <a:buFont typeface="Arial" panose="020B0604020202020204" pitchFamily="34" charset="0"/>
              <a:buChar char="•"/>
              <a:tabLst>
                <a:tab pos="718185" algn="l"/>
              </a:tabLst>
            </a:pPr>
            <a:r>
              <a:rPr lang="en-US" sz="14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Previously, only the owners of purge criteria were able to view the criteria. </a:t>
            </a:r>
          </a:p>
          <a:p>
            <a:pPr marL="285750" indent="-285750">
              <a:spcBef>
                <a:spcPts val="540"/>
              </a:spcBef>
              <a:buSzPts val="1000"/>
              <a:buFont typeface="Arial" panose="020B0604020202020204" pitchFamily="34" charset="0"/>
              <a:buChar char="•"/>
              <a:tabLst>
                <a:tab pos="718185" algn="l"/>
              </a:tabLst>
            </a:pPr>
            <a:r>
              <a:rPr lang="en-US" sz="14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No other users including other administrators were unable to view the purge created by a different user.</a:t>
            </a:r>
          </a:p>
          <a:p>
            <a:pPr marL="285750" indent="-285750">
              <a:spcBef>
                <a:spcPts val="540"/>
              </a:spcBef>
              <a:buSzPts val="1000"/>
              <a:buFont typeface="Arial" panose="020B0604020202020204" pitchFamily="34" charset="0"/>
              <a:buChar char="•"/>
              <a:tabLst>
                <a:tab pos="718185" algn="l"/>
              </a:tabLst>
            </a:pPr>
            <a:r>
              <a:rPr lang="en-US" sz="14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Based on a new user type privilege, users can now view purge criteria set up by other users. </a:t>
            </a:r>
          </a:p>
          <a:p>
            <a:pPr marL="285750" indent="-285750">
              <a:spcBef>
                <a:spcPts val="540"/>
              </a:spcBef>
              <a:buSzPts val="1000"/>
              <a:buFont typeface="Arial" panose="020B0604020202020204" pitchFamily="34" charset="0"/>
              <a:buChar char="•"/>
              <a:tabLst>
                <a:tab pos="718185" algn="l"/>
              </a:tabLst>
            </a:pPr>
            <a:r>
              <a:rPr lang="en-US" sz="14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Starting this release, a new column </a:t>
            </a:r>
            <a:r>
              <a:rPr lang="en-US" sz="14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Purge Criteria Owner </a:t>
            </a:r>
            <a:r>
              <a:rPr lang="en-US" sz="14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is added to display the name of the owner of the purge criteria. </a:t>
            </a:r>
          </a:p>
          <a:p>
            <a:pPr marL="285750" indent="-285750">
              <a:spcBef>
                <a:spcPts val="540"/>
              </a:spcBef>
              <a:buSzPts val="1000"/>
              <a:buFont typeface="Arial" panose="020B0604020202020204" pitchFamily="34" charset="0"/>
              <a:buChar char="•"/>
              <a:tabLst>
                <a:tab pos="718185" algn="l"/>
              </a:tabLst>
            </a:pPr>
            <a:endParaRPr lang="en-US" sz="1400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>
              <a:spcBef>
                <a:spcPts val="540"/>
              </a:spcBef>
              <a:buSzPts val="1000"/>
              <a:tabLst>
                <a:tab pos="718185" algn="l"/>
              </a:tabLst>
            </a:pPr>
            <a:r>
              <a:rPr lang="en-US" sz="14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This column is displayed in the following BrassRing pages:</a:t>
            </a:r>
          </a:p>
          <a:p>
            <a:pPr marL="685800" lvl="1" indent="-342900">
              <a:spcBef>
                <a:spcPts val="540"/>
              </a:spcBef>
              <a:buSzPts val="1000"/>
              <a:buFont typeface="IBM Plex Sans" panose="020B0503050203000203" pitchFamily="34" charset="0"/>
              <a:buChar char="•"/>
              <a:tabLst>
                <a:tab pos="718185" algn="l"/>
              </a:tabLst>
            </a:pPr>
            <a:r>
              <a:rPr lang="en-US" sz="1600" b="1" spc="-2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Manage Purge</a:t>
            </a:r>
            <a:r>
              <a:rPr lang="en-US" sz="1600" b="1" spc="-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600" b="1" spc="-2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Criteria</a:t>
            </a:r>
            <a:endParaRPr lang="en-IN" sz="1600" b="1" spc="-25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685800" marR="527685" lvl="1" indent="-342900">
              <a:lnSpc>
                <a:spcPct val="91000"/>
              </a:lnSpc>
              <a:spcBef>
                <a:spcPts val="380"/>
              </a:spcBef>
              <a:buSzPts val="1000"/>
              <a:buFont typeface="IBM Plex Sans" panose="020B0503050203000203" pitchFamily="34" charset="0"/>
              <a:buChar char="•"/>
              <a:tabLst>
                <a:tab pos="718185" algn="l"/>
              </a:tabLst>
            </a:pPr>
            <a:r>
              <a:rPr lang="en-US" sz="1600" b="1" spc="-2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Scheduled Process Queue</a:t>
            </a:r>
            <a:endParaRPr lang="en-IN" sz="1600" b="1" spc="-25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CF60B0-46B0-41C8-AECA-B82BB2B52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283" y="733598"/>
            <a:ext cx="4266817" cy="32605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872910-2043-46DA-A7B8-8A89495CDA4B}"/>
              </a:ext>
            </a:extLst>
          </p:cNvPr>
          <p:cNvSpPr txBox="1"/>
          <p:nvPr/>
        </p:nvSpPr>
        <p:spPr>
          <a:xfrm>
            <a:off x="3448050" y="4476931"/>
            <a:ext cx="552469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/>
              <a:t>Note</a:t>
            </a:r>
            <a:r>
              <a:rPr lang="en-IN" dirty="0"/>
              <a:t>: </a:t>
            </a:r>
            <a:r>
              <a:rPr lang="en-IN" sz="1200" dirty="0"/>
              <a:t>Users can sort through the available columns but cannot take any action on other user’s criteria or schedule.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5402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070350" cy="96088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Workbench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New User Type Setting - Candidate Purge Criteria</a:t>
            </a:r>
            <a:br>
              <a:rPr lang="en-IN" dirty="0"/>
            </a:b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62050"/>
            <a:ext cx="4279900" cy="3657600"/>
          </a:xfrm>
        </p:spPr>
        <p:txBody>
          <a:bodyPr/>
          <a:lstStyle/>
          <a:p>
            <a:r>
              <a:rPr lang="en-US" dirty="0"/>
              <a:t>RTC #: 134809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endParaRPr lang="en-US" dirty="0"/>
          </a:p>
          <a:p>
            <a:r>
              <a:rPr lang="en-US" sz="1600" dirty="0"/>
              <a:t>A new user type privilege is added to the list of Purge privileges in workbench.</a:t>
            </a:r>
          </a:p>
          <a:p>
            <a:endParaRPr lang="en-IN" sz="1600" dirty="0"/>
          </a:p>
          <a:p>
            <a:r>
              <a:rPr lang="en-US" sz="1600" dirty="0"/>
              <a:t>Tools &gt; Users &gt; User types &gt; [select user type] &gt; Edit Type permissions &gt; Purge &gt; </a:t>
            </a:r>
            <a:r>
              <a:rPr lang="en-US" sz="1600" b="1" dirty="0"/>
              <a:t>View All Purge Criteria</a:t>
            </a:r>
          </a:p>
          <a:p>
            <a:endParaRPr lang="en-IN" sz="1600" dirty="0"/>
          </a:p>
          <a:p>
            <a:r>
              <a:rPr lang="en-US" sz="1600" dirty="0"/>
              <a:t>This setting allows the selected user type to view all the purge criteria in the system. </a:t>
            </a:r>
          </a:p>
          <a:p>
            <a:endParaRPr lang="en-US" sz="1600" dirty="0"/>
          </a:p>
          <a:p>
            <a:r>
              <a:rPr lang="en-US" sz="1600" dirty="0"/>
              <a:t>The privilege provides view-only access to all the purge criteria.</a:t>
            </a:r>
            <a:endParaRPr lang="en-IN" sz="1600" dirty="0"/>
          </a:p>
          <a:p>
            <a:endParaRPr lang="en-IN" dirty="0"/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12021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4A932513-2BB6-474E-A018-C55229D09C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" name="Picture 2" descr="wrench icon">
            <a:extLst>
              <a:ext uri="{FF2B5EF4-FFF2-40B4-BE49-F238E27FC236}">
                <a16:creationId xmlns:a16="http://schemas.microsoft.com/office/drawing/2014/main" id="{82CB8B66-32DF-4976-921F-A4B4B8713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34" y="432448"/>
            <a:ext cx="263666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14.jpeg">
            <a:extLst>
              <a:ext uri="{FF2B5EF4-FFF2-40B4-BE49-F238E27FC236}">
                <a16:creationId xmlns:a16="http://schemas.microsoft.com/office/drawing/2014/main" id="{EA32B2B9-4776-4406-B85F-924EFE43234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50128" y="1491978"/>
            <a:ext cx="4065272" cy="30736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6E4648-D928-4DA4-B32B-41D499093C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8906" y="169318"/>
            <a:ext cx="268329" cy="268329"/>
          </a:xfrm>
          <a:prstGeom prst="rect">
            <a:avLst/>
          </a:prstGeom>
        </p:spPr>
      </p:pic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A97F77E5-6FF9-4DBD-9328-A5350D3A5040}"/>
              </a:ext>
            </a:extLst>
          </p:cNvPr>
          <p:cNvSpPr/>
          <p:nvPr/>
        </p:nvSpPr>
        <p:spPr>
          <a:xfrm>
            <a:off x="7630326" y="46651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1496142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/>
              <a:t>BrassRing UI</a:t>
            </a:r>
            <a:br>
              <a:rPr lang="en-US" sz="1400" dirty="0"/>
            </a:br>
            <a:br>
              <a:rPr lang="en-US" sz="1400" dirty="0"/>
            </a:br>
            <a:r>
              <a:rPr lang="en-US" sz="1800" b="1" dirty="0"/>
              <a:t>eLink Dashboard - Card Display Customization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93800"/>
            <a:ext cx="4518660" cy="3818382"/>
          </a:xfrm>
        </p:spPr>
        <p:txBody>
          <a:bodyPr/>
          <a:lstStyle/>
          <a:p>
            <a:r>
              <a:rPr lang="en-US" dirty="0"/>
              <a:t>RTC #: 135013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100" dirty="0"/>
          </a:p>
          <a:p>
            <a:r>
              <a:rPr lang="en-US" dirty="0"/>
              <a:t>Starting this release, eLink Dashboard cards feature two levels of customization.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User level control -  </a:t>
            </a:r>
            <a:r>
              <a:rPr lang="en-US" dirty="0"/>
              <a:t>Users have an option to choose from the available cards (based on the above client level setting) to be displayed.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Client level setting - </a:t>
            </a:r>
            <a:r>
              <a:rPr lang="en-US" dirty="0"/>
              <a:t>Clients can use this setting to customize the display of cards on the eLink Dashboard home page.</a:t>
            </a: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58013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Add/Remove cards easily.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Visibility of cards can be restricted.</a:t>
            </a: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089F46A-1284-4511-9C8D-72068838D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BB56EC18-7EBC-4988-B3E9-E75AC709E61C}"/>
              </a:ext>
            </a:extLst>
          </p:cNvPr>
          <p:cNvSpPr/>
          <p:nvPr/>
        </p:nvSpPr>
        <p:spPr>
          <a:xfrm>
            <a:off x="7630326" y="46651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RFE</a:t>
            </a:r>
          </a:p>
        </p:txBody>
      </p:sp>
      <p:pic>
        <p:nvPicPr>
          <p:cNvPr id="10" name="Picture 2" descr="wrench icon">
            <a:extLst>
              <a:ext uri="{FF2B5EF4-FFF2-40B4-BE49-F238E27FC236}">
                <a16:creationId xmlns:a16="http://schemas.microsoft.com/office/drawing/2014/main" id="{46B3F7F4-CDE6-41E9-8C3B-E1E856D90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34" y="432448"/>
            <a:ext cx="263666" cy="2636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773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666099"/>
          </a:xfrm>
        </p:spPr>
        <p:txBody>
          <a:bodyPr/>
          <a:lstStyle/>
          <a:p>
            <a:r>
              <a:rPr lang="en-US" b="1" dirty="0"/>
              <a:t>eLink Dashboard - Card Display Customization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E8620C-0A40-4637-AD31-486370606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450" y="862948"/>
            <a:ext cx="3873500" cy="24007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6819F4-5BDA-4434-ACA2-72909BCCA703}"/>
              </a:ext>
            </a:extLst>
          </p:cNvPr>
          <p:cNvSpPr/>
          <p:nvPr/>
        </p:nvSpPr>
        <p:spPr>
          <a:xfrm>
            <a:off x="-2" y="811894"/>
            <a:ext cx="4737102" cy="331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lnSpc>
                <a:spcPct val="91000"/>
              </a:lnSpc>
              <a:spcBef>
                <a:spcPts val="6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 gear icon is displayed next to the Welcome title on the eLink Dashboard homepage. </a:t>
            </a:r>
          </a:p>
          <a:p>
            <a:pPr marL="514350" indent="-285750">
              <a:lnSpc>
                <a:spcPct val="91000"/>
              </a:lnSpc>
              <a:spcBef>
                <a:spcPts val="6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Users can </a:t>
            </a:r>
            <a:r>
              <a:rPr lang="en-US" sz="16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select </a:t>
            </a:r>
            <a:r>
              <a:rPr lang="en-US" sz="1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 gear icon to open the card customization pop-up screen. </a:t>
            </a:r>
          </a:p>
          <a:p>
            <a:pPr marL="514350" indent="-285750">
              <a:lnSpc>
                <a:spcPct val="91000"/>
              </a:lnSpc>
              <a:spcBef>
                <a:spcPts val="6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This screen displays the list of available cards based on the client conﬁguration. </a:t>
            </a:r>
          </a:p>
          <a:p>
            <a:pPr marL="514350" indent="-285750">
              <a:lnSpc>
                <a:spcPct val="91000"/>
              </a:lnSpc>
              <a:spcBef>
                <a:spcPts val="6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By default, all the available cards are selected for display. </a:t>
            </a:r>
          </a:p>
          <a:p>
            <a:pPr marL="514350" indent="-285750">
              <a:lnSpc>
                <a:spcPct val="91000"/>
              </a:lnSpc>
              <a:spcBef>
                <a:spcPts val="6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If users select a card to be hidden from display, and the card currently has an eLink sent in the last</a:t>
            </a:r>
            <a:r>
              <a:rPr lang="en-US" sz="1600" spc="-9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6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one day, an appropriate message is displayed. </a:t>
            </a:r>
            <a:endParaRPr lang="en-IN" sz="16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B93CE7-7321-435F-8431-E7A272406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0" y="3448783"/>
            <a:ext cx="4028106" cy="138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29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/>
              <a:t>Workbench</a:t>
            </a:r>
            <a:br>
              <a:rPr lang="en-US" sz="1400" dirty="0"/>
            </a:br>
            <a:br>
              <a:rPr lang="en-US" sz="1400" dirty="0"/>
            </a:br>
            <a:r>
              <a:rPr lang="en-US" sz="1800" b="1" dirty="0"/>
              <a:t>eLink Dashboard - Card Display Customization - New Client Setting 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93800"/>
            <a:ext cx="4518660" cy="3818382"/>
          </a:xfrm>
        </p:spPr>
        <p:txBody>
          <a:bodyPr/>
          <a:lstStyle/>
          <a:p>
            <a:r>
              <a:rPr lang="en-US" dirty="0"/>
              <a:t>RTC #: 135013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sz="1100" dirty="0"/>
          </a:p>
          <a:p>
            <a:r>
              <a:rPr lang="en-US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 new client setting </a:t>
            </a:r>
            <a:r>
              <a:rPr lang="en-US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eLink Dashboard - Hide Cards </a:t>
            </a:r>
            <a:r>
              <a:rPr lang="en-US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is added in the Workbench. </a:t>
            </a:r>
          </a:p>
          <a:p>
            <a:endParaRPr lang="en-US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r>
              <a:rPr lang="en-US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This setting has a multi-select ﬁeld that allows clients to select one or more cards to be hidden from the eLink Dashboard. </a:t>
            </a:r>
            <a:endParaRPr lang="en-IN" dirty="0"/>
          </a:p>
          <a:p>
            <a:endParaRPr lang="en-US" dirty="0"/>
          </a:p>
          <a:p>
            <a:r>
              <a:rPr lang="en-US" dirty="0"/>
              <a:t>Selected cards are only hidden from the view on the eLink Dashboard Homepage.</a:t>
            </a:r>
          </a:p>
          <a:p>
            <a:endParaRPr lang="en-US" dirty="0"/>
          </a:p>
          <a:p>
            <a:r>
              <a:rPr lang="en-US" dirty="0"/>
              <a:t>There will be no change in Quick search and Listing page.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9"/>
            <a:ext cx="4114800" cy="129108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089F46A-1284-4511-9C8D-72068838D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pic>
        <p:nvPicPr>
          <p:cNvPr id="10" name="Picture 2" descr="wrench icon">
            <a:extLst>
              <a:ext uri="{FF2B5EF4-FFF2-40B4-BE49-F238E27FC236}">
                <a16:creationId xmlns:a16="http://schemas.microsoft.com/office/drawing/2014/main" id="{46B3F7F4-CDE6-41E9-8C3B-E1E856D90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34" y="432448"/>
            <a:ext cx="263666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16.jpeg">
            <a:extLst>
              <a:ext uri="{FF2B5EF4-FFF2-40B4-BE49-F238E27FC236}">
                <a16:creationId xmlns:a16="http://schemas.microsoft.com/office/drawing/2014/main" id="{965F377C-F254-48FC-8A03-92BE61D491C3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74565" y="1260990"/>
            <a:ext cx="4060190" cy="3053306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87958C89-C497-4544-9AC7-A248D8C46690}"/>
              </a:ext>
            </a:extLst>
          </p:cNvPr>
          <p:cNvSpPr/>
          <p:nvPr/>
        </p:nvSpPr>
        <p:spPr>
          <a:xfrm>
            <a:off x="7522376" y="313158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RFE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F5B54D-A7BD-493C-888F-EAE2BAFF0B95}"/>
              </a:ext>
            </a:extLst>
          </p:cNvPr>
          <p:cNvSpPr txBox="1"/>
          <p:nvPr/>
        </p:nvSpPr>
        <p:spPr>
          <a:xfrm>
            <a:off x="3790950" y="4536914"/>
            <a:ext cx="52997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+mn-ea"/>
                <a:cs typeface="+mn-cs"/>
              </a:rPr>
              <a:t>Note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+mn-ea"/>
                <a:cs typeface="+mn-cs"/>
              </a:rPr>
              <a:t>: This is a client setting and by default </a:t>
            </a:r>
            <a:r>
              <a:rPr lang="en-IN" sz="1100" dirty="0">
                <a:latin typeface="IBM Plex Sans"/>
              </a:rPr>
              <a:t>nothing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+mn-ea"/>
                <a:cs typeface="+mn-cs"/>
              </a:rPr>
              <a:t>is selected. Please reach out to IBM representative for any changes to this setting.</a:t>
            </a:r>
          </a:p>
        </p:txBody>
      </p:sp>
    </p:spTree>
    <p:extLst>
      <p:ext uri="{BB962C8B-B14F-4D97-AF65-F5344CB8AC3E}">
        <p14:creationId xmlns:p14="http://schemas.microsoft.com/office/powerpoint/2010/main" val="2877458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/>
              <a:t>BrassRing UI</a:t>
            </a:r>
            <a:br>
              <a:rPr lang="en-US" sz="1400" dirty="0"/>
            </a:br>
            <a:br>
              <a:rPr lang="en-US" sz="1400" dirty="0"/>
            </a:br>
            <a:r>
              <a:rPr lang="en-US" sz="1800" b="1" dirty="0"/>
              <a:t>eLink Dashboard - Default Resume Format - New Client Setting 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93800"/>
            <a:ext cx="4440165" cy="3818382"/>
          </a:xfrm>
        </p:spPr>
        <p:txBody>
          <a:bodyPr/>
          <a:lstStyle/>
          <a:p>
            <a:r>
              <a:rPr lang="en-US" dirty="0"/>
              <a:t>RTC #: 135005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endParaRPr lang="en-US" dirty="0"/>
          </a:p>
          <a:p>
            <a:r>
              <a:rPr lang="en-US" dirty="0"/>
              <a:t>The new setting </a:t>
            </a:r>
            <a:r>
              <a:rPr lang="en-US" b="1" dirty="0"/>
              <a:t>eLink Dashboard - Resume Default View </a:t>
            </a:r>
            <a:r>
              <a:rPr lang="en-US" dirty="0"/>
              <a:t>allows clients to conﬁgure the user's default view of a candidates resume in desktop view. </a:t>
            </a:r>
          </a:p>
          <a:p>
            <a:endParaRPr lang="en-US" dirty="0"/>
          </a:p>
          <a:p>
            <a:r>
              <a:rPr lang="en-US" dirty="0"/>
              <a:t>Currently, the resume is shown in Text format by default.</a:t>
            </a:r>
          </a:p>
          <a:p>
            <a:endParaRPr lang="en-US" dirty="0"/>
          </a:p>
          <a:p>
            <a:r>
              <a:rPr lang="en-US" dirty="0"/>
              <a:t>Now, clients can choose between Text &amp; PDF format to be the default view.</a:t>
            </a:r>
          </a:p>
          <a:p>
            <a:endParaRPr lang="en-US" dirty="0"/>
          </a:p>
          <a:p>
            <a:r>
              <a:rPr lang="en-US" dirty="0"/>
              <a:t>It will be applicable even if the eLink Dashboard setting is optional. However, in mobile view Text will still be the default format.</a:t>
            </a:r>
          </a:p>
          <a:p>
            <a:endParaRPr lang="en-US" sz="1100" dirty="0"/>
          </a:p>
          <a:p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9"/>
            <a:ext cx="4114800" cy="164668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r>
              <a:rPr lang="en-US" dirty="0"/>
              <a:t>Dark Launch: No</a:t>
            </a:r>
          </a:p>
          <a:p>
            <a:r>
              <a:rPr lang="en-US" sz="1800" b="1" dirty="0"/>
              <a:t>Benefits</a:t>
            </a:r>
            <a:r>
              <a:rPr lang="en-US" sz="1800" dirty="0"/>
              <a:t>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Show the Resume in desired format.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Easy view of Resume info.</a:t>
            </a:r>
            <a:endParaRPr lang="en-US" sz="1800" dirty="0"/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089F46A-1284-4511-9C8D-72068838D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BB56EC18-7EBC-4988-B3E9-E75AC709E61C}"/>
              </a:ext>
            </a:extLst>
          </p:cNvPr>
          <p:cNvSpPr/>
          <p:nvPr/>
        </p:nvSpPr>
        <p:spPr>
          <a:xfrm>
            <a:off x="7630326" y="46651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RFE</a:t>
            </a:r>
          </a:p>
        </p:txBody>
      </p:sp>
      <p:pic>
        <p:nvPicPr>
          <p:cNvPr id="10" name="Picture 2" descr="wrench icon">
            <a:extLst>
              <a:ext uri="{FF2B5EF4-FFF2-40B4-BE49-F238E27FC236}">
                <a16:creationId xmlns:a16="http://schemas.microsoft.com/office/drawing/2014/main" id="{46B3F7F4-CDE6-41E9-8C3B-E1E856D90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34" y="432448"/>
            <a:ext cx="263666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15.jpeg">
            <a:extLst>
              <a:ext uri="{FF2B5EF4-FFF2-40B4-BE49-F238E27FC236}">
                <a16:creationId xmlns:a16="http://schemas.microsoft.com/office/drawing/2014/main" id="{5AF149D1-3ECF-44F3-840F-D95102368A43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47260" y="1762665"/>
            <a:ext cx="4036307" cy="26806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B65AD43-E156-4FF4-BA29-008A8C0033C1}"/>
              </a:ext>
            </a:extLst>
          </p:cNvPr>
          <p:cNvSpPr txBox="1"/>
          <p:nvPr/>
        </p:nvSpPr>
        <p:spPr>
          <a:xfrm>
            <a:off x="3790950" y="4536914"/>
            <a:ext cx="52997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+mn-ea"/>
                <a:cs typeface="+mn-cs"/>
              </a:rPr>
              <a:t>Note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+mn-ea"/>
                <a:cs typeface="+mn-cs"/>
              </a:rPr>
              <a:t>: This is a client setting and by default </a:t>
            </a:r>
            <a:r>
              <a:rPr lang="en-IN" sz="1100" dirty="0">
                <a:latin typeface="IBM Plex Sans"/>
              </a:rPr>
              <a:t>“Text”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+mn-ea"/>
                <a:cs typeface="+mn-cs"/>
              </a:rPr>
              <a:t>is selected. Please reach out to IBM representative for any changes to this setting.</a:t>
            </a:r>
          </a:p>
        </p:txBody>
      </p:sp>
    </p:spTree>
    <p:extLst>
      <p:ext uri="{BB962C8B-B14F-4D97-AF65-F5344CB8AC3E}">
        <p14:creationId xmlns:p14="http://schemas.microsoft.com/office/powerpoint/2010/main" val="3245769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2278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BrassRing UI/Workbench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BrassRing Homepage - Override User Configuration</a:t>
            </a: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07187"/>
            <a:ext cx="4432300" cy="3619293"/>
          </a:xfrm>
        </p:spPr>
        <p:txBody>
          <a:bodyPr/>
          <a:lstStyle/>
          <a:p>
            <a:r>
              <a:rPr lang="en-US" dirty="0"/>
              <a:t>RTC #: 134519, 134752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r>
              <a:rPr lang="en-US" dirty="0"/>
              <a:t>At present if a workbench admin updates the homepage persona configuration, it doesn’t affect the existing users view. It only applies to new users.</a:t>
            </a:r>
          </a:p>
          <a:p>
            <a:endParaRPr lang="en-US" dirty="0"/>
          </a:p>
          <a:p>
            <a:r>
              <a:rPr lang="en-US" dirty="0"/>
              <a:t>Now, through a new configuration option admins can override the current view for all existing users of that persona.</a:t>
            </a:r>
          </a:p>
          <a:p>
            <a:endParaRPr lang="en-US" dirty="0"/>
          </a:p>
          <a:p>
            <a:r>
              <a:rPr lang="en-US" dirty="0"/>
              <a:t>It is controlled by client setting and can be turned on or off.</a:t>
            </a:r>
          </a:p>
          <a:p>
            <a:endParaRPr lang="en-US" dirty="0"/>
          </a:p>
          <a:p>
            <a:r>
              <a:rPr lang="en-US" dirty="0"/>
              <a:t>The existing option “not” to override (Save) would still remain.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179860"/>
            <a:ext cx="4114800" cy="293164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Dark launched in May Build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Enforce changes across all existing users.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Automatically updates the homepage view.</a:t>
            </a:r>
          </a:p>
          <a:p>
            <a:endParaRPr lang="en-US" sz="1800" i="1" dirty="0"/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6AC528B5-F9B1-498C-A02E-4338EC539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>
                <a:solidFill>
                  <a:schemeClr val="tx1"/>
                </a:solidFill>
              </a:rPr>
              <a:pPr/>
              <a:t>23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225C567-A06C-45D4-998E-637C3A1EC14B}"/>
              </a:ext>
            </a:extLst>
          </p:cNvPr>
          <p:cNvSpPr/>
          <p:nvPr/>
        </p:nvSpPr>
        <p:spPr>
          <a:xfrm>
            <a:off x="7448419" y="179860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RFE</a:t>
            </a: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AAC71BC5-7974-4D84-8D16-3D04F1009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DA1F76-02AE-4B6D-A779-6291E9C07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9334" y="112538"/>
            <a:ext cx="268329" cy="268329"/>
          </a:xfrm>
          <a:prstGeom prst="rect">
            <a:avLst/>
          </a:prstGeom>
        </p:spPr>
      </p:pic>
      <p:pic>
        <p:nvPicPr>
          <p:cNvPr id="14" name="Picture 2" descr="wrench icon">
            <a:extLst>
              <a:ext uri="{FF2B5EF4-FFF2-40B4-BE49-F238E27FC236}">
                <a16:creationId xmlns:a16="http://schemas.microsoft.com/office/drawing/2014/main" id="{B0F4244D-297F-4E5F-9284-69D31AC27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670" y="421788"/>
            <a:ext cx="268330" cy="2683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F7EE08-94E4-408E-9D85-599878574A20}"/>
              </a:ext>
            </a:extLst>
          </p:cNvPr>
          <p:cNvSpPr/>
          <p:nvPr/>
        </p:nvSpPr>
        <p:spPr>
          <a:xfrm>
            <a:off x="4883150" y="3557671"/>
            <a:ext cx="4159250" cy="1098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016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</a:pPr>
            <a:r>
              <a:rPr lang="en-US" sz="14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Update</a:t>
            </a:r>
            <a:r>
              <a:rPr lang="en-US" sz="14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: </a:t>
            </a:r>
            <a:r>
              <a:rPr lang="en-US" sz="1400" i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 new check box is added to the Quick Links pane. </a:t>
            </a:r>
          </a:p>
          <a:p>
            <a:pPr marL="12700" marR="1016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</a:pPr>
            <a:r>
              <a:rPr lang="en-US" sz="1400" i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Workbench</a:t>
            </a:r>
            <a:r>
              <a:rPr lang="en-US" sz="1400" i="1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400" i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admins can override the quick links set up of a persona by conﬁguring the new check box.</a:t>
            </a:r>
            <a:endParaRPr lang="en-IN" sz="1800" i="1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849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9755-0D28-49CD-8F6C-8C084C28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11480"/>
            <a:ext cx="7823200" cy="414085"/>
          </a:xfrm>
        </p:spPr>
        <p:txBody>
          <a:bodyPr/>
          <a:lstStyle/>
          <a:p>
            <a:r>
              <a:rPr lang="en-US" b="1" dirty="0"/>
              <a:t>BrassRing Homepage - Override User Configuration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37280-7901-46E6-B2EC-DCF563E450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00" dirty="0"/>
              <a:t>BrassRing UI/Workbench</a:t>
            </a:r>
            <a:br>
              <a:rPr lang="en-US" sz="900" dirty="0"/>
            </a:br>
            <a:br>
              <a:rPr lang="en-US" sz="1000" dirty="0"/>
            </a:b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7D32-717C-4328-BC33-B428D4ABE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lang="en-US" smtClean="0">
                <a:solidFill>
                  <a:schemeClr val="tx1"/>
                </a:solidFill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058286-3811-4F70-B757-A7F63375A332}"/>
              </a:ext>
            </a:extLst>
          </p:cNvPr>
          <p:cNvSpPr txBox="1"/>
          <p:nvPr/>
        </p:nvSpPr>
        <p:spPr>
          <a:xfrm>
            <a:off x="368300" y="4431938"/>
            <a:ext cx="86867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+mn-ea"/>
                <a:cs typeface="+mn-cs"/>
              </a:rPr>
              <a:t>Note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+mn-ea"/>
                <a:cs typeface="+mn-cs"/>
              </a:rPr>
              <a:t>: This is a client setting and by default it “No” is selected. Please reach out to IBM representative for any changes to this setting.</a:t>
            </a:r>
          </a:p>
        </p:txBody>
      </p:sp>
      <p:pic>
        <p:nvPicPr>
          <p:cNvPr id="13" name="image4.jpeg">
            <a:extLst>
              <a:ext uri="{FF2B5EF4-FFF2-40B4-BE49-F238E27FC236}">
                <a16:creationId xmlns:a16="http://schemas.microsoft.com/office/drawing/2014/main" id="{F7AEE298-C05B-49E2-9ACC-07A55D6A120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939800"/>
            <a:ext cx="2844800" cy="2203450"/>
          </a:xfrm>
          <a:prstGeom prst="rect">
            <a:avLst/>
          </a:prstGeom>
        </p:spPr>
      </p:pic>
      <p:pic>
        <p:nvPicPr>
          <p:cNvPr id="14" name="image5.jpeg">
            <a:extLst>
              <a:ext uri="{FF2B5EF4-FFF2-40B4-BE49-F238E27FC236}">
                <a16:creationId xmlns:a16="http://schemas.microsoft.com/office/drawing/2014/main" id="{D6C9DD58-A371-4508-9DD8-2EF5E6D159C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9780" y="939801"/>
            <a:ext cx="2844800" cy="22034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B7E3B4-BD60-4294-B2AE-51A879558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508" y="3754482"/>
            <a:ext cx="6552381" cy="266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B790CA-F86B-42A6-BCB5-4FD335806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0960" y="939801"/>
            <a:ext cx="3013040" cy="220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49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22782"/>
          </a:xfrm>
        </p:spPr>
        <p:txBody>
          <a:bodyPr/>
          <a:lstStyle/>
          <a:p>
            <a:r>
              <a:rPr lang="en-US" sz="1400" dirty="0"/>
              <a:t>Workbench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RAM- Run Trigger across Open Reqs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7010" y="1180083"/>
            <a:ext cx="4343400" cy="3801429"/>
          </a:xfrm>
        </p:spPr>
        <p:txBody>
          <a:bodyPr/>
          <a:lstStyle/>
          <a:p>
            <a:r>
              <a:rPr lang="en-US" dirty="0"/>
              <a:t>RTC #: 134084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r>
              <a:rPr lang="en-US" dirty="0"/>
              <a:t>At present, when running a RAM there is only context available to run the trigger across reqs, which includes closed reqs.</a:t>
            </a:r>
          </a:p>
          <a:p>
            <a:endParaRPr lang="en-US" dirty="0"/>
          </a:p>
          <a:p>
            <a:r>
              <a:rPr lang="en-US" dirty="0"/>
              <a:t>A new option is now available for the trigger to run across only open reqs.</a:t>
            </a:r>
          </a:p>
          <a:p>
            <a:endParaRPr lang="en-US" dirty="0"/>
          </a:p>
          <a:p>
            <a:r>
              <a:rPr lang="en-US" dirty="0"/>
              <a:t>This new option is available ONLY for Candidate Form insert/update/insert update &amp; HR Status Req Options trigger mechanisms.</a:t>
            </a:r>
          </a:p>
          <a:p>
            <a:endParaRPr lang="en-US" dirty="0"/>
          </a:p>
          <a:p>
            <a:r>
              <a:rPr lang="en-US" dirty="0"/>
              <a:t>No changes to Rules/Actions/Conditions which remain same for "Run trigger across reqs" for this new option as well.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195783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sz="1600" b="1" dirty="0"/>
              <a:t>Benefits</a:t>
            </a:r>
            <a:r>
              <a:rPr lang="en-US" sz="1600" dirty="0"/>
              <a:t>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Action taken only for Open reqs.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Reduces system resources that are utilized.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09DCD3-FF8D-4B27-97F8-CD62F309B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8906" y="169318"/>
            <a:ext cx="268329" cy="268329"/>
          </a:xfrm>
          <a:prstGeom prst="rect">
            <a:avLst/>
          </a:prstGeom>
        </p:spPr>
      </p:pic>
      <p:pic>
        <p:nvPicPr>
          <p:cNvPr id="11" name="Picture 2" descr="wrench icon">
            <a:extLst>
              <a:ext uri="{FF2B5EF4-FFF2-40B4-BE49-F238E27FC236}">
                <a16:creationId xmlns:a16="http://schemas.microsoft.com/office/drawing/2014/main" id="{3D5B3C10-CCED-4E7A-ADA9-980DFAAC1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670" y="421788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13.jpeg">
            <a:extLst>
              <a:ext uri="{FF2B5EF4-FFF2-40B4-BE49-F238E27FC236}">
                <a16:creationId xmlns:a16="http://schemas.microsoft.com/office/drawing/2014/main" id="{C0C443BD-D7B8-4137-A0B7-2E6F298AE5E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47260" y="2243622"/>
            <a:ext cx="4189730" cy="247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83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730251"/>
          </a:xfrm>
        </p:spPr>
        <p:txBody>
          <a:bodyPr/>
          <a:lstStyle/>
          <a:p>
            <a:r>
              <a:rPr lang="en-US" b="1" dirty="0"/>
              <a:t>RAM- Run Trigger on Open Reqs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D66FD6F-E67F-4EE3-8EFE-38EC3B9218FE}"/>
              </a:ext>
            </a:extLst>
          </p:cNvPr>
          <p:cNvSpPr txBox="1">
            <a:spLocks/>
          </p:cNvSpPr>
          <p:nvPr/>
        </p:nvSpPr>
        <p:spPr>
          <a:xfrm>
            <a:off x="104313" y="811924"/>
            <a:ext cx="8935370" cy="388545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IBM Plex Sans" panose="020B0503050000000000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F6B859-625D-4EBE-8F7E-2E319871569A}"/>
              </a:ext>
            </a:extLst>
          </p:cNvPr>
          <p:cNvSpPr/>
          <p:nvPr/>
        </p:nvSpPr>
        <p:spPr>
          <a:xfrm>
            <a:off x="0" y="980697"/>
            <a:ext cx="8935369" cy="15696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sz="1200" dirty="0"/>
              <a:t>Attributes for the new trigger:</a:t>
            </a:r>
            <a:endParaRPr lang="en-US" dirty="0"/>
          </a:p>
          <a:p>
            <a:pPr lvl="1"/>
            <a:r>
              <a:rPr lang="en-US" sz="1200" b="1" dirty="0"/>
              <a:t>Trigger Name: </a:t>
            </a:r>
            <a:r>
              <a:rPr lang="en-US" sz="1200" dirty="0"/>
              <a:t>Any custom name can be used</a:t>
            </a:r>
          </a:p>
          <a:p>
            <a:pPr lvl="1"/>
            <a:r>
              <a:rPr lang="en-US" sz="1200" b="1" dirty="0"/>
              <a:t>Trigger Type: </a:t>
            </a:r>
            <a:r>
              <a:rPr lang="en-US" sz="1200" dirty="0"/>
              <a:t>RAM Trigger</a:t>
            </a:r>
          </a:p>
          <a:p>
            <a:pPr lvl="1"/>
            <a:r>
              <a:rPr lang="en-US" sz="1200" b="1" dirty="0"/>
              <a:t>Triggering Mechanism: </a:t>
            </a:r>
            <a:r>
              <a:rPr lang="en-US" sz="1200" dirty="0"/>
              <a:t>Candidate form insert/update/insert &amp; update AND/OR HR Status Req options</a:t>
            </a:r>
          </a:p>
          <a:p>
            <a:pPr lvl="1"/>
            <a:r>
              <a:rPr lang="en-US" sz="1200" b="1" dirty="0"/>
              <a:t>Select Trigger Event: </a:t>
            </a:r>
            <a:r>
              <a:rPr lang="en-US" sz="1200" dirty="0"/>
              <a:t>Any Candidate form AND/OR HR Status</a:t>
            </a:r>
          </a:p>
          <a:p>
            <a:pPr lvl="1"/>
            <a:r>
              <a:rPr lang="en-US" sz="1200" b="1" dirty="0"/>
              <a:t>Timing Mechanism: </a:t>
            </a:r>
            <a:r>
              <a:rPr lang="en-US" sz="1200" dirty="0"/>
              <a:t>Any available option can be selected</a:t>
            </a:r>
          </a:p>
          <a:p>
            <a:pPr lvl="1"/>
            <a:r>
              <a:rPr lang="en-US" sz="1200" b="1" dirty="0"/>
              <a:t>Trigger Timing (</a:t>
            </a:r>
            <a:r>
              <a:rPr lang="en-US" sz="1200" b="1" dirty="0" err="1"/>
              <a:t>hrs</a:t>
            </a:r>
            <a:r>
              <a:rPr lang="en-US" sz="1200" b="1" dirty="0"/>
              <a:t>): </a:t>
            </a:r>
            <a:r>
              <a:rPr lang="en-US" sz="1200" dirty="0"/>
              <a:t>Any value depending upon the selection above</a:t>
            </a:r>
          </a:p>
          <a:p>
            <a:pPr lvl="1"/>
            <a:r>
              <a:rPr lang="en-US" sz="1200" b="1" dirty="0"/>
              <a:t>Triggering Context</a:t>
            </a:r>
            <a:r>
              <a:rPr lang="en-US" sz="1200" dirty="0"/>
              <a:t>: Run trigger across open reqs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52BE53-A3FC-4CD4-8FEB-5EB99D86E223}"/>
              </a:ext>
            </a:extLst>
          </p:cNvPr>
          <p:cNvSpPr/>
          <p:nvPr/>
        </p:nvSpPr>
        <p:spPr>
          <a:xfrm>
            <a:off x="-21581" y="2966089"/>
            <a:ext cx="8936982" cy="4847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lvl="1"/>
            <a:r>
              <a:rPr lang="en-US" sz="1200" b="1" dirty="0"/>
              <a:t>Rules</a:t>
            </a:r>
            <a:r>
              <a:rPr lang="en-US" dirty="0"/>
              <a:t>: </a:t>
            </a:r>
            <a:r>
              <a:rPr lang="en-US" sz="1200" dirty="0"/>
              <a:t>[blank by default, user can Add Rule as normal]</a:t>
            </a:r>
          </a:p>
          <a:p>
            <a:pPr lvl="1"/>
            <a:r>
              <a:rPr lang="en-US" sz="1200" b="1" dirty="0"/>
              <a:t>Actions: </a:t>
            </a:r>
            <a:r>
              <a:rPr lang="en-US" sz="1200" dirty="0"/>
              <a:t>Normal Options. </a:t>
            </a:r>
          </a:p>
        </p:txBody>
      </p:sp>
    </p:spTree>
    <p:extLst>
      <p:ext uri="{BB962C8B-B14F-4D97-AF65-F5344CB8AC3E}">
        <p14:creationId xmlns:p14="http://schemas.microsoft.com/office/powerpoint/2010/main" val="3654495524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4853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BrassRing UI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Metrics Dashboard – Target Lines</a:t>
            </a: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41400"/>
            <a:ext cx="4114800" cy="3639030"/>
          </a:xfrm>
        </p:spPr>
        <p:txBody>
          <a:bodyPr/>
          <a:lstStyle/>
          <a:p>
            <a:r>
              <a:rPr lang="en-US" dirty="0"/>
              <a:t>RTC #: 127222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r>
              <a:rPr lang="en-US" dirty="0"/>
              <a:t>A new visualization level attribute for Bar/Line/Area/Scatter type charts, just like grid lines is now available.</a:t>
            </a:r>
          </a:p>
          <a:p>
            <a:endParaRPr lang="en-US" dirty="0"/>
          </a:p>
          <a:p>
            <a:r>
              <a:rPr lang="en-US" dirty="0"/>
              <a:t>This will help display an independent line on Y axis based on a specific or computed value.</a:t>
            </a:r>
          </a:p>
          <a:p>
            <a:endParaRPr lang="en-US" dirty="0"/>
          </a:p>
          <a:p>
            <a:r>
              <a:rPr lang="en-US" dirty="0"/>
              <a:t>Path: </a:t>
            </a:r>
            <a:r>
              <a:rPr lang="en-US" b="1" dirty="0"/>
              <a:t>Visualization-&gt;Edit Display-&gt;Target lines-&gt;Configure.</a:t>
            </a:r>
          </a:p>
          <a:p>
            <a:endParaRPr lang="en-US" b="1" dirty="0"/>
          </a:p>
          <a:p>
            <a:r>
              <a:rPr lang="en-US" dirty="0"/>
              <a:t>Up to 5 target lines can be added for each visualization of type bar/line/area/scatter.</a:t>
            </a:r>
          </a:p>
          <a:p>
            <a:endParaRPr lang="en-IN" dirty="0"/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29293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/>
              <a:t>Specific target/goal lines can be configured for each view.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/>
              <a:t>Compare with up to 5 target lines.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11C6391-0A37-4269-94CB-71502D3E9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8277E87D-B395-4892-8D3D-D607A951E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 descr="Compass">
            <a:extLst>
              <a:ext uri="{FF2B5EF4-FFF2-40B4-BE49-F238E27FC236}">
                <a16:creationId xmlns:a16="http://schemas.microsoft.com/office/drawing/2014/main" id="{2E961870-635D-4AEF-9D94-52535B17C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DDC6C883-A901-4A17-A26E-AA3109D8CAE4}"/>
              </a:ext>
            </a:extLst>
          </p:cNvPr>
          <p:cNvSpPr/>
          <p:nvPr/>
        </p:nvSpPr>
        <p:spPr>
          <a:xfrm>
            <a:off x="7630326" y="46651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3361119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660059"/>
          </a:xfrm>
        </p:spPr>
        <p:txBody>
          <a:bodyPr/>
          <a:lstStyle/>
          <a:p>
            <a:r>
              <a:rPr lang="en-US" b="1" dirty="0"/>
              <a:t>Metrics Dashboard – Target Lines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D66FD6F-E67F-4EE3-8EFE-38EC3B9218FE}"/>
              </a:ext>
            </a:extLst>
          </p:cNvPr>
          <p:cNvSpPr txBox="1">
            <a:spLocks/>
          </p:cNvSpPr>
          <p:nvPr/>
        </p:nvSpPr>
        <p:spPr>
          <a:xfrm>
            <a:off x="104313" y="811924"/>
            <a:ext cx="8935370" cy="388545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IBM Plex Sans" panose="020B0503050000000000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00458-FA1B-4E95-8F1B-258B2BFA8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246" y="667347"/>
            <a:ext cx="4300437" cy="20646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E3167F-FA89-43F8-B6EA-8161F6A2A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658" y="2826516"/>
            <a:ext cx="3108459" cy="222465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FA124B-E8C4-4629-B0C9-19DFF43C1480}"/>
              </a:ext>
            </a:extLst>
          </p:cNvPr>
          <p:cNvSpPr/>
          <p:nvPr/>
        </p:nvSpPr>
        <p:spPr>
          <a:xfrm>
            <a:off x="167246" y="667346"/>
            <a:ext cx="4572000" cy="42165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/>
              <a:t>Each target line will have the following options:</a:t>
            </a:r>
          </a:p>
          <a:p>
            <a:pPr>
              <a:spcBef>
                <a:spcPts val="600"/>
              </a:spcBef>
            </a:pPr>
            <a:br>
              <a:rPr lang="en-US" sz="1600" dirty="0"/>
            </a:br>
            <a:r>
              <a:rPr lang="en-US" sz="1600" dirty="0"/>
              <a:t>1. Text</a:t>
            </a:r>
            <a:br>
              <a:rPr lang="en-US" sz="1600" dirty="0"/>
            </a:br>
            <a:r>
              <a:rPr lang="en-US" sz="1600" dirty="0"/>
              <a:t>2. Color</a:t>
            </a:r>
            <a:br>
              <a:rPr lang="en-US" sz="1600" dirty="0"/>
            </a:br>
            <a:r>
              <a:rPr lang="en-US" sz="1600" dirty="0"/>
              <a:t>3. Value</a:t>
            </a:r>
          </a:p>
          <a:p>
            <a:pPr marL="685800" lvl="1" indent="-342900">
              <a:spcBef>
                <a:spcPts val="600"/>
              </a:spcBef>
              <a:buFont typeface="+mj-lt"/>
              <a:buAutoNum type="alphaLcPeriod"/>
            </a:pPr>
            <a:r>
              <a:rPr lang="en-US" sz="1600" dirty="0"/>
              <a:t>Specified - user can enter a specific float value (ex 50 or 70.5)</a:t>
            </a:r>
          </a:p>
          <a:p>
            <a:pPr marL="685800" lvl="1" indent="-342900">
              <a:spcBef>
                <a:spcPts val="600"/>
              </a:spcBef>
              <a:buFont typeface="+mj-lt"/>
              <a:buAutoNum type="alphaLcPeriod"/>
            </a:pPr>
            <a:r>
              <a:rPr lang="en-US" sz="1600" dirty="0"/>
              <a:t>Computed - mean/median/mode. 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4. Field  - determines which column to consider for computing the value. This is especially useful when the chart has multiple columns say Total Reqs and Total Candidates.</a:t>
            </a:r>
          </a:p>
          <a:p>
            <a:pPr>
              <a:spcBef>
                <a:spcPts val="600"/>
              </a:spcBef>
            </a:pPr>
            <a:endParaRPr lang="en-US" sz="1000" dirty="0"/>
          </a:p>
          <a:p>
            <a:pPr>
              <a:spcBef>
                <a:spcPts val="600"/>
              </a:spcBef>
            </a:pPr>
            <a:r>
              <a:rPr lang="en-US" sz="1400" b="1" dirty="0"/>
              <a:t>Note</a:t>
            </a:r>
            <a:r>
              <a:rPr lang="en-US" sz="1600" dirty="0"/>
              <a:t>: </a:t>
            </a:r>
            <a:r>
              <a:rPr lang="en-US" sz="1400" dirty="0"/>
              <a:t>For stacked bar charts, the calculations are done based on the total of each bar.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63714515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4853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Talent Gateway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Job Search API - New Output field</a:t>
            </a: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35050"/>
            <a:ext cx="4343400" cy="3639030"/>
          </a:xfrm>
        </p:spPr>
        <p:txBody>
          <a:bodyPr/>
          <a:lstStyle/>
          <a:p>
            <a:r>
              <a:rPr lang="en-US" dirty="0"/>
              <a:t>RTC #: 134697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r>
              <a:rPr lang="en-US" dirty="0"/>
              <a:t>At present in Job Search API, only last updated date is captured.</a:t>
            </a:r>
          </a:p>
          <a:p>
            <a:endParaRPr lang="en-US" sz="1600" dirty="0"/>
          </a:p>
          <a:p>
            <a:r>
              <a:rPr lang="en-US" dirty="0"/>
              <a:t>Based on client request, a new ﬁeld and additional information is provided as output to the </a:t>
            </a:r>
            <a:r>
              <a:rPr lang="en-US" b="1" dirty="0"/>
              <a:t>TG Job Search API</a:t>
            </a:r>
            <a:r>
              <a:rPr lang="en-US" dirty="0"/>
              <a:t>.</a:t>
            </a:r>
            <a:endParaRPr lang="en-IN" dirty="0"/>
          </a:p>
          <a:p>
            <a:endParaRPr lang="en-IN" dirty="0"/>
          </a:p>
          <a:p>
            <a:r>
              <a:rPr lang="en-US" dirty="0"/>
              <a:t>The output ﬁeld </a:t>
            </a:r>
            <a:r>
              <a:rPr lang="en-US" b="1" dirty="0" err="1"/>
              <a:t>LastIndexedDateTimeUTC</a:t>
            </a:r>
            <a:r>
              <a:rPr lang="en-US" b="1" dirty="0"/>
              <a:t> </a:t>
            </a:r>
            <a:r>
              <a:rPr lang="en-US" dirty="0"/>
              <a:t>will fetch the last updated “time” for each req in this node.</a:t>
            </a:r>
          </a:p>
          <a:p>
            <a:endParaRPr lang="en-US" dirty="0"/>
          </a:p>
          <a:p>
            <a:r>
              <a:rPr lang="en-US" dirty="0"/>
              <a:t>This is returned by default when the Talent Gateway Setting </a:t>
            </a:r>
            <a:r>
              <a:rPr lang="en-US" b="1" dirty="0"/>
              <a:t>Hide “Date Updated” </a:t>
            </a:r>
            <a:r>
              <a:rPr lang="en-US" dirty="0"/>
              <a:t>is unchecked.</a:t>
            </a:r>
          </a:p>
          <a:p>
            <a:endParaRPr lang="en-US" dirty="0"/>
          </a:p>
          <a:p>
            <a:r>
              <a:rPr lang="en-US" dirty="0"/>
              <a:t>No change to existing node “Date last updated”.</a:t>
            </a:r>
            <a:endParaRPr lang="en-IN" dirty="0"/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31452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/>
              <a:t>Most recent updated time can be extracted via API along with date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/>
              <a:t>Useful for delta jobs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11C6391-0A37-4269-94CB-71502D3E9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8F7F9E-7200-43B8-8CAE-56CE11031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8906" y="169318"/>
            <a:ext cx="268329" cy="268329"/>
          </a:xfrm>
          <a:prstGeom prst="rect">
            <a:avLst/>
          </a:prstGeom>
        </p:spPr>
      </p:pic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8277E87D-B395-4892-8D3D-D607A951E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6265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4853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Workbench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Automation Manager (AM) Trigger Migration</a:t>
            </a: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87450"/>
            <a:ext cx="4114800" cy="3639030"/>
          </a:xfrm>
        </p:spPr>
        <p:txBody>
          <a:bodyPr/>
          <a:lstStyle/>
          <a:p>
            <a:r>
              <a:rPr lang="en-US" dirty="0"/>
              <a:t>RTC #: 127222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r>
              <a:rPr lang="en-US" dirty="0"/>
              <a:t>As a part of the product enhancements, with this release the existing Automation Manager (AM) trigger is being converted to Rules Automation Manager (RAM) trigger.</a:t>
            </a:r>
          </a:p>
          <a:p>
            <a:endParaRPr lang="en-US" dirty="0"/>
          </a:p>
          <a:p>
            <a:r>
              <a:rPr lang="en-US" dirty="0"/>
              <a:t>The Trigger is </a:t>
            </a:r>
            <a:r>
              <a:rPr lang="en-US" b="1" dirty="0"/>
              <a:t>HR Status update - notify candidate</a:t>
            </a:r>
          </a:p>
          <a:p>
            <a:endParaRPr lang="en-US" dirty="0"/>
          </a:p>
          <a:p>
            <a:r>
              <a:rPr lang="en-US" dirty="0"/>
              <a:t>The AM will be made inactive, and RAM will be automatically activated with the release.</a:t>
            </a:r>
          </a:p>
          <a:p>
            <a:endParaRPr lang="en-US" dirty="0"/>
          </a:p>
          <a:p>
            <a:r>
              <a:rPr lang="en-US" dirty="0"/>
              <a:t>This migration </a:t>
            </a:r>
            <a:r>
              <a:rPr lang="en-IN" dirty="0"/>
              <a:t>is now going to happen in Production.</a:t>
            </a:r>
          </a:p>
          <a:p>
            <a:endParaRPr lang="en-IN" dirty="0"/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23705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Dark Launched in March Build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/>
              <a:t>RAMs can be used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/>
              <a:t>More configuration options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11C6391-0A37-4269-94CB-71502D3E9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8F7F9E-7200-43B8-8CAE-56CE11031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8906" y="169318"/>
            <a:ext cx="268329" cy="268329"/>
          </a:xfrm>
          <a:prstGeom prst="rect">
            <a:avLst/>
          </a:prstGeom>
        </p:spPr>
      </p:pic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8277E87D-B395-4892-8D3D-D607A951E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6841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22782"/>
          </a:xfrm>
        </p:spPr>
        <p:txBody>
          <a:bodyPr/>
          <a:lstStyle/>
          <a:p>
            <a:r>
              <a:rPr lang="en-US" sz="1400" dirty="0"/>
              <a:t>Workbench</a:t>
            </a:r>
            <a:br>
              <a:rPr lang="en-US" sz="1400" dirty="0"/>
            </a:br>
            <a:br>
              <a:rPr lang="en-US" sz="1400" dirty="0"/>
            </a:br>
            <a:r>
              <a:rPr lang="fr-FR" sz="2000" b="1" dirty="0"/>
              <a:t>HR Status Actions- Email Field Validation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70000"/>
            <a:ext cx="4343400" cy="3672332"/>
          </a:xfrm>
        </p:spPr>
        <p:txBody>
          <a:bodyPr/>
          <a:lstStyle/>
          <a:p>
            <a:r>
              <a:rPr lang="en-US" dirty="0"/>
              <a:t>RTC #: 134946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r>
              <a:rPr lang="en-US" dirty="0"/>
              <a:t>It was observed that the email ﬁeld in the HR Status actions screen is not validating the input. </a:t>
            </a:r>
          </a:p>
          <a:p>
            <a:endParaRPr lang="en-US" dirty="0"/>
          </a:p>
          <a:p>
            <a:r>
              <a:rPr lang="en-US" dirty="0"/>
              <a:t>Any text that does not have proper email format was being accepted without validation including multiple email addresses were accepted without proper separator.</a:t>
            </a:r>
          </a:p>
          <a:p>
            <a:endParaRPr lang="en-US" dirty="0"/>
          </a:p>
          <a:p>
            <a:r>
              <a:rPr lang="en-US" dirty="0"/>
              <a:t>This behavior has now adjusted.</a:t>
            </a:r>
          </a:p>
          <a:p>
            <a:endParaRPr lang="en-US" dirty="0"/>
          </a:p>
          <a:p>
            <a:r>
              <a:rPr lang="en-US" dirty="0"/>
              <a:t>An email ﬁeld validation is in place for the speciﬁed ﬁeld. Multiple emails are accepted only when separated with a comma.</a:t>
            </a:r>
            <a:endParaRPr lang="en-US" sz="1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12275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</p:txBody>
      </p:sp>
      <p:pic>
        <p:nvPicPr>
          <p:cNvPr id="13" name="Picture 4" descr="eyes icon">
            <a:extLst>
              <a:ext uri="{FF2B5EF4-FFF2-40B4-BE49-F238E27FC236}">
                <a16:creationId xmlns:a16="http://schemas.microsoft.com/office/drawing/2014/main" id="{C3B14507-D73B-44A7-9151-413F7F9BD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17.jpeg">
            <a:extLst>
              <a:ext uri="{FF2B5EF4-FFF2-40B4-BE49-F238E27FC236}">
                <a16:creationId xmlns:a16="http://schemas.microsoft.com/office/drawing/2014/main" id="{974C94FF-F035-470D-BBE5-EC4ED830CE6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47260" y="1517380"/>
            <a:ext cx="4254500" cy="25225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C26E7E-5B90-4A80-B61C-0EF2DEB567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8906" y="169318"/>
            <a:ext cx="268329" cy="26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660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6187441" cy="4479344"/>
          </a:xfrm>
        </p:spPr>
        <p:txBody>
          <a:bodyPr/>
          <a:lstStyle/>
          <a:p>
            <a:r>
              <a:rPr lang="en-US" sz="5400" dirty="0"/>
              <a:t>Lead Manager </a:t>
            </a:r>
            <a:br>
              <a:rPr lang="en-US" sz="5400" dirty="0"/>
            </a:br>
            <a:r>
              <a:rPr lang="en-US" sz="5400" dirty="0"/>
              <a:t>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749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08711"/>
          </a:xfrm>
        </p:spPr>
        <p:txBody>
          <a:bodyPr/>
          <a:lstStyle/>
          <a:p>
            <a:r>
              <a:rPr lang="en-US" sz="1400" dirty="0"/>
              <a:t>Lead Manager</a:t>
            </a:r>
            <a:br>
              <a:rPr lang="en-US" sz="1400" dirty="0"/>
            </a:br>
            <a:br>
              <a:rPr lang="en-US" sz="1400" dirty="0"/>
            </a:br>
            <a:r>
              <a:rPr lang="en-US" sz="2000" b="1" dirty="0"/>
              <a:t>User Interface Enhancements</a:t>
            </a:r>
            <a:endParaRPr lang="en-US" sz="1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909879"/>
            <a:ext cx="4464050" cy="3916601"/>
          </a:xfrm>
        </p:spPr>
        <p:txBody>
          <a:bodyPr/>
          <a:lstStyle/>
          <a:p>
            <a:r>
              <a:rPr lang="en-US" dirty="0"/>
              <a:t>RTC #: 134490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</a:t>
            </a:r>
          </a:p>
          <a:p>
            <a:r>
              <a:rPr lang="en-US" dirty="0"/>
              <a:t>Starting this release, the Campaign names visible in the Lead Proﬁle view are displayed as links to the respective campaigns.</a:t>
            </a:r>
          </a:p>
          <a:p>
            <a:endParaRPr lang="en-US" dirty="0"/>
          </a:p>
          <a:p>
            <a:r>
              <a:rPr lang="en-US" dirty="0"/>
              <a:t>This will allow Lead Manager users to access the campaigns from the Lead Proﬁle directly.</a:t>
            </a:r>
          </a:p>
          <a:p>
            <a:endParaRPr lang="en-US" dirty="0"/>
          </a:p>
          <a:p>
            <a:r>
              <a:rPr lang="en-US" dirty="0"/>
              <a:t>When users directly access the campaign overview page there are multiple beneﬁts:</a:t>
            </a:r>
          </a:p>
          <a:p>
            <a:endParaRPr lang="en-US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b="1" dirty="0"/>
              <a:t>Easy access to the full Campaign details.</a:t>
            </a:r>
            <a:endParaRPr lang="en-IN" sz="13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b="1" dirty="0"/>
              <a:t>Efﬁcient access to the list of leads within the same campaign for review and comparison.</a:t>
            </a:r>
            <a:endParaRPr lang="en-IN" sz="13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b="1" dirty="0"/>
              <a:t>Consistency between Lead Manager and BrassRing</a:t>
            </a:r>
            <a:endParaRPr lang="en-US" sz="13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13926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 No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9" name="Picture 4" descr="eyes icon">
            <a:extLst>
              <a:ext uri="{FF2B5EF4-FFF2-40B4-BE49-F238E27FC236}">
                <a16:creationId xmlns:a16="http://schemas.microsoft.com/office/drawing/2014/main" id="{BB6DE13D-D188-40CE-9DAE-6A18E3ADB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7FEB48E5-C9B5-4456-94D9-AD8986D320A7}"/>
              </a:ext>
            </a:extLst>
          </p:cNvPr>
          <p:cNvSpPr/>
          <p:nvPr/>
        </p:nvSpPr>
        <p:spPr>
          <a:xfrm>
            <a:off x="7421749" y="29995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RFE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550B51-F6C1-4866-BC09-3093B57C2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7876" y="1382386"/>
            <a:ext cx="4313050" cy="261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442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DIT – Ability to perform cancel/pause/edit action on other’s schedules</a:t>
            </a:r>
          </a:p>
          <a:p>
            <a:r>
              <a:rPr lang="en-US" dirty="0">
                <a:solidFill>
                  <a:schemeClr val="tx1"/>
                </a:solidFill>
              </a:rPr>
              <a:t>TG – View Similar Jobs function</a:t>
            </a:r>
          </a:p>
          <a:p>
            <a:r>
              <a:rPr lang="en-US" dirty="0">
                <a:solidFill>
                  <a:schemeClr val="tx1"/>
                </a:solidFill>
              </a:rPr>
              <a:t>BrassRing – Responsibilities added to Talent Record</a:t>
            </a:r>
          </a:p>
          <a:p>
            <a:r>
              <a:rPr lang="en-US" dirty="0">
                <a:solidFill>
                  <a:schemeClr val="tx1"/>
                </a:solidFill>
              </a:rPr>
              <a:t>Skip Sign on - Ability to customize the subject line of the submission email.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1997" cy="2571750"/>
          </a:xfrm>
        </p:spPr>
        <p:txBody>
          <a:bodyPr/>
          <a:lstStyle/>
          <a:p>
            <a:r>
              <a:rPr lang="en-US" dirty="0"/>
              <a:t>Lead Manager - Add Lead as a recipient when configuring RAM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72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Builds</a:t>
            </a:r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03782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JUNE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266990"/>
              </p:ext>
            </p:extLst>
          </p:nvPr>
        </p:nvGraphicFramePr>
        <p:xfrm>
          <a:off x="262741" y="808589"/>
          <a:ext cx="8692073" cy="386503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2461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10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619820"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652846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10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</a:rPr>
                        <a:t>BR 21.06.16 Release Enablement </a:t>
                      </a:r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82671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</a:p>
                    <a:p>
                      <a:endParaRPr lang="en-US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Client: Education Series: Non-TG application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16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17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23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>
                          <a:latin typeface="+mn-lt"/>
                        </a:rPr>
                        <a:t>24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0"/>
            <a:ext cx="26722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en-US" dirty="0">
                <a:solidFill>
                  <a:srgbClr val="000000"/>
                </a:solidFill>
                <a:latin typeface="IBM Plex Sans"/>
                <a:hlinkClick r:id="rId3"/>
              </a:rPr>
              <a:t>Client-facing training schedule</a:t>
            </a:r>
            <a:endParaRPr lang="en-US" dirty="0">
              <a:solidFill>
                <a:srgbClr val="000000"/>
              </a:solidFill>
              <a:latin typeface="IBM Plex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9985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7100718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1_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3129</TotalTime>
  <Words>2808</Words>
  <Application>Microsoft Office PowerPoint</Application>
  <PresentationFormat>On-screen Show (16:9)</PresentationFormat>
  <Paragraphs>534</Paragraphs>
  <Slides>36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Calibri</vt:lpstr>
      <vt:lpstr>IBM Plex Sans</vt:lpstr>
      <vt:lpstr>IBM Plex Sans Light</vt:lpstr>
      <vt:lpstr>Wingdings</vt:lpstr>
      <vt:lpstr>blk_background_2017</vt:lpstr>
      <vt:lpstr>gry_background_2017</vt:lpstr>
      <vt:lpstr>wht_background_2017</vt:lpstr>
      <vt:lpstr>1_blk_background_2017</vt:lpstr>
      <vt:lpstr>IBM Talent Management Solutions June Onboard, BrassRing, &amp; Lead Manager 21.06.08 Release </vt:lpstr>
      <vt:lpstr>Onboard Release Features –</vt:lpstr>
      <vt:lpstr>Features Being Released this Month</vt:lpstr>
      <vt:lpstr>Area of System (Job Workflow - Activity)   Document Upload – Required</vt:lpstr>
      <vt:lpstr>Area of System (Job Workflow - Activity)   Document Upload – Required</vt:lpstr>
      <vt:lpstr>Document Upload - Required</vt:lpstr>
      <vt:lpstr>Document Upload - Required</vt:lpstr>
      <vt:lpstr>Area of System (State Form Activity)  Updates to State Forms</vt:lpstr>
      <vt:lpstr>Upcoming Onboard Builds</vt:lpstr>
      <vt:lpstr>Questions?</vt:lpstr>
      <vt:lpstr>BrassRing Release Features –</vt:lpstr>
      <vt:lpstr>Dark Launch Features</vt:lpstr>
      <vt:lpstr>DIT  DIT- View and Renew Other User Schedule</vt:lpstr>
      <vt:lpstr>DIT- View and Renew Other User Schedule</vt:lpstr>
      <vt:lpstr>Features Being Released this Month</vt:lpstr>
      <vt:lpstr>BrassRing UI  Candidate Purge - Enhancements</vt:lpstr>
      <vt:lpstr>Candidate Purge - Enhancements</vt:lpstr>
      <vt:lpstr>Workbench  New User Type Setting - Candidate Purge Criteria </vt:lpstr>
      <vt:lpstr>BrassRing UI  eLink Dashboard - Card Display Customization</vt:lpstr>
      <vt:lpstr>eLink Dashboard - Card Display Customization</vt:lpstr>
      <vt:lpstr>Workbench  eLink Dashboard - Card Display Customization - New Client Setting </vt:lpstr>
      <vt:lpstr>BrassRing UI  eLink Dashboard - Default Resume Format - New Client Setting </vt:lpstr>
      <vt:lpstr>BrassRing UI/Workbench  BrassRing Homepage - Override User Configuration</vt:lpstr>
      <vt:lpstr>BrassRing Homepage - Override User Configuration</vt:lpstr>
      <vt:lpstr>Workbench  RAM- Run Trigger across Open Reqs</vt:lpstr>
      <vt:lpstr>RAM- Run Trigger on Open Reqs</vt:lpstr>
      <vt:lpstr>BrassRing UI  Metrics Dashboard – Target Lines</vt:lpstr>
      <vt:lpstr>Metrics Dashboard – Target Lines</vt:lpstr>
      <vt:lpstr>Talent Gateway  Job Search API - New Output field</vt:lpstr>
      <vt:lpstr>Workbench  Automation Manager (AM) Trigger Migration</vt:lpstr>
      <vt:lpstr>Workbench  HR Status Actions- Email Field Validation</vt:lpstr>
      <vt:lpstr>Lead Manager  Release Features –</vt:lpstr>
      <vt:lpstr>Lead Manager  User Interface Enhancements</vt:lpstr>
      <vt:lpstr>Upcoming Builds</vt:lpstr>
      <vt:lpstr>JUNE VIRTUAL TRAINING SESSIONS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IBM Talent Management Systems -Business Unit Education Series-</dc:title>
  <dc:creator>Niki Trumble</dc:creator>
  <cp:lastModifiedBy>Nandan Nagavarapu</cp:lastModifiedBy>
  <cp:revision>356</cp:revision>
  <dcterms:created xsi:type="dcterms:W3CDTF">2021-01-26T21:42:03Z</dcterms:created>
  <dcterms:modified xsi:type="dcterms:W3CDTF">2021-06-10T14:38:46Z</dcterms:modified>
</cp:coreProperties>
</file>