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35"/>
  </p:notesMasterIdLst>
  <p:handoutMasterIdLst>
    <p:handoutMasterId r:id="rId36"/>
  </p:handoutMasterIdLst>
  <p:sldIdLst>
    <p:sldId id="769" r:id="rId4"/>
    <p:sldId id="498" r:id="rId5"/>
    <p:sldId id="799" r:id="rId6"/>
    <p:sldId id="790" r:id="rId7"/>
    <p:sldId id="800" r:id="rId8"/>
    <p:sldId id="831" r:id="rId9"/>
    <p:sldId id="801" r:id="rId10"/>
    <p:sldId id="807" r:id="rId11"/>
    <p:sldId id="808" r:id="rId12"/>
    <p:sldId id="794" r:id="rId13"/>
    <p:sldId id="832" r:id="rId14"/>
    <p:sldId id="778" r:id="rId15"/>
    <p:sldId id="776" r:id="rId16"/>
    <p:sldId id="779" r:id="rId17"/>
    <p:sldId id="781" r:id="rId18"/>
    <p:sldId id="825" r:id="rId19"/>
    <p:sldId id="826" r:id="rId20"/>
    <p:sldId id="802" r:id="rId21"/>
    <p:sldId id="784" r:id="rId22"/>
    <p:sldId id="827" r:id="rId23"/>
    <p:sldId id="782" r:id="rId24"/>
    <p:sldId id="806" r:id="rId25"/>
    <p:sldId id="828" r:id="rId26"/>
    <p:sldId id="829" r:id="rId27"/>
    <p:sldId id="795" r:id="rId28"/>
    <p:sldId id="813" r:id="rId29"/>
    <p:sldId id="815" r:id="rId30"/>
    <p:sldId id="284" r:id="rId31"/>
    <p:sldId id="460" r:id="rId32"/>
    <p:sldId id="830" r:id="rId33"/>
    <p:sldId id="719" r:id="rId3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59"/>
  </p:normalViewPr>
  <p:slideViewPr>
    <p:cSldViewPr snapToGrid="0" snapToObjects="1" showGuides="1">
      <p:cViewPr varScale="1">
        <p:scale>
          <a:sx n="150" d="100"/>
          <a:sy n="150" d="100"/>
        </p:scale>
        <p:origin x="222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8.jpe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ibm.webex.com/ibm/j.php?RGID=rc395eabc3866745b257813f484f04507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www.ibm.com/support/knowledgecenter/SSDLQA/2_Assess_Training/1UpcomingEnablements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SSDLQA/2_Assess_Training/1UpcomingEnablements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8AA44-4D14-4A3F-929E-EC6C08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7" y="203781"/>
            <a:ext cx="8727833" cy="773142"/>
          </a:xfrm>
        </p:spPr>
        <p:txBody>
          <a:bodyPr/>
          <a:lstStyle/>
          <a:p>
            <a:r>
              <a:rPr lang="en-US" sz="2000" dirty="0"/>
              <a:t>IBM Talent Management Solutions</a:t>
            </a:r>
            <a:br>
              <a:rPr lang="en-US" sz="2800" dirty="0"/>
            </a:br>
            <a:r>
              <a:rPr lang="en-US" sz="2800" dirty="0">
                <a:solidFill>
                  <a:srgbClr val="00B0F0"/>
                </a:solidFill>
              </a:rPr>
              <a:t>April Onboard, BrassRing, &amp; Lead Manager 21.04.13 Release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D1495-722B-4B78-8351-F461E21D7974}"/>
              </a:ext>
            </a:extLst>
          </p:cNvPr>
          <p:cNvSpPr txBox="1"/>
          <p:nvPr/>
        </p:nvSpPr>
        <p:spPr>
          <a:xfrm>
            <a:off x="228597" y="976923"/>
            <a:ext cx="68677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–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Client Training and Enablement Session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Date</a:t>
            </a:r>
            <a:r>
              <a:rPr lang="en-US" dirty="0">
                <a:solidFill>
                  <a:schemeClr val="bg2"/>
                </a:solidFill>
              </a:rPr>
              <a:t>: 15</a:t>
            </a:r>
            <a:r>
              <a:rPr lang="en-US" baseline="30000" dirty="0">
                <a:solidFill>
                  <a:schemeClr val="bg2"/>
                </a:solidFill>
              </a:rPr>
              <a:t>th</a:t>
            </a:r>
            <a:r>
              <a:rPr lang="en-US" dirty="0">
                <a:solidFill>
                  <a:schemeClr val="bg2"/>
                </a:solidFill>
              </a:rPr>
              <a:t> April 2021</a:t>
            </a:r>
          </a:p>
        </p:txBody>
      </p:sp>
    </p:spTree>
    <p:extLst>
      <p:ext uri="{BB962C8B-B14F-4D97-AF65-F5344CB8AC3E}">
        <p14:creationId xmlns:p14="http://schemas.microsoft.com/office/powerpoint/2010/main" val="3156623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2EDE75-2044-4D55-87B9-2E8CE542836C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b="1" dirty="0"/>
              <a:t>MORE IMPORTANT UPDATES</a:t>
            </a:r>
            <a:endParaRPr lang="en-US" sz="1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45DCD-FC17-4C5C-BF25-1559CC3DEC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4571998" cy="2571750"/>
          </a:xfrm>
        </p:spPr>
        <p:txBody>
          <a:bodyPr/>
          <a:lstStyle/>
          <a:p>
            <a:r>
              <a:rPr lang="en-US" b="1" dirty="0"/>
              <a:t>IMPORTANT UPDATES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IBM Docs, new and improved Knowledge Center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Network with fellow TMS Customers using IBM Forums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A8B22E-3C3D-4577-B0AA-3F04E140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 &amp; Updates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9D92CBC-E972-49C4-87DA-6F157A8BDB9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7998" y="-2"/>
            <a:ext cx="2286000" cy="514350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r>
              <a:rPr lang="en-US" b="1" dirty="0"/>
              <a:t>UPDATES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80D9F862-1FE0-4F56-8C5D-6B10064991EE}"/>
              </a:ext>
            </a:extLst>
          </p:cNvPr>
          <p:cNvSpPr txBox="1">
            <a:spLocks/>
          </p:cNvSpPr>
          <p:nvPr/>
        </p:nvSpPr>
        <p:spPr>
          <a:xfrm>
            <a:off x="-2" y="2049516"/>
            <a:ext cx="6857999" cy="522233"/>
          </a:xfrm>
          <a:prstGeom prst="rect">
            <a:avLst/>
          </a:prstGeom>
          <a:solidFill>
            <a:srgbClr val="00B0F0"/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IMPORTANT UPDATE!</a:t>
            </a:r>
          </a:p>
        </p:txBody>
      </p:sp>
    </p:spTree>
    <p:extLst>
      <p:ext uri="{BB962C8B-B14F-4D97-AF65-F5344CB8AC3E}">
        <p14:creationId xmlns:p14="http://schemas.microsoft.com/office/powerpoint/2010/main" val="3611581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8686801" cy="4479344"/>
          </a:xfrm>
        </p:spPr>
        <p:txBody>
          <a:bodyPr/>
          <a:lstStyle/>
          <a:p>
            <a:r>
              <a:rPr lang="en-US" sz="5400" dirty="0"/>
              <a:t>Onboard 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7260A-A7F3-443F-B703-1DA5B16C3AA5}"/>
              </a:ext>
            </a:extLst>
          </p:cNvPr>
          <p:cNvSpPr txBox="1"/>
          <p:nvPr/>
        </p:nvSpPr>
        <p:spPr>
          <a:xfrm>
            <a:off x="6558113" y="1423163"/>
            <a:ext cx="2484135" cy="869469"/>
          </a:xfrm>
          <a:custGeom>
            <a:avLst/>
            <a:gdLst>
              <a:gd name="connsiteX0" fmla="*/ 0 w 2484135"/>
              <a:gd name="connsiteY0" fmla="*/ 0 h 869469"/>
              <a:gd name="connsiteX1" fmla="*/ 521668 w 2484135"/>
              <a:gd name="connsiteY1" fmla="*/ 0 h 869469"/>
              <a:gd name="connsiteX2" fmla="*/ 993654 w 2484135"/>
              <a:gd name="connsiteY2" fmla="*/ 0 h 869469"/>
              <a:gd name="connsiteX3" fmla="*/ 1465640 w 2484135"/>
              <a:gd name="connsiteY3" fmla="*/ 0 h 869469"/>
              <a:gd name="connsiteX4" fmla="*/ 1937625 w 2484135"/>
              <a:gd name="connsiteY4" fmla="*/ 0 h 869469"/>
              <a:gd name="connsiteX5" fmla="*/ 2484135 w 2484135"/>
              <a:gd name="connsiteY5" fmla="*/ 0 h 869469"/>
              <a:gd name="connsiteX6" fmla="*/ 2484135 w 2484135"/>
              <a:gd name="connsiteY6" fmla="*/ 426040 h 869469"/>
              <a:gd name="connsiteX7" fmla="*/ 2484135 w 2484135"/>
              <a:gd name="connsiteY7" fmla="*/ 869469 h 869469"/>
              <a:gd name="connsiteX8" fmla="*/ 1937625 w 2484135"/>
              <a:gd name="connsiteY8" fmla="*/ 869469 h 869469"/>
              <a:gd name="connsiteX9" fmla="*/ 1391116 w 2484135"/>
              <a:gd name="connsiteY9" fmla="*/ 869469 h 869469"/>
              <a:gd name="connsiteX10" fmla="*/ 943971 w 2484135"/>
              <a:gd name="connsiteY10" fmla="*/ 869469 h 869469"/>
              <a:gd name="connsiteX11" fmla="*/ 496827 w 2484135"/>
              <a:gd name="connsiteY11" fmla="*/ 869469 h 869469"/>
              <a:gd name="connsiteX12" fmla="*/ 0 w 2484135"/>
              <a:gd name="connsiteY12" fmla="*/ 869469 h 869469"/>
              <a:gd name="connsiteX13" fmla="*/ 0 w 2484135"/>
              <a:gd name="connsiteY13" fmla="*/ 434735 h 869469"/>
              <a:gd name="connsiteX14" fmla="*/ 0 w 2484135"/>
              <a:gd name="connsiteY14" fmla="*/ 0 h 86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84135" h="869469" extrusionOk="0">
                <a:moveTo>
                  <a:pt x="0" y="0"/>
                </a:moveTo>
                <a:cubicBezTo>
                  <a:pt x="226022" y="-36778"/>
                  <a:pt x="414772" y="58470"/>
                  <a:pt x="521668" y="0"/>
                </a:cubicBezTo>
                <a:cubicBezTo>
                  <a:pt x="628564" y="-58470"/>
                  <a:pt x="868584" y="56277"/>
                  <a:pt x="993654" y="0"/>
                </a:cubicBezTo>
                <a:cubicBezTo>
                  <a:pt x="1118724" y="-56277"/>
                  <a:pt x="1291399" y="18022"/>
                  <a:pt x="1465640" y="0"/>
                </a:cubicBezTo>
                <a:cubicBezTo>
                  <a:pt x="1639881" y="-18022"/>
                  <a:pt x="1767211" y="55645"/>
                  <a:pt x="1937625" y="0"/>
                </a:cubicBezTo>
                <a:cubicBezTo>
                  <a:pt x="2108039" y="-55645"/>
                  <a:pt x="2251128" y="47920"/>
                  <a:pt x="2484135" y="0"/>
                </a:cubicBezTo>
                <a:cubicBezTo>
                  <a:pt x="2492165" y="174582"/>
                  <a:pt x="2465248" y="289543"/>
                  <a:pt x="2484135" y="426040"/>
                </a:cubicBezTo>
                <a:cubicBezTo>
                  <a:pt x="2503022" y="562537"/>
                  <a:pt x="2465011" y="690320"/>
                  <a:pt x="2484135" y="869469"/>
                </a:cubicBezTo>
                <a:cubicBezTo>
                  <a:pt x="2286055" y="902952"/>
                  <a:pt x="2172435" y="858095"/>
                  <a:pt x="1937625" y="869469"/>
                </a:cubicBezTo>
                <a:cubicBezTo>
                  <a:pt x="1702815" y="880843"/>
                  <a:pt x="1629526" y="866593"/>
                  <a:pt x="1391116" y="869469"/>
                </a:cubicBezTo>
                <a:cubicBezTo>
                  <a:pt x="1152706" y="872345"/>
                  <a:pt x="1125282" y="831387"/>
                  <a:pt x="943971" y="869469"/>
                </a:cubicBezTo>
                <a:cubicBezTo>
                  <a:pt x="762660" y="907551"/>
                  <a:pt x="626185" y="822062"/>
                  <a:pt x="496827" y="869469"/>
                </a:cubicBezTo>
                <a:cubicBezTo>
                  <a:pt x="367469" y="916876"/>
                  <a:pt x="175347" y="810513"/>
                  <a:pt x="0" y="869469"/>
                </a:cubicBezTo>
                <a:cubicBezTo>
                  <a:pt x="-43978" y="773027"/>
                  <a:pt x="41795" y="553108"/>
                  <a:pt x="0" y="434735"/>
                </a:cubicBezTo>
                <a:cubicBezTo>
                  <a:pt x="-41795" y="316362"/>
                  <a:pt x="19165" y="181920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0535315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Release Dates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Staging: 08</a:t>
            </a:r>
            <a:r>
              <a:rPr kumimoji="0" lang="en-US" sz="135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th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April 2021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Production: 17</a:t>
            </a:r>
            <a:r>
              <a:rPr kumimoji="0" lang="en-US" sz="135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th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April 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4A24E-D45E-4C44-A152-37C05E288BFF}"/>
              </a:ext>
            </a:extLst>
          </p:cNvPr>
          <p:cNvSpPr txBox="1"/>
          <p:nvPr/>
        </p:nvSpPr>
        <p:spPr>
          <a:xfrm>
            <a:off x="6492241" y="2644401"/>
            <a:ext cx="2550008" cy="2400657"/>
          </a:xfrm>
          <a:custGeom>
            <a:avLst/>
            <a:gdLst>
              <a:gd name="connsiteX0" fmla="*/ 0 w 2550008"/>
              <a:gd name="connsiteY0" fmla="*/ 0 h 2400657"/>
              <a:gd name="connsiteX1" fmla="*/ 535502 w 2550008"/>
              <a:gd name="connsiteY1" fmla="*/ 0 h 2400657"/>
              <a:gd name="connsiteX2" fmla="*/ 1096503 w 2550008"/>
              <a:gd name="connsiteY2" fmla="*/ 0 h 2400657"/>
              <a:gd name="connsiteX3" fmla="*/ 1581005 w 2550008"/>
              <a:gd name="connsiteY3" fmla="*/ 0 h 2400657"/>
              <a:gd name="connsiteX4" fmla="*/ 2091007 w 2550008"/>
              <a:gd name="connsiteY4" fmla="*/ 0 h 2400657"/>
              <a:gd name="connsiteX5" fmla="*/ 2550008 w 2550008"/>
              <a:gd name="connsiteY5" fmla="*/ 0 h 2400657"/>
              <a:gd name="connsiteX6" fmla="*/ 2550008 w 2550008"/>
              <a:gd name="connsiteY6" fmla="*/ 528145 h 2400657"/>
              <a:gd name="connsiteX7" fmla="*/ 2550008 w 2550008"/>
              <a:gd name="connsiteY7" fmla="*/ 984269 h 2400657"/>
              <a:gd name="connsiteX8" fmla="*/ 2550008 w 2550008"/>
              <a:gd name="connsiteY8" fmla="*/ 1488407 h 2400657"/>
              <a:gd name="connsiteX9" fmla="*/ 2550008 w 2550008"/>
              <a:gd name="connsiteY9" fmla="*/ 1896519 h 2400657"/>
              <a:gd name="connsiteX10" fmla="*/ 2550008 w 2550008"/>
              <a:gd name="connsiteY10" fmla="*/ 2400657 h 2400657"/>
              <a:gd name="connsiteX11" fmla="*/ 2065506 w 2550008"/>
              <a:gd name="connsiteY11" fmla="*/ 2400657 h 2400657"/>
              <a:gd name="connsiteX12" fmla="*/ 1504505 w 2550008"/>
              <a:gd name="connsiteY12" fmla="*/ 2400657 h 2400657"/>
              <a:gd name="connsiteX13" fmla="*/ 1020003 w 2550008"/>
              <a:gd name="connsiteY13" fmla="*/ 2400657 h 2400657"/>
              <a:gd name="connsiteX14" fmla="*/ 484502 w 2550008"/>
              <a:gd name="connsiteY14" fmla="*/ 2400657 h 2400657"/>
              <a:gd name="connsiteX15" fmla="*/ 0 w 2550008"/>
              <a:gd name="connsiteY15" fmla="*/ 2400657 h 2400657"/>
              <a:gd name="connsiteX16" fmla="*/ 0 w 2550008"/>
              <a:gd name="connsiteY16" fmla="*/ 1896519 h 2400657"/>
              <a:gd name="connsiteX17" fmla="*/ 0 w 2550008"/>
              <a:gd name="connsiteY17" fmla="*/ 1368374 h 2400657"/>
              <a:gd name="connsiteX18" fmla="*/ 0 w 2550008"/>
              <a:gd name="connsiteY18" fmla="*/ 888243 h 2400657"/>
              <a:gd name="connsiteX19" fmla="*/ 0 w 2550008"/>
              <a:gd name="connsiteY19" fmla="*/ 456125 h 2400657"/>
              <a:gd name="connsiteX20" fmla="*/ 0 w 2550008"/>
              <a:gd name="connsiteY20" fmla="*/ 0 h 240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50008" h="2400657" extrusionOk="0">
                <a:moveTo>
                  <a:pt x="0" y="0"/>
                </a:moveTo>
                <a:cubicBezTo>
                  <a:pt x="113381" y="-53375"/>
                  <a:pt x="338863" y="2362"/>
                  <a:pt x="535502" y="0"/>
                </a:cubicBezTo>
                <a:cubicBezTo>
                  <a:pt x="732141" y="-2362"/>
                  <a:pt x="939328" y="19550"/>
                  <a:pt x="1096503" y="0"/>
                </a:cubicBezTo>
                <a:cubicBezTo>
                  <a:pt x="1253678" y="-19550"/>
                  <a:pt x="1348566" y="36861"/>
                  <a:pt x="1581005" y="0"/>
                </a:cubicBezTo>
                <a:cubicBezTo>
                  <a:pt x="1813444" y="-36861"/>
                  <a:pt x="1888819" y="21135"/>
                  <a:pt x="2091007" y="0"/>
                </a:cubicBezTo>
                <a:cubicBezTo>
                  <a:pt x="2293195" y="-21135"/>
                  <a:pt x="2340728" y="35839"/>
                  <a:pt x="2550008" y="0"/>
                </a:cubicBezTo>
                <a:cubicBezTo>
                  <a:pt x="2611295" y="183959"/>
                  <a:pt x="2541320" y="342489"/>
                  <a:pt x="2550008" y="528145"/>
                </a:cubicBezTo>
                <a:cubicBezTo>
                  <a:pt x="2558696" y="713801"/>
                  <a:pt x="2545282" y="832466"/>
                  <a:pt x="2550008" y="984269"/>
                </a:cubicBezTo>
                <a:cubicBezTo>
                  <a:pt x="2554734" y="1136072"/>
                  <a:pt x="2520171" y="1327222"/>
                  <a:pt x="2550008" y="1488407"/>
                </a:cubicBezTo>
                <a:cubicBezTo>
                  <a:pt x="2579845" y="1649592"/>
                  <a:pt x="2518587" y="1703480"/>
                  <a:pt x="2550008" y="1896519"/>
                </a:cubicBezTo>
                <a:cubicBezTo>
                  <a:pt x="2581429" y="2089558"/>
                  <a:pt x="2511782" y="2185628"/>
                  <a:pt x="2550008" y="2400657"/>
                </a:cubicBezTo>
                <a:cubicBezTo>
                  <a:pt x="2397898" y="2407468"/>
                  <a:pt x="2219879" y="2357539"/>
                  <a:pt x="2065506" y="2400657"/>
                </a:cubicBezTo>
                <a:cubicBezTo>
                  <a:pt x="1911133" y="2443775"/>
                  <a:pt x="1718592" y="2374597"/>
                  <a:pt x="1504505" y="2400657"/>
                </a:cubicBezTo>
                <a:cubicBezTo>
                  <a:pt x="1290418" y="2426717"/>
                  <a:pt x="1145191" y="2398807"/>
                  <a:pt x="1020003" y="2400657"/>
                </a:cubicBezTo>
                <a:cubicBezTo>
                  <a:pt x="894815" y="2402507"/>
                  <a:pt x="685174" y="2368586"/>
                  <a:pt x="484502" y="2400657"/>
                </a:cubicBezTo>
                <a:cubicBezTo>
                  <a:pt x="283830" y="2432728"/>
                  <a:pt x="144759" y="2375100"/>
                  <a:pt x="0" y="2400657"/>
                </a:cubicBezTo>
                <a:cubicBezTo>
                  <a:pt x="-53311" y="2163706"/>
                  <a:pt x="10703" y="2000295"/>
                  <a:pt x="0" y="1896519"/>
                </a:cubicBezTo>
                <a:cubicBezTo>
                  <a:pt x="-10703" y="1792743"/>
                  <a:pt x="16557" y="1572905"/>
                  <a:pt x="0" y="1368374"/>
                </a:cubicBezTo>
                <a:cubicBezTo>
                  <a:pt x="-16557" y="1163843"/>
                  <a:pt x="39206" y="1099723"/>
                  <a:pt x="0" y="888243"/>
                </a:cubicBezTo>
                <a:cubicBezTo>
                  <a:pt x="-39206" y="676763"/>
                  <a:pt x="28941" y="573226"/>
                  <a:pt x="0" y="456125"/>
                </a:cubicBezTo>
                <a:cubicBezTo>
                  <a:pt x="-28941" y="339024"/>
                  <a:pt x="43331" y="201438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294032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Icon Key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Configurable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Visible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Requires IBM to Enable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Onboard Managers Impacted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New Hires Impacted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Accessibility Update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Dark Launch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RFE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NPS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B066A627-0D0E-4703-A8B2-5398C528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00" y="2905696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8" name="Picture 4" descr="eyes icon">
            <a:extLst>
              <a:ext uri="{FF2B5EF4-FFF2-40B4-BE49-F238E27FC236}">
                <a16:creationId xmlns:a16="http://schemas.microsoft.com/office/drawing/2014/main" id="{7424F9A0-63FC-43EC-8AC0-C85914C0F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3101864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75772D-89A5-4D4A-88E7-DBC2AA290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1814" y="3324677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55720C-80C0-4A1D-98E4-95A2431B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0666" y="3604899"/>
            <a:ext cx="162376" cy="1784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0F7BC7-ADB5-437B-B5E8-74D56DE93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341" y="4075578"/>
            <a:ext cx="318738" cy="1784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42CBCA-3BB0-42BB-A2D8-E243281D3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500" y="4296252"/>
            <a:ext cx="184026" cy="1784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5CEEA1A-5B15-42A8-BDB0-2FC90085912B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394" y="3809590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467AD5BA-7332-453F-9C48-0AC937A386EB}"/>
              </a:ext>
            </a:extLst>
          </p:cNvPr>
          <p:cNvSpPr/>
          <p:nvPr/>
        </p:nvSpPr>
        <p:spPr>
          <a:xfrm>
            <a:off x="6934054" y="4791826"/>
            <a:ext cx="335353" cy="206467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NPS</a:t>
            </a:r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862D0BF5-151A-46D6-ACCA-1AE1258792BA}"/>
              </a:ext>
            </a:extLst>
          </p:cNvPr>
          <p:cNvSpPr/>
          <p:nvPr/>
        </p:nvSpPr>
        <p:spPr>
          <a:xfrm>
            <a:off x="6880827" y="4420249"/>
            <a:ext cx="426753" cy="381167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39242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3185-6361-47AD-8511-663CDA2A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5265421" cy="4479344"/>
          </a:xfrm>
        </p:spPr>
        <p:txBody>
          <a:bodyPr/>
          <a:lstStyle/>
          <a:p>
            <a:r>
              <a:rPr lang="en-US" dirty="0"/>
              <a:t>Features Being Released this 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8010A-2228-4E46-B1AA-256496630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680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1011812"/>
          </a:xfrm>
        </p:spPr>
        <p:txBody>
          <a:bodyPr/>
          <a:lstStyle/>
          <a:p>
            <a:r>
              <a:rPr lang="en-US" sz="1400" dirty="0"/>
              <a:t>Area of System (Onboarding Tasks)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 </a:t>
            </a:r>
            <a:r>
              <a:rPr lang="en-US" sz="1800" b="1" dirty="0"/>
              <a:t>Onboard Tasks - Rename Job Application Status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12980"/>
            <a:ext cx="4114800" cy="3495418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r>
              <a:rPr lang="en-US" sz="1600" dirty="0"/>
              <a:t>After this release, </a:t>
            </a:r>
            <a:r>
              <a:rPr lang="en-US" sz="1600" b="1" dirty="0"/>
              <a:t>Job Application Status</a:t>
            </a:r>
            <a:r>
              <a:rPr lang="en-US" sz="1600" dirty="0"/>
              <a:t> column in Onboard Tasks Screen is renamed to </a:t>
            </a:r>
            <a:r>
              <a:rPr lang="en-US" sz="1600" b="1" dirty="0"/>
              <a:t>Active</a:t>
            </a:r>
            <a:r>
              <a:rPr lang="en-US" sz="1600" dirty="0"/>
              <a:t>.</a:t>
            </a:r>
          </a:p>
          <a:p>
            <a:endParaRPr lang="en-US" sz="1600" b="1" dirty="0"/>
          </a:p>
          <a:p>
            <a:r>
              <a:rPr lang="en-US" sz="1600" b="1" dirty="0"/>
              <a:t>Active </a:t>
            </a:r>
            <a:r>
              <a:rPr lang="en-US" sz="1600" dirty="0"/>
              <a:t>Column displays values as </a:t>
            </a:r>
            <a:r>
              <a:rPr lang="en-US" sz="1600" b="1" dirty="0"/>
              <a:t>Yes </a:t>
            </a:r>
            <a:r>
              <a:rPr lang="en-US" sz="1600" dirty="0"/>
              <a:t>or </a:t>
            </a:r>
            <a:r>
              <a:rPr lang="en-US" sz="1600" b="1" dirty="0"/>
              <a:t>No</a:t>
            </a:r>
            <a:endParaRPr lang="en-US" sz="1300" i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381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sz="1800" b="1" dirty="0"/>
              <a:t>Benefits / Use Case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Column header is updated for better user experience.</a:t>
            </a: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A382496-542A-4047-86A5-E679CA4A4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0600" y="137051"/>
            <a:ext cx="327129" cy="327129"/>
          </a:xfrm>
          <a:prstGeom prst="rect">
            <a:avLst/>
          </a:prstGeom>
        </p:spPr>
      </p:pic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F57EF790-CD2D-407B-B5C3-BDC07A0F1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60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b="1" dirty="0"/>
              <a:t>Onboard Tasks - Rename Job Application Status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8EA80-9B78-4688-994A-77BC69F75EBB}"/>
              </a:ext>
            </a:extLst>
          </p:cNvPr>
          <p:cNvSpPr txBox="1"/>
          <p:nvPr/>
        </p:nvSpPr>
        <p:spPr>
          <a:xfrm>
            <a:off x="71690" y="950919"/>
            <a:ext cx="44194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Before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0753A-35C3-4B03-B859-FFE646871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7" y="1320238"/>
            <a:ext cx="4267194" cy="26110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C2FB2B-C126-4315-81C6-B44818B424B9}"/>
              </a:ext>
            </a:extLst>
          </p:cNvPr>
          <p:cNvSpPr txBox="1"/>
          <p:nvPr/>
        </p:nvSpPr>
        <p:spPr>
          <a:xfrm>
            <a:off x="4391602" y="938490"/>
            <a:ext cx="40586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After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5AA1AF-0DA3-4D14-B361-E97234D66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257" y="1306677"/>
            <a:ext cx="4640424" cy="268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5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1011812"/>
          </a:xfrm>
        </p:spPr>
        <p:txBody>
          <a:bodyPr/>
          <a:lstStyle/>
          <a:p>
            <a:r>
              <a:rPr lang="en-US" sz="1400" dirty="0"/>
              <a:t>Area of System (Onboard Dictionary)</a:t>
            </a:r>
            <a:br>
              <a:rPr lang="en-US" sz="1400" dirty="0"/>
            </a:br>
            <a:br>
              <a:rPr lang="en-US" sz="1400" dirty="0"/>
            </a:br>
            <a:r>
              <a:rPr lang="en-US" sz="1800" b="1" dirty="0"/>
              <a:t>Marital Status Dictionary Update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12980"/>
            <a:ext cx="4114800" cy="3495418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r>
              <a:rPr lang="en-IN" sz="1800" b="1" dirty="0"/>
              <a:t>D_ONBOARD_MARITAL_STATUS </a:t>
            </a:r>
            <a:r>
              <a:rPr lang="en-IN" sz="1800" dirty="0"/>
              <a:t>dictionary is updated with latest W-4 values.</a:t>
            </a:r>
            <a:r>
              <a:rPr lang="en-US" sz="1800" dirty="0"/>
              <a:t> </a:t>
            </a:r>
          </a:p>
          <a:p>
            <a:endParaRPr lang="en-US" sz="1800" dirty="0"/>
          </a:p>
          <a:p>
            <a:r>
              <a:rPr lang="en-US" sz="1800" dirty="0"/>
              <a:t>When W-4 Activity is saved, Marital Status (Applicant Entity) in </a:t>
            </a:r>
            <a:r>
              <a:rPr lang="en-US" sz="1800" b="1" dirty="0"/>
              <a:t>personal information</a:t>
            </a:r>
            <a:r>
              <a:rPr lang="en-US" sz="1800" dirty="0"/>
              <a:t> is updated with the value selected in W-4.</a:t>
            </a:r>
          </a:p>
          <a:p>
            <a:endParaRPr lang="en-US" sz="1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381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sz="1800" b="1" dirty="0"/>
              <a:t>Benefits / Use Case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Dictionary updated with latest and appropriate values.</a:t>
            </a: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A382496-542A-4047-86A5-E679CA4A4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8947" y="137051"/>
            <a:ext cx="327129" cy="327129"/>
          </a:xfrm>
          <a:prstGeom prst="rect">
            <a:avLst/>
          </a:prstGeom>
        </p:spPr>
      </p:pic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F57EF790-CD2D-407B-B5C3-BDC07A0F1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E83E68-6B33-4CA0-B9A8-6E7F007234F4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54" y="169347"/>
            <a:ext cx="257053" cy="2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07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b="1" dirty="0"/>
              <a:t>Marital Status Dictionary Update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8EA80-9B78-4688-994A-77BC69F75EBB}"/>
              </a:ext>
            </a:extLst>
          </p:cNvPr>
          <p:cNvSpPr txBox="1"/>
          <p:nvPr/>
        </p:nvSpPr>
        <p:spPr>
          <a:xfrm>
            <a:off x="71690" y="950919"/>
            <a:ext cx="44194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Before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ADA869-F34A-465D-80F4-5E50C3B2C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49" y="1343608"/>
            <a:ext cx="8229600" cy="316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0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b="1" dirty="0"/>
              <a:t>Marital Status Dictionary Update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C2FB2B-C126-4315-81C6-B44818B424B9}"/>
              </a:ext>
            </a:extLst>
          </p:cNvPr>
          <p:cNvSpPr txBox="1"/>
          <p:nvPr/>
        </p:nvSpPr>
        <p:spPr>
          <a:xfrm>
            <a:off x="133894" y="1039715"/>
            <a:ext cx="44381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After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25A4F3-9DCD-44AB-8C0A-C6605D9E9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94" y="1479136"/>
            <a:ext cx="8378572" cy="295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09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Date Picker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Bulk Action Email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Access to New Hire Experience through candidate zone – SSO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New Public Filter for Activities in Progress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</a:rPr>
              <a:t>Add Quick Search to Onboard Pages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</a:rPr>
              <a:t>Mass Job Update for Participants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72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Onboard Builds</a:t>
            </a:r>
          </a:p>
        </p:txBody>
      </p:sp>
    </p:spTree>
    <p:extLst>
      <p:ext uri="{BB962C8B-B14F-4D97-AF65-F5344CB8AC3E}">
        <p14:creationId xmlns:p14="http://schemas.microsoft.com/office/powerpoint/2010/main" val="2158084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193514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8686801" cy="4479344"/>
          </a:xfrm>
        </p:spPr>
        <p:txBody>
          <a:bodyPr/>
          <a:lstStyle/>
          <a:p>
            <a:r>
              <a:rPr lang="en-US" sz="5400" dirty="0"/>
              <a:t>BrassRing 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Table 13">
            <a:extLst>
              <a:ext uri="{FF2B5EF4-FFF2-40B4-BE49-F238E27FC236}">
                <a16:creationId xmlns:a16="http://schemas.microsoft.com/office/drawing/2014/main" id="{63D52137-58A2-410F-B0FC-6D18EBDFC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95255"/>
              </p:ext>
            </p:extLst>
          </p:nvPr>
        </p:nvGraphicFramePr>
        <p:xfrm>
          <a:off x="675949" y="1091870"/>
          <a:ext cx="4753301" cy="3116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468">
                  <a:extLst>
                    <a:ext uri="{9D8B030D-6E8A-4147-A177-3AD203B41FA5}">
                      <a16:colId xmlns:a16="http://schemas.microsoft.com/office/drawing/2014/main" val="227887486"/>
                    </a:ext>
                  </a:extLst>
                </a:gridCol>
                <a:gridCol w="3456833">
                  <a:extLst>
                    <a:ext uri="{9D8B030D-6E8A-4147-A177-3AD203B41FA5}">
                      <a16:colId xmlns:a16="http://schemas.microsoft.com/office/drawing/2014/main" val="2704999855"/>
                    </a:ext>
                  </a:extLst>
                </a:gridCol>
              </a:tblGrid>
              <a:tr h="244170">
                <a:tc>
                  <a:txBody>
                    <a:bodyPr/>
                    <a:lstStyle/>
                    <a:p>
                      <a:r>
                        <a:rPr lang="en-US" sz="1200" dirty="0"/>
                        <a:t>Feature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Feature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34731"/>
                  </a:ext>
                </a:extLst>
              </a:tr>
              <a:tr h="244170">
                <a:tc>
                  <a:txBody>
                    <a:bodyPr/>
                    <a:lstStyle/>
                    <a:p>
                      <a:r>
                        <a:rPr lang="en-US" sz="1050" dirty="0"/>
                        <a:t>TGs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Parse Resume for Contact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40809"/>
                  </a:ext>
                </a:extLst>
              </a:tr>
              <a:tr h="244170">
                <a:tc rowSpan="6">
                  <a:txBody>
                    <a:bodyPr/>
                    <a:lstStyle/>
                    <a:p>
                      <a:r>
                        <a:rPr lang="en-US" sz="1050" dirty="0"/>
                        <a:t>Recruiter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DIT - Renewal Expiration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979182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Reqs - New Skills Fields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56488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Manager - Interview Scheduling on Busy Slots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91798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eLink Communications - Name Placement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809857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eLink Forms - Include Req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57057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Post to Candidate Zone - Form Title Language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998936"/>
                  </a:ext>
                </a:extLst>
              </a:tr>
              <a:tr h="244170">
                <a:tc>
                  <a:txBody>
                    <a:bodyPr/>
                    <a:lstStyle/>
                    <a:p>
                      <a:r>
                        <a:rPr lang="en-US" sz="1050" dirty="0"/>
                        <a:t>Workbench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New Client setting - Interview Manager Busy Slot Scheduling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33625"/>
                  </a:ext>
                </a:extLst>
              </a:tr>
              <a:tr h="234010">
                <a:tc>
                  <a:txBody>
                    <a:bodyPr/>
                    <a:lstStyle/>
                    <a:p>
                      <a:r>
                        <a:rPr lang="en-US" sz="1050" dirty="0"/>
                        <a:t>Lead Manager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Remove Lead from Speed Browse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324648"/>
                  </a:ext>
                </a:extLst>
              </a:tr>
              <a:tr h="244170">
                <a:tc>
                  <a:txBody>
                    <a:bodyPr/>
                    <a:lstStyle/>
                    <a:p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Boolean Indicator for Fields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6017024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37260A-A7F3-443F-B703-1DA5B16C3AA5}"/>
              </a:ext>
            </a:extLst>
          </p:cNvPr>
          <p:cNvSpPr txBox="1"/>
          <p:nvPr/>
        </p:nvSpPr>
        <p:spPr>
          <a:xfrm>
            <a:off x="6558113" y="1423163"/>
            <a:ext cx="2484135" cy="869469"/>
          </a:xfrm>
          <a:custGeom>
            <a:avLst/>
            <a:gdLst>
              <a:gd name="connsiteX0" fmla="*/ 0 w 2484135"/>
              <a:gd name="connsiteY0" fmla="*/ 0 h 869469"/>
              <a:gd name="connsiteX1" fmla="*/ 521668 w 2484135"/>
              <a:gd name="connsiteY1" fmla="*/ 0 h 869469"/>
              <a:gd name="connsiteX2" fmla="*/ 993654 w 2484135"/>
              <a:gd name="connsiteY2" fmla="*/ 0 h 869469"/>
              <a:gd name="connsiteX3" fmla="*/ 1465640 w 2484135"/>
              <a:gd name="connsiteY3" fmla="*/ 0 h 869469"/>
              <a:gd name="connsiteX4" fmla="*/ 1937625 w 2484135"/>
              <a:gd name="connsiteY4" fmla="*/ 0 h 869469"/>
              <a:gd name="connsiteX5" fmla="*/ 2484135 w 2484135"/>
              <a:gd name="connsiteY5" fmla="*/ 0 h 869469"/>
              <a:gd name="connsiteX6" fmla="*/ 2484135 w 2484135"/>
              <a:gd name="connsiteY6" fmla="*/ 426040 h 869469"/>
              <a:gd name="connsiteX7" fmla="*/ 2484135 w 2484135"/>
              <a:gd name="connsiteY7" fmla="*/ 869469 h 869469"/>
              <a:gd name="connsiteX8" fmla="*/ 1937625 w 2484135"/>
              <a:gd name="connsiteY8" fmla="*/ 869469 h 869469"/>
              <a:gd name="connsiteX9" fmla="*/ 1391116 w 2484135"/>
              <a:gd name="connsiteY9" fmla="*/ 869469 h 869469"/>
              <a:gd name="connsiteX10" fmla="*/ 943971 w 2484135"/>
              <a:gd name="connsiteY10" fmla="*/ 869469 h 869469"/>
              <a:gd name="connsiteX11" fmla="*/ 496827 w 2484135"/>
              <a:gd name="connsiteY11" fmla="*/ 869469 h 869469"/>
              <a:gd name="connsiteX12" fmla="*/ 0 w 2484135"/>
              <a:gd name="connsiteY12" fmla="*/ 869469 h 869469"/>
              <a:gd name="connsiteX13" fmla="*/ 0 w 2484135"/>
              <a:gd name="connsiteY13" fmla="*/ 434735 h 869469"/>
              <a:gd name="connsiteX14" fmla="*/ 0 w 2484135"/>
              <a:gd name="connsiteY14" fmla="*/ 0 h 86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84135" h="869469" extrusionOk="0">
                <a:moveTo>
                  <a:pt x="0" y="0"/>
                </a:moveTo>
                <a:cubicBezTo>
                  <a:pt x="226022" y="-36778"/>
                  <a:pt x="414772" y="58470"/>
                  <a:pt x="521668" y="0"/>
                </a:cubicBezTo>
                <a:cubicBezTo>
                  <a:pt x="628564" y="-58470"/>
                  <a:pt x="868584" y="56277"/>
                  <a:pt x="993654" y="0"/>
                </a:cubicBezTo>
                <a:cubicBezTo>
                  <a:pt x="1118724" y="-56277"/>
                  <a:pt x="1291399" y="18022"/>
                  <a:pt x="1465640" y="0"/>
                </a:cubicBezTo>
                <a:cubicBezTo>
                  <a:pt x="1639881" y="-18022"/>
                  <a:pt x="1767211" y="55645"/>
                  <a:pt x="1937625" y="0"/>
                </a:cubicBezTo>
                <a:cubicBezTo>
                  <a:pt x="2108039" y="-55645"/>
                  <a:pt x="2251128" y="47920"/>
                  <a:pt x="2484135" y="0"/>
                </a:cubicBezTo>
                <a:cubicBezTo>
                  <a:pt x="2492165" y="174582"/>
                  <a:pt x="2465248" y="289543"/>
                  <a:pt x="2484135" y="426040"/>
                </a:cubicBezTo>
                <a:cubicBezTo>
                  <a:pt x="2503022" y="562537"/>
                  <a:pt x="2465011" y="690320"/>
                  <a:pt x="2484135" y="869469"/>
                </a:cubicBezTo>
                <a:cubicBezTo>
                  <a:pt x="2286055" y="902952"/>
                  <a:pt x="2172435" y="858095"/>
                  <a:pt x="1937625" y="869469"/>
                </a:cubicBezTo>
                <a:cubicBezTo>
                  <a:pt x="1702815" y="880843"/>
                  <a:pt x="1629526" y="866593"/>
                  <a:pt x="1391116" y="869469"/>
                </a:cubicBezTo>
                <a:cubicBezTo>
                  <a:pt x="1152706" y="872345"/>
                  <a:pt x="1125282" y="831387"/>
                  <a:pt x="943971" y="869469"/>
                </a:cubicBezTo>
                <a:cubicBezTo>
                  <a:pt x="762660" y="907551"/>
                  <a:pt x="626185" y="822062"/>
                  <a:pt x="496827" y="869469"/>
                </a:cubicBezTo>
                <a:cubicBezTo>
                  <a:pt x="367469" y="916876"/>
                  <a:pt x="175347" y="810513"/>
                  <a:pt x="0" y="869469"/>
                </a:cubicBezTo>
                <a:cubicBezTo>
                  <a:pt x="-43978" y="773027"/>
                  <a:pt x="41795" y="553108"/>
                  <a:pt x="0" y="434735"/>
                </a:cubicBezTo>
                <a:cubicBezTo>
                  <a:pt x="-41795" y="316362"/>
                  <a:pt x="19165" y="181920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0535315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u="sng" dirty="0">
                <a:solidFill>
                  <a:schemeClr val="bg2"/>
                </a:solidFill>
              </a:rPr>
              <a:t>Release Dates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Staging: 13</a:t>
            </a:r>
            <a:r>
              <a:rPr lang="en-US" baseline="30000" dirty="0">
                <a:solidFill>
                  <a:schemeClr val="bg2"/>
                </a:solidFill>
              </a:rPr>
              <a:t>th</a:t>
            </a:r>
            <a:r>
              <a:rPr lang="en-US" dirty="0">
                <a:solidFill>
                  <a:schemeClr val="bg2"/>
                </a:solidFill>
              </a:rPr>
              <a:t> April 2021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Production: 20</a:t>
            </a:r>
            <a:r>
              <a:rPr lang="en-US" baseline="30000" dirty="0">
                <a:solidFill>
                  <a:schemeClr val="bg2"/>
                </a:solidFill>
              </a:rPr>
              <a:t>th</a:t>
            </a:r>
            <a:r>
              <a:rPr lang="en-US" dirty="0">
                <a:solidFill>
                  <a:schemeClr val="bg2"/>
                </a:solidFill>
              </a:rPr>
              <a:t> April 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4A24E-D45E-4C44-A152-37C05E288BFF}"/>
              </a:ext>
            </a:extLst>
          </p:cNvPr>
          <p:cNvSpPr txBox="1"/>
          <p:nvPr/>
        </p:nvSpPr>
        <p:spPr>
          <a:xfrm>
            <a:off x="6558113" y="2644401"/>
            <a:ext cx="2484135" cy="2400657"/>
          </a:xfrm>
          <a:custGeom>
            <a:avLst/>
            <a:gdLst>
              <a:gd name="connsiteX0" fmla="*/ 0 w 2484135"/>
              <a:gd name="connsiteY0" fmla="*/ 0 h 2400657"/>
              <a:gd name="connsiteX1" fmla="*/ 521668 w 2484135"/>
              <a:gd name="connsiteY1" fmla="*/ 0 h 2400657"/>
              <a:gd name="connsiteX2" fmla="*/ 1068178 w 2484135"/>
              <a:gd name="connsiteY2" fmla="*/ 0 h 2400657"/>
              <a:gd name="connsiteX3" fmla="*/ 1540164 w 2484135"/>
              <a:gd name="connsiteY3" fmla="*/ 0 h 2400657"/>
              <a:gd name="connsiteX4" fmla="*/ 2036991 w 2484135"/>
              <a:gd name="connsiteY4" fmla="*/ 0 h 2400657"/>
              <a:gd name="connsiteX5" fmla="*/ 2484135 w 2484135"/>
              <a:gd name="connsiteY5" fmla="*/ 0 h 2400657"/>
              <a:gd name="connsiteX6" fmla="*/ 2484135 w 2484135"/>
              <a:gd name="connsiteY6" fmla="*/ 528145 h 2400657"/>
              <a:gd name="connsiteX7" fmla="*/ 2484135 w 2484135"/>
              <a:gd name="connsiteY7" fmla="*/ 984269 h 2400657"/>
              <a:gd name="connsiteX8" fmla="*/ 2484135 w 2484135"/>
              <a:gd name="connsiteY8" fmla="*/ 1488407 h 2400657"/>
              <a:gd name="connsiteX9" fmla="*/ 2484135 w 2484135"/>
              <a:gd name="connsiteY9" fmla="*/ 1896519 h 2400657"/>
              <a:gd name="connsiteX10" fmla="*/ 2484135 w 2484135"/>
              <a:gd name="connsiteY10" fmla="*/ 2400657 h 2400657"/>
              <a:gd name="connsiteX11" fmla="*/ 2012149 w 2484135"/>
              <a:gd name="connsiteY11" fmla="*/ 2400657 h 2400657"/>
              <a:gd name="connsiteX12" fmla="*/ 1465640 w 2484135"/>
              <a:gd name="connsiteY12" fmla="*/ 2400657 h 2400657"/>
              <a:gd name="connsiteX13" fmla="*/ 993654 w 2484135"/>
              <a:gd name="connsiteY13" fmla="*/ 2400657 h 2400657"/>
              <a:gd name="connsiteX14" fmla="*/ 471986 w 2484135"/>
              <a:gd name="connsiteY14" fmla="*/ 2400657 h 2400657"/>
              <a:gd name="connsiteX15" fmla="*/ 0 w 2484135"/>
              <a:gd name="connsiteY15" fmla="*/ 2400657 h 2400657"/>
              <a:gd name="connsiteX16" fmla="*/ 0 w 2484135"/>
              <a:gd name="connsiteY16" fmla="*/ 1896519 h 2400657"/>
              <a:gd name="connsiteX17" fmla="*/ 0 w 2484135"/>
              <a:gd name="connsiteY17" fmla="*/ 1368374 h 2400657"/>
              <a:gd name="connsiteX18" fmla="*/ 0 w 2484135"/>
              <a:gd name="connsiteY18" fmla="*/ 888243 h 2400657"/>
              <a:gd name="connsiteX19" fmla="*/ 0 w 2484135"/>
              <a:gd name="connsiteY19" fmla="*/ 456125 h 2400657"/>
              <a:gd name="connsiteX20" fmla="*/ 0 w 2484135"/>
              <a:gd name="connsiteY20" fmla="*/ 0 h 240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84135" h="2400657" extrusionOk="0">
                <a:moveTo>
                  <a:pt x="0" y="0"/>
                </a:moveTo>
                <a:cubicBezTo>
                  <a:pt x="187189" y="-44887"/>
                  <a:pt x="273305" y="49544"/>
                  <a:pt x="521668" y="0"/>
                </a:cubicBezTo>
                <a:cubicBezTo>
                  <a:pt x="770031" y="-49544"/>
                  <a:pt x="942701" y="33031"/>
                  <a:pt x="1068178" y="0"/>
                </a:cubicBezTo>
                <a:cubicBezTo>
                  <a:pt x="1193655" y="-33031"/>
                  <a:pt x="1332695" y="38818"/>
                  <a:pt x="1540164" y="0"/>
                </a:cubicBezTo>
                <a:cubicBezTo>
                  <a:pt x="1747633" y="-38818"/>
                  <a:pt x="1922949" y="24186"/>
                  <a:pt x="2036991" y="0"/>
                </a:cubicBezTo>
                <a:cubicBezTo>
                  <a:pt x="2151033" y="-24186"/>
                  <a:pt x="2363514" y="35016"/>
                  <a:pt x="2484135" y="0"/>
                </a:cubicBezTo>
                <a:cubicBezTo>
                  <a:pt x="2545422" y="183959"/>
                  <a:pt x="2475447" y="342489"/>
                  <a:pt x="2484135" y="528145"/>
                </a:cubicBezTo>
                <a:cubicBezTo>
                  <a:pt x="2492823" y="713801"/>
                  <a:pt x="2479409" y="832466"/>
                  <a:pt x="2484135" y="984269"/>
                </a:cubicBezTo>
                <a:cubicBezTo>
                  <a:pt x="2488861" y="1136072"/>
                  <a:pt x="2454298" y="1327222"/>
                  <a:pt x="2484135" y="1488407"/>
                </a:cubicBezTo>
                <a:cubicBezTo>
                  <a:pt x="2513972" y="1649592"/>
                  <a:pt x="2452714" y="1703480"/>
                  <a:pt x="2484135" y="1896519"/>
                </a:cubicBezTo>
                <a:cubicBezTo>
                  <a:pt x="2515556" y="2089558"/>
                  <a:pt x="2445909" y="2185628"/>
                  <a:pt x="2484135" y="2400657"/>
                </a:cubicBezTo>
                <a:cubicBezTo>
                  <a:pt x="2335047" y="2418395"/>
                  <a:pt x="2220243" y="2381520"/>
                  <a:pt x="2012149" y="2400657"/>
                </a:cubicBezTo>
                <a:cubicBezTo>
                  <a:pt x="1804055" y="2419794"/>
                  <a:pt x="1608109" y="2345944"/>
                  <a:pt x="1465640" y="2400657"/>
                </a:cubicBezTo>
                <a:cubicBezTo>
                  <a:pt x="1323171" y="2455370"/>
                  <a:pt x="1227851" y="2358139"/>
                  <a:pt x="993654" y="2400657"/>
                </a:cubicBezTo>
                <a:cubicBezTo>
                  <a:pt x="759457" y="2443175"/>
                  <a:pt x="607361" y="2364224"/>
                  <a:pt x="471986" y="2400657"/>
                </a:cubicBezTo>
                <a:cubicBezTo>
                  <a:pt x="336611" y="2437090"/>
                  <a:pt x="227034" y="2353874"/>
                  <a:pt x="0" y="2400657"/>
                </a:cubicBezTo>
                <a:cubicBezTo>
                  <a:pt x="-53311" y="2163706"/>
                  <a:pt x="10703" y="2000295"/>
                  <a:pt x="0" y="1896519"/>
                </a:cubicBezTo>
                <a:cubicBezTo>
                  <a:pt x="-10703" y="1792743"/>
                  <a:pt x="16557" y="1572905"/>
                  <a:pt x="0" y="1368374"/>
                </a:cubicBezTo>
                <a:cubicBezTo>
                  <a:pt x="-16557" y="1163843"/>
                  <a:pt x="39206" y="1099723"/>
                  <a:pt x="0" y="888243"/>
                </a:cubicBezTo>
                <a:cubicBezTo>
                  <a:pt x="-39206" y="676763"/>
                  <a:pt x="28941" y="573226"/>
                  <a:pt x="0" y="456125"/>
                </a:cubicBezTo>
                <a:cubicBezTo>
                  <a:pt x="-28941" y="339024"/>
                  <a:pt x="43331" y="201438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294032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2"/>
                </a:solidFill>
              </a:rPr>
              <a:t>Icon Key</a:t>
            </a:r>
          </a:p>
          <a:p>
            <a:r>
              <a:rPr lang="en-US" dirty="0">
                <a:solidFill>
                  <a:schemeClr val="bg2"/>
                </a:solidFill>
              </a:rPr>
              <a:t>Configurable Feature</a:t>
            </a:r>
          </a:p>
          <a:p>
            <a:r>
              <a:rPr lang="en-US" dirty="0">
                <a:solidFill>
                  <a:schemeClr val="bg2"/>
                </a:solidFill>
              </a:rPr>
              <a:t>Visible Feature</a:t>
            </a:r>
          </a:p>
          <a:p>
            <a:r>
              <a:rPr lang="en-US" dirty="0">
                <a:solidFill>
                  <a:schemeClr val="bg2"/>
                </a:solidFill>
              </a:rPr>
              <a:t>Requires IBM to Enable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Recruiters Impacted</a:t>
            </a:r>
          </a:p>
          <a:p>
            <a:r>
              <a:rPr lang="en-US" dirty="0">
                <a:solidFill>
                  <a:schemeClr val="bg2"/>
                </a:solidFill>
              </a:rPr>
              <a:t>Candidate Impacted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Accessibility Update</a:t>
            </a:r>
          </a:p>
          <a:p>
            <a:r>
              <a:rPr lang="en-US" dirty="0">
                <a:solidFill>
                  <a:schemeClr val="bg2"/>
                </a:solidFill>
              </a:rPr>
              <a:t>Dark Launch Feature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RFE</a:t>
            </a:r>
          </a:p>
          <a:p>
            <a:r>
              <a:rPr lang="en-US" dirty="0">
                <a:solidFill>
                  <a:schemeClr val="bg2"/>
                </a:solidFill>
              </a:rPr>
              <a:t>NPS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B066A627-0D0E-4703-A8B2-5398C528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00" y="2905696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8" name="Picture 4" descr="eyes icon">
            <a:extLst>
              <a:ext uri="{FF2B5EF4-FFF2-40B4-BE49-F238E27FC236}">
                <a16:creationId xmlns:a16="http://schemas.microsoft.com/office/drawing/2014/main" id="{7424F9A0-63FC-43EC-8AC0-C85914C0F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3101864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75772D-89A5-4D4A-88E7-DBC2AA290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1814" y="3324677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55720C-80C0-4A1D-98E4-95A2431B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675" y="3590445"/>
            <a:ext cx="162376" cy="1784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0F7BC7-ADB5-437B-B5E8-74D56DE93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341" y="4075578"/>
            <a:ext cx="318738" cy="1784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42CBCA-3BB0-42BB-A2D8-E243281D3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500" y="4296252"/>
            <a:ext cx="184026" cy="1784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B5CB137-2568-422B-943A-AD041D6E77E0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592" y="3801839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5194C0C3-9B8B-46D4-A5EF-78ABAB85C868}"/>
              </a:ext>
            </a:extLst>
          </p:cNvPr>
          <p:cNvSpPr/>
          <p:nvPr/>
        </p:nvSpPr>
        <p:spPr>
          <a:xfrm>
            <a:off x="6979753" y="4791826"/>
            <a:ext cx="335353" cy="206467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900" dirty="0">
                <a:latin typeface="Arial"/>
                <a:cs typeface="Arial"/>
              </a:rPr>
              <a:t>NPS</a:t>
            </a:r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536C299A-1443-4627-8342-00BC67EF52EB}"/>
              </a:ext>
            </a:extLst>
          </p:cNvPr>
          <p:cNvSpPr/>
          <p:nvPr/>
        </p:nvSpPr>
        <p:spPr>
          <a:xfrm>
            <a:off x="6934054" y="4410659"/>
            <a:ext cx="426753" cy="381167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600" dirty="0"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208557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94371-75C1-4817-B297-1FDDE73EC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6314"/>
            <a:ext cx="4114800" cy="959358"/>
          </a:xfrm>
        </p:spPr>
        <p:txBody>
          <a:bodyPr/>
          <a:lstStyle/>
          <a:p>
            <a:r>
              <a:rPr lang="en-US" dirty="0"/>
              <a:t>Dark Launch Features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BAC65E-7FA2-44A0-B10B-3746A169D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Graphic 5" descr="Moon and stars">
            <a:extLst>
              <a:ext uri="{FF2B5EF4-FFF2-40B4-BE49-F238E27FC236}">
                <a16:creationId xmlns:a16="http://schemas.microsoft.com/office/drawing/2014/main" id="{23657719-8682-402D-A067-80CFF0CB1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2341" y="161037"/>
            <a:ext cx="348503" cy="34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26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Data Insight Tool - DIT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Renewal Expiration (Update)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518660" cy="3818382"/>
          </a:xfrm>
        </p:spPr>
        <p:txBody>
          <a:bodyPr/>
          <a:lstStyle/>
          <a:p>
            <a:r>
              <a:rPr lang="en-US" dirty="0"/>
              <a:t>RTC #: 133997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r>
              <a:rPr lang="en-US" dirty="0"/>
              <a:t>During last release (March), the capability of renewing multiple Scheduled Jobs was introduced.</a:t>
            </a:r>
          </a:p>
          <a:p>
            <a:endParaRPr lang="en-US" dirty="0"/>
          </a:p>
          <a:p>
            <a:r>
              <a:rPr lang="en-US" dirty="0"/>
              <a:t>It was observed that, after selecting multiple scheduled jobs, if the user navigates away from that page, the selection persisted.</a:t>
            </a:r>
          </a:p>
          <a:p>
            <a:endParaRPr lang="en-US" dirty="0"/>
          </a:p>
          <a:p>
            <a:r>
              <a:rPr lang="en-US" dirty="0"/>
              <a:t>Based on feedback, this is changed in the current release.</a:t>
            </a:r>
          </a:p>
          <a:p>
            <a:endParaRPr lang="en-US" dirty="0"/>
          </a:p>
          <a:p>
            <a:r>
              <a:rPr lang="en-US" dirty="0"/>
              <a:t>It’s now ensured that the selection is </a:t>
            </a:r>
            <a:r>
              <a:rPr lang="en-US" b="1" dirty="0"/>
              <a:t>cleared</a:t>
            </a:r>
            <a:r>
              <a:rPr lang="en-US" dirty="0"/>
              <a:t> when the user navigates away from one page to another using pagination.</a:t>
            </a:r>
            <a:endParaRPr lang="en-US" sz="18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6245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This will help users to “Renew” multiple schedules per page.</a:t>
            </a:r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pic>
        <p:nvPicPr>
          <p:cNvPr id="10" name="Graphic 9" descr="Compass">
            <a:extLst>
              <a:ext uri="{FF2B5EF4-FFF2-40B4-BE49-F238E27FC236}">
                <a16:creationId xmlns:a16="http://schemas.microsoft.com/office/drawing/2014/main" id="{6528A163-AD38-413A-B3D7-0CCA165F5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60063" y="117931"/>
            <a:ext cx="327129" cy="327129"/>
          </a:xfrm>
          <a:prstGeom prst="rect">
            <a:avLst/>
          </a:prstGeom>
        </p:spPr>
      </p:pic>
      <p:pic>
        <p:nvPicPr>
          <p:cNvPr id="12" name="Picture 4" descr="eyes icon">
            <a:extLst>
              <a:ext uri="{FF2B5EF4-FFF2-40B4-BE49-F238E27FC236}">
                <a16:creationId xmlns:a16="http://schemas.microsoft.com/office/drawing/2014/main" id="{BBC66591-5D1C-4BA5-971A-B24B6C4E1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94866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48F123CF-1F89-475C-A1EE-A75A8225C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1560" y="949698"/>
            <a:ext cx="348503" cy="348503"/>
          </a:xfrm>
          <a:prstGeom prst="rect">
            <a:avLst/>
          </a:prstGeom>
        </p:spPr>
      </p:pic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AC528B5-F9B1-498C-A02E-4338EC539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027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3185-6361-47AD-8511-663CDA2A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5265421" cy="4479344"/>
          </a:xfrm>
        </p:spPr>
        <p:txBody>
          <a:bodyPr/>
          <a:lstStyle/>
          <a:p>
            <a:r>
              <a:rPr lang="en-US" dirty="0"/>
              <a:t>Features Being Released this 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8010A-2228-4E46-B1AA-256496630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61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BrassRing UI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Reqs – New “Skills” Fields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279900" cy="3818382"/>
          </a:xfrm>
        </p:spPr>
        <p:txBody>
          <a:bodyPr/>
          <a:lstStyle/>
          <a:p>
            <a:r>
              <a:rPr lang="en-US" dirty="0"/>
              <a:t>RTC #: 132346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r>
              <a:rPr lang="en-US" dirty="0"/>
              <a:t>Starting this release, two new custom req ﬁelds are added in the custom req ﬁelds screen. </a:t>
            </a:r>
          </a:p>
          <a:p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Required Skills 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Recommended Skills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These ﬁelds can be added to any req templates.</a:t>
            </a:r>
          </a:p>
          <a:p>
            <a:endParaRPr lang="en-US" dirty="0"/>
          </a:p>
          <a:p>
            <a:r>
              <a:rPr lang="en-US" dirty="0"/>
              <a:t>Users can select multiple skills at the same time for each field.</a:t>
            </a:r>
          </a:p>
          <a:p>
            <a:endParaRPr lang="en-US" dirty="0"/>
          </a:p>
          <a:p>
            <a:r>
              <a:rPr lang="en-US" dirty="0"/>
              <a:t>The fields will be available based on a new Workbench client setting.</a:t>
            </a:r>
            <a:endParaRPr lang="en-IN" dirty="0"/>
          </a:p>
          <a:p>
            <a:endParaRPr lang="en-IN" dirty="0"/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38183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March build (21.03.16)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Skills can be published along with the job on the TG.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Candidates would be able to see the skills necessary for the job.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If skills are enabled for GQ, then they can provide their skills matching to the job.</a:t>
            </a:r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7588CD-EDBA-4931-9036-2D58D6E452E6}"/>
              </a:ext>
            </a:extLst>
          </p:cNvPr>
          <p:cNvSpPr/>
          <p:nvPr/>
        </p:nvSpPr>
        <p:spPr>
          <a:xfrm>
            <a:off x="5187950" y="4308339"/>
            <a:ext cx="4518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Note</a:t>
            </a:r>
            <a:r>
              <a:rPr lang="en-US" sz="1200" dirty="0"/>
              <a:t>: </a:t>
            </a:r>
            <a:r>
              <a:rPr lang="en-US" sz="1200" b="1" dirty="0"/>
              <a:t>RFA is now supported along with JCDD.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A932513-2BB6-474E-A018-C55229D09C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93F36ECD-9E35-4182-8992-2BDDBCEEB1B6}"/>
              </a:ext>
            </a:extLst>
          </p:cNvPr>
          <p:cNvSpPr/>
          <p:nvPr/>
        </p:nvSpPr>
        <p:spPr>
          <a:xfrm>
            <a:off x="7571788" y="208847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03FB5128-4499-41C2-BCAB-9A0B221AF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6D6B24-0FAE-4923-BD1C-E9F23458B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9334" y="146627"/>
            <a:ext cx="268329" cy="268329"/>
          </a:xfrm>
          <a:prstGeom prst="rect">
            <a:avLst/>
          </a:prstGeom>
        </p:spPr>
      </p:pic>
      <p:pic>
        <p:nvPicPr>
          <p:cNvPr id="19" name="Picture 2" descr="wrench icon">
            <a:extLst>
              <a:ext uri="{FF2B5EF4-FFF2-40B4-BE49-F238E27FC236}">
                <a16:creationId xmlns:a16="http://schemas.microsoft.com/office/drawing/2014/main" id="{D7C8686F-B28A-41AA-9DB2-1CD146260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58776"/>
            <a:ext cx="268330" cy="268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465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9755-0D28-49CD-8F6C-8C084C28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398296"/>
          </a:xfrm>
        </p:spPr>
        <p:txBody>
          <a:bodyPr/>
          <a:lstStyle/>
          <a:p>
            <a:r>
              <a:rPr lang="en-US" b="1" dirty="0"/>
              <a:t>Reqs - New Skills Fields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37280-7901-46E6-B2EC-DCF563E450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00" dirty="0"/>
              <a:t>BrassRing - UI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7D32-717C-4328-BC33-B428D4ABE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D65AD-2183-4F9F-BFFB-E35D76408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70" y="757155"/>
            <a:ext cx="4219048" cy="342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63CC16-FE05-4ED9-A9F7-E67B1D979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70" y="1214930"/>
            <a:ext cx="6503180" cy="3895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028DE2-8D29-4E16-82FD-9B35D14C8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71" y="1733106"/>
            <a:ext cx="3290080" cy="27626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0C1BAC-9D69-426B-B3A2-2B56E2BD3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092" y="1719437"/>
            <a:ext cx="3043808" cy="19016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A13A52-0C51-43D5-9AD2-AC28D6A788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965" y="2880845"/>
            <a:ext cx="3075835" cy="171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3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Interview Manager</a:t>
            </a:r>
            <a:br>
              <a:rPr lang="en-US" sz="1400" dirty="0"/>
            </a:br>
            <a:br>
              <a:rPr lang="en-US" sz="1400" dirty="0"/>
            </a:br>
            <a:r>
              <a:rPr lang="en-US" sz="1800" b="1" dirty="0"/>
              <a:t>Interview Scheduling on Busy Slots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5657" y="1193800"/>
            <a:ext cx="4518660" cy="3818382"/>
          </a:xfrm>
        </p:spPr>
        <p:txBody>
          <a:bodyPr/>
          <a:lstStyle/>
          <a:p>
            <a:r>
              <a:rPr lang="en-US" dirty="0"/>
              <a:t>RTC #: 133676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100" dirty="0"/>
          </a:p>
          <a:p>
            <a:r>
              <a:rPr lang="en-US" dirty="0"/>
              <a:t>Previously, interview coordinators were unable to select a busy slot from an interviewer's calendar.</a:t>
            </a:r>
          </a:p>
          <a:p>
            <a:endParaRPr lang="en-US" dirty="0"/>
          </a:p>
          <a:p>
            <a:r>
              <a:rPr lang="en-US" dirty="0"/>
              <a:t>Starting this release, based on a new client stetting conﬁguration, interview coordinators can be enabled to select a busy slot.</a:t>
            </a:r>
          </a:p>
          <a:p>
            <a:endParaRPr lang="en-US" dirty="0"/>
          </a:p>
          <a:p>
            <a:r>
              <a:rPr lang="en-US" dirty="0"/>
              <a:t>If the client setting is set to allow scheduling a busy slot, based on a set criteria and color coding, interview coordinators can identify and schedule an interview even on a busy slot.</a:t>
            </a:r>
            <a:endParaRPr lang="en-IN" dirty="0"/>
          </a:p>
          <a:p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84683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Interview coordinators can now select busy slots in Interviewer's calendar.</a:t>
            </a:r>
            <a:endParaRPr lang="en-US" sz="1800" dirty="0"/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089F46A-1284-4511-9C8D-72068838D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1F425B80-5925-4FEB-99D1-D6BB4742D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58776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DD5E1B-0340-4B61-97D4-1498A814EB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9334" y="146627"/>
            <a:ext cx="268329" cy="26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73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95351"/>
          </a:xfrm>
        </p:spPr>
        <p:txBody>
          <a:bodyPr/>
          <a:lstStyle/>
          <a:p>
            <a:r>
              <a:rPr lang="en-US" b="1" dirty="0"/>
              <a:t>Interview Scheduling on Busy Slots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1BB888-57D1-4155-AB15-A6828B6F9B9D}"/>
              </a:ext>
            </a:extLst>
          </p:cNvPr>
          <p:cNvSpPr/>
          <p:nvPr/>
        </p:nvSpPr>
        <p:spPr>
          <a:xfrm>
            <a:off x="69851" y="3303791"/>
            <a:ext cx="900429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If the interview slot is busy based on an external calendar integration (O365/Google Calendar, etc.), the interview coordinators can select such slots. Such slots are displayed in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Grey</a:t>
            </a:r>
            <a:r>
              <a:rPr lang="en-US" dirty="0"/>
              <a:t> and </a:t>
            </a:r>
            <a:r>
              <a:rPr lang="en-US" b="1" dirty="0">
                <a:solidFill>
                  <a:srgbClr val="00B050"/>
                </a:solidFill>
              </a:rPr>
              <a:t>selection is allowed</a:t>
            </a:r>
            <a:r>
              <a:rPr lang="en-US" dirty="0"/>
              <a:t>.</a:t>
            </a:r>
          </a:p>
          <a:p>
            <a:endParaRPr lang="en-IN" dirty="0"/>
          </a:p>
          <a:p>
            <a:r>
              <a:rPr lang="en-US" dirty="0"/>
              <a:t>If the interview slot is busy due to a different interview scheduled by the </a:t>
            </a:r>
            <a:r>
              <a:rPr lang="en-US" b="1" dirty="0"/>
              <a:t>BrassRing Interview Manager</a:t>
            </a:r>
            <a:r>
              <a:rPr lang="en-US" dirty="0"/>
              <a:t>, such slots can not be selected. The slot is displayed in </a:t>
            </a:r>
            <a:r>
              <a:rPr lang="en-US" b="1" dirty="0">
                <a:solidFill>
                  <a:srgbClr val="FF0000"/>
                </a:solidFill>
              </a:rPr>
              <a:t>Red</a:t>
            </a:r>
            <a:r>
              <a:rPr lang="en-US" dirty="0"/>
              <a:t>, and </a:t>
            </a:r>
            <a:r>
              <a:rPr lang="en-US" b="1" dirty="0">
                <a:solidFill>
                  <a:srgbClr val="FF0000"/>
                </a:solidFill>
              </a:rPr>
              <a:t>selection is not possible</a:t>
            </a:r>
            <a:r>
              <a:rPr lang="en-US" dirty="0"/>
              <a:t>.</a:t>
            </a:r>
            <a:endParaRPr lang="en-IN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8C67DB-BF75-4C76-B050-B073E7BF0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079211"/>
            <a:ext cx="7797800" cy="181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93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Workbench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Interview Scheduling on Busy Slots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416520" cy="3584448"/>
          </a:xfrm>
        </p:spPr>
        <p:txBody>
          <a:bodyPr/>
          <a:lstStyle/>
          <a:p>
            <a:r>
              <a:rPr lang="en-US" dirty="0"/>
              <a:t>RTC #: 133676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r>
              <a:rPr lang="en-US" dirty="0"/>
              <a:t>A new client setting related to Interview Manager is added to the Workbench. </a:t>
            </a:r>
          </a:p>
          <a:p>
            <a:endParaRPr lang="en-US" dirty="0"/>
          </a:p>
          <a:p>
            <a:r>
              <a:rPr lang="en-US" dirty="0"/>
              <a:t>The setting </a:t>
            </a:r>
            <a:r>
              <a:rPr lang="en-US" b="1" dirty="0"/>
              <a:t>Allow Interview scheduling on Busy slots </a:t>
            </a:r>
            <a:r>
              <a:rPr lang="en-US" dirty="0"/>
              <a:t>is added with Yes and No as options. By default, No is selected. </a:t>
            </a:r>
          </a:p>
          <a:p>
            <a:endParaRPr lang="en-US" dirty="0"/>
          </a:p>
          <a:p>
            <a:r>
              <a:rPr lang="en-US" dirty="0"/>
              <a:t>When No is selected, interview coordinators can not schedule an interview in a calendar slot that is marked busy by an interviewer.</a:t>
            </a:r>
          </a:p>
          <a:p>
            <a:endParaRPr lang="en-IN" dirty="0"/>
          </a:p>
          <a:p>
            <a:r>
              <a:rPr lang="en-US" dirty="0"/>
              <a:t>When this conﬁguration is set to Yes, the interview coordinators can select a slot that is marked busy based on additional criteria. </a:t>
            </a:r>
            <a:endParaRPr lang="en-US" sz="1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3705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</p:txBody>
      </p:sp>
      <p:pic>
        <p:nvPicPr>
          <p:cNvPr id="11" name="Picture 2" descr="wrench icon">
            <a:extLst>
              <a:ext uri="{FF2B5EF4-FFF2-40B4-BE49-F238E27FC236}">
                <a16:creationId xmlns:a16="http://schemas.microsoft.com/office/drawing/2014/main" id="{C3959802-F160-470B-A6DE-4B2A642EF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58776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C6DA2E-CF24-4982-BD32-2BE91FCCF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1005" y="146627"/>
            <a:ext cx="268329" cy="268329"/>
          </a:xfrm>
          <a:prstGeom prst="rect">
            <a:avLst/>
          </a:prstGeom>
        </p:spPr>
      </p:pic>
      <p:pic>
        <p:nvPicPr>
          <p:cNvPr id="12" name="image6.jpeg">
            <a:extLst>
              <a:ext uri="{FF2B5EF4-FFF2-40B4-BE49-F238E27FC236}">
                <a16:creationId xmlns:a16="http://schemas.microsoft.com/office/drawing/2014/main" id="{377FAAA1-E3FF-4E90-BFBF-23B44E31BDB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90135" y="1503140"/>
            <a:ext cx="3829050" cy="28260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206E5C-7BBB-4BB8-B423-8DAADB8388AD}"/>
              </a:ext>
            </a:extLst>
          </p:cNvPr>
          <p:cNvSpPr txBox="1"/>
          <p:nvPr/>
        </p:nvSpPr>
        <p:spPr>
          <a:xfrm>
            <a:off x="4747260" y="4514850"/>
            <a:ext cx="3914140" cy="453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Note</a:t>
            </a:r>
            <a:r>
              <a:rPr lang="en-IN" dirty="0"/>
              <a:t>: </a:t>
            </a:r>
            <a:r>
              <a:rPr lang="en-IN" sz="1000" b="1" dirty="0"/>
              <a:t>This is a client setting and can be turned on by IBM representative only.</a:t>
            </a:r>
          </a:p>
        </p:txBody>
      </p:sp>
    </p:spTree>
    <p:extLst>
      <p:ext uri="{BB962C8B-B14F-4D97-AF65-F5344CB8AC3E}">
        <p14:creationId xmlns:p14="http://schemas.microsoft.com/office/powerpoint/2010/main" val="2361766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Talent Gateways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Parse Résumé for Contact Information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464050" cy="3644900"/>
          </a:xfrm>
        </p:spPr>
        <p:txBody>
          <a:bodyPr/>
          <a:lstStyle/>
          <a:p>
            <a:r>
              <a:rPr lang="en-US" dirty="0"/>
              <a:t>RTC #: 132105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r>
              <a:rPr lang="en-US" sz="1300" dirty="0"/>
              <a:t>In the current Gateway Questionnaire process, the candidate’s contact information is not parsed automatically if the Résumé/CV widget is used before contact info fields.</a:t>
            </a:r>
          </a:p>
          <a:p>
            <a:endParaRPr lang="en-US" sz="1300" dirty="0"/>
          </a:p>
          <a:p>
            <a:r>
              <a:rPr lang="en-US" sz="1300" dirty="0"/>
              <a:t>Starting this release, in any Gateway Questionnaire, if the Résumé/CV widget appears prior to the contact information ﬁelds page or on the same page, the ﬁle is </a:t>
            </a:r>
            <a:r>
              <a:rPr lang="en-US" sz="1300" b="1" dirty="0"/>
              <a:t>automatically parsed </a:t>
            </a:r>
            <a:r>
              <a:rPr lang="en-US" sz="1300" dirty="0"/>
              <a:t>and the </a:t>
            </a:r>
            <a:r>
              <a:rPr lang="en-US" sz="1300" b="1" dirty="0"/>
              <a:t>contact information is populated</a:t>
            </a:r>
            <a:r>
              <a:rPr lang="en-US" sz="1300" dirty="0"/>
              <a:t> in the ﬁelds.</a:t>
            </a:r>
          </a:p>
          <a:p>
            <a:endParaRPr lang="en-US" sz="1300" dirty="0"/>
          </a:p>
          <a:p>
            <a:r>
              <a:rPr lang="en-US" sz="1300" dirty="0"/>
              <a:t>If the parsing is automatically completed, </a:t>
            </a:r>
            <a:r>
              <a:rPr lang="en-US" sz="1300" b="1" dirty="0"/>
              <a:t>Import proﬁle </a:t>
            </a:r>
            <a:r>
              <a:rPr lang="en-US" sz="1300" dirty="0"/>
              <a:t>is not displayed. </a:t>
            </a:r>
          </a:p>
          <a:p>
            <a:endParaRPr lang="en-US" sz="1300" b="1" dirty="0"/>
          </a:p>
          <a:p>
            <a:r>
              <a:rPr lang="en-US" sz="1300" b="1" dirty="0"/>
              <a:t>Import Proﬁle </a:t>
            </a:r>
            <a:r>
              <a:rPr lang="en-US" sz="1300" dirty="0"/>
              <a:t>is displayed if the candidate does not upload a Résumé/CV ﬁle or the widget is optional.</a:t>
            </a:r>
            <a:endParaRPr lang="en-IN" sz="1300" dirty="0"/>
          </a:p>
          <a:p>
            <a:endParaRPr lang="en-US" sz="12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85953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Information is parsed automatically from a previous page.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Candidates do not have to import the info again.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Data is automatically pre-populated.</a:t>
            </a:r>
            <a:endParaRPr lang="en-US" sz="1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D626B3-70D4-4683-9B69-17F5845CD0A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915" y="137051"/>
            <a:ext cx="257053" cy="257053"/>
          </a:xfrm>
          <a:prstGeom prst="rect">
            <a:avLst/>
          </a:prstGeom>
        </p:spPr>
      </p:pic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A8C2D18D-BC61-4856-AF94-B63186621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039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BrassRing UI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eLink Forms - Include Req Information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416520" cy="3657600"/>
          </a:xfrm>
        </p:spPr>
        <p:txBody>
          <a:bodyPr/>
          <a:lstStyle/>
          <a:p>
            <a:r>
              <a:rPr lang="en-US" dirty="0"/>
              <a:t>RTC #: 133828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r>
              <a:rPr lang="en-US" dirty="0"/>
              <a:t>It was observed that when multiple forms are attached and the </a:t>
            </a:r>
            <a:r>
              <a:rPr lang="en-US" b="1" dirty="0"/>
              <a:t>Include Req information </a:t>
            </a:r>
            <a:r>
              <a:rPr lang="en-US" dirty="0"/>
              <a:t>check box is checked, the email does not have View Req link.</a:t>
            </a:r>
          </a:p>
          <a:p>
            <a:endParaRPr lang="en-US" dirty="0"/>
          </a:p>
          <a:p>
            <a:r>
              <a:rPr lang="en-US" dirty="0"/>
              <a:t>Starting this release, the following updates are made to ensure smooth workflow and avoid confusion:</a:t>
            </a:r>
          </a:p>
          <a:p>
            <a:endParaRPr lang="en-US" sz="1800" dirty="0"/>
          </a:p>
          <a:p>
            <a:r>
              <a:rPr lang="en-US" dirty="0"/>
              <a:t>Select: Single Per Candidate, Single per candidate per req, Multiple per candidate and Multiple per candidate per req form - </a:t>
            </a:r>
            <a:r>
              <a:rPr lang="en-US" b="1" dirty="0"/>
              <a:t>Include Req information check box is enabled.</a:t>
            </a:r>
          </a:p>
          <a:p>
            <a:endParaRPr lang="en-US" sz="1800" b="1" dirty="0"/>
          </a:p>
          <a:p>
            <a:r>
              <a:rPr lang="en-US" dirty="0"/>
              <a:t>Select all Forms - </a:t>
            </a:r>
            <a:r>
              <a:rPr lang="en-US" b="1" dirty="0"/>
              <a:t>Include Req Information check box is disabled.</a:t>
            </a:r>
            <a:endParaRPr lang="en-US" sz="1800" b="1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7896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 </a:t>
            </a:r>
            <a:br>
              <a:rPr lang="en-US" sz="1800" dirty="0"/>
            </a:b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Access the req info via eLinks</a:t>
            </a: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BE7D9DF3-0936-4DE5-BB21-7F5795D96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990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BrassRing UI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eLink Communications - Name Placement Update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37460"/>
            <a:ext cx="4416520" cy="3657600"/>
          </a:xfrm>
        </p:spPr>
        <p:txBody>
          <a:bodyPr/>
          <a:lstStyle/>
          <a:p>
            <a:r>
              <a:rPr lang="en-US" dirty="0"/>
              <a:t>RTC #: 134003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r>
              <a:rPr lang="en-US" sz="1600" dirty="0"/>
              <a:t>It was observed that the name of the candidate is incorrectly placed when an eLink email. </a:t>
            </a:r>
          </a:p>
          <a:p>
            <a:endParaRPr lang="en-US" sz="1600" dirty="0"/>
          </a:p>
          <a:p>
            <a:r>
              <a:rPr lang="en-US" sz="1600" dirty="0"/>
              <a:t>When an eLink is sent along with two different forms, the candidate's name is displayed in between the conﬁgured message with forms token. </a:t>
            </a:r>
          </a:p>
          <a:p>
            <a:endParaRPr lang="en-US" sz="1600" dirty="0"/>
          </a:p>
          <a:p>
            <a:r>
              <a:rPr lang="en-US" sz="1600" dirty="0"/>
              <a:t>This is now addressed to ensure that the name is correctly placed and the eLink can be accessed.</a:t>
            </a:r>
            <a:endParaRPr lang="en-IN" sz="16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7896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 </a:t>
            </a:r>
            <a:br>
              <a:rPr lang="en-US" sz="1800" dirty="0"/>
            </a:b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Better visibility</a:t>
            </a: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BE7D9DF3-0936-4DE5-BB21-7F5795D96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56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BrassRing UI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Post to Candidate Zone - Form Title Language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37460"/>
            <a:ext cx="4416520" cy="3657600"/>
          </a:xfrm>
        </p:spPr>
        <p:txBody>
          <a:bodyPr/>
          <a:lstStyle/>
          <a:p>
            <a:r>
              <a:rPr lang="en-US" dirty="0"/>
              <a:t>RTC #: 134478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r>
              <a:rPr lang="en-US" sz="1600" dirty="0"/>
              <a:t>It was observed the in the Post to Candidate Zone workflow, the form title was being displayed in incorrect locale. </a:t>
            </a:r>
          </a:p>
          <a:p>
            <a:endParaRPr lang="en-US" sz="1600" dirty="0"/>
          </a:p>
          <a:p>
            <a:r>
              <a:rPr lang="en-US" sz="1600" dirty="0"/>
              <a:t>Non-English locale forms are displaying form title in English. </a:t>
            </a:r>
          </a:p>
          <a:p>
            <a:endParaRPr lang="en-US" sz="1600" dirty="0"/>
          </a:p>
          <a:p>
            <a:r>
              <a:rPr lang="en-US" sz="1600" dirty="0"/>
              <a:t>This is addressed in the current build. </a:t>
            </a:r>
          </a:p>
          <a:p>
            <a:endParaRPr lang="en-US" sz="1600" dirty="0"/>
          </a:p>
          <a:p>
            <a:r>
              <a:rPr lang="en-US" sz="1600" dirty="0"/>
              <a:t>Starting this release, form title is displayed in appropriate locale.</a:t>
            </a:r>
            <a:endParaRPr lang="en-IN" sz="16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7896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BE7D9DF3-0936-4DE5-BB21-7F5795D96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757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6187441" cy="4479344"/>
          </a:xfrm>
        </p:spPr>
        <p:txBody>
          <a:bodyPr/>
          <a:lstStyle/>
          <a:p>
            <a:r>
              <a:rPr lang="en-US" sz="5400" dirty="0"/>
              <a:t>Lead Manager </a:t>
            </a:r>
            <a:br>
              <a:rPr lang="en-US" sz="5400" dirty="0"/>
            </a:br>
            <a:r>
              <a:rPr lang="en-US" sz="5400" dirty="0"/>
              <a:t>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74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r>
              <a:rPr lang="en-US" sz="1400" dirty="0"/>
              <a:t>Lead Manager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Remove Lead from Speed Browse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15670"/>
            <a:ext cx="4006850" cy="3753179"/>
          </a:xfrm>
        </p:spPr>
        <p:txBody>
          <a:bodyPr/>
          <a:lstStyle/>
          <a:p>
            <a:r>
              <a:rPr lang="en-US" dirty="0"/>
              <a:t>RTC #: 129299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r>
              <a:rPr lang="en-US" sz="1600" dirty="0"/>
              <a:t>A new action, </a:t>
            </a:r>
            <a:r>
              <a:rPr lang="en-US" sz="1600" b="1" dirty="0"/>
              <a:t>Remove from Campaign </a:t>
            </a:r>
            <a:r>
              <a:rPr lang="en-US" sz="1600" dirty="0"/>
              <a:t>is available in the Speed browse list of actions starting this release.</a:t>
            </a:r>
          </a:p>
          <a:p>
            <a:endParaRPr lang="en-US" sz="1600" dirty="0"/>
          </a:p>
          <a:p>
            <a:r>
              <a:rPr lang="en-US" sz="1600" dirty="0"/>
              <a:t>Lead Manager users can remove a lead from a campaign while they are on the speed browse screen.</a:t>
            </a:r>
            <a:endParaRPr lang="en-IN" sz="1600" dirty="0"/>
          </a:p>
          <a:p>
            <a:endParaRPr lang="en-US" sz="1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302463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600" b="1" dirty="0"/>
              <a:t>Benefits</a:t>
            </a:r>
            <a:r>
              <a:rPr lang="en-US" sz="1600" dirty="0"/>
              <a:t>: </a:t>
            </a:r>
            <a:br>
              <a:rPr lang="en-US" sz="1600" dirty="0"/>
            </a:b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Lead coordinators would be able to remove leads easily from a campaign.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9" name="Picture 4" descr="eyes icon">
            <a:extLst>
              <a:ext uri="{FF2B5EF4-FFF2-40B4-BE49-F238E27FC236}">
                <a16:creationId xmlns:a16="http://schemas.microsoft.com/office/drawing/2014/main" id="{BB6DE13D-D188-40CE-9DAE-6A18E3ADB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4F34A04-E033-4D5B-B8F9-93B3D42BF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481" y="2431260"/>
            <a:ext cx="4088919" cy="198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442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56871"/>
          </a:xfrm>
        </p:spPr>
        <p:txBody>
          <a:bodyPr/>
          <a:lstStyle/>
          <a:p>
            <a:r>
              <a:rPr lang="en-US" sz="1400" dirty="0"/>
              <a:t>Lead Manager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Boolean Indicator for Fields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15670"/>
            <a:ext cx="4425950" cy="3753179"/>
          </a:xfrm>
        </p:spPr>
        <p:txBody>
          <a:bodyPr/>
          <a:lstStyle/>
          <a:p>
            <a:r>
              <a:rPr lang="en-US" dirty="0"/>
              <a:t>RTC #: 133093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r>
              <a:rPr lang="en-US" sz="1600" dirty="0"/>
              <a:t>Starting this release, ﬁelds that accept entry of </a:t>
            </a:r>
            <a:r>
              <a:rPr lang="en-US" sz="1600" b="1" dirty="0"/>
              <a:t>Boolean</a:t>
            </a:r>
            <a:r>
              <a:rPr lang="en-US" sz="1600" dirty="0"/>
              <a:t> values display an </a:t>
            </a:r>
            <a:r>
              <a:rPr lang="en-US" sz="1600" b="1" dirty="0"/>
              <a:t>indicator</a:t>
            </a:r>
            <a:r>
              <a:rPr lang="en-US" sz="1600" dirty="0"/>
              <a:t>. </a:t>
            </a:r>
          </a:p>
          <a:p>
            <a:endParaRPr lang="en-US" sz="1600" dirty="0"/>
          </a:p>
          <a:p>
            <a:r>
              <a:rPr lang="en-US" sz="1600" dirty="0"/>
              <a:t>They also display hovering text suggesting that </a:t>
            </a:r>
            <a:r>
              <a:rPr lang="en-US" sz="1600" b="1" dirty="0"/>
              <a:t>Boolean</a:t>
            </a:r>
            <a:r>
              <a:rPr lang="en-US" sz="1600" dirty="0"/>
              <a:t> values are accepted upon mouse hover. </a:t>
            </a:r>
          </a:p>
          <a:p>
            <a:endParaRPr lang="en-US" sz="1600" dirty="0"/>
          </a:p>
          <a:p>
            <a:r>
              <a:rPr lang="en-US" sz="1600" dirty="0"/>
              <a:t>This is to ensure that users can easily identify the ﬁelds that accept the Boolean values, and there by provide better user experience.</a:t>
            </a:r>
            <a:endParaRPr lang="en-IN" sz="1600" dirty="0"/>
          </a:p>
          <a:p>
            <a:endParaRPr lang="en-US" sz="1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927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b="1" dirty="0"/>
              <a:t>Benefits</a:t>
            </a:r>
            <a:r>
              <a:rPr lang="en-US" dirty="0"/>
              <a:t>: 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Provides better search ability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Search results are more refined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9" name="Picture 4" descr="eyes icon">
            <a:extLst>
              <a:ext uri="{FF2B5EF4-FFF2-40B4-BE49-F238E27FC236}">
                <a16:creationId xmlns:a16="http://schemas.microsoft.com/office/drawing/2014/main" id="{BB6DE13D-D188-40CE-9DAE-6A18E3ADB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CBC69DD9-F165-4196-9D87-CC4469002429}"/>
              </a:ext>
            </a:extLst>
          </p:cNvPr>
          <p:cNvSpPr/>
          <p:nvPr/>
        </p:nvSpPr>
        <p:spPr>
          <a:xfrm>
            <a:off x="7571788" y="208847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55342C-B47C-4FCE-A41F-EB1D024DF6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1371" y="2345667"/>
            <a:ext cx="2941379" cy="266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71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RAM - Send reminders based on date field on any form.</a:t>
            </a:r>
          </a:p>
          <a:p>
            <a:r>
              <a:rPr lang="en-US" dirty="0">
                <a:solidFill>
                  <a:schemeClr val="tx1"/>
                </a:solidFill>
              </a:rPr>
              <a:t>DIT – Ability to perform renew action on other’s schedules</a:t>
            </a:r>
          </a:p>
          <a:p>
            <a:r>
              <a:rPr lang="en-US" dirty="0">
                <a:solidFill>
                  <a:schemeClr val="tx1"/>
                </a:solidFill>
              </a:rPr>
              <a:t>Workbench - Ability for admins to override card/grid configurations</a:t>
            </a:r>
          </a:p>
          <a:p>
            <a:r>
              <a:rPr lang="en-US" dirty="0">
                <a:solidFill>
                  <a:schemeClr val="tx1"/>
                </a:solidFill>
              </a:rPr>
              <a:t>BrassRing UI -  A new section for Req Posting History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r>
              <a:rPr lang="en-US" dirty="0"/>
              <a:t>Lead Manager - Link to Campaign Overview within Lead Profile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72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Builds</a:t>
            </a:r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APRIL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910951"/>
              </p:ext>
            </p:extLst>
          </p:nvPr>
        </p:nvGraphicFramePr>
        <p:xfrm>
          <a:off x="262741" y="808589"/>
          <a:ext cx="8692073" cy="41839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2461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597198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99441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15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</a:rPr>
                        <a:t>BR 21.04.12 Release Enablement 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  <a:hlinkClick r:id="rId3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  <a:hlinkClick r:id="rId3"/>
                        </a:rPr>
                        <a:t>TAS Roadmap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29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1"/>
            <a:ext cx="267225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sz="1013" dirty="0">
                <a:solidFill>
                  <a:srgbClr val="000000"/>
                </a:solidFill>
                <a:latin typeface="IBM Plex Sans"/>
                <a:hlinkClick r:id="rId4"/>
              </a:rPr>
              <a:t>Client-facing training schedule</a:t>
            </a:r>
            <a:endParaRPr lang="en-US" sz="1013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6808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May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896031"/>
              </p:ext>
            </p:extLst>
          </p:nvPr>
        </p:nvGraphicFramePr>
        <p:xfrm>
          <a:off x="262741" y="808589"/>
          <a:ext cx="8692073" cy="41839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2461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597198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99441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15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</a:rPr>
                        <a:t>BR 21.05.10 Release Enablement 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29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1"/>
            <a:ext cx="267225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sz="1013" dirty="0">
                <a:solidFill>
                  <a:srgbClr val="000000"/>
                </a:solidFill>
                <a:latin typeface="IBM Plex Sans"/>
                <a:hlinkClick r:id="rId3"/>
              </a:rPr>
              <a:t>Client-facing training schedule</a:t>
            </a:r>
            <a:endParaRPr lang="en-US" sz="1013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636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369374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2117</TotalTime>
  <Words>1825</Words>
  <Application>Microsoft Office PowerPoint</Application>
  <PresentationFormat>On-screen Show (16:9)</PresentationFormat>
  <Paragraphs>420</Paragraphs>
  <Slides>31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IBM Plex Sans</vt:lpstr>
      <vt:lpstr>IBM Plex Sans Light</vt:lpstr>
      <vt:lpstr>Wingdings</vt:lpstr>
      <vt:lpstr>blk_background_2017</vt:lpstr>
      <vt:lpstr>gry_background_2017</vt:lpstr>
      <vt:lpstr>wht_background_2017</vt:lpstr>
      <vt:lpstr>IBM Talent Management Solutions April Onboard, BrassRing, &amp; Lead Manager 21.04.13 Release </vt:lpstr>
      <vt:lpstr>Reminders &amp; Updates</vt:lpstr>
      <vt:lpstr>Onboard Release Features –</vt:lpstr>
      <vt:lpstr>Features Being Released this Month</vt:lpstr>
      <vt:lpstr>Area of System (Onboarding Tasks)   Onboard Tasks - Rename Job Application Status</vt:lpstr>
      <vt:lpstr>Onboard Tasks - Rename Job Application Status</vt:lpstr>
      <vt:lpstr>Area of System (Onboard Dictionary)  Marital Status Dictionary Update</vt:lpstr>
      <vt:lpstr>Marital Status Dictionary Update</vt:lpstr>
      <vt:lpstr>Marital Status Dictionary Update</vt:lpstr>
      <vt:lpstr>Upcoming Onboard Builds</vt:lpstr>
      <vt:lpstr>Questions?</vt:lpstr>
      <vt:lpstr>BrassRing Release Features –</vt:lpstr>
      <vt:lpstr>Dark Launch Features</vt:lpstr>
      <vt:lpstr>Data Insight Tool - DIT  Renewal Expiration (Update)</vt:lpstr>
      <vt:lpstr>Features Being Released this Month</vt:lpstr>
      <vt:lpstr>BrassRing UI  Reqs – New “Skills” Fields</vt:lpstr>
      <vt:lpstr>Reqs - New Skills Fields</vt:lpstr>
      <vt:lpstr>Interview Manager  Interview Scheduling on Busy Slots</vt:lpstr>
      <vt:lpstr>Interview Scheduling on Busy Slots</vt:lpstr>
      <vt:lpstr>Workbench  Interview Scheduling on Busy Slots</vt:lpstr>
      <vt:lpstr>Talent Gateways  Parse Résumé for Contact Information</vt:lpstr>
      <vt:lpstr>BrassRing UI  eLink Forms - Include Req Information</vt:lpstr>
      <vt:lpstr>BrassRing UI  eLink Communications - Name Placement Update</vt:lpstr>
      <vt:lpstr>BrassRing UI  Post to Candidate Zone - Form Title Language</vt:lpstr>
      <vt:lpstr>Lead Manager  Release Features –</vt:lpstr>
      <vt:lpstr>Lead Manager  Remove Lead from Speed Browse</vt:lpstr>
      <vt:lpstr>Lead Manager  Boolean Indicator for Fields</vt:lpstr>
      <vt:lpstr>Upcoming Builds</vt:lpstr>
      <vt:lpstr>APRIL VIRTUAL TRAINING SESSIONS</vt:lpstr>
      <vt:lpstr>May VIRTUAL TRAINING SESSIONS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IBM Talent Management Systems -Business Unit Education Series-</dc:title>
  <dc:creator>Niki Trumble</dc:creator>
  <cp:lastModifiedBy>N Nandan Kumar</cp:lastModifiedBy>
  <cp:revision>167</cp:revision>
  <dcterms:created xsi:type="dcterms:W3CDTF">2021-01-26T21:42:03Z</dcterms:created>
  <dcterms:modified xsi:type="dcterms:W3CDTF">2021-04-15T15:02:06Z</dcterms:modified>
</cp:coreProperties>
</file>