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5.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7" r:id="rId5"/>
    <p:sldMasterId id="2147483906" r:id="rId6"/>
  </p:sldMasterIdLst>
  <p:notesMasterIdLst>
    <p:notesMasterId r:id="rId50"/>
  </p:notesMasterIdLst>
  <p:handoutMasterIdLst>
    <p:handoutMasterId r:id="rId51"/>
  </p:handoutMasterIdLst>
  <p:sldIdLst>
    <p:sldId id="338" r:id="rId7"/>
    <p:sldId id="643" r:id="rId8"/>
    <p:sldId id="809" r:id="rId9"/>
    <p:sldId id="754" r:id="rId10"/>
    <p:sldId id="736" r:id="rId11"/>
    <p:sldId id="764" r:id="rId12"/>
    <p:sldId id="766" r:id="rId13"/>
    <p:sldId id="750" r:id="rId14"/>
    <p:sldId id="810" r:id="rId15"/>
    <p:sldId id="768" r:id="rId16"/>
    <p:sldId id="811" r:id="rId17"/>
    <p:sldId id="644" r:id="rId18"/>
    <p:sldId id="341" r:id="rId19"/>
    <p:sldId id="343" r:id="rId20"/>
    <p:sldId id="598" r:id="rId21"/>
    <p:sldId id="792" r:id="rId22"/>
    <p:sldId id="775" r:id="rId23"/>
    <p:sldId id="776" r:id="rId24"/>
    <p:sldId id="803" r:id="rId25"/>
    <p:sldId id="773" r:id="rId26"/>
    <p:sldId id="769" r:id="rId27"/>
    <p:sldId id="763" r:id="rId28"/>
    <p:sldId id="762" r:id="rId29"/>
    <p:sldId id="790" r:id="rId30"/>
    <p:sldId id="791" r:id="rId31"/>
    <p:sldId id="767" r:id="rId32"/>
    <p:sldId id="802" r:id="rId33"/>
    <p:sldId id="714" r:id="rId34"/>
    <p:sldId id="728" r:id="rId35"/>
    <p:sldId id="804" r:id="rId36"/>
    <p:sldId id="795" r:id="rId37"/>
    <p:sldId id="800" r:id="rId38"/>
    <p:sldId id="799" r:id="rId39"/>
    <p:sldId id="805" r:id="rId40"/>
    <p:sldId id="806" r:id="rId41"/>
    <p:sldId id="798" r:id="rId42"/>
    <p:sldId id="801" r:id="rId43"/>
    <p:sldId id="796" r:id="rId44"/>
    <p:sldId id="807" r:id="rId45"/>
    <p:sldId id="787" r:id="rId46"/>
    <p:sldId id="808" r:id="rId47"/>
    <p:sldId id="458" r:id="rId48"/>
    <p:sldId id="288" r:id="rId4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72C50C5-6740-4E81-9701-BF05B35664B8}">
          <p14:sldIdLst>
            <p14:sldId id="338"/>
            <p14:sldId id="643"/>
            <p14:sldId id="809"/>
            <p14:sldId id="754"/>
            <p14:sldId id="736"/>
            <p14:sldId id="764"/>
            <p14:sldId id="766"/>
            <p14:sldId id="750"/>
            <p14:sldId id="810"/>
            <p14:sldId id="768"/>
            <p14:sldId id="811"/>
            <p14:sldId id="644"/>
            <p14:sldId id="341"/>
            <p14:sldId id="343"/>
            <p14:sldId id="598"/>
            <p14:sldId id="792"/>
            <p14:sldId id="775"/>
            <p14:sldId id="776"/>
            <p14:sldId id="803"/>
            <p14:sldId id="773"/>
            <p14:sldId id="769"/>
            <p14:sldId id="763"/>
            <p14:sldId id="762"/>
            <p14:sldId id="790"/>
            <p14:sldId id="791"/>
            <p14:sldId id="767"/>
            <p14:sldId id="802"/>
          </p14:sldIdLst>
        </p14:section>
        <p14:section name="Untitled Section" id="{97DC8226-CC19-4D59-98C9-CBBC2AAE8554}">
          <p14:sldIdLst>
            <p14:sldId id="714"/>
            <p14:sldId id="728"/>
            <p14:sldId id="804"/>
            <p14:sldId id="795"/>
            <p14:sldId id="800"/>
            <p14:sldId id="799"/>
            <p14:sldId id="805"/>
            <p14:sldId id="806"/>
            <p14:sldId id="798"/>
            <p14:sldId id="801"/>
            <p14:sldId id="796"/>
            <p14:sldId id="807"/>
            <p14:sldId id="787"/>
            <p14:sldId id="808"/>
            <p14:sldId id="458"/>
          </p14:sldIdLst>
        </p14:section>
        <p14:section name="Untitled Section" id="{632084D7-027F-45EB-819F-49525DF9A7EB}">
          <p14:sldIdLst>
            <p14:sldId id="28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 Nandan Kumar" initials="NNK" lastIdx="2" clrIdx="0">
    <p:extLst>
      <p:ext uri="{19B8F6BF-5375-455C-9EA6-DF929625EA0E}">
        <p15:presenceInfo xmlns:p15="http://schemas.microsoft.com/office/powerpoint/2012/main" userId="S::nandan.kumar@in.ibm.com::158285ee-0d24-4443-9558-b32aa34789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1B75"/>
    <a:srgbClr val="8C8C8C"/>
    <a:srgbClr val="3D3D3D"/>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28" autoAdjust="0"/>
    <p:restoredTop sz="94659"/>
  </p:normalViewPr>
  <p:slideViewPr>
    <p:cSldViewPr snapToGrid="0" snapToObjects="1" showGuides="1">
      <p:cViewPr varScale="1">
        <p:scale>
          <a:sx n="150" d="100"/>
          <a:sy n="150" d="100"/>
        </p:scale>
        <p:origin x="198" y="12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1/21/2021</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1/21/2021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C20527-0275-4009-A045-19619A1FD1B4}"/>
              </a:ext>
            </a:extLst>
          </p:cNvPr>
          <p:cNvSpPr>
            <a:spLocks noGrp="1"/>
          </p:cNvSpPr>
          <p:nvPr>
            <p:ph type="ftr" sz="quarter" idx="10"/>
          </p:nvPr>
        </p:nvSpPr>
        <p:spPr/>
        <p:txBody>
          <a:bodyPr/>
          <a:lstStyle/>
          <a:p>
            <a:endParaRPr lang="en-IN"/>
          </a:p>
        </p:txBody>
      </p:sp>
      <p:sp>
        <p:nvSpPr>
          <p:cNvPr id="3" name="Slide Number Placeholder 2">
            <a:extLst>
              <a:ext uri="{FF2B5EF4-FFF2-40B4-BE49-F238E27FC236}">
                <a16:creationId xmlns:a16="http://schemas.microsoft.com/office/drawing/2014/main" id="{B923656C-C6DA-4B91-9655-FB6FD633F55B}"/>
              </a:ext>
            </a:extLst>
          </p:cNvPr>
          <p:cNvSpPr>
            <a:spLocks noGrp="1"/>
          </p:cNvSpPr>
          <p:nvPr>
            <p:ph type="sldNum" sz="quarter" idx="11"/>
          </p:nvPr>
        </p:nvSpPr>
        <p:spPr/>
        <p:txBody>
          <a:bodyPr/>
          <a:lstStyle/>
          <a:p>
            <a:fld id="{3FD999D4-B456-9943-89B7-30D56181CE18}" type="slidenum">
              <a:rPr lang="en-US" smtClean="0"/>
              <a:pPr/>
              <a:t>‹#›</a:t>
            </a:fld>
            <a:endParaRPr lang="en-US"/>
          </a:p>
        </p:txBody>
      </p:sp>
      <p:sp>
        <p:nvSpPr>
          <p:cNvPr id="5" name="Title 4">
            <a:extLst>
              <a:ext uri="{FF2B5EF4-FFF2-40B4-BE49-F238E27FC236}">
                <a16:creationId xmlns:a16="http://schemas.microsoft.com/office/drawing/2014/main" id="{883AB471-A9FE-44C4-B480-86E4C3C6215C}"/>
              </a:ext>
            </a:extLst>
          </p:cNvPr>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6E3C5CDB-B29C-4599-94CA-97812C5422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2" name="Slide Number Placeholder 1">
            <a:extLst>
              <a:ext uri="{FF2B5EF4-FFF2-40B4-BE49-F238E27FC236}">
                <a16:creationId xmlns:a16="http://schemas.microsoft.com/office/drawing/2014/main" id="{1A96A77B-D5D4-4B40-82E9-078050F54155}"/>
              </a:ext>
            </a:extLst>
          </p:cNvPr>
          <p:cNvSpPr>
            <a:spLocks noGrp="1"/>
          </p:cNvSpPr>
          <p:nvPr>
            <p:ph type="sldNum" sz="quarter" idx="10"/>
          </p:nvPr>
        </p:nvSpPr>
        <p:spPr/>
        <p:txBody>
          <a:bodyPr/>
          <a:lstStyle/>
          <a:p>
            <a:fld id="{3FD999D4-B456-9943-89B7-30D56181CE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6" name="Picture 5" descr="IBM Talent Management Solutions.png">
            <a:extLst>
              <a:ext uri="{FF2B5EF4-FFF2-40B4-BE49-F238E27FC236}">
                <a16:creationId xmlns:a16="http://schemas.microsoft.com/office/drawing/2014/main" id="{B097645E-3F74-4491-A563-7932AC06723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pic>
        <p:nvPicPr>
          <p:cNvPr id="6" name="Picture 5" descr="IBM Talent Management Solutions.png">
            <a:extLst>
              <a:ext uri="{FF2B5EF4-FFF2-40B4-BE49-F238E27FC236}">
                <a16:creationId xmlns:a16="http://schemas.microsoft.com/office/drawing/2014/main" id="{45E0F7AD-AC9F-4415-B4C1-A02F32B66A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IBM Talent Management Solutions.png">
            <a:extLst>
              <a:ext uri="{FF2B5EF4-FFF2-40B4-BE49-F238E27FC236}">
                <a16:creationId xmlns:a16="http://schemas.microsoft.com/office/drawing/2014/main" id="{964458ED-20B7-4EE1-94DE-33C95E81BC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3FD999D4-B456-9943-89B7-30D56181CE18}" type="slidenum">
              <a:rPr lang="en-US" smtClean="0"/>
              <a:pPr/>
              <a:t>‹#›</a:t>
            </a:fld>
            <a:endParaRPr lang="en-US"/>
          </a:p>
        </p:txBody>
      </p:sp>
    </p:spTree>
    <p:extLst>
      <p:ext uri="{BB962C8B-B14F-4D97-AF65-F5344CB8AC3E}">
        <p14:creationId xmlns:p14="http://schemas.microsoft.com/office/powerpoint/2010/main" val="27015150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81374371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pPr/>
              <a:t>‹#›</a:t>
            </a:fld>
            <a:endParaRPr lang="en-US"/>
          </a:p>
        </p:txBody>
      </p:sp>
    </p:spTree>
    <p:extLst>
      <p:ext uri="{BB962C8B-B14F-4D97-AF65-F5344CB8AC3E}">
        <p14:creationId xmlns:p14="http://schemas.microsoft.com/office/powerpoint/2010/main" val="1064049617"/>
      </p:ext>
    </p:extLst>
  </p:cSld>
  <p:clrMapOvr>
    <a:masterClrMapping/>
  </p:clrMapOvr>
  <p:hf sldNum="0" hdr="0" dt="0"/>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26471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335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833389400"/>
      </p:ext>
    </p:extLst>
  </p:cSld>
  <p:clrMapOvr>
    <a:masterClrMapping/>
  </p:clrMapOvr>
  <p:hf sldNum="0" hdr="0" dt="0"/>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936711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415147366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9593420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65613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137778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7415990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212649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485526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79201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21446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12640752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23776010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8361716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99353661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296623306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04759145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694150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98468077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9489030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2128239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29502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2849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351945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85370151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94061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72949043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5129336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1380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62909443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4" name="Picture 3">
            <a:extLst>
              <a:ext uri="{FF2B5EF4-FFF2-40B4-BE49-F238E27FC236}">
                <a16:creationId xmlns:a16="http://schemas.microsoft.com/office/drawing/2014/main" id="{70B5AEEF-6D71-452E-AB4D-21826ACBD5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30952780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77715202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344441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67938671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0561037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603583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45336321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36398806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5155004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6783338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3439725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41337021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99235801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0015170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4433815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31698839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4559179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913162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7848130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90279567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99003732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9761679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27352966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56965054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0014859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90583812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7297567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90041451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76905993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4872330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8586182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7303799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38690444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3909280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7897733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5069247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41422623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4035826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35287475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7495134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94682067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29038237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1233597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83801763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58080363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24262833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0439133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05889741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0023695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382641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534871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5342034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475829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5597271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363345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54452028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7179133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9556356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0023064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227036461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1611735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5411598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3260610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38875908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2290580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030098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5427555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7196090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372567407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445611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221640573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70292401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70177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26339087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7312330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3.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9" Type="http://schemas.openxmlformats.org/officeDocument/2006/relationships/image" Target="../media/image1.png"/><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image" Target="../media/image3.png"/><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29" Type="http://schemas.openxmlformats.org/officeDocument/2006/relationships/slideLayout" Target="../slideLayouts/slideLayout138.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37" Type="http://schemas.openxmlformats.org/officeDocument/2006/relationships/theme" Target="../theme/theme4.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 Id="rId8" Type="http://schemas.openxmlformats.org/officeDocument/2006/relationships/slideLayout" Target="../slideLayouts/slideLayout117.xml"/><Relationship Id="rId3" Type="http://schemas.openxmlformats.org/officeDocument/2006/relationships/slideLayout" Target="../slideLayouts/slideLayout112.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26" Type="http://schemas.openxmlformats.org/officeDocument/2006/relationships/slideLayout" Target="../slideLayouts/slideLayout171.xml"/><Relationship Id="rId39" Type="http://schemas.openxmlformats.org/officeDocument/2006/relationships/theme" Target="../theme/theme5.xml"/><Relationship Id="rId21" Type="http://schemas.openxmlformats.org/officeDocument/2006/relationships/slideLayout" Target="../slideLayouts/slideLayout166.xml"/><Relationship Id="rId34" Type="http://schemas.openxmlformats.org/officeDocument/2006/relationships/slideLayout" Target="../slideLayouts/slideLayout179.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33" Type="http://schemas.openxmlformats.org/officeDocument/2006/relationships/slideLayout" Target="../slideLayouts/slideLayout178.xml"/><Relationship Id="rId38" Type="http://schemas.openxmlformats.org/officeDocument/2006/relationships/slideLayout" Target="../slideLayouts/slideLayout183.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0" Type="http://schemas.openxmlformats.org/officeDocument/2006/relationships/slideLayout" Target="../slideLayouts/slideLayout165.xml"/><Relationship Id="rId29" Type="http://schemas.openxmlformats.org/officeDocument/2006/relationships/slideLayout" Target="../slideLayouts/slideLayout174.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24" Type="http://schemas.openxmlformats.org/officeDocument/2006/relationships/slideLayout" Target="../slideLayouts/slideLayout169.xml"/><Relationship Id="rId32" Type="http://schemas.openxmlformats.org/officeDocument/2006/relationships/slideLayout" Target="../slideLayouts/slideLayout177.xml"/><Relationship Id="rId37" Type="http://schemas.openxmlformats.org/officeDocument/2006/relationships/slideLayout" Target="../slideLayouts/slideLayout182.xml"/><Relationship Id="rId40" Type="http://schemas.openxmlformats.org/officeDocument/2006/relationships/image" Target="../media/image1.png"/><Relationship Id="rId5" Type="http://schemas.openxmlformats.org/officeDocument/2006/relationships/slideLayout" Target="../slideLayouts/slideLayout150.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28" Type="http://schemas.openxmlformats.org/officeDocument/2006/relationships/slideLayout" Target="../slideLayouts/slideLayout173.xml"/><Relationship Id="rId36" Type="http://schemas.openxmlformats.org/officeDocument/2006/relationships/slideLayout" Target="../slideLayouts/slideLayout181.xml"/><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31" Type="http://schemas.openxmlformats.org/officeDocument/2006/relationships/slideLayout" Target="../slideLayouts/slideLayout176.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 Id="rId22" Type="http://schemas.openxmlformats.org/officeDocument/2006/relationships/slideLayout" Target="../slideLayouts/slideLayout167.xml"/><Relationship Id="rId27" Type="http://schemas.openxmlformats.org/officeDocument/2006/relationships/slideLayout" Target="../slideLayouts/slideLayout172.xml"/><Relationship Id="rId30" Type="http://schemas.openxmlformats.org/officeDocument/2006/relationships/slideLayout" Target="../slideLayouts/slideLayout175.xml"/><Relationship Id="rId35" Type="http://schemas.openxmlformats.org/officeDocument/2006/relationships/slideLayout" Target="../slideLayouts/slideLayout180.xml"/><Relationship Id="rId8" Type="http://schemas.openxmlformats.org/officeDocument/2006/relationships/slideLayout" Target="../slideLayouts/slideLayout153.xml"/><Relationship Id="rId3" Type="http://schemas.openxmlformats.org/officeDocument/2006/relationships/slideLayout" Target="../slideLayouts/slideLayout148.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96.xml"/><Relationship Id="rId18" Type="http://schemas.openxmlformats.org/officeDocument/2006/relationships/slideLayout" Target="../slideLayouts/slideLayout201.xml"/><Relationship Id="rId26" Type="http://schemas.openxmlformats.org/officeDocument/2006/relationships/slideLayout" Target="../slideLayouts/slideLayout209.xml"/><Relationship Id="rId21" Type="http://schemas.openxmlformats.org/officeDocument/2006/relationships/slideLayout" Target="../slideLayouts/slideLayout204.xml"/><Relationship Id="rId34" Type="http://schemas.openxmlformats.org/officeDocument/2006/relationships/slideLayout" Target="../slideLayouts/slideLayout217.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17" Type="http://schemas.openxmlformats.org/officeDocument/2006/relationships/slideLayout" Target="../slideLayouts/slideLayout200.xml"/><Relationship Id="rId25" Type="http://schemas.openxmlformats.org/officeDocument/2006/relationships/slideLayout" Target="../slideLayouts/slideLayout208.xml"/><Relationship Id="rId33" Type="http://schemas.openxmlformats.org/officeDocument/2006/relationships/slideLayout" Target="../slideLayouts/slideLayout216.xml"/><Relationship Id="rId38" Type="http://schemas.openxmlformats.org/officeDocument/2006/relationships/image" Target="../media/image3.png"/><Relationship Id="rId2" Type="http://schemas.openxmlformats.org/officeDocument/2006/relationships/slideLayout" Target="../slideLayouts/slideLayout185.xml"/><Relationship Id="rId16" Type="http://schemas.openxmlformats.org/officeDocument/2006/relationships/slideLayout" Target="../slideLayouts/slideLayout199.xml"/><Relationship Id="rId20" Type="http://schemas.openxmlformats.org/officeDocument/2006/relationships/slideLayout" Target="../slideLayouts/slideLayout203.xml"/><Relationship Id="rId29" Type="http://schemas.openxmlformats.org/officeDocument/2006/relationships/slideLayout" Target="../slideLayouts/slideLayout212.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24" Type="http://schemas.openxmlformats.org/officeDocument/2006/relationships/slideLayout" Target="../slideLayouts/slideLayout207.xml"/><Relationship Id="rId32" Type="http://schemas.openxmlformats.org/officeDocument/2006/relationships/slideLayout" Target="../slideLayouts/slideLayout215.xml"/><Relationship Id="rId37" Type="http://schemas.openxmlformats.org/officeDocument/2006/relationships/theme" Target="../theme/theme6.xml"/><Relationship Id="rId5" Type="http://schemas.openxmlformats.org/officeDocument/2006/relationships/slideLayout" Target="../slideLayouts/slideLayout188.xml"/><Relationship Id="rId15" Type="http://schemas.openxmlformats.org/officeDocument/2006/relationships/slideLayout" Target="../slideLayouts/slideLayout198.xml"/><Relationship Id="rId23" Type="http://schemas.openxmlformats.org/officeDocument/2006/relationships/slideLayout" Target="../slideLayouts/slideLayout206.xml"/><Relationship Id="rId28" Type="http://schemas.openxmlformats.org/officeDocument/2006/relationships/slideLayout" Target="../slideLayouts/slideLayout211.xml"/><Relationship Id="rId36" Type="http://schemas.openxmlformats.org/officeDocument/2006/relationships/slideLayout" Target="../slideLayouts/slideLayout219.xml"/><Relationship Id="rId10" Type="http://schemas.openxmlformats.org/officeDocument/2006/relationships/slideLayout" Target="../slideLayouts/slideLayout193.xml"/><Relationship Id="rId19" Type="http://schemas.openxmlformats.org/officeDocument/2006/relationships/slideLayout" Target="../slideLayouts/slideLayout202.xml"/><Relationship Id="rId31" Type="http://schemas.openxmlformats.org/officeDocument/2006/relationships/slideLayout" Target="../slideLayouts/slideLayout214.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 Id="rId22" Type="http://schemas.openxmlformats.org/officeDocument/2006/relationships/slideLayout" Target="../slideLayouts/slideLayout205.xml"/><Relationship Id="rId27" Type="http://schemas.openxmlformats.org/officeDocument/2006/relationships/slideLayout" Target="../slideLayouts/slideLayout210.xml"/><Relationship Id="rId30" Type="http://schemas.openxmlformats.org/officeDocument/2006/relationships/slideLayout" Target="../slideLayouts/slideLayout213.xml"/><Relationship Id="rId35" Type="http://schemas.openxmlformats.org/officeDocument/2006/relationships/slideLayout" Target="../slideLayouts/slideLayout218.xml"/><Relationship Id="rId8" Type="http://schemas.openxmlformats.org/officeDocument/2006/relationships/slideLayout" Target="../slideLayouts/slideLayout191.xml"/><Relationship Id="rId3" Type="http://schemas.openxmlformats.org/officeDocument/2006/relationships/slideLayout" Target="../slideLayouts/slideLayout1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sp>
        <p:nvSpPr>
          <p:cNvPr id="4" name="Footer Placeholder 3">
            <a:extLst>
              <a:ext uri="{FF2B5EF4-FFF2-40B4-BE49-F238E27FC236}">
                <a16:creationId xmlns:a16="http://schemas.microsoft.com/office/drawing/2014/main" id="{32AEBDA1-BBD6-4B0F-9C9D-72C45F24E832}"/>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pic>
        <p:nvPicPr>
          <p:cNvPr id="8" name="Picture 7" descr="IBM Talent Management Solutions_White.png">
            <a:extLst>
              <a:ext uri="{FF2B5EF4-FFF2-40B4-BE49-F238E27FC236}">
                <a16:creationId xmlns:a16="http://schemas.microsoft.com/office/drawing/2014/main" id="{A2EED04A-EC5E-4774-A4B6-CDAAE22DFBA5}"/>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10" name="Picture 9" descr="IBM Talent Management Solutions.png">
            <a:extLst>
              <a:ext uri="{FF2B5EF4-FFF2-40B4-BE49-F238E27FC236}">
                <a16:creationId xmlns:a16="http://schemas.microsoft.com/office/drawing/2014/main" id="{0F85C13B-6C4B-4FAA-A796-4A47281C1580}"/>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3FD999D4-B456-9943-89B7-30D56181CE18}"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
        <p:nvSpPr>
          <p:cNvPr id="10" name="Footer Placeholder 1">
            <a:extLst>
              <a:ext uri="{FF2B5EF4-FFF2-40B4-BE49-F238E27FC236}">
                <a16:creationId xmlns:a16="http://schemas.microsoft.com/office/drawing/2014/main" id="{219ADD9F-C9E0-4130-BD69-EDF417694326}"/>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1" name="Picture 10" descr="IBM Talent Management Solutions_White.png">
            <a:extLst>
              <a:ext uri="{FF2B5EF4-FFF2-40B4-BE49-F238E27FC236}">
                <a16:creationId xmlns:a16="http://schemas.microsoft.com/office/drawing/2014/main" id="{58A490CF-187A-4F81-A9ED-761B44EA6AB5}"/>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446267318"/>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52345931"/>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 id="2147483882" r:id="rId15"/>
    <p:sldLayoutId id="2147483883" r:id="rId16"/>
    <p:sldLayoutId id="2147483884" r:id="rId17"/>
    <p:sldLayoutId id="2147483885" r:id="rId18"/>
    <p:sldLayoutId id="2147483886" r:id="rId19"/>
    <p:sldLayoutId id="2147483887" r:id="rId20"/>
    <p:sldLayoutId id="2147483888" r:id="rId21"/>
    <p:sldLayoutId id="2147483889" r:id="rId22"/>
    <p:sldLayoutId id="2147483890" r:id="rId23"/>
    <p:sldLayoutId id="2147483891" r:id="rId24"/>
    <p:sldLayoutId id="2147483892" r:id="rId25"/>
    <p:sldLayoutId id="2147483893" r:id="rId26"/>
    <p:sldLayoutId id="2147483894" r:id="rId27"/>
    <p:sldLayoutId id="2147483895" r:id="rId28"/>
    <p:sldLayoutId id="2147483896" r:id="rId29"/>
    <p:sldLayoutId id="2147483897" r:id="rId30"/>
    <p:sldLayoutId id="2147483898" r:id="rId31"/>
    <p:sldLayoutId id="2147483899" r:id="rId32"/>
    <p:sldLayoutId id="2147483900" r:id="rId33"/>
    <p:sldLayoutId id="2147483901" r:id="rId34"/>
    <p:sldLayoutId id="2147483902" r:id="rId35"/>
    <p:sldLayoutId id="2147483903" r:id="rId36"/>
    <p:sldLayoutId id="2147483904" r:id="rId37"/>
    <p:sldLayoutId id="2147483905"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3221646755"/>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 id="2147483924" r:id="rId18"/>
    <p:sldLayoutId id="2147483925" r:id="rId19"/>
    <p:sldLayoutId id="2147483926" r:id="rId20"/>
    <p:sldLayoutId id="2147483927" r:id="rId21"/>
    <p:sldLayoutId id="2147483928" r:id="rId22"/>
    <p:sldLayoutId id="2147483929" r:id="rId23"/>
    <p:sldLayoutId id="2147483930" r:id="rId24"/>
    <p:sldLayoutId id="2147483931" r:id="rId25"/>
    <p:sldLayoutId id="2147483932" r:id="rId26"/>
    <p:sldLayoutId id="2147483933" r:id="rId27"/>
    <p:sldLayoutId id="2147483934" r:id="rId28"/>
    <p:sldLayoutId id="2147483935" r:id="rId29"/>
    <p:sldLayoutId id="2147483936" r:id="rId30"/>
    <p:sldLayoutId id="2147483937" r:id="rId31"/>
    <p:sldLayoutId id="2147483938" r:id="rId32"/>
    <p:sldLayoutId id="2147483939" r:id="rId33"/>
    <p:sldLayoutId id="2147483940" r:id="rId34"/>
    <p:sldLayoutId id="2147483941" r:id="rId35"/>
    <p:sldLayoutId id="2147483942"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04.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04.xml"/></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04.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04.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04.xml"/><Relationship Id="rId5" Type="http://schemas.microsoft.com/office/2007/relationships/hdphoto" Target="../media/hdphoto1.wdp"/><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0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04.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0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3.png"/><Relationship Id="rId18" Type="http://schemas.openxmlformats.org/officeDocument/2006/relationships/image" Target="../media/image28.svg"/><Relationship Id="rId3" Type="http://schemas.openxmlformats.org/officeDocument/2006/relationships/image" Target="../media/image19.png"/><Relationship Id="rId7" Type="http://schemas.openxmlformats.org/officeDocument/2006/relationships/image" Target="../media/image8.png"/><Relationship Id="rId12" Type="http://schemas.openxmlformats.org/officeDocument/2006/relationships/image" Target="../media/image7.svg"/><Relationship Id="rId17" Type="http://schemas.openxmlformats.org/officeDocument/2006/relationships/image" Target="../media/image27.png"/><Relationship Id="rId2" Type="http://schemas.openxmlformats.org/officeDocument/2006/relationships/image" Target="../media/image9.png"/><Relationship Id="rId16" Type="http://schemas.openxmlformats.org/officeDocument/2006/relationships/image" Target="../media/image26.svg"/><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6.png"/><Relationship Id="rId5" Type="http://schemas.openxmlformats.org/officeDocument/2006/relationships/image" Target="../media/image20.png"/><Relationship Id="rId15" Type="http://schemas.openxmlformats.org/officeDocument/2006/relationships/image" Target="../media/image25.png"/><Relationship Id="rId10" Type="http://schemas.openxmlformats.org/officeDocument/2006/relationships/image" Target="../media/image22.svg"/><Relationship Id="rId4" Type="http://schemas.microsoft.com/office/2007/relationships/hdphoto" Target="../media/hdphoto2.wdp"/><Relationship Id="rId9" Type="http://schemas.openxmlformats.org/officeDocument/2006/relationships/image" Target="../media/image21.png"/><Relationship Id="rId14" Type="http://schemas.openxmlformats.org/officeDocument/2006/relationships/image" Target="../media/image24.svg"/></Relationships>
</file>

<file path=ppt/slides/_rels/slide1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59.xml"/><Relationship Id="rId6" Type="http://schemas.openxmlformats.org/officeDocument/2006/relationships/image" Target="../media/image9.png"/><Relationship Id="rId5" Type="http://schemas.openxmlformats.org/officeDocument/2006/relationships/image" Target="../media/image34.sv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59.xml"/><Relationship Id="rId1" Type="http://schemas.openxmlformats.org/officeDocument/2006/relationships/themeOverride" Target="../theme/themeOverride1.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2" Type="http://schemas.openxmlformats.org/officeDocument/2006/relationships/hyperlink" Target="https://www.ibm.com/support/knowledgecenter/en/SSEUFV/12_ReleaseNotes/BrassRing_Pre_Release_Notes_21_01_20/drk_lnch_pre_21_01_20.html" TargetMode="External"/><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9.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59.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2.xml"/></Relationships>
</file>

<file path=ppt/slides/_rels/slide2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2.svg"/><Relationship Id="rId7"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59.xml"/><Relationship Id="rId6" Type="http://schemas.openxmlformats.org/officeDocument/2006/relationships/image" Target="../media/image8.png"/><Relationship Id="rId11" Type="http://schemas.microsoft.com/office/2007/relationships/hdphoto" Target="../media/hdphoto2.wdp"/><Relationship Id="rId5" Type="http://schemas.openxmlformats.org/officeDocument/2006/relationships/image" Target="../media/image34.svg"/><Relationship Id="rId10" Type="http://schemas.openxmlformats.org/officeDocument/2006/relationships/image" Target="../media/image19.png"/><Relationship Id="rId4" Type="http://schemas.openxmlformats.org/officeDocument/2006/relationships/image" Target="../media/image33.png"/><Relationship Id="rId9"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59.xml"/><Relationship Id="rId6" Type="http://schemas.openxmlformats.org/officeDocument/2006/relationships/image" Target="../media/image45.jpeg"/><Relationship Id="rId5" Type="http://schemas.microsoft.com/office/2007/relationships/hdphoto" Target="../media/hdphoto1.wdp"/><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59.xml"/><Relationship Id="rId6" Type="http://schemas.openxmlformats.org/officeDocument/2006/relationships/image" Target="../media/image48.png"/><Relationship Id="rId5" Type="http://schemas.microsoft.com/office/2007/relationships/hdphoto" Target="../media/hdphoto1.wdp"/><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50.svg"/><Relationship Id="rId7"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Layout" Target="../slideLayouts/slideLayout59.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59.xml"/><Relationship Id="rId6" Type="http://schemas.openxmlformats.org/officeDocument/2006/relationships/image" Target="../media/image53.png"/><Relationship Id="rId5" Type="http://schemas.microsoft.com/office/2007/relationships/hdphoto" Target="../media/hdphoto1.wdp"/><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5.svg"/><Relationship Id="rId7" Type="http://schemas.openxmlformats.org/officeDocument/2006/relationships/image" Target="../media/image19.png"/><Relationship Id="rId2" Type="http://schemas.openxmlformats.org/officeDocument/2006/relationships/image" Target="../media/image54.png"/><Relationship Id="rId1" Type="http://schemas.openxmlformats.org/officeDocument/2006/relationships/slideLayout" Target="../slideLayouts/slideLayout59.xml"/><Relationship Id="rId6" Type="http://schemas.openxmlformats.org/officeDocument/2006/relationships/image" Target="../media/image58.png"/><Relationship Id="rId5" Type="http://schemas.openxmlformats.org/officeDocument/2006/relationships/image" Target="../media/image57.png"/><Relationship Id="rId10" Type="http://schemas.microsoft.com/office/2007/relationships/hdphoto" Target="../media/hdphoto1.wdp"/><Relationship Id="rId4" Type="http://schemas.openxmlformats.org/officeDocument/2006/relationships/image" Target="../media/image56.png"/><Relationship Id="rId9"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9.png"/><Relationship Id="rId1" Type="http://schemas.openxmlformats.org/officeDocument/2006/relationships/slideLayout" Target="../slideLayouts/slideLayout59.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5.sv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9.png"/><Relationship Id="rId1" Type="http://schemas.openxmlformats.org/officeDocument/2006/relationships/slideLayout" Target="../slideLayouts/slideLayout59.xml"/><Relationship Id="rId5" Type="http://schemas.openxmlformats.org/officeDocument/2006/relationships/image" Target="../media/image61.png"/><Relationship Id="rId4" Type="http://schemas.microsoft.com/office/2007/relationships/hdphoto" Target="../media/hdphoto3.wdp"/></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7" Type="http://schemas.microsoft.com/office/2007/relationships/hdphoto" Target="../media/hdphoto1.wdp"/><Relationship Id="rId2" Type="http://schemas.openxmlformats.org/officeDocument/2006/relationships/image" Target="../media/image62.png"/><Relationship Id="rId1" Type="http://schemas.openxmlformats.org/officeDocument/2006/relationships/slideLayout" Target="../slideLayouts/slideLayout59.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9.png"/><Relationship Id="rId1" Type="http://schemas.openxmlformats.org/officeDocument/2006/relationships/slideLayout" Target="../slideLayouts/slideLayout59.xml"/><Relationship Id="rId5" Type="http://schemas.openxmlformats.org/officeDocument/2006/relationships/image" Target="../media/image64.jpeg"/><Relationship Id="rId4" Type="http://schemas.openxmlformats.org/officeDocument/2006/relationships/image" Target="../media/image55.svg"/></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9.png"/><Relationship Id="rId1" Type="http://schemas.openxmlformats.org/officeDocument/2006/relationships/slideLayout" Target="../slideLayouts/slideLayout59.xml"/><Relationship Id="rId4" Type="http://schemas.openxmlformats.org/officeDocument/2006/relationships/image" Target="../media/image55.svg"/></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59.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9.png"/><Relationship Id="rId1" Type="http://schemas.openxmlformats.org/officeDocument/2006/relationships/slideLayout" Target="../slideLayouts/slideLayout59.xml"/><Relationship Id="rId4" Type="http://schemas.openxmlformats.org/officeDocument/2006/relationships/image" Target="../media/image55.sv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1.xml.rels><?xml version="1.0" encoding="UTF-8" standalone="yes"?>
<Relationships xmlns="http://schemas.openxmlformats.org/package/2006/relationships"><Relationship Id="rId3" Type="http://schemas.openxmlformats.org/officeDocument/2006/relationships/hyperlink" Target="https://ibm.webex.com/ibm/j.php?RGID=rbc78386813ee0e0ce136c1bc62efa565" TargetMode="Externa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689d0fff54deab1dc8a62eeef3a97ea1"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ibm.webex.com/ibm/j.php?RGID=r5e5d629a0f53d1671f515dba94b00099" TargetMode="Externa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cb99b2d972a5450425e203213bf22f7f" TargetMode="External"/><Relationship Id="rId4" Type="http://schemas.openxmlformats.org/officeDocument/2006/relationships/hyperlink" Target="https://ibm.webex.com/ibm/j.php?RGID=r745de5296532de50d4671db3ce3b1045"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7437330" cy="4479344"/>
          </a:xfrm>
        </p:spPr>
        <p:txBody>
          <a:bodyPr/>
          <a:lstStyle/>
          <a:p>
            <a:r>
              <a:rPr lang="en-US" dirty="0"/>
              <a:t>IBM Kenexa BrassRing, Onboard and Lead Manager on Cloud Release 21.01.20</a:t>
            </a:r>
            <a:br>
              <a:rPr lang="en-US" dirty="0"/>
            </a:br>
            <a:r>
              <a:rPr lang="en-US" sz="1600" b="0" dirty="0"/>
              <a:t>—</a:t>
            </a:r>
            <a:br>
              <a:rPr lang="en-US" b="0" dirty="0"/>
            </a:br>
            <a:r>
              <a:rPr lang="en-US" sz="1600" dirty="0"/>
              <a:t>Client Training and Enablement Session</a:t>
            </a:r>
            <a:br>
              <a:rPr lang="en-US" sz="1600" dirty="0"/>
            </a:br>
            <a:r>
              <a:rPr lang="en-US" sz="1400" b="1" dirty="0">
                <a:latin typeface="IBM Plex Sans SemiBold" panose="020B0503050000000000" pitchFamily="34" charset="77"/>
              </a:rPr>
              <a:t>IBM Talent Management Solutions</a:t>
            </a:r>
            <a:br>
              <a:rPr lang="en-US" sz="1400" b="1" dirty="0">
                <a:latin typeface="IBM Plex Sans SemiBold" panose="020B0503050000000000" pitchFamily="34" charset="77"/>
              </a:rPr>
            </a:br>
            <a:br>
              <a:rPr lang="en-US" sz="1400" dirty="0"/>
            </a:br>
            <a:r>
              <a:rPr lang="en-US" sz="1400" dirty="0">
                <a:latin typeface="IBM Plex Sans" charset="0"/>
              </a:rPr>
              <a:t>January 21</a:t>
            </a:r>
            <a:r>
              <a:rPr lang="en-US" sz="1400" baseline="30000" dirty="0">
                <a:latin typeface="IBM Plex Sans" charset="0"/>
              </a:rPr>
              <a:t>st</a:t>
            </a:r>
            <a:r>
              <a:rPr lang="en-US" sz="1400" dirty="0">
                <a:latin typeface="IBM Plex Sans" charset="0"/>
              </a:rPr>
              <a:t>, 2021</a:t>
            </a:r>
            <a:br>
              <a:rPr lang="en-US" sz="1400" dirty="0">
                <a:latin typeface="IBM Plex Sans" charset="0"/>
              </a:rPr>
            </a:b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8623852" cy="4493752"/>
          </a:xfrm>
        </p:spPr>
        <p:txBody>
          <a:bodyPr/>
          <a:lstStyle/>
          <a:p>
            <a:r>
              <a:rPr lang="en-US" sz="6000" dirty="0">
                <a:latin typeface="IBM Plex Sans Light" charset="0"/>
                <a:ea typeface="IBM Plex Sans Light" charset="0"/>
                <a:cs typeface="IBM Plex Sans Light" charset="0"/>
              </a:rPr>
              <a:t>Onboard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r>
              <a:rPr lang="en-US" sz="2000" b="1" dirty="0">
                <a:latin typeface="IBM Plex Sans" panose="020B0503050203000203" pitchFamily="34" charset="0"/>
                <a:ea typeface="IBM Plex Sans Light" charset="0"/>
                <a:cs typeface="IBM Plex Sans Light" charset="0"/>
              </a:rPr>
              <a:t>Staging (US): January 14</a:t>
            </a:r>
            <a:r>
              <a:rPr lang="en-US" sz="2000" b="1" baseline="30000" dirty="0">
                <a:latin typeface="IBM Plex Sans" panose="020B0503050203000203" pitchFamily="34" charset="0"/>
                <a:ea typeface="IBM Plex Sans Light" charset="0"/>
                <a:cs typeface="IBM Plex Sans Light" charset="0"/>
              </a:rPr>
              <a:t>th</a:t>
            </a:r>
            <a:r>
              <a:rPr lang="en-US" sz="2000" b="1" dirty="0">
                <a:latin typeface="IBM Plex Sans" panose="020B0503050203000203" pitchFamily="34" charset="0"/>
                <a:ea typeface="IBM Plex Sans Light" charset="0"/>
                <a:cs typeface="IBM Plex Sans Light" charset="0"/>
              </a:rPr>
              <a:t> , 2021</a:t>
            </a:r>
            <a:br>
              <a:rPr lang="en-US" sz="2000" b="1" dirty="0">
                <a:latin typeface="IBM Plex Sans" panose="020B0503050203000203" pitchFamily="34" charset="0"/>
                <a:ea typeface="IBM Plex Sans Light" charset="0"/>
                <a:cs typeface="IBM Plex Sans Light" charset="0"/>
              </a:rPr>
            </a:br>
            <a:br>
              <a:rPr lang="en-US" sz="2000" b="1" dirty="0">
                <a:latin typeface="IBM Plex Sans" panose="020B0503050203000203" pitchFamily="34" charset="0"/>
                <a:ea typeface="IBM Plex Sans Light" charset="0"/>
                <a:cs typeface="IBM Plex Sans Light" charset="0"/>
              </a:rPr>
            </a:br>
            <a:r>
              <a:rPr lang="en-US" sz="2000" b="1" dirty="0">
                <a:latin typeface="IBM Plex Sans" panose="020B0503050203000203" pitchFamily="34" charset="0"/>
                <a:ea typeface="IBM Plex Sans Light" charset="0"/>
                <a:cs typeface="IBM Plex Sans Light" charset="0"/>
              </a:rPr>
              <a:t>Production (US): January 23</a:t>
            </a:r>
            <a:r>
              <a:rPr lang="en-US" sz="2000" b="1" baseline="30000" dirty="0">
                <a:latin typeface="IBM Plex Sans" panose="020B0503050203000203" pitchFamily="34" charset="0"/>
                <a:ea typeface="IBM Plex Sans Light" charset="0"/>
                <a:cs typeface="IBM Plex Sans Light" charset="0"/>
              </a:rPr>
              <a:t>rd</a:t>
            </a:r>
            <a:r>
              <a:rPr lang="en-US" sz="2000" b="1" dirty="0">
                <a:latin typeface="IBM Plex Sans" panose="020B0503050203000203" pitchFamily="34" charset="0"/>
                <a:ea typeface="IBM Plex Sans Light" charset="0"/>
                <a:cs typeface="IBM Plex Sans Light" charset="0"/>
              </a:rPr>
              <a:t> , 2021</a:t>
            </a:r>
            <a:br>
              <a:rPr lang="en-US" sz="2000" b="1" dirty="0">
                <a:latin typeface="IBM Plex Sans" panose="020B0503050203000203" pitchFamily="34" charset="0"/>
                <a:ea typeface="IBM Plex Sans Light" charset="0"/>
                <a:cs typeface="IBM Plex Sans Light" charset="0"/>
              </a:rPr>
            </a:br>
            <a:br>
              <a:rPr lang="en-US" sz="2000" b="1" dirty="0">
                <a:latin typeface="IBM Plex Sans" panose="020B0503050203000203" pitchFamily="34" charset="0"/>
                <a:ea typeface="IBM Plex Sans Light" charset="0"/>
                <a:cs typeface="IBM Plex Sans Light" charset="0"/>
              </a:rPr>
            </a:br>
            <a:br>
              <a:rPr lang="en-US" sz="2000" b="1" dirty="0">
                <a:latin typeface="IBM Plex Sans" panose="020B0503050203000203" pitchFamily="34" charset="0"/>
                <a:ea typeface="IBM Plex Sans Light" charset="0"/>
                <a:cs typeface="IBM Plex Sans Light" charset="0"/>
              </a:rPr>
            </a:br>
            <a:r>
              <a:rPr lang="en-US" dirty="0">
                <a:latin typeface="+mn-lt"/>
              </a:rPr>
              <a:t>There are no Dark Launch features for this release.</a:t>
            </a:r>
            <a:endParaRPr lang="en-US" sz="6000" b="1" dirty="0">
              <a:latin typeface="+mn-lt"/>
              <a:ea typeface="IBM Plex Sans Light" charset="0"/>
              <a:cs typeface="IBM Plex Sans Light" charset="0"/>
            </a:endParaRPr>
          </a:p>
        </p:txBody>
      </p:sp>
    </p:spTree>
    <p:extLst>
      <p:ext uri="{BB962C8B-B14F-4D97-AF65-F5344CB8AC3E}">
        <p14:creationId xmlns:p14="http://schemas.microsoft.com/office/powerpoint/2010/main" val="1550318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8530721" cy="1432621"/>
          </a:xfrm>
        </p:spPr>
        <p:txBody>
          <a:bodyPr/>
          <a:lstStyle/>
          <a:p>
            <a:r>
              <a:rPr lang="en-US" sz="4000" dirty="0">
                <a:latin typeface="IBM Plex Sans Light" charset="0"/>
                <a:ea typeface="IBM Plex Sans Light" charset="0"/>
                <a:cs typeface="IBM Plex Sans Light" charset="0"/>
              </a:rPr>
              <a:t>Features Being Released this Month</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
        <p:nvSpPr>
          <p:cNvPr id="3" name="Slide Number Placeholder 2">
            <a:extLst>
              <a:ext uri="{FF2B5EF4-FFF2-40B4-BE49-F238E27FC236}">
                <a16:creationId xmlns:a16="http://schemas.microsoft.com/office/drawing/2014/main" id="{B0C6E16A-BF60-43C2-B6C2-C8D5EB0F35AD}"/>
              </a:ext>
            </a:extLst>
          </p:cNvPr>
          <p:cNvSpPr>
            <a:spLocks noGrp="1"/>
          </p:cNvSpPr>
          <p:nvPr>
            <p:ph type="sldNum" sz="quarter" idx="4"/>
          </p:nvPr>
        </p:nvSpPr>
        <p:spPr>
          <a:xfrm>
            <a:off x="6858000" y="4826480"/>
            <a:ext cx="2057400" cy="137160"/>
          </a:xfrm>
          <a:prstGeom prst="rect">
            <a:avLst/>
          </a:prstGeom>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FD999D4-B456-9943-89B7-30D56181CE18}"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Tree>
    <p:extLst>
      <p:ext uri="{BB962C8B-B14F-4D97-AF65-F5344CB8AC3E}">
        <p14:creationId xmlns:p14="http://schemas.microsoft.com/office/powerpoint/2010/main" val="143466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Updates to State and Federal Forms</a:t>
            </a:r>
          </a:p>
        </p:txBody>
      </p:sp>
      <p:sp>
        <p:nvSpPr>
          <p:cNvPr id="6" name="Text Placeholder 5"/>
          <p:cNvSpPr>
            <a:spLocks noGrp="1"/>
          </p:cNvSpPr>
          <p:nvPr>
            <p:ph type="body" sz="quarter" idx="14"/>
          </p:nvPr>
        </p:nvSpPr>
        <p:spPr>
          <a:xfrm>
            <a:off x="205523" y="782203"/>
            <a:ext cx="4366476" cy="4174160"/>
          </a:xfrm>
        </p:spPr>
        <p:txBody>
          <a:bodyPr/>
          <a:lstStyle/>
          <a:p>
            <a:r>
              <a:rPr lang="en-US" dirty="0"/>
              <a:t>Description:</a:t>
            </a:r>
          </a:p>
          <a:p>
            <a:r>
              <a:rPr lang="en-US" dirty="0"/>
              <a:t>Below state tax forms have been updated in the  January Release.</a:t>
            </a:r>
          </a:p>
          <a:p>
            <a:r>
              <a:rPr lang="en-US" b="1" dirty="0"/>
              <a:t>United States Forms</a:t>
            </a:r>
            <a:r>
              <a:rPr lang="en-US" dirty="0"/>
              <a:t>:</a:t>
            </a:r>
          </a:p>
          <a:p>
            <a:endParaRPr lang="en-IN" dirty="0"/>
          </a:p>
          <a:p>
            <a:pPr marL="285750" indent="-285750">
              <a:buFontTx/>
              <a:buChar char="-"/>
            </a:pPr>
            <a:endParaRPr lang="en-US" dirty="0"/>
          </a:p>
        </p:txBody>
      </p:sp>
      <p:sp>
        <p:nvSpPr>
          <p:cNvPr id="7" name="Content Placeholder 6"/>
          <p:cNvSpPr>
            <a:spLocks noGrp="1"/>
          </p:cNvSpPr>
          <p:nvPr>
            <p:ph sz="quarter" idx="15"/>
          </p:nvPr>
        </p:nvSpPr>
        <p:spPr>
          <a:xfrm>
            <a:off x="6858000" y="6773"/>
            <a:ext cx="2286000" cy="887749"/>
          </a:xfrm>
          <a:solidFill>
            <a:schemeClr val="bg2"/>
          </a:solidFill>
        </p:spPr>
        <p:txBody>
          <a:bodyPr/>
          <a:lstStyle/>
          <a:p>
            <a:r>
              <a:rPr lang="en-US" dirty="0">
                <a:solidFill>
                  <a:schemeClr val="tx1"/>
                </a:solidFill>
              </a:rPr>
              <a:t>Who does it affect?</a:t>
            </a:r>
          </a:p>
          <a:p>
            <a:r>
              <a:rPr lang="en-US" sz="1300" dirty="0">
                <a:solidFill>
                  <a:schemeClr val="tx1"/>
                </a:solidFill>
              </a:rPr>
              <a:t>New Hire</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a:xfrm>
            <a:off x="4572000" y="0"/>
            <a:ext cx="2286000" cy="894522"/>
          </a:xfrm>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1"/>
            <a:ext cx="2286000" cy="901295"/>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How do you get it?</a:t>
            </a: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200" b="0" i="0" u="none" strike="noStrike" kern="1200" cap="none" spc="0" normalizeH="0" baseline="0" noProof="0" dirty="0">
                <a:ln>
                  <a:noFill/>
                </a:ln>
                <a:solidFill>
                  <a:srgbClr val="FFFFFF"/>
                </a:solidFill>
                <a:effectLst/>
                <a:uLnTx/>
                <a:uFillTx/>
                <a:latin typeface="IBM Plex Sans"/>
                <a:cs typeface="Arial" charset="0"/>
              </a:rPr>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a:extLst>
              <a:ext uri="{FF2B5EF4-FFF2-40B4-BE49-F238E27FC236}">
                <a16:creationId xmlns:a16="http://schemas.microsoft.com/office/drawing/2014/main" id="{85790B14-5A98-4040-BF68-4EC0C0EE6DB4}"/>
              </a:ext>
            </a:extLst>
          </p:cNvPr>
          <p:cNvSpPr>
            <a:spLocks noGrp="1"/>
          </p:cNvSpPr>
          <p:nvPr>
            <p:ph sz="quarter" idx="17"/>
          </p:nvPr>
        </p:nvSpPr>
        <p:spPr>
          <a:xfrm>
            <a:off x="4572001" y="901295"/>
            <a:ext cx="4572000" cy="1583488"/>
          </a:xfrm>
        </p:spPr>
        <p:txBody>
          <a:bodyPr/>
          <a:lstStyle/>
          <a:p>
            <a:r>
              <a:rPr lang="en-US" sz="1600" dirty="0"/>
              <a:t>Benefits:</a:t>
            </a:r>
          </a:p>
          <a:p>
            <a:pPr marL="171450" indent="-171450">
              <a:buFont typeface="Arial" panose="020B0604020202020204" pitchFamily="34" charset="0"/>
              <a:buChar char="•"/>
            </a:pPr>
            <a:r>
              <a:rPr lang="en-US" sz="1200" dirty="0"/>
              <a:t>Latest version of state tax forms available for new hires to complete</a:t>
            </a:r>
          </a:p>
          <a:p>
            <a:pPr marL="171450" indent="-171450">
              <a:buFont typeface="Arial" panose="020B0604020202020204" pitchFamily="34" charset="0"/>
              <a:buChar char="•"/>
            </a:pPr>
            <a:r>
              <a:rPr lang="en-US" sz="1200" dirty="0"/>
              <a:t>Latest version of 2021 W-4 Federal form available for new hire to complete</a:t>
            </a:r>
          </a:p>
          <a:p>
            <a:pPr marL="171450" indent="-171450">
              <a:buFont typeface="Arial" panose="020B0604020202020204" pitchFamily="34" charset="0"/>
              <a:buChar char="•"/>
            </a:pPr>
            <a:endParaRPr lang="en-US" sz="1200" dirty="0"/>
          </a:p>
        </p:txBody>
      </p:sp>
      <p:pic>
        <p:nvPicPr>
          <p:cNvPr id="2" name="Picture 1">
            <a:extLst>
              <a:ext uri="{FF2B5EF4-FFF2-40B4-BE49-F238E27FC236}">
                <a16:creationId xmlns:a16="http://schemas.microsoft.com/office/drawing/2014/main" id="{DBA463A9-420B-4FBA-B458-E2432E0DDCDC}"/>
              </a:ext>
            </a:extLst>
          </p:cNvPr>
          <p:cNvPicPr>
            <a:picLocks noChangeAspect="1"/>
          </p:cNvPicPr>
          <p:nvPr/>
        </p:nvPicPr>
        <p:blipFill>
          <a:blip r:embed="rId7"/>
          <a:stretch>
            <a:fillRect/>
          </a:stretch>
        </p:blipFill>
        <p:spPr>
          <a:xfrm>
            <a:off x="396405" y="2093842"/>
            <a:ext cx="4121245" cy="2546013"/>
          </a:xfrm>
          <a:prstGeom prst="rect">
            <a:avLst/>
          </a:prstGeom>
        </p:spPr>
      </p:pic>
    </p:spTree>
    <p:extLst>
      <p:ext uri="{BB962C8B-B14F-4D97-AF65-F5344CB8AC3E}">
        <p14:creationId xmlns:p14="http://schemas.microsoft.com/office/powerpoint/2010/main" val="1136436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Updates to State and Federal Forms</a:t>
            </a:r>
          </a:p>
          <a:p>
            <a:endParaRPr lang="en-US" sz="2000" b="1" dirty="0">
              <a:solidFill>
                <a:schemeClr val="accent2"/>
              </a:solidFill>
            </a:endParaRP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AE25037B-02F0-47C6-B0A0-70B8E57626E4}"/>
              </a:ext>
            </a:extLst>
          </p:cNvPr>
          <p:cNvPicPr>
            <a:picLocks noChangeAspect="1"/>
          </p:cNvPicPr>
          <p:nvPr/>
        </p:nvPicPr>
        <p:blipFill>
          <a:blip r:embed="rId2"/>
          <a:stretch>
            <a:fillRect/>
          </a:stretch>
        </p:blipFill>
        <p:spPr>
          <a:xfrm>
            <a:off x="228598" y="828760"/>
            <a:ext cx="8591941" cy="2552928"/>
          </a:xfrm>
          <a:prstGeom prst="rect">
            <a:avLst/>
          </a:prstGeom>
        </p:spPr>
      </p:pic>
    </p:spTree>
    <p:extLst>
      <p:ext uri="{BB962C8B-B14F-4D97-AF65-F5344CB8AC3E}">
        <p14:creationId xmlns:p14="http://schemas.microsoft.com/office/powerpoint/2010/main" val="4118362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WOTC: Handling of Two Error Codes Has Changed</a:t>
            </a:r>
          </a:p>
        </p:txBody>
      </p:sp>
      <p:sp>
        <p:nvSpPr>
          <p:cNvPr id="6" name="Text Placeholder 5"/>
          <p:cNvSpPr>
            <a:spLocks noGrp="1"/>
          </p:cNvSpPr>
          <p:nvPr>
            <p:ph type="body" sz="quarter" idx="14"/>
          </p:nvPr>
        </p:nvSpPr>
        <p:spPr>
          <a:xfrm>
            <a:off x="205523" y="963886"/>
            <a:ext cx="8884128" cy="3992477"/>
          </a:xfrm>
        </p:spPr>
        <p:txBody>
          <a:bodyPr/>
          <a:lstStyle/>
          <a:p>
            <a:r>
              <a:rPr lang="en-US" dirty="0"/>
              <a:t>Description:</a:t>
            </a:r>
          </a:p>
          <a:p>
            <a:r>
              <a:rPr lang="en-US" dirty="0"/>
              <a:t>The handling of two WOTC (Work Opportunity Tax Credit) error codes has changed.</a:t>
            </a:r>
          </a:p>
          <a:p>
            <a:r>
              <a:rPr lang="en-IN" b="1" dirty="0" err="1"/>
              <a:t>InvalidVendorRefID</a:t>
            </a:r>
            <a:r>
              <a:rPr lang="en-IN" b="1" dirty="0"/>
              <a:t>: </a:t>
            </a:r>
            <a:r>
              <a:rPr lang="en-US" dirty="0"/>
              <a:t>This is returned from Ernst &amp; Young whenever an SSN mismatch occurs.</a:t>
            </a:r>
          </a:p>
          <a:p>
            <a:r>
              <a:rPr lang="en-US" dirty="0"/>
              <a:t>Note: When this error displays, it indicates the same Vendor Reference ID (VRID) has been submitted for different SSNs.</a:t>
            </a:r>
          </a:p>
          <a:p>
            <a:pPr marL="285750" indent="-285750">
              <a:buFontTx/>
              <a:buChar char="-"/>
            </a:pPr>
            <a:r>
              <a:rPr lang="en-US" dirty="0"/>
              <a:t>Previously, there was a generic error message: </a:t>
            </a:r>
            <a:r>
              <a:rPr lang="en-US" i="1" dirty="0"/>
              <a:t>S-27-000: A system error has occurred. For assistance, please contact your system administrator</a:t>
            </a:r>
            <a:r>
              <a:rPr lang="en-US" dirty="0"/>
              <a:t> and mention error code.</a:t>
            </a:r>
          </a:p>
          <a:p>
            <a:pPr marL="285750" indent="-285750">
              <a:buFontTx/>
              <a:buChar char="-"/>
            </a:pPr>
            <a:r>
              <a:rPr lang="en-US" dirty="0"/>
              <a:t>With this release, it will display an error message related to SSN mismatch.</a:t>
            </a:r>
          </a:p>
          <a:p>
            <a:r>
              <a:rPr lang="en-IN" b="1" dirty="0" err="1"/>
              <a:t>InvalidApplicantData</a:t>
            </a:r>
            <a:r>
              <a:rPr lang="en-IN" b="1" dirty="0"/>
              <a:t>: </a:t>
            </a:r>
            <a:r>
              <a:rPr lang="en-US" dirty="0"/>
              <a:t>This is returned when the respective VRID record is not found in Ernst &amp; Young.</a:t>
            </a:r>
          </a:p>
          <a:p>
            <a:endParaRPr lang="en-US" dirty="0"/>
          </a:p>
        </p:txBody>
      </p:sp>
      <p:sp>
        <p:nvSpPr>
          <p:cNvPr id="7" name="Content Placeholder 6"/>
          <p:cNvSpPr>
            <a:spLocks noGrp="1"/>
          </p:cNvSpPr>
          <p:nvPr>
            <p:ph sz="quarter" idx="15"/>
          </p:nvPr>
        </p:nvSpPr>
        <p:spPr>
          <a:xfrm>
            <a:off x="6858000" y="6773"/>
            <a:ext cx="2286000" cy="857864"/>
          </a:xfrm>
          <a:solidFill>
            <a:schemeClr val="bg2"/>
          </a:solidFill>
        </p:spPr>
        <p:txBody>
          <a:bodyPr/>
          <a:lstStyle/>
          <a:p>
            <a:r>
              <a:rPr lang="en-US" dirty="0">
                <a:solidFill>
                  <a:schemeClr val="tx1"/>
                </a:solidFill>
              </a:rPr>
              <a:t>Who does it affect?</a:t>
            </a:r>
          </a:p>
          <a:p>
            <a:r>
              <a:rPr lang="en-US" sz="1300" dirty="0">
                <a:solidFill>
                  <a:schemeClr val="tx1"/>
                </a:solidFill>
              </a:rPr>
              <a:t>New Hire</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a:xfrm>
            <a:off x="4572000" y="0"/>
            <a:ext cx="2286000" cy="864637"/>
          </a:xfrm>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86463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How do you get it?</a:t>
            </a: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200" b="0" i="0" u="none" strike="noStrike" kern="1200" cap="none" spc="0" normalizeH="0" baseline="0" noProof="0" dirty="0">
                <a:ln>
                  <a:noFill/>
                </a:ln>
                <a:solidFill>
                  <a:srgbClr val="FFFFFF"/>
                </a:solidFill>
                <a:effectLst/>
                <a:uLnTx/>
                <a:uFillTx/>
                <a:latin typeface="IBM Plex Sans"/>
                <a:cs typeface="Arial" charset="0"/>
              </a:rPr>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212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WOTC: Handling of Two Error Codes Has Changed</a:t>
            </a:r>
          </a:p>
        </p:txBody>
      </p:sp>
      <p:sp>
        <p:nvSpPr>
          <p:cNvPr id="6" name="Text Placeholder 5"/>
          <p:cNvSpPr>
            <a:spLocks noGrp="1"/>
          </p:cNvSpPr>
          <p:nvPr>
            <p:ph type="body" sz="quarter" idx="14"/>
          </p:nvPr>
        </p:nvSpPr>
        <p:spPr>
          <a:xfrm>
            <a:off x="205523" y="963886"/>
            <a:ext cx="4312127" cy="3992477"/>
          </a:xfrm>
        </p:spPr>
        <p:txBody>
          <a:bodyPr/>
          <a:lstStyle/>
          <a:p>
            <a:pPr marL="285750" indent="-285750">
              <a:buFontTx/>
              <a:buChar char="-"/>
            </a:pPr>
            <a:r>
              <a:rPr lang="en-US" dirty="0"/>
              <a:t>As per E&amp;Y, it is returned from AURT, AORT and ASRT (new hire update and request).</a:t>
            </a:r>
          </a:p>
          <a:p>
            <a:pPr marL="285750" indent="-285750">
              <a:buFontTx/>
              <a:buChar char="-"/>
            </a:pPr>
            <a:r>
              <a:rPr lang="en-US" dirty="0"/>
              <a:t>Under very specific conditions, the AORT can return this error, but it’s very rare and has many conditions.</a:t>
            </a:r>
          </a:p>
          <a:p>
            <a:endParaRPr lang="en-US" dirty="0"/>
          </a:p>
        </p:txBody>
      </p:sp>
      <p:sp>
        <p:nvSpPr>
          <p:cNvPr id="7" name="Content Placeholder 6"/>
          <p:cNvSpPr>
            <a:spLocks noGrp="1"/>
          </p:cNvSpPr>
          <p:nvPr>
            <p:ph sz="quarter" idx="15"/>
          </p:nvPr>
        </p:nvSpPr>
        <p:spPr>
          <a:xfrm>
            <a:off x="6858000" y="6773"/>
            <a:ext cx="2286000" cy="857864"/>
          </a:xfrm>
          <a:solidFill>
            <a:schemeClr val="bg2"/>
          </a:solidFill>
        </p:spPr>
        <p:txBody>
          <a:bodyPr/>
          <a:lstStyle/>
          <a:p>
            <a:r>
              <a:rPr lang="en-US" dirty="0">
                <a:solidFill>
                  <a:schemeClr val="tx1"/>
                </a:solidFill>
              </a:rPr>
              <a:t>Who does it affect?</a:t>
            </a:r>
          </a:p>
          <a:p>
            <a:r>
              <a:rPr lang="en-US" sz="1300" dirty="0">
                <a:solidFill>
                  <a:schemeClr val="tx1"/>
                </a:solidFill>
              </a:rPr>
              <a:t>New Hire</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a:xfrm>
            <a:off x="4572000" y="0"/>
            <a:ext cx="2286000" cy="864637"/>
          </a:xfrm>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86463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How do you get it?</a:t>
            </a: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200" b="0" i="0" u="none" strike="noStrike" kern="1200" cap="none" spc="0" normalizeH="0" baseline="0" noProof="0" dirty="0">
                <a:ln>
                  <a:noFill/>
                </a:ln>
                <a:solidFill>
                  <a:srgbClr val="FFFFFF"/>
                </a:solidFill>
                <a:effectLst/>
                <a:uLnTx/>
                <a:uFillTx/>
                <a:latin typeface="IBM Plex Sans"/>
                <a:cs typeface="Arial" charset="0"/>
              </a:rPr>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6CEFE98-BE42-49B1-A9D4-35FE3D8938F0}"/>
              </a:ext>
            </a:extLst>
          </p:cNvPr>
          <p:cNvPicPr>
            <a:picLocks noChangeAspect="1"/>
          </p:cNvPicPr>
          <p:nvPr/>
        </p:nvPicPr>
        <p:blipFill>
          <a:blip r:embed="rId7"/>
          <a:stretch>
            <a:fillRect/>
          </a:stretch>
        </p:blipFill>
        <p:spPr>
          <a:xfrm>
            <a:off x="4663173" y="988036"/>
            <a:ext cx="3685447" cy="3567063"/>
          </a:xfrm>
          <a:prstGeom prst="rect">
            <a:avLst/>
          </a:prstGeom>
        </p:spPr>
      </p:pic>
    </p:spTree>
    <p:extLst>
      <p:ext uri="{BB962C8B-B14F-4D97-AF65-F5344CB8AC3E}">
        <p14:creationId xmlns:p14="http://schemas.microsoft.com/office/powerpoint/2010/main" val="2722381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4289051" cy="689661"/>
          </a:xfrm>
        </p:spPr>
        <p:txBody>
          <a:bodyPr/>
          <a:lstStyle/>
          <a:p>
            <a:r>
              <a:rPr lang="en-US" sz="2000" b="1" dirty="0">
                <a:solidFill>
                  <a:schemeClr val="accent2"/>
                </a:solidFill>
              </a:rPr>
              <a:t>View-Only Task Implementation for Activities</a:t>
            </a:r>
          </a:p>
        </p:txBody>
      </p:sp>
      <p:sp>
        <p:nvSpPr>
          <p:cNvPr id="6" name="Text Placeholder 5"/>
          <p:cNvSpPr>
            <a:spLocks noGrp="1"/>
          </p:cNvSpPr>
          <p:nvPr>
            <p:ph type="body" sz="quarter" idx="14"/>
          </p:nvPr>
        </p:nvSpPr>
        <p:spPr>
          <a:xfrm>
            <a:off x="205523" y="839756"/>
            <a:ext cx="4366476" cy="4116608"/>
          </a:xfrm>
        </p:spPr>
        <p:txBody>
          <a:bodyPr/>
          <a:lstStyle/>
          <a:p>
            <a:r>
              <a:rPr lang="en-US" dirty="0"/>
              <a:t>Description:</a:t>
            </a:r>
          </a:p>
          <a:p>
            <a:r>
              <a:rPr lang="en-US" sz="1400" b="1" dirty="0"/>
              <a:t>System administrators</a:t>
            </a:r>
            <a:r>
              <a:rPr lang="en-US" sz="1400" dirty="0"/>
              <a:t> can prevent user types from completing tasks they can see but are not responsible for.</a:t>
            </a:r>
          </a:p>
          <a:p>
            <a:pPr marL="285750" indent="-285750">
              <a:buFontTx/>
              <a:buChar char="-"/>
            </a:pPr>
            <a:r>
              <a:rPr lang="en-US" sz="1400" dirty="0"/>
              <a:t>This can be configured per task, per workflow.</a:t>
            </a:r>
          </a:p>
          <a:p>
            <a:pPr marL="285750" indent="-285750">
              <a:buFontTx/>
              <a:buChar char="-"/>
            </a:pPr>
            <a:r>
              <a:rPr lang="en-US" sz="1400" dirty="0"/>
              <a:t>User types can be configured for the setting “Prevent user type(s) from view/edit/completion of this task”. </a:t>
            </a:r>
          </a:p>
          <a:p>
            <a:pPr marL="285750" indent="-285750">
              <a:buFontTx/>
              <a:buChar char="-"/>
            </a:pPr>
            <a:r>
              <a:rPr lang="en-US" sz="1400" dirty="0"/>
              <a:t>If the configured user type has unrestricted capability, Task view within the interface will still be hyperlinked, but they can’t complete it.</a:t>
            </a:r>
          </a:p>
          <a:p>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p:txBody>
      </p:sp>
      <p:sp>
        <p:nvSpPr>
          <p:cNvPr id="7" name="Content Placeholder 6"/>
          <p:cNvSpPr>
            <a:spLocks noGrp="1"/>
          </p:cNvSpPr>
          <p:nvPr>
            <p:ph sz="quarter" idx="15"/>
          </p:nvPr>
        </p:nvSpPr>
        <p:spPr>
          <a:xfrm>
            <a:off x="6858000" y="6773"/>
            <a:ext cx="2286000" cy="102027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a:xfrm>
            <a:off x="4572000" y="0"/>
            <a:ext cx="2286000" cy="1027043"/>
          </a:xfrm>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1027043"/>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How do you get it?</a:t>
            </a: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200" b="0" i="0" u="none" strike="noStrike" kern="1200" cap="none" spc="0" normalizeH="0" baseline="0" noProof="0" dirty="0">
                <a:ln>
                  <a:noFill/>
                </a:ln>
                <a:solidFill>
                  <a:srgbClr val="FFFFFF"/>
                </a:solidFill>
                <a:effectLst/>
                <a:uLnTx/>
                <a:uFillTx/>
                <a:latin typeface="IBM Plex Sans"/>
                <a:cs typeface="Arial" charset="0"/>
              </a:rPr>
              <a:t>Configurable Change</a:t>
            </a:r>
          </a:p>
        </p:txBody>
      </p:sp>
      <p:pic>
        <p:nvPicPr>
          <p:cNvPr id="17" name="Picture 2" descr="wrench icon">
            <a:extLst>
              <a:ext uri="{FF2B5EF4-FFF2-40B4-BE49-F238E27FC236}">
                <a16:creationId xmlns:a16="http://schemas.microsoft.com/office/drawing/2014/main" id="{7D9C6602-91A7-43E1-9CF2-DC6841E82C6F}"/>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414190" y="174985"/>
            <a:ext cx="247337" cy="263666"/>
          </a:xfrm>
          <a:prstGeom prst="rect">
            <a:avLst/>
          </a:prstGeom>
          <a:noFill/>
          <a:ln>
            <a:noFill/>
          </a:ln>
        </p:spPr>
      </p:pic>
      <p:sp>
        <p:nvSpPr>
          <p:cNvPr id="11" name="Content Placeholder 8">
            <a:extLst>
              <a:ext uri="{FF2B5EF4-FFF2-40B4-BE49-F238E27FC236}">
                <a16:creationId xmlns:a16="http://schemas.microsoft.com/office/drawing/2014/main" id="{34D5EB60-2976-40D5-990C-94D13C014C77}"/>
              </a:ext>
            </a:extLst>
          </p:cNvPr>
          <p:cNvSpPr>
            <a:spLocks noGrp="1"/>
          </p:cNvSpPr>
          <p:nvPr>
            <p:ph sz="quarter" idx="17"/>
          </p:nvPr>
        </p:nvSpPr>
        <p:spPr>
          <a:xfrm>
            <a:off x="4571999" y="1033816"/>
            <a:ext cx="4572000" cy="1020270"/>
          </a:xfrm>
        </p:spPr>
        <p:txBody>
          <a:bodyPr/>
          <a:lstStyle/>
          <a:p>
            <a:r>
              <a:rPr lang="en-US" sz="1600" dirty="0"/>
              <a:t>Benefits:</a:t>
            </a:r>
            <a:endParaRPr lang="en-US" sz="1200" dirty="0"/>
          </a:p>
          <a:p>
            <a:pPr marL="171450" indent="-171450">
              <a:buFont typeface="Arial" panose="020B0604020202020204" pitchFamily="34" charset="0"/>
              <a:buChar char="•"/>
            </a:pPr>
            <a:r>
              <a:rPr lang="en-US" sz="1200" dirty="0"/>
              <a:t>Restricts user types from view, edit and complete tasks.</a:t>
            </a:r>
          </a:p>
        </p:txBody>
      </p:sp>
      <p:sp>
        <p:nvSpPr>
          <p:cNvPr id="2" name="Rectangle 1">
            <a:extLst>
              <a:ext uri="{FF2B5EF4-FFF2-40B4-BE49-F238E27FC236}">
                <a16:creationId xmlns:a16="http://schemas.microsoft.com/office/drawing/2014/main" id="{391CC3DE-2653-45B0-931A-DEBDA4834211}"/>
              </a:ext>
            </a:extLst>
          </p:cNvPr>
          <p:cNvSpPr/>
          <p:nvPr/>
        </p:nvSpPr>
        <p:spPr>
          <a:xfrm>
            <a:off x="4674761" y="2555833"/>
            <a:ext cx="4366476" cy="1715854"/>
          </a:xfrm>
          <a:prstGeom prst="rect">
            <a:avLst/>
          </a:prstGeom>
          <a:solidFill>
            <a:schemeClr val="accent6">
              <a:lumMod val="20000"/>
              <a:lumOff val="80000"/>
            </a:schemeClr>
          </a:solid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IBM Plex Sans"/>
                <a:ea typeface="+mn-ea"/>
                <a:cs typeface="+mn-cs"/>
              </a:rPr>
              <a:t>View only Task available for the following Activities:</a:t>
            </a:r>
          </a:p>
          <a:p>
            <a:pPr marL="458788" lvl="1" indent="-285750">
              <a:buFont typeface="Arial" panose="020B0604020202020204" pitchFamily="34" charset="0"/>
              <a:buChar char="•"/>
              <a:defRPr/>
            </a:pPr>
            <a:r>
              <a:rPr lang="en-IN" dirty="0"/>
              <a:t>NO_TEMPLATE</a:t>
            </a:r>
          </a:p>
          <a:p>
            <a:pPr marL="458788" lvl="1" indent="-285750">
              <a:buFont typeface="Arial" panose="020B0604020202020204" pitchFamily="34" charset="0"/>
              <a:buChar char="•"/>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ONBOARD_START</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ONBOARD_END</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STATE_FORM_ACTIVITY</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GENERIC_FORM_ACTIVITY</a:t>
            </a:r>
          </a:p>
        </p:txBody>
      </p:sp>
    </p:spTree>
    <p:extLst>
      <p:ext uri="{BB962C8B-B14F-4D97-AF65-F5344CB8AC3E}">
        <p14:creationId xmlns:p14="http://schemas.microsoft.com/office/powerpoint/2010/main" val="1846158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187136"/>
            <a:ext cx="6364358" cy="689661"/>
          </a:xfrm>
        </p:spPr>
        <p:txBody>
          <a:bodyPr/>
          <a:lstStyle/>
          <a:p>
            <a:r>
              <a:rPr lang="en-US" sz="2000" b="1" dirty="0">
                <a:solidFill>
                  <a:schemeClr val="accent2"/>
                </a:solidFill>
              </a:rPr>
              <a:t>View-Only Task Implementation for Activities</a:t>
            </a:r>
          </a:p>
        </p:txBody>
      </p:sp>
      <p:sp>
        <p:nvSpPr>
          <p:cNvPr id="6" name="Text Placeholder 5"/>
          <p:cNvSpPr>
            <a:spLocks noGrp="1"/>
          </p:cNvSpPr>
          <p:nvPr>
            <p:ph type="body" sz="quarter" idx="14"/>
          </p:nvPr>
        </p:nvSpPr>
        <p:spPr>
          <a:xfrm>
            <a:off x="205523" y="839756"/>
            <a:ext cx="8884128" cy="4116608"/>
          </a:xfrm>
        </p:spPr>
        <p:txBody>
          <a:bodyPr/>
          <a:lstStyle/>
          <a:p>
            <a:pPr marL="285750" indent="-285750">
              <a:buFont typeface="Arial" panose="020B0604020202020204" pitchFamily="34" charset="0"/>
              <a:buChar char="•"/>
            </a:pPr>
            <a:r>
              <a:rPr lang="en-US" sz="1400" dirty="0"/>
              <a:t>User types must select the task to view it after it is completed, but the user can’t edit or complete the task.</a:t>
            </a:r>
          </a:p>
          <a:p>
            <a:pPr marL="285750" indent="-285750">
              <a:buFont typeface="Arial" panose="020B0604020202020204" pitchFamily="34" charset="0"/>
              <a:buChar char="•"/>
            </a:pPr>
            <a:r>
              <a:rPr lang="en-US" sz="1400" dirty="0"/>
              <a:t>For view-only tasks, When hyperlink is selected  the following message “you have view-only access to this task” is displayed.</a:t>
            </a:r>
          </a:p>
          <a:p>
            <a:r>
              <a:rPr lang="en-US" sz="1400" dirty="0"/>
              <a:t> Below screenshot is for both prevented and unprevented users without the unrestricted task view capability.</a:t>
            </a:r>
          </a:p>
        </p:txBody>
      </p:sp>
      <p:pic>
        <p:nvPicPr>
          <p:cNvPr id="9" name="Picture 8">
            <a:extLst>
              <a:ext uri="{FF2B5EF4-FFF2-40B4-BE49-F238E27FC236}">
                <a16:creationId xmlns:a16="http://schemas.microsoft.com/office/drawing/2014/main" id="{9B0E5ED1-7CD9-412C-AF37-13AED768CC10}"/>
              </a:ext>
            </a:extLst>
          </p:cNvPr>
          <p:cNvPicPr>
            <a:picLocks noChangeAspect="1"/>
          </p:cNvPicPr>
          <p:nvPr/>
        </p:nvPicPr>
        <p:blipFill>
          <a:blip r:embed="rId2"/>
          <a:stretch>
            <a:fillRect/>
          </a:stretch>
        </p:blipFill>
        <p:spPr>
          <a:xfrm>
            <a:off x="288179" y="2147582"/>
            <a:ext cx="5743575" cy="2552700"/>
          </a:xfrm>
          <a:prstGeom prst="rect">
            <a:avLst/>
          </a:prstGeom>
        </p:spPr>
      </p:pic>
    </p:spTree>
    <p:extLst>
      <p:ext uri="{BB962C8B-B14F-4D97-AF65-F5344CB8AC3E}">
        <p14:creationId xmlns:p14="http://schemas.microsoft.com/office/powerpoint/2010/main" val="32056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View-Only Task Implementation for Activities</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5D1BD037-8B4B-475F-8DD3-C7B34237B54A}"/>
              </a:ext>
            </a:extLst>
          </p:cNvPr>
          <p:cNvPicPr>
            <a:picLocks noChangeAspect="1"/>
          </p:cNvPicPr>
          <p:nvPr/>
        </p:nvPicPr>
        <p:blipFill>
          <a:blip r:embed="rId2"/>
          <a:stretch>
            <a:fillRect/>
          </a:stretch>
        </p:blipFill>
        <p:spPr>
          <a:xfrm>
            <a:off x="6539004" y="1382485"/>
            <a:ext cx="2581275" cy="2505075"/>
          </a:xfrm>
          <a:prstGeom prst="rect">
            <a:avLst/>
          </a:prstGeom>
        </p:spPr>
      </p:pic>
      <p:pic>
        <p:nvPicPr>
          <p:cNvPr id="7" name="Picture 6">
            <a:extLst>
              <a:ext uri="{FF2B5EF4-FFF2-40B4-BE49-F238E27FC236}">
                <a16:creationId xmlns:a16="http://schemas.microsoft.com/office/drawing/2014/main" id="{CE09364E-4F5E-4EF3-8983-392BF3EF0EE2}"/>
              </a:ext>
            </a:extLst>
          </p:cNvPr>
          <p:cNvPicPr>
            <a:picLocks noChangeAspect="1"/>
          </p:cNvPicPr>
          <p:nvPr/>
        </p:nvPicPr>
        <p:blipFill>
          <a:blip r:embed="rId3"/>
          <a:stretch>
            <a:fillRect/>
          </a:stretch>
        </p:blipFill>
        <p:spPr>
          <a:xfrm>
            <a:off x="23721" y="1401144"/>
            <a:ext cx="6466241" cy="2420322"/>
          </a:xfrm>
          <a:prstGeom prst="rect">
            <a:avLst/>
          </a:prstGeom>
        </p:spPr>
      </p:pic>
      <p:pic>
        <p:nvPicPr>
          <p:cNvPr id="8" name="Picture 7">
            <a:extLst>
              <a:ext uri="{FF2B5EF4-FFF2-40B4-BE49-F238E27FC236}">
                <a16:creationId xmlns:a16="http://schemas.microsoft.com/office/drawing/2014/main" id="{56158645-4967-4EA2-920C-2D824179C9CA}"/>
              </a:ext>
            </a:extLst>
          </p:cNvPr>
          <p:cNvPicPr>
            <a:picLocks noChangeAspect="1"/>
          </p:cNvPicPr>
          <p:nvPr/>
        </p:nvPicPr>
        <p:blipFill>
          <a:blip r:embed="rId4"/>
          <a:stretch>
            <a:fillRect/>
          </a:stretch>
        </p:blipFill>
        <p:spPr>
          <a:xfrm>
            <a:off x="44703" y="688754"/>
            <a:ext cx="9075576" cy="256174"/>
          </a:xfrm>
          <a:prstGeom prst="rect">
            <a:avLst/>
          </a:prstGeom>
        </p:spPr>
      </p:pic>
    </p:spTree>
    <p:extLst>
      <p:ext uri="{BB962C8B-B14F-4D97-AF65-F5344CB8AC3E}">
        <p14:creationId xmlns:p14="http://schemas.microsoft.com/office/powerpoint/2010/main" val="649637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View-Only Task Implementation for Activities</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2" name="Picture 1">
            <a:extLst>
              <a:ext uri="{FF2B5EF4-FFF2-40B4-BE49-F238E27FC236}">
                <a16:creationId xmlns:a16="http://schemas.microsoft.com/office/drawing/2014/main" id="{AF02108A-E570-4BA1-98A4-21F79C89CAE4}"/>
              </a:ext>
            </a:extLst>
          </p:cNvPr>
          <p:cNvPicPr>
            <a:picLocks noChangeAspect="1"/>
          </p:cNvPicPr>
          <p:nvPr/>
        </p:nvPicPr>
        <p:blipFill>
          <a:blip r:embed="rId2"/>
          <a:stretch>
            <a:fillRect/>
          </a:stretch>
        </p:blipFill>
        <p:spPr>
          <a:xfrm>
            <a:off x="55984" y="708293"/>
            <a:ext cx="9044473" cy="355452"/>
          </a:xfrm>
          <a:prstGeom prst="rect">
            <a:avLst/>
          </a:prstGeom>
        </p:spPr>
      </p:pic>
      <p:pic>
        <p:nvPicPr>
          <p:cNvPr id="4" name="Picture 3">
            <a:extLst>
              <a:ext uri="{FF2B5EF4-FFF2-40B4-BE49-F238E27FC236}">
                <a16:creationId xmlns:a16="http://schemas.microsoft.com/office/drawing/2014/main" id="{EFB0A592-FEC5-4AB9-A27A-6620275FFF8D}"/>
              </a:ext>
            </a:extLst>
          </p:cNvPr>
          <p:cNvPicPr>
            <a:picLocks noChangeAspect="1"/>
          </p:cNvPicPr>
          <p:nvPr/>
        </p:nvPicPr>
        <p:blipFill>
          <a:blip r:embed="rId3"/>
          <a:stretch>
            <a:fillRect/>
          </a:stretch>
        </p:blipFill>
        <p:spPr>
          <a:xfrm>
            <a:off x="228599" y="1292879"/>
            <a:ext cx="5695950" cy="1743075"/>
          </a:xfrm>
          <a:prstGeom prst="rect">
            <a:avLst/>
          </a:prstGeom>
        </p:spPr>
      </p:pic>
    </p:spTree>
    <p:extLst>
      <p:ext uri="{BB962C8B-B14F-4D97-AF65-F5344CB8AC3E}">
        <p14:creationId xmlns:p14="http://schemas.microsoft.com/office/powerpoint/2010/main" val="3768028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pPr marL="285750" indent="-285750">
              <a:buFont typeface="Arial" panose="020B0604020202020204" pitchFamily="34" charset="0"/>
              <a:buChar char="•"/>
            </a:pPr>
            <a:r>
              <a:rPr lang="en-US" dirty="0">
                <a:solidFill>
                  <a:schemeClr val="tx1"/>
                </a:solidFill>
              </a:rPr>
              <a:t>Date Picker</a:t>
            </a:r>
          </a:p>
          <a:p>
            <a:pPr marL="285750" indent="-285750">
              <a:buFont typeface="Arial" panose="020B0604020202020204" pitchFamily="34" charset="0"/>
              <a:buChar char="•"/>
            </a:pPr>
            <a:r>
              <a:rPr lang="en-US" dirty="0">
                <a:solidFill>
                  <a:schemeClr val="tx1"/>
                </a:solidFill>
              </a:rPr>
              <a:t>Bulk Action Email</a:t>
            </a:r>
          </a:p>
          <a:p>
            <a:pPr marL="285750" indent="-285750">
              <a:buFont typeface="Arial" panose="020B0604020202020204" pitchFamily="34" charset="0"/>
              <a:buChar char="•"/>
            </a:pPr>
            <a:r>
              <a:rPr lang="en-US" dirty="0">
                <a:solidFill>
                  <a:schemeClr val="tx1"/>
                </a:solidFill>
              </a:rPr>
              <a:t>Access to New Hire Experience through candidate zone – SSO</a:t>
            </a:r>
          </a:p>
          <a:p>
            <a:pPr marL="285750" indent="-285750">
              <a:buFont typeface="Arial" panose="020B0604020202020204" pitchFamily="34" charset="0"/>
              <a:buChar char="•"/>
            </a:pPr>
            <a:r>
              <a:rPr lang="en-US" dirty="0">
                <a:solidFill>
                  <a:schemeClr val="tx1"/>
                </a:solidFill>
              </a:rPr>
              <a:t>New Public Filter for Activities in Progress</a:t>
            </a:r>
          </a:p>
          <a:p>
            <a:endParaRPr lang="en-US" dirty="0">
              <a:solidFill>
                <a:schemeClr val="tx1"/>
              </a:solidFill>
            </a:endParaRPr>
          </a:p>
          <a:p>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p:txBody>
      </p:sp>
      <p:sp>
        <p:nvSpPr>
          <p:cNvPr id="8" name="Title 7"/>
          <p:cNvSpPr>
            <a:spLocks noGrp="1"/>
          </p:cNvSpPr>
          <p:nvPr>
            <p:ph type="title"/>
          </p:nvPr>
        </p:nvSpPr>
        <p:spPr>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Upcoming Builds</a:t>
            </a:r>
          </a:p>
        </p:txBody>
      </p:sp>
      <p:sp>
        <p:nvSpPr>
          <p:cNvPr id="4" name="Content Placeholder 5">
            <a:extLst>
              <a:ext uri="{FF2B5EF4-FFF2-40B4-BE49-F238E27FC236}">
                <a16:creationId xmlns:a16="http://schemas.microsoft.com/office/drawing/2014/main" id="{257F7587-9066-4277-936D-575A5622BBA8}"/>
              </a:ext>
            </a:extLst>
          </p:cNvPr>
          <p:cNvSpPr txBox="1">
            <a:spLocks/>
          </p:cNvSpPr>
          <p:nvPr/>
        </p:nvSpPr>
        <p:spPr>
          <a:xfrm>
            <a:off x="4572001" y="2571750"/>
            <a:ext cx="4571997" cy="2571750"/>
          </a:xfrm>
          <a:prstGeom prst="rect">
            <a:avLst/>
          </a:prstGeom>
          <a:solidFill>
            <a:schemeClr val="accent2"/>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marR="0" lvl="0" indent="-285750" algn="l" defTabSz="457200" rtl="0" eaLnBrk="1" fontAlgn="auto" latinLnBrk="0" hangingPunct="1">
              <a:lnSpc>
                <a:spcPct val="100000"/>
              </a:lnSpc>
              <a:spcBef>
                <a:spcPts val="11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Add Quick Search to Onboard Pages</a:t>
            </a:r>
          </a:p>
          <a:p>
            <a:pPr marL="285750" marR="0" lvl="0" indent="-285750" algn="l" defTabSz="457200" rtl="0" eaLnBrk="1" fontAlgn="auto" latinLnBrk="0" hangingPunct="1">
              <a:lnSpc>
                <a:spcPct val="100000"/>
              </a:lnSpc>
              <a:spcBef>
                <a:spcPts val="11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IBM Plex Sans"/>
                <a:cs typeface="Arial" charset="0"/>
              </a:rPr>
              <a:t>Mass Job Update for Participants</a:t>
            </a:r>
            <a:endParaRPr kumimoji="0" lang="en-US" sz="1400" b="0" i="0" u="none" strike="noStrike" kern="1200" cap="none" spc="0" normalizeH="0" baseline="0" noProof="0" dirty="0">
              <a:ln>
                <a:noFill/>
              </a:ln>
              <a:solidFill>
                <a:srgbClr val="FFFFFF"/>
              </a:solidFill>
              <a:effectLst/>
              <a:uLnTx/>
              <a:uFillTx/>
              <a:latin typeface="IBM Plex Sans"/>
              <a:cs typeface="Arial" charset="0"/>
            </a:endParaRPr>
          </a:p>
        </p:txBody>
      </p:sp>
    </p:spTree>
    <p:extLst>
      <p:ext uri="{BB962C8B-B14F-4D97-AF65-F5344CB8AC3E}">
        <p14:creationId xmlns:p14="http://schemas.microsoft.com/office/powerpoint/2010/main" val="1216690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BrassRing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endParaRPr lang="en-US" sz="6000" dirty="0">
              <a:solidFill>
                <a:schemeClr val="accent2"/>
              </a:solidFill>
              <a:latin typeface="IBM Plex Sans Light" charset="0"/>
              <a:ea typeface="IBM Plex Sans Light" charset="0"/>
              <a:cs typeface="IBM Plex Sans Light" charset="0"/>
            </a:endParaRPr>
          </a:p>
        </p:txBody>
      </p:sp>
    </p:spTree>
    <p:extLst>
      <p:ext uri="{BB962C8B-B14F-4D97-AF65-F5344CB8AC3E}">
        <p14:creationId xmlns:p14="http://schemas.microsoft.com/office/powerpoint/2010/main" val="3340096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0D442CD-BCA9-4F00-8060-86FBCAEE778B}"/>
              </a:ext>
            </a:extLst>
          </p:cNvPr>
          <p:cNvSpPr/>
          <p:nvPr/>
        </p:nvSpPr>
        <p:spPr>
          <a:xfrm>
            <a:off x="7017033" y="2528882"/>
            <a:ext cx="1734833" cy="1570273"/>
          </a:xfrm>
          <a:prstGeom prst="rect">
            <a:avLst/>
          </a:prstGeo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200" b="1" u="sng" dirty="0">
                <a:solidFill>
                  <a:schemeClr val="bg2"/>
                </a:solidFill>
              </a:rPr>
              <a:t>RELEASE DATES</a:t>
            </a:r>
          </a:p>
          <a:p>
            <a:pPr algn="ctr"/>
            <a:endParaRPr lang="en-US" sz="1200" dirty="0">
              <a:solidFill>
                <a:schemeClr val="bg2"/>
              </a:solidFill>
            </a:endParaRPr>
          </a:p>
          <a:p>
            <a:pPr algn="ctr"/>
            <a:r>
              <a:rPr lang="en-US" sz="1200" b="1" dirty="0">
                <a:solidFill>
                  <a:schemeClr val="bg2"/>
                </a:solidFill>
              </a:rPr>
              <a:t>Staging</a:t>
            </a:r>
            <a:r>
              <a:rPr lang="en-US" sz="1200" dirty="0">
                <a:solidFill>
                  <a:schemeClr val="bg2"/>
                </a:solidFill>
              </a:rPr>
              <a:t>: </a:t>
            </a:r>
          </a:p>
          <a:p>
            <a:pPr algn="ctr"/>
            <a:r>
              <a:rPr lang="en-US" sz="1200" dirty="0">
                <a:solidFill>
                  <a:schemeClr val="bg1">
                    <a:lumMod val="75000"/>
                    <a:lumOff val="25000"/>
                  </a:schemeClr>
                </a:solidFill>
                <a:highlight>
                  <a:srgbClr val="FFFF00"/>
                </a:highlight>
              </a:rPr>
              <a:t>January 20th, 2021</a:t>
            </a:r>
          </a:p>
          <a:p>
            <a:pPr algn="ctr"/>
            <a:r>
              <a:rPr lang="en-US" sz="1200" b="1" dirty="0">
                <a:solidFill>
                  <a:schemeClr val="bg2"/>
                </a:solidFill>
              </a:rPr>
              <a:t>Production</a:t>
            </a:r>
            <a:r>
              <a:rPr lang="en-US" sz="1200" dirty="0">
                <a:solidFill>
                  <a:schemeClr val="bg2"/>
                </a:solidFill>
              </a:rPr>
              <a:t>: </a:t>
            </a:r>
          </a:p>
          <a:p>
            <a:pPr algn="ctr"/>
            <a:r>
              <a:rPr lang="en-US" sz="1200" dirty="0">
                <a:solidFill>
                  <a:schemeClr val="bg1">
                    <a:lumMod val="75000"/>
                    <a:lumOff val="25000"/>
                  </a:schemeClr>
                </a:solidFill>
                <a:highlight>
                  <a:srgbClr val="FFFF00"/>
                </a:highlight>
              </a:rPr>
              <a:t>January 27th, 2021</a:t>
            </a:r>
          </a:p>
          <a:p>
            <a:endParaRPr lang="en-US" sz="1100" dirty="0">
              <a:solidFill>
                <a:schemeClr val="bg2"/>
              </a:solidFill>
              <a:latin typeface="IBM Plex Sans" panose="020B0503050000000000" pitchFamily="34" charset="0"/>
            </a:endParaRPr>
          </a:p>
          <a:p>
            <a:endParaRPr lang="en-US" sz="1100" dirty="0">
              <a:solidFill>
                <a:schemeClr val="bg2"/>
              </a:solidFill>
              <a:latin typeface="IBM Plex Sans" panose="020B0503050000000000" pitchFamily="34" charset="0"/>
            </a:endParaRPr>
          </a:p>
        </p:txBody>
      </p:sp>
      <p:sp>
        <p:nvSpPr>
          <p:cNvPr id="13" name="Rectangle 12">
            <a:extLst>
              <a:ext uri="{FF2B5EF4-FFF2-40B4-BE49-F238E27FC236}">
                <a16:creationId xmlns:a16="http://schemas.microsoft.com/office/drawing/2014/main" id="{9EC19D5E-67E0-48A2-BDDD-3446635F0250}"/>
              </a:ext>
            </a:extLst>
          </p:cNvPr>
          <p:cNvSpPr/>
          <p:nvPr/>
        </p:nvSpPr>
        <p:spPr>
          <a:xfrm>
            <a:off x="4528835" y="2528882"/>
            <a:ext cx="2144333" cy="1973809"/>
          </a:xfrm>
          <a:prstGeom prst="rect">
            <a:avLst/>
          </a:prstGeo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100" b="1" u="sng" dirty="0">
                <a:solidFill>
                  <a:schemeClr val="bg2"/>
                </a:solidFill>
                <a:latin typeface="IBM Plex Sans" panose="020B0503050000000000" pitchFamily="34" charset="0"/>
              </a:rPr>
              <a:t>Icon Key</a:t>
            </a:r>
          </a:p>
          <a:p>
            <a:pPr algn="ctr"/>
            <a:endParaRPr lang="en-US" sz="600" b="1" u="sng"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Configurable Feature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Visible Feature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Requires IBM to Enable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Recruiters Affected</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Candidates Affected</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Accessibility Update</a:t>
            </a:r>
          </a:p>
          <a:p>
            <a:endParaRPr lang="en-US" sz="900" dirty="0">
              <a:latin typeface="IBM Plex Sans" panose="020B0503050000000000" pitchFamily="34" charset="0"/>
            </a:endParaRPr>
          </a:p>
          <a:p>
            <a:endParaRPr lang="en-US" sz="1100" dirty="0">
              <a:latin typeface="IBM Plex Sans" panose="020B0503050000000000" pitchFamily="34" charset="0"/>
            </a:endParaRPr>
          </a:p>
        </p:txBody>
      </p:sp>
      <p:pic>
        <p:nvPicPr>
          <p:cNvPr id="14" name="Picture 4" descr="eyes icon">
            <a:extLst>
              <a:ext uri="{FF2B5EF4-FFF2-40B4-BE49-F238E27FC236}">
                <a16:creationId xmlns:a16="http://schemas.microsoft.com/office/drawing/2014/main" id="{EB54E984-8C55-43DB-B518-81F8D59D13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1001" y="3025487"/>
            <a:ext cx="178459" cy="178459"/>
          </a:xfrm>
          <a:prstGeom prst="rect">
            <a:avLst/>
          </a:prstGeom>
          <a:solidFill>
            <a:schemeClr val="accent5">
              <a:lumMod val="40000"/>
              <a:lumOff val="60000"/>
            </a:schemeClr>
          </a:solidFill>
        </p:spPr>
      </p:pic>
      <p:pic>
        <p:nvPicPr>
          <p:cNvPr id="15" name="Picture 14">
            <a:extLst>
              <a:ext uri="{FF2B5EF4-FFF2-40B4-BE49-F238E27FC236}">
                <a16:creationId xmlns:a16="http://schemas.microsoft.com/office/drawing/2014/main" id="{24CE028F-2331-4353-88BF-29834AF0D9F2}"/>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5693292" y="3184859"/>
            <a:ext cx="178459" cy="178459"/>
          </a:xfrm>
          <a:prstGeom prst="rect">
            <a:avLst/>
          </a:prstGeom>
          <a:solidFill>
            <a:schemeClr val="accent5">
              <a:lumMod val="40000"/>
              <a:lumOff val="60000"/>
            </a:schemeClr>
          </a:solidFill>
        </p:spPr>
      </p:pic>
      <p:pic>
        <p:nvPicPr>
          <p:cNvPr id="16" name="Picture 15">
            <a:extLst>
              <a:ext uri="{FF2B5EF4-FFF2-40B4-BE49-F238E27FC236}">
                <a16:creationId xmlns:a16="http://schemas.microsoft.com/office/drawing/2014/main" id="{3645C015-CD49-4412-98E5-C179BE74A64F}"/>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5449936" y="3682365"/>
            <a:ext cx="178459" cy="178459"/>
          </a:xfrm>
          <a:prstGeom prst="rect">
            <a:avLst/>
          </a:prstGeom>
          <a:solidFill>
            <a:schemeClr val="accent5">
              <a:lumMod val="40000"/>
              <a:lumOff val="60000"/>
            </a:schemeClr>
          </a:solidFill>
        </p:spPr>
      </p:pic>
      <p:pic>
        <p:nvPicPr>
          <p:cNvPr id="19" name="Picture 2" descr="wrench icon">
            <a:extLst>
              <a:ext uri="{FF2B5EF4-FFF2-40B4-BE49-F238E27FC236}">
                <a16:creationId xmlns:a16="http://schemas.microsoft.com/office/drawing/2014/main" id="{4859498A-8FF6-4050-BFF7-9EA6E8A83179}"/>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601435" y="2762246"/>
            <a:ext cx="178459" cy="178459"/>
          </a:xfrm>
          <a:prstGeom prst="rect">
            <a:avLst/>
          </a:prstGeom>
          <a:solidFill>
            <a:schemeClr val="accent5">
              <a:lumMod val="40000"/>
              <a:lumOff val="60000"/>
            </a:schemeClr>
          </a:solidFill>
          <a:ln>
            <a:noFill/>
          </a:ln>
        </p:spPr>
      </p:pic>
      <p:pic>
        <p:nvPicPr>
          <p:cNvPr id="20" name="Graphic 19" descr="Compass">
            <a:extLst>
              <a:ext uri="{FF2B5EF4-FFF2-40B4-BE49-F238E27FC236}">
                <a16:creationId xmlns:a16="http://schemas.microsoft.com/office/drawing/2014/main" id="{B4615545-AFBB-4449-98F7-4C1D82F6260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511772" y="4362786"/>
            <a:ext cx="178460" cy="178460"/>
          </a:xfrm>
          <a:prstGeom prst="rect">
            <a:avLst/>
          </a:prstGeom>
        </p:spPr>
      </p:pic>
      <p:sp>
        <p:nvSpPr>
          <p:cNvPr id="25" name="TextBox 24">
            <a:extLst>
              <a:ext uri="{FF2B5EF4-FFF2-40B4-BE49-F238E27FC236}">
                <a16:creationId xmlns:a16="http://schemas.microsoft.com/office/drawing/2014/main" id="{A058CC3F-9DAB-4E95-9D81-B0F870923BAE}"/>
              </a:ext>
            </a:extLst>
          </p:cNvPr>
          <p:cNvSpPr txBox="1"/>
          <p:nvPr/>
        </p:nvSpPr>
        <p:spPr>
          <a:xfrm>
            <a:off x="5649858" y="3370162"/>
            <a:ext cx="899638" cy="954107"/>
          </a:xfrm>
          <a:prstGeom prst="rect">
            <a:avLst/>
          </a:prstGeom>
          <a:solidFill>
            <a:schemeClr val="accent5">
              <a:lumMod val="40000"/>
              <a:lumOff val="60000"/>
            </a:schemeClr>
          </a:solidFill>
        </p:spPr>
        <p:txBody>
          <a:bodyPr wrap="square" rtlCol="0">
            <a:spAutoFit/>
          </a:bodyPr>
          <a:lstStyle/>
          <a:p>
            <a:r>
              <a:rPr lang="en-US" sz="700" dirty="0">
                <a:solidFill>
                  <a:schemeClr val="bg2"/>
                </a:solidFill>
              </a:rPr>
              <a:t>Dark Launch Feature</a:t>
            </a:r>
          </a:p>
          <a:p>
            <a:endParaRPr lang="en-US" sz="700" dirty="0">
              <a:solidFill>
                <a:schemeClr val="bg2"/>
              </a:solidFill>
            </a:endParaRPr>
          </a:p>
          <a:p>
            <a:r>
              <a:rPr lang="en-US" sz="700" dirty="0">
                <a:solidFill>
                  <a:schemeClr val="bg2"/>
                </a:solidFill>
              </a:rPr>
              <a:t>Information</a:t>
            </a:r>
          </a:p>
          <a:p>
            <a:endParaRPr lang="en-US" sz="700" dirty="0">
              <a:solidFill>
                <a:schemeClr val="bg2"/>
              </a:solidFill>
            </a:endParaRPr>
          </a:p>
          <a:p>
            <a:r>
              <a:rPr lang="en-US" sz="700" dirty="0">
                <a:solidFill>
                  <a:schemeClr val="bg2"/>
                </a:solidFill>
              </a:rPr>
              <a:t>RFE Feature</a:t>
            </a:r>
          </a:p>
          <a:p>
            <a:endParaRPr lang="en-US" sz="700" dirty="0">
              <a:solidFill>
                <a:schemeClr val="bg2"/>
              </a:solidFill>
            </a:endParaRPr>
          </a:p>
          <a:p>
            <a:r>
              <a:rPr lang="en-US" sz="700" dirty="0">
                <a:solidFill>
                  <a:schemeClr val="bg2"/>
                </a:solidFill>
              </a:rPr>
              <a:t>NPS Feature</a:t>
            </a:r>
          </a:p>
        </p:txBody>
      </p:sp>
      <p:pic>
        <p:nvPicPr>
          <p:cNvPr id="26" name="Graphic 25" descr="Compass">
            <a:extLst>
              <a:ext uri="{FF2B5EF4-FFF2-40B4-BE49-F238E27FC236}">
                <a16:creationId xmlns:a16="http://schemas.microsoft.com/office/drawing/2014/main" id="{2F3B9DB0-CDF5-4349-BF4A-F3A6624C89D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395149" y="3415505"/>
            <a:ext cx="233246" cy="233246"/>
          </a:xfrm>
          <a:prstGeom prst="rect">
            <a:avLst/>
          </a:prstGeom>
        </p:spPr>
      </p:pic>
      <p:pic>
        <p:nvPicPr>
          <p:cNvPr id="27" name="Graphic 26" descr="Moon and stars">
            <a:extLst>
              <a:ext uri="{FF2B5EF4-FFF2-40B4-BE49-F238E27FC236}">
                <a16:creationId xmlns:a16="http://schemas.microsoft.com/office/drawing/2014/main" id="{ADC90695-8D08-4D4F-A185-9F3984C8BE2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299680" y="3415505"/>
            <a:ext cx="218079" cy="218079"/>
          </a:xfrm>
          <a:prstGeom prst="rect">
            <a:avLst/>
          </a:prstGeom>
        </p:spPr>
      </p:pic>
      <p:pic>
        <p:nvPicPr>
          <p:cNvPr id="28" name="Graphic 27" descr="Information">
            <a:extLst>
              <a:ext uri="{FF2B5EF4-FFF2-40B4-BE49-F238E27FC236}">
                <a16:creationId xmlns:a16="http://schemas.microsoft.com/office/drawing/2014/main" id="{39BB5053-6703-45F9-9E7A-92C62831252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332819" y="3666134"/>
            <a:ext cx="233245" cy="233245"/>
          </a:xfrm>
          <a:prstGeom prst="rect">
            <a:avLst/>
          </a:prstGeom>
        </p:spPr>
      </p:pic>
      <p:pic>
        <p:nvPicPr>
          <p:cNvPr id="33" name="Graphic 32" descr="Key">
            <a:extLst>
              <a:ext uri="{FF2B5EF4-FFF2-40B4-BE49-F238E27FC236}">
                <a16:creationId xmlns:a16="http://schemas.microsoft.com/office/drawing/2014/main" id="{7E4C0A91-B5A9-412D-9204-4ECB1E9D842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269298" y="3899379"/>
            <a:ext cx="342184" cy="342184"/>
          </a:xfrm>
          <a:prstGeom prst="rect">
            <a:avLst/>
          </a:prstGeom>
        </p:spPr>
      </p:pic>
      <p:sp>
        <p:nvSpPr>
          <p:cNvPr id="23" name="Speech Bubble: Oval 22">
            <a:extLst>
              <a:ext uri="{FF2B5EF4-FFF2-40B4-BE49-F238E27FC236}">
                <a16:creationId xmlns:a16="http://schemas.microsoft.com/office/drawing/2014/main" id="{021E2EF8-9842-4F1A-AE86-A26F6E7933CD}"/>
              </a:ext>
            </a:extLst>
          </p:cNvPr>
          <p:cNvSpPr/>
          <p:nvPr/>
        </p:nvSpPr>
        <p:spPr>
          <a:xfrm>
            <a:off x="6281312" y="4168543"/>
            <a:ext cx="316702" cy="182880"/>
          </a:xfrm>
          <a:prstGeom prst="wedgeEllipseCallout">
            <a:avLst>
              <a:gd name="adj1" fmla="val -45833"/>
              <a:gd name="adj2" fmla="val 57975"/>
            </a:avLst>
          </a:prstGeom>
          <a:solidFill>
            <a:srgbClr val="FFFF00"/>
          </a:solidFill>
          <a:ln>
            <a:solidFill>
              <a:srgbClr val="051B75"/>
            </a:solidFill>
          </a:ln>
        </p:spPr>
        <p:txBody>
          <a:bodyPr wrap="square" lIns="0" tIns="0" rIns="0" bIns="0" rtlCol="0" anchor="ctr">
            <a:noAutofit/>
          </a:bodyPr>
          <a:lstStyle/>
          <a:p>
            <a:pPr algn="ctr"/>
            <a:r>
              <a:rPr lang="en-US" sz="800" dirty="0">
                <a:latin typeface="Arial"/>
                <a:cs typeface="Arial"/>
              </a:rPr>
              <a:t>NPS</a:t>
            </a:r>
          </a:p>
        </p:txBody>
      </p:sp>
      <p:sp>
        <p:nvSpPr>
          <p:cNvPr id="24" name="Star: 5 Points 23">
            <a:extLst>
              <a:ext uri="{FF2B5EF4-FFF2-40B4-BE49-F238E27FC236}">
                <a16:creationId xmlns:a16="http://schemas.microsoft.com/office/drawing/2014/main" id="{480B607C-E7CE-4058-A550-4DF5208FF1D2}"/>
              </a:ext>
            </a:extLst>
          </p:cNvPr>
          <p:cNvSpPr/>
          <p:nvPr/>
        </p:nvSpPr>
        <p:spPr>
          <a:xfrm>
            <a:off x="6293383" y="3845585"/>
            <a:ext cx="353149" cy="286010"/>
          </a:xfrm>
          <a:prstGeom prst="star5">
            <a:avLst/>
          </a:prstGeom>
          <a:solidFill>
            <a:srgbClr val="FFFF00"/>
          </a:solidFill>
          <a:ln>
            <a:solidFill>
              <a:srgbClr val="051B75"/>
            </a:solidFill>
          </a:ln>
        </p:spPr>
        <p:txBody>
          <a:bodyPr wrap="square" lIns="0" tIns="0" rIns="0" bIns="0" rtlCol="0" anchor="ctr">
            <a:noAutofit/>
          </a:bodyPr>
          <a:lstStyle/>
          <a:p>
            <a:pPr algn="ctr"/>
            <a:r>
              <a:rPr lang="en-US" sz="500" dirty="0">
                <a:latin typeface="Arial"/>
                <a:cs typeface="Arial"/>
              </a:rPr>
              <a:t>RFE</a:t>
            </a:r>
          </a:p>
        </p:txBody>
      </p:sp>
      <p:graphicFrame>
        <p:nvGraphicFramePr>
          <p:cNvPr id="22" name="Content Placeholder 5">
            <a:extLst>
              <a:ext uri="{FF2B5EF4-FFF2-40B4-BE49-F238E27FC236}">
                <a16:creationId xmlns:a16="http://schemas.microsoft.com/office/drawing/2014/main" id="{51868D80-DB20-4BA8-A1B5-F4D8442EADF1}"/>
              </a:ext>
            </a:extLst>
          </p:cNvPr>
          <p:cNvGraphicFramePr>
            <a:graphicFrameLocks/>
          </p:cNvGraphicFramePr>
          <p:nvPr>
            <p:extLst>
              <p:ext uri="{D42A27DB-BD31-4B8C-83A1-F6EECF244321}">
                <p14:modId xmlns:p14="http://schemas.microsoft.com/office/powerpoint/2010/main" val="1330673030"/>
              </p:ext>
            </p:extLst>
          </p:nvPr>
        </p:nvGraphicFramePr>
        <p:xfrm>
          <a:off x="81929" y="136848"/>
          <a:ext cx="4133986" cy="2201077"/>
        </p:xfrm>
        <a:graphic>
          <a:graphicData uri="http://schemas.openxmlformats.org/drawingml/2006/table">
            <a:tbl>
              <a:tblPr firstRow="1" firstCol="1">
                <a:tableStyleId>{21E4AEA4-8DFA-4A89-87EB-49C32662AFE0}</a:tableStyleId>
              </a:tblPr>
              <a:tblGrid>
                <a:gridCol w="785745">
                  <a:extLst>
                    <a:ext uri="{9D8B030D-6E8A-4147-A177-3AD203B41FA5}">
                      <a16:colId xmlns:a16="http://schemas.microsoft.com/office/drawing/2014/main" val="20000"/>
                    </a:ext>
                  </a:extLst>
                </a:gridCol>
                <a:gridCol w="3348241">
                  <a:extLst>
                    <a:ext uri="{9D8B030D-6E8A-4147-A177-3AD203B41FA5}">
                      <a16:colId xmlns:a16="http://schemas.microsoft.com/office/drawing/2014/main" val="2010359779"/>
                    </a:ext>
                  </a:extLst>
                </a:gridCol>
              </a:tblGrid>
              <a:tr h="386573">
                <a:tc gridSpan="2">
                  <a:txBody>
                    <a:bodyPr/>
                    <a:lstStyle/>
                    <a:p>
                      <a:r>
                        <a:rPr lang="en-US" sz="800" dirty="0">
                          <a:solidFill>
                            <a:schemeClr val="bg2"/>
                          </a:solidFill>
                        </a:rPr>
                        <a:t>Feature</a:t>
                      </a:r>
                      <a:endParaRPr lang="en-US" sz="800" b="1" i="0" dirty="0">
                        <a:solidFill>
                          <a:schemeClr val="bg2"/>
                        </a:solidFill>
                        <a:latin typeface="+mn-lt"/>
                        <a:cs typeface="Helvetica Neue Regular" charset="0"/>
                      </a:endParaRPr>
                    </a:p>
                  </a:txBody>
                  <a:tcPr marL="111091" marR="111091" marT="55546" marB="55546" anchor="ctr"/>
                </a:tc>
                <a:tc hMerge="1">
                  <a:txBody>
                    <a:bodyPr/>
                    <a:lstStyle/>
                    <a:p>
                      <a:endParaRPr lang="en-US" sz="800" b="1" i="0" dirty="0">
                        <a:solidFill>
                          <a:srgbClr val="FFFFFF"/>
                        </a:solidFill>
                        <a:latin typeface="+mn-lt"/>
                        <a:cs typeface="Helvetica Neue Regular" charset="0"/>
                      </a:endParaRPr>
                    </a:p>
                  </a:txBody>
                  <a:tcPr marL="111091" marR="111091" marT="55546" marB="55546" anchor="ctr"/>
                </a:tc>
                <a:extLst>
                  <a:ext uri="{0D108BD9-81ED-4DB2-BD59-A6C34878D82A}">
                    <a16:rowId xmlns:a16="http://schemas.microsoft.com/office/drawing/2014/main" val="10000"/>
                  </a:ext>
                </a:extLst>
              </a:tr>
              <a:tr h="226813">
                <a:tc rowSpan="8">
                  <a:txBody>
                    <a:bodyPr/>
                    <a:lstStyle/>
                    <a:p>
                      <a:pPr algn="l" fontAlgn="b"/>
                      <a:r>
                        <a:rPr lang="en-US" sz="700" u="none" strike="noStrike" dirty="0">
                          <a:solidFill>
                            <a:schemeClr val="bg2"/>
                          </a:solidFill>
                          <a:effectLst/>
                        </a:rPr>
                        <a:t>BrassRing UI</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Candidates - eSignature</a:t>
                      </a:r>
                    </a:p>
                  </a:txBody>
                  <a:tcPr marL="111091" marR="111091" marT="55546" marB="55546" anchor="ctr"/>
                </a:tc>
                <a:extLst>
                  <a:ext uri="{0D108BD9-81ED-4DB2-BD59-A6C34878D82A}">
                    <a16:rowId xmlns:a16="http://schemas.microsoft.com/office/drawing/2014/main" val="10001"/>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Data Insight Tool - Scheduling and Communication Enhancements</a:t>
                      </a:r>
                    </a:p>
                  </a:txBody>
                  <a:tcPr marL="111091" marR="111091" marT="55546" marB="55546" anchor="ctr"/>
                </a:tc>
                <a:extLst>
                  <a:ext uri="{0D108BD9-81ED-4DB2-BD59-A6C34878D82A}">
                    <a16:rowId xmlns:a16="http://schemas.microsoft.com/office/drawing/2014/main" val="857224135"/>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 Search Results - Number of Selected Candidates</a:t>
                      </a:r>
                    </a:p>
                  </a:txBody>
                  <a:tcPr marL="111091" marR="111091" marT="55546" marB="55546" anchor="ctr"/>
                </a:tc>
                <a:extLst>
                  <a:ext uri="{0D108BD9-81ED-4DB2-BD59-A6C34878D82A}">
                    <a16:rowId xmlns:a16="http://schemas.microsoft.com/office/drawing/2014/main" val="2176403872"/>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Communications Templates for eLinks</a:t>
                      </a:r>
                    </a:p>
                  </a:txBody>
                  <a:tcPr marL="111091" marR="111091" marT="55546" marB="55546" anchor="ctr"/>
                </a:tc>
                <a:extLst>
                  <a:ext uri="{0D108BD9-81ED-4DB2-BD59-A6C34878D82A}">
                    <a16:rowId xmlns:a16="http://schemas.microsoft.com/office/drawing/2014/main" val="4201386944"/>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Interview Manager - Add Interviewers - Multi-Select</a:t>
                      </a:r>
                    </a:p>
                  </a:txBody>
                  <a:tcPr marL="111091" marR="111091" marT="55546" marB="55546" anchor="ctr"/>
                </a:tc>
                <a:extLst>
                  <a:ext uri="{0D108BD9-81ED-4DB2-BD59-A6C34878D82A}">
                    <a16:rowId xmlns:a16="http://schemas.microsoft.com/office/drawing/2014/main" val="408988889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 Additional Source Code Passing</a:t>
                      </a:r>
                    </a:p>
                  </a:txBody>
                  <a:tcPr marL="111091" marR="111091" marT="55546" marB="55546" anchor="ctr"/>
                </a:tc>
                <a:extLst>
                  <a:ext uri="{0D108BD9-81ED-4DB2-BD59-A6C34878D82A}">
                    <a16:rowId xmlns:a16="http://schemas.microsoft.com/office/drawing/2014/main" val="13640025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Proximity Information - City Name Update Reversal</a:t>
                      </a:r>
                    </a:p>
                  </a:txBody>
                  <a:tcPr marL="111091" marR="111091" marT="55546" marB="55546" anchor="ctr"/>
                </a:tc>
                <a:extLst>
                  <a:ext uri="{0D108BD9-81ED-4DB2-BD59-A6C34878D82A}">
                    <a16:rowId xmlns:a16="http://schemas.microsoft.com/office/drawing/2014/main" val="312118921"/>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 Offer Letter Retrieval for SSO Talent Gateways</a:t>
                      </a:r>
                    </a:p>
                  </a:txBody>
                  <a:tcPr marL="111091" marR="111091" marT="55546" marB="55546" anchor="ctr"/>
                </a:tc>
                <a:extLst>
                  <a:ext uri="{0D108BD9-81ED-4DB2-BD59-A6C34878D82A}">
                    <a16:rowId xmlns:a16="http://schemas.microsoft.com/office/drawing/2014/main" val="1942188426"/>
                  </a:ext>
                </a:extLst>
              </a:tr>
            </a:tbl>
          </a:graphicData>
        </a:graphic>
      </p:graphicFrame>
      <p:graphicFrame>
        <p:nvGraphicFramePr>
          <p:cNvPr id="18" name="Content Placeholder 5">
            <a:extLst>
              <a:ext uri="{FF2B5EF4-FFF2-40B4-BE49-F238E27FC236}">
                <a16:creationId xmlns:a16="http://schemas.microsoft.com/office/drawing/2014/main" id="{B1F3B09B-60E6-4DFB-A366-B4993A92EB61}"/>
              </a:ext>
            </a:extLst>
          </p:cNvPr>
          <p:cNvGraphicFramePr>
            <a:graphicFrameLocks/>
          </p:cNvGraphicFramePr>
          <p:nvPr>
            <p:extLst>
              <p:ext uri="{D42A27DB-BD31-4B8C-83A1-F6EECF244321}">
                <p14:modId xmlns:p14="http://schemas.microsoft.com/office/powerpoint/2010/main" val="2771439745"/>
              </p:ext>
            </p:extLst>
          </p:nvPr>
        </p:nvGraphicFramePr>
        <p:xfrm>
          <a:off x="4309764" y="136848"/>
          <a:ext cx="4279354" cy="2054529"/>
        </p:xfrm>
        <a:graphic>
          <a:graphicData uri="http://schemas.openxmlformats.org/drawingml/2006/table">
            <a:tbl>
              <a:tblPr firstRow="1" firstCol="1">
                <a:tableStyleId>{21E4AEA4-8DFA-4A89-87EB-49C32662AFE0}</a:tableStyleId>
              </a:tblPr>
              <a:tblGrid>
                <a:gridCol w="990290">
                  <a:extLst>
                    <a:ext uri="{9D8B030D-6E8A-4147-A177-3AD203B41FA5}">
                      <a16:colId xmlns:a16="http://schemas.microsoft.com/office/drawing/2014/main" val="20000"/>
                    </a:ext>
                  </a:extLst>
                </a:gridCol>
                <a:gridCol w="3289064">
                  <a:extLst>
                    <a:ext uri="{9D8B030D-6E8A-4147-A177-3AD203B41FA5}">
                      <a16:colId xmlns:a16="http://schemas.microsoft.com/office/drawing/2014/main" val="20001"/>
                    </a:ext>
                  </a:extLst>
                </a:gridCol>
              </a:tblGrid>
              <a:tr h="378144">
                <a:tc>
                  <a:txBody>
                    <a:bodyPr/>
                    <a:lstStyle/>
                    <a:p>
                      <a:r>
                        <a:rPr lang="en-US" sz="800" dirty="0">
                          <a:solidFill>
                            <a:schemeClr val="bg2"/>
                          </a:solidFill>
                        </a:rPr>
                        <a:t>Feature</a:t>
                      </a:r>
                      <a:endParaRPr lang="en-US" sz="800" b="1" i="0" dirty="0">
                        <a:solidFill>
                          <a:schemeClr val="bg2"/>
                        </a:solidFill>
                        <a:latin typeface="+mn-lt"/>
                        <a:cs typeface="Helvetica Neue Regular" charset="0"/>
                      </a:endParaRPr>
                    </a:p>
                  </a:txBody>
                  <a:tcPr marL="111091" marR="111091" marT="55546" marB="55546" anchor="ctr"/>
                </a:tc>
                <a:tc>
                  <a:txBody>
                    <a:bodyPr/>
                    <a:lstStyle/>
                    <a:p>
                      <a:r>
                        <a:rPr lang="en-US" sz="800" noProof="0" dirty="0">
                          <a:solidFill>
                            <a:schemeClr val="bg2"/>
                          </a:solidFill>
                        </a:rPr>
                        <a:t>Description</a:t>
                      </a:r>
                      <a:endParaRPr lang="en-US" sz="800" b="1" i="0" noProof="0" dirty="0">
                        <a:solidFill>
                          <a:schemeClr val="bg2"/>
                        </a:solidFill>
                        <a:latin typeface="+mn-lt"/>
                        <a:cs typeface="Helvetica Neue Regular" charset="0"/>
                      </a:endParaRPr>
                    </a:p>
                  </a:txBody>
                  <a:tcPr marL="111091" marR="111091" marT="55546" marB="55546" anchor="ctr"/>
                </a:tc>
                <a:extLst>
                  <a:ext uri="{0D108BD9-81ED-4DB2-BD59-A6C34878D82A}">
                    <a16:rowId xmlns:a16="http://schemas.microsoft.com/office/drawing/2014/main" val="10000"/>
                  </a:ext>
                </a:extLst>
              </a:tr>
              <a:tr h="229161">
                <a:tc rowSpan="7">
                  <a:txBody>
                    <a:bodyPr/>
                    <a:lstStyle/>
                    <a:p>
                      <a:pPr algn="l" fontAlgn="b"/>
                      <a:r>
                        <a:rPr lang="en-US" sz="700" u="none" strike="noStrike" dirty="0">
                          <a:solidFill>
                            <a:schemeClr val="bg2"/>
                          </a:solidFill>
                          <a:effectLst/>
                        </a:rPr>
                        <a:t>Workbench</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700" b="0" i="0" u="none" strike="noStrike" kern="1200" noProof="0" dirty="0">
                          <a:solidFill>
                            <a:schemeClr val="tx1"/>
                          </a:solidFill>
                          <a:effectLst/>
                          <a:latin typeface="+mn-lt"/>
                          <a:ea typeface="+mn-ea"/>
                          <a:cs typeface="+mn-cs"/>
                        </a:rPr>
                        <a:t>Reqs - Prevent Closing if None Hired</a:t>
                      </a:r>
                    </a:p>
                  </a:txBody>
                  <a:tcPr marL="111091" marR="111091" marT="55546" marB="55546" anchor="ctr"/>
                </a:tc>
                <a:extLst>
                  <a:ext uri="{0D108BD9-81ED-4DB2-BD59-A6C34878D82A}">
                    <a16:rowId xmlns:a16="http://schemas.microsoft.com/office/drawing/2014/main" val="161471653"/>
                  </a:ext>
                </a:extLst>
              </a:tr>
              <a:tr h="199858">
                <a:tc vMerge="1">
                  <a:txBody>
                    <a:bodyPr/>
                    <a:lstStyle/>
                    <a:p>
                      <a:endParaRPr lang="en-IN"/>
                    </a:p>
                  </a:txBody>
                  <a:tcPr/>
                </a:tc>
                <a:tc>
                  <a:txBody>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lang="en-US" sz="700" b="0" i="0" u="none" strike="noStrike" dirty="0">
                          <a:solidFill>
                            <a:schemeClr val="tx1"/>
                          </a:solidFill>
                          <a:effectLst/>
                          <a:latin typeface="+mn-lt"/>
                        </a:rPr>
                        <a:t>Talent Gateway - Footer Enhancements</a:t>
                      </a:r>
                    </a:p>
                  </a:txBody>
                  <a:tcPr marL="111091" marR="111091" marT="55546" marB="55546" anchor="ctr"/>
                </a:tc>
                <a:extLst>
                  <a:ext uri="{0D108BD9-81ED-4DB2-BD59-A6C34878D82A}">
                    <a16:rowId xmlns:a16="http://schemas.microsoft.com/office/drawing/2014/main" val="4079924704"/>
                  </a:ext>
                </a:extLst>
              </a:tr>
              <a:tr h="199858">
                <a:tc vMerge="1">
                  <a:txBody>
                    <a:bodyPr/>
                    <a:lstStyle/>
                    <a:p>
                      <a:endParaRPr lang="en-IN"/>
                    </a:p>
                  </a:txBody>
                  <a:tcPr/>
                </a:tc>
                <a:tc>
                  <a:txBody>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lang="en-US" sz="700" b="0" i="0" u="none" strike="noStrike" dirty="0">
                          <a:solidFill>
                            <a:schemeClr val="tx1"/>
                          </a:solidFill>
                          <a:effectLst/>
                          <a:latin typeface="+mn-lt"/>
                        </a:rPr>
                        <a:t>Candidates - eSignature - Workbench Changes</a:t>
                      </a:r>
                    </a:p>
                  </a:txBody>
                  <a:tcPr marL="111091" marR="111091" marT="55546" marB="55546" anchor="ctr"/>
                </a:tc>
                <a:extLst>
                  <a:ext uri="{0D108BD9-81ED-4DB2-BD59-A6C34878D82A}">
                    <a16:rowId xmlns:a16="http://schemas.microsoft.com/office/drawing/2014/main" val="2016717977"/>
                  </a:ext>
                </a:extLst>
              </a:tr>
              <a:tr h="199858">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Panel Conﬁguration Deletion - Invalid User type Data</a:t>
                      </a:r>
                    </a:p>
                  </a:txBody>
                  <a:tcPr marL="111091" marR="111091" marT="55546" marB="55546" anchor="ctr"/>
                </a:tc>
                <a:extLst>
                  <a:ext uri="{0D108BD9-81ED-4DB2-BD59-A6C34878D82A}">
                    <a16:rowId xmlns:a16="http://schemas.microsoft.com/office/drawing/2014/main" val="4242054431"/>
                  </a:ext>
                </a:extLst>
              </a:tr>
              <a:tr h="260224">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Rules Automation Manager (RAM) - Interview Manager - Interview Expiry Reminder</a:t>
                      </a:r>
                    </a:p>
                  </a:txBody>
                  <a:tcPr marL="111091" marR="111091" marT="55546" marB="55546" anchor="ctr"/>
                </a:tc>
                <a:extLst>
                  <a:ext uri="{0D108BD9-81ED-4DB2-BD59-A6C34878D82A}">
                    <a16:rowId xmlns:a16="http://schemas.microsoft.com/office/drawing/2014/main" val="4156302920"/>
                  </a:ext>
                </a:extLst>
              </a:tr>
              <a:tr h="199858">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Client Setting - Disable After Conﬁguration</a:t>
                      </a:r>
                    </a:p>
                  </a:txBody>
                  <a:tcPr marL="111091" marR="111091" marT="55546" marB="55546" anchor="ctr"/>
                </a:tc>
                <a:extLst>
                  <a:ext uri="{0D108BD9-81ED-4DB2-BD59-A6C34878D82A}">
                    <a16:rowId xmlns:a16="http://schemas.microsoft.com/office/drawing/2014/main" val="3148479509"/>
                  </a:ext>
                </a:extLst>
              </a:tr>
              <a:tr h="199858">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Client Settings - eLink Dashboard Conﬁguration</a:t>
                      </a:r>
                    </a:p>
                  </a:txBody>
                  <a:tcPr marL="111091" marR="111091" marT="55546" marB="55546" anchor="ctr"/>
                </a:tc>
                <a:extLst>
                  <a:ext uri="{0D108BD9-81ED-4DB2-BD59-A6C34878D82A}">
                    <a16:rowId xmlns:a16="http://schemas.microsoft.com/office/drawing/2014/main" val="4117521384"/>
                  </a:ext>
                </a:extLst>
              </a:tr>
            </a:tbl>
          </a:graphicData>
        </a:graphic>
      </p:graphicFrame>
    </p:spTree>
    <p:extLst>
      <p:ext uri="{BB962C8B-B14F-4D97-AF65-F5344CB8AC3E}">
        <p14:creationId xmlns:p14="http://schemas.microsoft.com/office/powerpoint/2010/main" val="2531545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Dark Launch Features</a:t>
            </a:r>
            <a:endParaRPr lang="en-US" dirty="0">
              <a:solidFill>
                <a:schemeClr val="accent1">
                  <a:lumMod val="75000"/>
                </a:schemeClr>
              </a:solidFill>
            </a:endParaRPr>
          </a:p>
        </p:txBody>
      </p:sp>
      <p:pic>
        <p:nvPicPr>
          <p:cNvPr id="3" name="Graphic 2" descr="Moon and stars">
            <a:extLst>
              <a:ext uri="{FF2B5EF4-FFF2-40B4-BE49-F238E27FC236}">
                <a16:creationId xmlns:a16="http://schemas.microsoft.com/office/drawing/2014/main" id="{E52DE401-5132-424D-896A-30D843FFCE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52341" y="100077"/>
            <a:ext cx="348503" cy="348503"/>
          </a:xfrm>
          <a:prstGeom prst="rect">
            <a:avLst/>
          </a:prstGeom>
        </p:spPr>
      </p:pic>
      <p:sp>
        <p:nvSpPr>
          <p:cNvPr id="5" name="Title 3">
            <a:extLst>
              <a:ext uri="{FF2B5EF4-FFF2-40B4-BE49-F238E27FC236}">
                <a16:creationId xmlns:a16="http://schemas.microsoft.com/office/drawing/2014/main" id="{15919561-F555-4459-A964-BD26909287EC}"/>
              </a:ext>
            </a:extLst>
          </p:cNvPr>
          <p:cNvSpPr txBox="1">
            <a:spLocks/>
          </p:cNvSpPr>
          <p:nvPr/>
        </p:nvSpPr>
        <p:spPr>
          <a:xfrm>
            <a:off x="228600" y="11693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
        <p:nvSpPr>
          <p:cNvPr id="6" name="Title 3">
            <a:extLst>
              <a:ext uri="{FF2B5EF4-FFF2-40B4-BE49-F238E27FC236}">
                <a16:creationId xmlns:a16="http://schemas.microsoft.com/office/drawing/2014/main" id="{980E68BD-5CB9-4038-BE95-B47B5B7D7301}"/>
              </a:ext>
            </a:extLst>
          </p:cNvPr>
          <p:cNvSpPr txBox="1">
            <a:spLocks/>
          </p:cNvSpPr>
          <p:nvPr/>
        </p:nvSpPr>
        <p:spPr>
          <a:xfrm>
            <a:off x="381000" y="13217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Tree>
    <p:extLst>
      <p:ext uri="{BB962C8B-B14F-4D97-AF65-F5344CB8AC3E}">
        <p14:creationId xmlns:p14="http://schemas.microsoft.com/office/powerpoint/2010/main" val="1652649641"/>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18079" y="1030575"/>
            <a:ext cx="4290421" cy="3750975"/>
          </a:xfrm>
        </p:spPr>
        <p:txBody>
          <a:bodyPr/>
          <a:lstStyle/>
          <a:p>
            <a:r>
              <a:rPr lang="en-US" dirty="0"/>
              <a:t>RTC #: 58959</a:t>
            </a:r>
          </a:p>
          <a:p>
            <a:r>
              <a:rPr lang="en-US" dirty="0"/>
              <a:t>Description:</a:t>
            </a:r>
          </a:p>
          <a:p>
            <a:r>
              <a:rPr lang="en-US" sz="1400" dirty="0"/>
              <a:t>There are 2 new enhancements introduced inside DIT.</a:t>
            </a:r>
          </a:p>
          <a:p>
            <a:pPr marL="171450" indent="-171450">
              <a:buFont typeface="Wingdings" panose="05000000000000000000" pitchFamily="2" charset="2"/>
              <a:buChar char="ü"/>
            </a:pPr>
            <a:r>
              <a:rPr lang="en-US" sz="1200" b="1" dirty="0"/>
              <a:t>End date selection.</a:t>
            </a:r>
          </a:p>
          <a:p>
            <a:pPr marL="171450" indent="-171450">
              <a:buFont typeface="Wingdings" panose="05000000000000000000" pitchFamily="2" charset="2"/>
              <a:buChar char="ü"/>
            </a:pPr>
            <a:r>
              <a:rPr lang="en-US" sz="1200" b="1" dirty="0"/>
              <a:t>Schedule expiry and communication.</a:t>
            </a:r>
          </a:p>
          <a:p>
            <a:r>
              <a:rPr lang="en-US" sz="1200" dirty="0"/>
              <a:t>A new default expiration frequency is introduced in Data Insight template scheduling.</a:t>
            </a:r>
          </a:p>
          <a:p>
            <a:r>
              <a:rPr lang="en-US" sz="1200" dirty="0"/>
              <a:t>All scheduled templates must now have an expiration/end date.</a:t>
            </a:r>
          </a:p>
          <a:p>
            <a:r>
              <a:rPr lang="en-US" sz="1200" dirty="0"/>
              <a:t>A user cannot schedule a report without selecting an end date.</a:t>
            </a:r>
          </a:p>
          <a:p>
            <a:r>
              <a:rPr lang="en-US" sz="1200" dirty="0"/>
              <a:t>The owners of the respective templates will receive the notiﬁcation emails.</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1"/>
            <a:ext cx="2286000" cy="1106909"/>
          </a:xfrm>
        </p:spPr>
        <p:txBody>
          <a:bodyPr/>
          <a:lstStyle/>
          <a:p>
            <a:pPr>
              <a:spcBef>
                <a:spcPts val="0"/>
              </a:spcBef>
            </a:pPr>
            <a:r>
              <a:rPr lang="en-US" sz="1350" dirty="0"/>
              <a:t>Configurable or Visible?</a:t>
            </a:r>
          </a:p>
          <a:p>
            <a:pPr>
              <a:spcBef>
                <a:spcPts val="0"/>
              </a:spcBef>
            </a:pPr>
            <a:r>
              <a:rPr lang="en-US" sz="1350" dirty="0"/>
              <a:t>      VISIBLE</a:t>
            </a:r>
          </a:p>
          <a:p>
            <a:pPr>
              <a:spcBef>
                <a:spcPts val="0"/>
              </a:spcBef>
            </a:pPr>
            <a:r>
              <a:rPr lang="en-US" sz="1350" dirty="0"/>
              <a:t>	 </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1"/>
            <a:ext cx="2286000" cy="1106909"/>
          </a:xfrm>
        </p:spPr>
        <p:txBody>
          <a:bodyPr/>
          <a:lstStyle/>
          <a:p>
            <a:pPr>
              <a:spcBef>
                <a:spcPts val="0"/>
              </a:spcBef>
            </a:pPr>
            <a:r>
              <a:rPr lang="en-US" dirty="0"/>
              <a:t>Who’s Affected:</a:t>
            </a:r>
          </a:p>
          <a:p>
            <a:pPr>
              <a:spcBef>
                <a:spcPts val="0"/>
              </a:spcBef>
            </a:pPr>
            <a:r>
              <a:rPr lang="en-US" dirty="0"/>
              <a:t>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45112"/>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Data Insight Tool - Scheduling and Communication Enhancements</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82519" y="1106909"/>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is released to </a:t>
            </a:r>
            <a:r>
              <a:rPr lang="en-US" dirty="0">
                <a:solidFill>
                  <a:srgbClr val="92D050"/>
                </a:solidFill>
              </a:rPr>
              <a:t>STAGING ONLY</a:t>
            </a:r>
            <a:r>
              <a:rPr lang="en-US" dirty="0"/>
              <a:t> with </a:t>
            </a:r>
            <a:r>
              <a:rPr lang="en-US" dirty="0">
                <a:solidFill>
                  <a:srgbClr val="92D050"/>
                </a:solidFill>
              </a:rPr>
              <a:t>January</a:t>
            </a:r>
            <a:r>
              <a:rPr lang="en-US" dirty="0"/>
              <a:t> release. </a:t>
            </a:r>
          </a:p>
          <a:p>
            <a:r>
              <a:rPr lang="en-US" dirty="0"/>
              <a:t>It will</a:t>
            </a:r>
            <a:r>
              <a:rPr lang="en-US" dirty="0">
                <a:solidFill>
                  <a:srgbClr val="FF0000"/>
                </a:solidFill>
              </a:rPr>
              <a:t> </a:t>
            </a:r>
            <a:r>
              <a:rPr lang="en-US" b="1" dirty="0">
                <a:solidFill>
                  <a:srgbClr val="FF0000"/>
                </a:solidFill>
              </a:rPr>
              <a:t>NOT</a:t>
            </a:r>
            <a:r>
              <a:rPr lang="en-US" dirty="0">
                <a:solidFill>
                  <a:srgbClr val="FF0000"/>
                </a:solidFill>
              </a:rPr>
              <a:t> go to </a:t>
            </a:r>
            <a:r>
              <a:rPr lang="en-US" b="1" dirty="0">
                <a:solidFill>
                  <a:srgbClr val="FF0000"/>
                </a:solidFill>
              </a:rPr>
              <a:t>PRODUCTION</a:t>
            </a:r>
            <a:r>
              <a:rPr lang="en-US" dirty="0">
                <a:solidFill>
                  <a:srgbClr val="FF0000"/>
                </a:solidFill>
              </a:rPr>
              <a:t> </a:t>
            </a:r>
            <a:r>
              <a:rPr lang="en-US" dirty="0"/>
              <a:t>with this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2519" y="1121554"/>
            <a:ext cx="218079" cy="218079"/>
          </a:xfrm>
          <a:prstGeom prst="rect">
            <a:avLst/>
          </a:prstGeom>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10547" y="86716"/>
            <a:ext cx="327129" cy="327129"/>
          </a:xfrm>
          <a:prstGeom prst="rect">
            <a:avLst/>
          </a:prstGeom>
        </p:spPr>
      </p:pic>
      <p:pic>
        <p:nvPicPr>
          <p:cNvPr id="15" name="Picture 4" descr="eyes icon">
            <a:extLst>
              <a:ext uri="{FF2B5EF4-FFF2-40B4-BE49-F238E27FC236}">
                <a16:creationId xmlns:a16="http://schemas.microsoft.com/office/drawing/2014/main" id="{C5D5A595-FC69-4660-AB73-419FF449ACE5}"/>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7009995"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0304807-1485-4232-83F0-54A01730BCF8}"/>
              </a:ext>
            </a:extLst>
          </p:cNvPr>
          <p:cNvSpPr txBox="1"/>
          <p:nvPr/>
        </p:nvSpPr>
        <p:spPr>
          <a:xfrm>
            <a:off x="4723307" y="3158470"/>
            <a:ext cx="4290421" cy="523220"/>
          </a:xfrm>
          <a:prstGeom prst="rect">
            <a:avLst/>
          </a:prstGeom>
          <a:noFill/>
        </p:spPr>
        <p:txBody>
          <a:bodyPr wrap="square" rtlCol="0">
            <a:spAutoFit/>
          </a:bodyPr>
          <a:lstStyle/>
          <a:p>
            <a:r>
              <a:rPr lang="en-US" sz="1400" b="1" dirty="0"/>
              <a:t>This will help in optimal usage of resources and smooth delivery of reports.</a:t>
            </a:r>
            <a:endParaRPr lang="en-IN" sz="1400" b="1" dirty="0"/>
          </a:p>
        </p:txBody>
      </p:sp>
    </p:spTree>
    <p:extLst>
      <p:ext uri="{BB962C8B-B14F-4D97-AF65-F5344CB8AC3E}">
        <p14:creationId xmlns:p14="http://schemas.microsoft.com/office/powerpoint/2010/main" val="429840966"/>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E75BE3E-28D3-400E-8546-63ABD475A3AA}"/>
              </a:ext>
            </a:extLst>
          </p:cNvPr>
          <p:cNvSpPr txBox="1">
            <a:spLocks/>
          </p:cNvSpPr>
          <p:nvPr/>
        </p:nvSpPr>
        <p:spPr>
          <a:xfrm>
            <a:off x="-1" y="-1"/>
            <a:ext cx="9143999" cy="811925"/>
          </a:xfrm>
          <a:prstGeom prst="rect">
            <a:avLst/>
          </a:prstGeom>
          <a:solidFill>
            <a:schemeClr val="tx1"/>
          </a:solidFill>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lnSpc>
                <a:spcPct val="150000"/>
              </a:lnSpc>
            </a:pPr>
            <a:r>
              <a:rPr lang="en-US" sz="2200" b="1" dirty="0">
                <a:solidFill>
                  <a:schemeClr val="accent2"/>
                </a:solidFill>
              </a:rPr>
              <a:t>DIT – End Date Selection</a:t>
            </a:r>
          </a:p>
        </p:txBody>
      </p:sp>
      <p:pic>
        <p:nvPicPr>
          <p:cNvPr id="14" name="image4.jpeg">
            <a:extLst>
              <a:ext uri="{FF2B5EF4-FFF2-40B4-BE49-F238E27FC236}">
                <a16:creationId xmlns:a16="http://schemas.microsoft.com/office/drawing/2014/main" id="{6A737701-5E82-403A-A6E9-AC6E3369E282}"/>
              </a:ext>
            </a:extLst>
          </p:cNvPr>
          <p:cNvPicPr/>
          <p:nvPr/>
        </p:nvPicPr>
        <p:blipFill>
          <a:blip r:embed="rId3" cstate="print"/>
          <a:stretch>
            <a:fillRect/>
          </a:stretch>
        </p:blipFill>
        <p:spPr>
          <a:xfrm>
            <a:off x="448627" y="1156634"/>
            <a:ext cx="3980815" cy="3035300"/>
          </a:xfrm>
          <a:prstGeom prst="rect">
            <a:avLst/>
          </a:prstGeom>
        </p:spPr>
      </p:pic>
      <p:pic>
        <p:nvPicPr>
          <p:cNvPr id="15" name="image5.jpeg">
            <a:extLst>
              <a:ext uri="{FF2B5EF4-FFF2-40B4-BE49-F238E27FC236}">
                <a16:creationId xmlns:a16="http://schemas.microsoft.com/office/drawing/2014/main" id="{FDFA7578-6A44-4A33-A792-037E2C2E683E}"/>
              </a:ext>
            </a:extLst>
          </p:cNvPr>
          <p:cNvPicPr/>
          <p:nvPr/>
        </p:nvPicPr>
        <p:blipFill>
          <a:blip r:embed="rId4" cstate="print"/>
          <a:stretch>
            <a:fillRect/>
          </a:stretch>
        </p:blipFill>
        <p:spPr>
          <a:xfrm>
            <a:off x="4714558" y="1142480"/>
            <a:ext cx="4111941" cy="3049454"/>
          </a:xfrm>
          <a:prstGeom prst="rect">
            <a:avLst/>
          </a:prstGeom>
        </p:spPr>
      </p:pic>
      <p:sp>
        <p:nvSpPr>
          <p:cNvPr id="10" name="TextBox 9">
            <a:extLst>
              <a:ext uri="{FF2B5EF4-FFF2-40B4-BE49-F238E27FC236}">
                <a16:creationId xmlns:a16="http://schemas.microsoft.com/office/drawing/2014/main" id="{B9AF5F70-8953-485A-A251-FB18448C5167}"/>
              </a:ext>
            </a:extLst>
          </p:cNvPr>
          <p:cNvSpPr txBox="1"/>
          <p:nvPr/>
        </p:nvSpPr>
        <p:spPr>
          <a:xfrm>
            <a:off x="2064384" y="836982"/>
            <a:ext cx="749300" cy="300082"/>
          </a:xfrm>
          <a:prstGeom prst="rect">
            <a:avLst/>
          </a:prstGeom>
          <a:noFill/>
        </p:spPr>
        <p:txBody>
          <a:bodyPr wrap="square" rtlCol="0">
            <a:spAutoFit/>
          </a:bodyPr>
          <a:lstStyle/>
          <a:p>
            <a:r>
              <a:rPr lang="en-IN" dirty="0"/>
              <a:t>Before </a:t>
            </a:r>
          </a:p>
        </p:txBody>
      </p:sp>
      <p:sp>
        <p:nvSpPr>
          <p:cNvPr id="17" name="TextBox 16">
            <a:extLst>
              <a:ext uri="{FF2B5EF4-FFF2-40B4-BE49-F238E27FC236}">
                <a16:creationId xmlns:a16="http://schemas.microsoft.com/office/drawing/2014/main" id="{F580A3D0-9B5C-43F7-8CE5-22DD1930B6A6}"/>
              </a:ext>
            </a:extLst>
          </p:cNvPr>
          <p:cNvSpPr txBox="1"/>
          <p:nvPr/>
        </p:nvSpPr>
        <p:spPr>
          <a:xfrm>
            <a:off x="6395878" y="811924"/>
            <a:ext cx="749300" cy="300082"/>
          </a:xfrm>
          <a:prstGeom prst="rect">
            <a:avLst/>
          </a:prstGeom>
          <a:noFill/>
        </p:spPr>
        <p:txBody>
          <a:bodyPr wrap="square" rtlCol="0">
            <a:spAutoFit/>
          </a:bodyPr>
          <a:lstStyle/>
          <a:p>
            <a:r>
              <a:rPr lang="en-IN" dirty="0"/>
              <a:t>After </a:t>
            </a:r>
          </a:p>
        </p:txBody>
      </p:sp>
      <p:sp>
        <p:nvSpPr>
          <p:cNvPr id="2" name="Rectangle 1">
            <a:extLst>
              <a:ext uri="{FF2B5EF4-FFF2-40B4-BE49-F238E27FC236}">
                <a16:creationId xmlns:a16="http://schemas.microsoft.com/office/drawing/2014/main" id="{E075970C-1694-4B23-AE66-22B66AB938DE}"/>
              </a:ext>
            </a:extLst>
          </p:cNvPr>
          <p:cNvSpPr/>
          <p:nvPr/>
        </p:nvSpPr>
        <p:spPr>
          <a:xfrm>
            <a:off x="153034" y="4282728"/>
            <a:ext cx="8902066" cy="507831"/>
          </a:xfrm>
          <a:prstGeom prst="rect">
            <a:avLst/>
          </a:prstGeom>
        </p:spPr>
        <p:txBody>
          <a:bodyPr wrap="square">
            <a:spAutoFit/>
          </a:bodyPr>
          <a:lstStyle/>
          <a:p>
            <a:pPr>
              <a:spcBef>
                <a:spcPts val="0"/>
              </a:spcBef>
              <a:spcAft>
                <a:spcPts val="600"/>
              </a:spcAft>
            </a:pPr>
            <a:r>
              <a:rPr lang="en-US" b="1" dirty="0"/>
              <a:t>Note</a:t>
            </a:r>
            <a:r>
              <a:rPr lang="en-US" dirty="0"/>
              <a:t>: </a:t>
            </a:r>
            <a:r>
              <a:rPr lang="en-US" sz="1200" i="1" dirty="0"/>
              <a:t>If a user tries to select </a:t>
            </a:r>
            <a:r>
              <a:rPr lang="en-US" sz="1200" b="1" i="1" dirty="0"/>
              <a:t>Next </a:t>
            </a:r>
            <a:r>
              <a:rPr lang="en-US" sz="1200" i="1" dirty="0"/>
              <a:t>without selecting an end date, an alert message is displayed stating that an end date needs to be selected</a:t>
            </a:r>
            <a:r>
              <a:rPr lang="en-US" i="1" dirty="0"/>
              <a:t>.</a:t>
            </a:r>
            <a:endParaRPr lang="en-IN" i="1" dirty="0"/>
          </a:p>
        </p:txBody>
      </p:sp>
    </p:spTree>
    <p:extLst>
      <p:ext uri="{BB962C8B-B14F-4D97-AF65-F5344CB8AC3E}">
        <p14:creationId xmlns:p14="http://schemas.microsoft.com/office/powerpoint/2010/main" val="261789997"/>
      </p:ext>
    </p:extLst>
  </p:cSld>
  <p:clrMapOvr>
    <a:overrideClrMapping bg1="lt1" tx1="dk1" bg2="lt2" tx2="dk2" accent1="accent1" accent2="accent2" accent3="accent3" accent4="accent4" accent5="accent5" accent6="accent6" hlink="hlink" folHlink="folHlink"/>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AEE63A6-0B12-4876-B859-D56E167C928C}"/>
              </a:ext>
            </a:extLst>
          </p:cNvPr>
          <p:cNvSpPr txBox="1">
            <a:spLocks/>
          </p:cNvSpPr>
          <p:nvPr/>
        </p:nvSpPr>
        <p:spPr>
          <a:xfrm>
            <a:off x="-1" y="-1"/>
            <a:ext cx="9143999" cy="811925"/>
          </a:xfrm>
          <a:prstGeom prst="rect">
            <a:avLst/>
          </a:prstGeom>
          <a:solidFill>
            <a:schemeClr val="tx1"/>
          </a:solidFill>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lnSpc>
                <a:spcPct val="150000"/>
              </a:lnSpc>
            </a:pPr>
            <a:r>
              <a:rPr lang="en-US" sz="2200" b="1" dirty="0">
                <a:solidFill>
                  <a:schemeClr val="accent2"/>
                </a:solidFill>
              </a:rPr>
              <a:t>DIT - End Date Selection</a:t>
            </a:r>
          </a:p>
        </p:txBody>
      </p:sp>
      <p:sp>
        <p:nvSpPr>
          <p:cNvPr id="11" name="Text Placeholder 3">
            <a:extLst>
              <a:ext uri="{FF2B5EF4-FFF2-40B4-BE49-F238E27FC236}">
                <a16:creationId xmlns:a16="http://schemas.microsoft.com/office/drawing/2014/main" id="{805C5B15-71B9-4A3F-8DD2-CD1CF45A8A20}"/>
              </a:ext>
            </a:extLst>
          </p:cNvPr>
          <p:cNvSpPr txBox="1">
            <a:spLocks/>
          </p:cNvSpPr>
          <p:nvPr/>
        </p:nvSpPr>
        <p:spPr>
          <a:xfrm>
            <a:off x="104313" y="881822"/>
            <a:ext cx="8633287" cy="394417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sz="1600" b="1" dirty="0">
                <a:latin typeface="IBM Plex Sans" panose="020B0503050000000000" pitchFamily="34" charset="0"/>
              </a:rPr>
              <a:t>Criteria</a:t>
            </a:r>
            <a:r>
              <a:rPr lang="en-US" dirty="0">
                <a:latin typeface="IBM Plex Sans" panose="020B0503050000000000" pitchFamily="34" charset="0"/>
              </a:rPr>
              <a:t>:</a:t>
            </a:r>
          </a:p>
          <a:p>
            <a:pPr>
              <a:spcBef>
                <a:spcPts val="0"/>
              </a:spcBef>
              <a:spcAft>
                <a:spcPts val="600"/>
              </a:spcAft>
            </a:pPr>
            <a:r>
              <a:rPr lang="en-US" dirty="0">
                <a:latin typeface="IBM Plex Sans" panose="020B0503050000000000" pitchFamily="34" charset="0"/>
              </a:rPr>
              <a:t>The end date cannot exceed a timeframe that is determined based on the schedule frequency. </a:t>
            </a:r>
          </a:p>
          <a:p>
            <a:pPr>
              <a:spcBef>
                <a:spcPts val="0"/>
              </a:spcBef>
              <a:spcAft>
                <a:spcPts val="600"/>
              </a:spcAft>
            </a:pPr>
            <a:r>
              <a:rPr lang="en-US" dirty="0">
                <a:latin typeface="IBM Plex Sans" panose="020B0503050000000000" pitchFamily="34" charset="0"/>
              </a:rPr>
              <a:t>End date selection can be done based on the following criteria:</a:t>
            </a:r>
          </a:p>
          <a:p>
            <a:pPr>
              <a:spcBef>
                <a:spcPts val="0"/>
              </a:spcBef>
              <a:spcAft>
                <a:spcPts val="600"/>
              </a:spcAft>
            </a:pPr>
            <a:endParaRPr lang="en-US" sz="900" dirty="0">
              <a:latin typeface="IBM Plex Sans" panose="020B0503050000000000" pitchFamily="34" charset="0"/>
            </a:endParaRPr>
          </a:p>
          <a:p>
            <a:pPr marL="285750" indent="-285750">
              <a:spcBef>
                <a:spcPts val="0"/>
              </a:spcBef>
              <a:spcAft>
                <a:spcPts val="600"/>
              </a:spcAft>
              <a:buFont typeface="Wingdings" panose="05000000000000000000" pitchFamily="2" charset="2"/>
              <a:buChar char="ü"/>
            </a:pPr>
            <a:r>
              <a:rPr lang="en-US" dirty="0">
                <a:latin typeface="IBM Plex Sans" panose="020B0503050000000000" pitchFamily="34" charset="0"/>
              </a:rPr>
              <a:t>Templates that are scheduled with a frequency of </a:t>
            </a:r>
            <a:r>
              <a:rPr lang="en-US" b="1" dirty="0">
                <a:latin typeface="IBM Plex Sans" panose="020B0503050000000000" pitchFamily="34" charset="0"/>
              </a:rPr>
              <a:t>daily, weekly, bi-weekly, or semi-monthly </a:t>
            </a:r>
            <a:r>
              <a:rPr lang="en-US" dirty="0">
                <a:latin typeface="IBM Plex Sans" panose="020B0503050000000000" pitchFamily="34" charset="0"/>
              </a:rPr>
              <a:t>must have an end date less than six months from the start date or the current system date.</a:t>
            </a:r>
          </a:p>
          <a:p>
            <a:pPr marL="285750" indent="-285750">
              <a:spcBef>
                <a:spcPts val="0"/>
              </a:spcBef>
              <a:spcAft>
                <a:spcPts val="600"/>
              </a:spcAft>
              <a:buFont typeface="Wingdings" panose="05000000000000000000" pitchFamily="2" charset="2"/>
              <a:buChar char="ü"/>
            </a:pPr>
            <a:r>
              <a:rPr lang="en-US" dirty="0">
                <a:latin typeface="IBM Plex Sans" panose="020B0503050000000000" pitchFamily="34" charset="0"/>
              </a:rPr>
              <a:t>Templates that are scheduled with a frequency of </a:t>
            </a:r>
            <a:r>
              <a:rPr lang="en-US" b="1" dirty="0">
                <a:latin typeface="IBM Plex Sans" panose="020B0503050000000000" pitchFamily="34" charset="0"/>
              </a:rPr>
              <a:t>monthly, and quarterly </a:t>
            </a:r>
            <a:r>
              <a:rPr lang="en-US" dirty="0">
                <a:latin typeface="IBM Plex Sans" panose="020B0503050000000000" pitchFamily="34" charset="0"/>
              </a:rPr>
              <a:t>must have an end date less than 12 months from the start date or the current system date.</a:t>
            </a:r>
          </a:p>
          <a:p>
            <a:pPr marL="285750" indent="-285750">
              <a:spcBef>
                <a:spcPts val="0"/>
              </a:spcBef>
              <a:spcAft>
                <a:spcPts val="600"/>
              </a:spcAft>
              <a:buFont typeface="Wingdings" panose="05000000000000000000" pitchFamily="2" charset="2"/>
              <a:buChar char="ü"/>
            </a:pPr>
            <a:r>
              <a:rPr lang="en-US" dirty="0">
                <a:latin typeface="IBM Plex Sans" panose="020B0503050000000000" pitchFamily="34" charset="0"/>
              </a:rPr>
              <a:t>Templates that are scheduled with the frequency of </a:t>
            </a:r>
            <a:r>
              <a:rPr lang="en-US" b="1" dirty="0">
                <a:latin typeface="IBM Plex Sans" panose="020B0503050000000000" pitchFamily="34" charset="0"/>
              </a:rPr>
              <a:t>run every 'X' days </a:t>
            </a:r>
            <a:r>
              <a:rPr lang="en-US" dirty="0">
                <a:latin typeface="IBM Plex Sans" panose="020B0503050000000000" pitchFamily="34" charset="0"/>
              </a:rPr>
              <a:t>must have an end date less than 6 months + 2X days selected from the start date or the current system date.</a:t>
            </a:r>
          </a:p>
          <a:p>
            <a:pPr marL="285750" indent="-285750">
              <a:spcBef>
                <a:spcPts val="0"/>
              </a:spcBef>
              <a:spcAft>
                <a:spcPts val="600"/>
              </a:spcAft>
              <a:buFont typeface="Wingdings" panose="05000000000000000000" pitchFamily="2" charset="2"/>
              <a:buChar char="ü"/>
            </a:pPr>
            <a:endParaRPr lang="en-US" sz="1050" dirty="0">
              <a:latin typeface="IBM Plex Sans" panose="020B0503050000000000" pitchFamily="34" charset="0"/>
            </a:endParaRPr>
          </a:p>
          <a:p>
            <a:pPr>
              <a:spcBef>
                <a:spcPts val="0"/>
              </a:spcBef>
              <a:spcAft>
                <a:spcPts val="600"/>
              </a:spcAft>
            </a:pPr>
            <a:r>
              <a:rPr lang="en-US" sz="1100" b="1" dirty="0">
                <a:latin typeface="IBM Plex Sans" panose="020B0503050000000000" pitchFamily="34" charset="0"/>
              </a:rPr>
              <a:t>The new feature applies to schedules that are newly created and any schedules that are edited after the release of this feature. </a:t>
            </a:r>
          </a:p>
          <a:p>
            <a:pPr>
              <a:spcBef>
                <a:spcPts val="0"/>
              </a:spcBef>
              <a:spcAft>
                <a:spcPts val="600"/>
              </a:spcAft>
            </a:pPr>
            <a:r>
              <a:rPr lang="en-US" sz="1100" b="1" dirty="0">
                <a:latin typeface="IBM Plex Sans" panose="020B0503050000000000" pitchFamily="34" charset="0"/>
              </a:rPr>
              <a:t>A migration activity is planned to set an end date for the existing schedules that do not have a user-deﬁned end date. </a:t>
            </a:r>
          </a:p>
          <a:p>
            <a:pPr>
              <a:spcBef>
                <a:spcPts val="0"/>
              </a:spcBef>
              <a:spcAft>
                <a:spcPts val="600"/>
              </a:spcAft>
            </a:pPr>
            <a:r>
              <a:rPr lang="en-US" sz="1100" b="1" dirty="0">
                <a:latin typeface="IBM Plex Sans" panose="020B0503050000000000" pitchFamily="34" charset="0"/>
              </a:rPr>
              <a:t>Templates that were previously scheduled without an end date are going to be set up with an end date based on a calculation explained here: </a:t>
            </a:r>
            <a:r>
              <a:rPr lang="en-US" sz="700" b="1" dirty="0">
                <a:latin typeface="IBM Plex Sans" panose="020B0503050000000000" pitchFamily="34" charset="0"/>
                <a:hlinkClick r:id="rId2"/>
              </a:rPr>
              <a:t>https://www.ibm.com/support/knowledgecenter/en/SSEUFV/12_ReleaseNotes/BrassRing_Pre_Release_Notes_21_01_20/drk_lnch_pre_21_01_20.html</a:t>
            </a:r>
            <a:endParaRPr lang="en-US" sz="700" b="1" dirty="0">
              <a:latin typeface="IBM Plex Sans" panose="020B0503050000000000" pitchFamily="34" charset="0"/>
            </a:endParaRPr>
          </a:p>
        </p:txBody>
      </p:sp>
    </p:spTree>
    <p:extLst>
      <p:ext uri="{BB962C8B-B14F-4D97-AF65-F5344CB8AC3E}">
        <p14:creationId xmlns:p14="http://schemas.microsoft.com/office/powerpoint/2010/main" val="78470992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up)">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up)">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
                                            <p:txEl>
                                              <p:pRg st="4" end="4"/>
                                            </p:txEl>
                                          </p:spTgt>
                                        </p:tgtEl>
                                        <p:attrNameLst>
                                          <p:attrName>style.visibility</p:attrName>
                                        </p:attrNameLst>
                                      </p:cBhvr>
                                      <p:to>
                                        <p:strVal val="visible"/>
                                      </p:to>
                                    </p:set>
                                    <p:animEffect transition="in" filter="wipe(up)">
                                      <p:cBhvr>
                                        <p:cTn id="22" dur="500"/>
                                        <p:tgtEl>
                                          <p:spTgt spid="1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animEffect transition="in" filter="wipe(up)">
                                      <p:cBhvr>
                                        <p:cTn id="27" dur="500"/>
                                        <p:tgtEl>
                                          <p:spTgt spid="1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1">
                                            <p:txEl>
                                              <p:pRg st="6" end="6"/>
                                            </p:txEl>
                                          </p:spTgt>
                                        </p:tgtEl>
                                        <p:attrNameLst>
                                          <p:attrName>style.visibility</p:attrName>
                                        </p:attrNameLst>
                                      </p:cBhvr>
                                      <p:to>
                                        <p:strVal val="visible"/>
                                      </p:to>
                                    </p:set>
                                    <p:animEffect transition="in" filter="wipe(up)">
                                      <p:cBhvr>
                                        <p:cTn id="32" dur="500"/>
                                        <p:tgtEl>
                                          <p:spTgt spid="11">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1">
                                            <p:txEl>
                                              <p:pRg st="8" end="8"/>
                                            </p:txEl>
                                          </p:spTgt>
                                        </p:tgtEl>
                                        <p:attrNameLst>
                                          <p:attrName>style.visibility</p:attrName>
                                        </p:attrNameLst>
                                      </p:cBhvr>
                                      <p:to>
                                        <p:strVal val="visible"/>
                                      </p:to>
                                    </p:set>
                                    <p:animEffect transition="in" filter="wipe(up)">
                                      <p:cBhvr>
                                        <p:cTn id="37" dur="500"/>
                                        <p:tgtEl>
                                          <p:spTgt spid="11">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1">
                                            <p:txEl>
                                              <p:pRg st="9" end="9"/>
                                            </p:txEl>
                                          </p:spTgt>
                                        </p:tgtEl>
                                        <p:attrNameLst>
                                          <p:attrName>style.visibility</p:attrName>
                                        </p:attrNameLst>
                                      </p:cBhvr>
                                      <p:to>
                                        <p:strVal val="visible"/>
                                      </p:to>
                                    </p:set>
                                    <p:animEffect transition="in" filter="wipe(up)">
                                      <p:cBhvr>
                                        <p:cTn id="42" dur="500"/>
                                        <p:tgtEl>
                                          <p:spTgt spid="11">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11">
                                            <p:txEl>
                                              <p:pRg st="10" end="10"/>
                                            </p:txEl>
                                          </p:spTgt>
                                        </p:tgtEl>
                                        <p:attrNameLst>
                                          <p:attrName>style.visibility</p:attrName>
                                        </p:attrNameLst>
                                      </p:cBhvr>
                                      <p:to>
                                        <p:strVal val="visible"/>
                                      </p:to>
                                    </p:set>
                                    <p:animEffect transition="in" filter="wipe(up)">
                                      <p:cBhvr>
                                        <p:cTn id="47" dur="500"/>
                                        <p:tgtEl>
                                          <p:spTgt spid="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AEE63A6-0B12-4876-B859-D56E167C928C}"/>
              </a:ext>
            </a:extLst>
          </p:cNvPr>
          <p:cNvSpPr txBox="1">
            <a:spLocks/>
          </p:cNvSpPr>
          <p:nvPr/>
        </p:nvSpPr>
        <p:spPr>
          <a:xfrm>
            <a:off x="-1" y="-1"/>
            <a:ext cx="9143999" cy="811925"/>
          </a:xfrm>
          <a:prstGeom prst="rect">
            <a:avLst/>
          </a:prstGeom>
          <a:solidFill>
            <a:schemeClr val="tx1"/>
          </a:solidFill>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lnSpc>
                <a:spcPct val="150000"/>
              </a:lnSpc>
            </a:pPr>
            <a:r>
              <a:rPr lang="en-US" sz="2200" b="1" dirty="0">
                <a:solidFill>
                  <a:schemeClr val="accent2"/>
                </a:solidFill>
              </a:rPr>
              <a:t>DIT - End Date Selection</a:t>
            </a:r>
          </a:p>
        </p:txBody>
      </p:sp>
      <p:graphicFrame>
        <p:nvGraphicFramePr>
          <p:cNvPr id="6" name="Table 6">
            <a:extLst>
              <a:ext uri="{FF2B5EF4-FFF2-40B4-BE49-F238E27FC236}">
                <a16:creationId xmlns:a16="http://schemas.microsoft.com/office/drawing/2014/main" id="{DC17FBC5-3988-4451-9368-634EBFF1982E}"/>
              </a:ext>
            </a:extLst>
          </p:cNvPr>
          <p:cNvGraphicFramePr>
            <a:graphicFrameLocks noGrp="1"/>
          </p:cNvGraphicFramePr>
          <p:nvPr>
            <p:extLst>
              <p:ext uri="{D42A27DB-BD31-4B8C-83A1-F6EECF244321}">
                <p14:modId xmlns:p14="http://schemas.microsoft.com/office/powerpoint/2010/main" val="1237021705"/>
              </p:ext>
            </p:extLst>
          </p:nvPr>
        </p:nvGraphicFramePr>
        <p:xfrm>
          <a:off x="153754" y="1282246"/>
          <a:ext cx="8836488" cy="1742440"/>
        </p:xfrm>
        <a:graphic>
          <a:graphicData uri="http://schemas.openxmlformats.org/drawingml/2006/table">
            <a:tbl>
              <a:tblPr firstRow="1" bandRow="1">
                <a:tableStyleId>{5C22544A-7EE6-4342-B048-85BDC9FD1C3A}</a:tableStyleId>
              </a:tblPr>
              <a:tblGrid>
                <a:gridCol w="2209122">
                  <a:extLst>
                    <a:ext uri="{9D8B030D-6E8A-4147-A177-3AD203B41FA5}">
                      <a16:colId xmlns:a16="http://schemas.microsoft.com/office/drawing/2014/main" val="3858361253"/>
                    </a:ext>
                  </a:extLst>
                </a:gridCol>
                <a:gridCol w="2209122">
                  <a:extLst>
                    <a:ext uri="{9D8B030D-6E8A-4147-A177-3AD203B41FA5}">
                      <a16:colId xmlns:a16="http://schemas.microsoft.com/office/drawing/2014/main" val="2069954921"/>
                    </a:ext>
                  </a:extLst>
                </a:gridCol>
                <a:gridCol w="2209122">
                  <a:extLst>
                    <a:ext uri="{9D8B030D-6E8A-4147-A177-3AD203B41FA5}">
                      <a16:colId xmlns:a16="http://schemas.microsoft.com/office/drawing/2014/main" val="213525914"/>
                    </a:ext>
                  </a:extLst>
                </a:gridCol>
                <a:gridCol w="2209122">
                  <a:extLst>
                    <a:ext uri="{9D8B030D-6E8A-4147-A177-3AD203B41FA5}">
                      <a16:colId xmlns:a16="http://schemas.microsoft.com/office/drawing/2014/main" val="2888796343"/>
                    </a:ext>
                  </a:extLst>
                </a:gridCol>
              </a:tblGrid>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dirty="0"/>
                        <a:t>Schedule Type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dirty="0"/>
                        <a:t>Max Allowed Limit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kern="1200" dirty="0"/>
                        <a:t>Start Date</a:t>
                      </a:r>
                      <a:endParaRPr lang="en-IN" sz="1400" b="1" kern="1200" dirty="0">
                        <a:solidFill>
                          <a:schemeClr val="lt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kern="1200" dirty="0"/>
                        <a:t>Max Possible End Date</a:t>
                      </a:r>
                    </a:p>
                    <a:p>
                      <a:endParaRPr lang="en-IN" sz="1400" b="1" kern="1200" dirty="0">
                        <a:solidFill>
                          <a:schemeClr val="lt1"/>
                        </a:solidFill>
                        <a:latin typeface="+mn-lt"/>
                        <a:ea typeface="+mn-ea"/>
                        <a:cs typeface="+mn-cs"/>
                      </a:endParaRPr>
                    </a:p>
                  </a:txBody>
                  <a:tcPr/>
                </a:tc>
                <a:extLst>
                  <a:ext uri="{0D108BD9-81ED-4DB2-BD59-A6C34878D82A}">
                    <a16:rowId xmlns:a16="http://schemas.microsoft.com/office/drawing/2014/main" val="781785606"/>
                  </a:ext>
                </a:extLst>
              </a:tr>
              <a:tr h="370840">
                <a:tc>
                  <a:txBody>
                    <a:bodyPr/>
                    <a:lstStyle/>
                    <a:p>
                      <a:r>
                        <a:rPr lang="en-US" sz="1100" dirty="0"/>
                        <a:t>Daily, Weekly, Bi-weekly, or Semi-monthly</a:t>
                      </a:r>
                    </a:p>
                  </a:txBody>
                  <a:tcPr/>
                </a:tc>
                <a:tc>
                  <a:txBody>
                    <a:bodyPr/>
                    <a:lstStyle/>
                    <a:p>
                      <a:r>
                        <a:rPr lang="en-IN" sz="1100" kern="1200" dirty="0"/>
                        <a:t>6 Months</a:t>
                      </a:r>
                      <a:endParaRPr lang="en-IN" sz="1100" kern="1200" dirty="0">
                        <a:solidFill>
                          <a:schemeClr val="dk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100" kern="1200" dirty="0"/>
                        <a:t>15 January 2021</a:t>
                      </a:r>
                    </a:p>
                    <a:p>
                      <a:endParaRPr lang="en-IN" sz="1100" kern="1200" dirty="0">
                        <a:solidFill>
                          <a:schemeClr val="dk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kern="1200" dirty="0"/>
                        <a:t>14 July 2021</a:t>
                      </a:r>
                      <a:endParaRPr lang="en-IN" sz="1100" kern="1200" dirty="0"/>
                    </a:p>
                    <a:p>
                      <a:endParaRPr lang="en-IN" sz="1100" kern="1200" dirty="0">
                        <a:solidFill>
                          <a:schemeClr val="dk1"/>
                        </a:solidFill>
                        <a:latin typeface="+mn-lt"/>
                        <a:ea typeface="+mn-ea"/>
                        <a:cs typeface="+mn-cs"/>
                      </a:endParaRPr>
                    </a:p>
                  </a:txBody>
                  <a:tcPr/>
                </a:tc>
                <a:extLst>
                  <a:ext uri="{0D108BD9-81ED-4DB2-BD59-A6C34878D82A}">
                    <a16:rowId xmlns:a16="http://schemas.microsoft.com/office/drawing/2014/main" val="2921106947"/>
                  </a:ext>
                </a:extLst>
              </a:tr>
              <a:tr h="370840">
                <a:tc>
                  <a:txBody>
                    <a:bodyPr/>
                    <a:lstStyle/>
                    <a:p>
                      <a:r>
                        <a:rPr lang="en-IN" sz="1100" kern="1200" dirty="0"/>
                        <a:t>Monthly or Quarterly</a:t>
                      </a:r>
                      <a:endParaRPr lang="en-IN" sz="1100" kern="1200" dirty="0">
                        <a:solidFill>
                          <a:schemeClr val="dk1"/>
                        </a:solidFill>
                        <a:latin typeface="+mn-lt"/>
                        <a:ea typeface="+mn-ea"/>
                        <a:cs typeface="+mn-cs"/>
                      </a:endParaRPr>
                    </a:p>
                  </a:txBody>
                  <a:tcPr/>
                </a:tc>
                <a:tc>
                  <a:txBody>
                    <a:bodyPr/>
                    <a:lstStyle/>
                    <a:p>
                      <a:r>
                        <a:rPr lang="en-IN" sz="1100" kern="1200" dirty="0"/>
                        <a:t>12 Months</a:t>
                      </a:r>
                      <a:endParaRPr lang="en-IN" sz="1100" kern="1200" dirty="0">
                        <a:solidFill>
                          <a:schemeClr val="dk1"/>
                        </a:solidFill>
                        <a:latin typeface="+mn-lt"/>
                        <a:ea typeface="+mn-ea"/>
                        <a:cs typeface="+mn-cs"/>
                      </a:endParaRPr>
                    </a:p>
                  </a:txBody>
                  <a:tcPr/>
                </a:tc>
                <a:tc>
                  <a:txBody>
                    <a:bodyPr/>
                    <a:lstStyle/>
                    <a:p>
                      <a:r>
                        <a:rPr lang="en-US" sz="1100" dirty="0"/>
                        <a:t>15 January 2021</a:t>
                      </a:r>
                      <a:endParaRPr lang="en-IN" sz="1100" kern="1200" dirty="0">
                        <a:solidFill>
                          <a:schemeClr val="dk1"/>
                        </a:solidFill>
                        <a:latin typeface="+mn-lt"/>
                        <a:ea typeface="+mn-ea"/>
                        <a:cs typeface="+mn-cs"/>
                      </a:endParaRPr>
                    </a:p>
                  </a:txBody>
                  <a:tcPr/>
                </a:tc>
                <a:tc>
                  <a:txBody>
                    <a:bodyPr/>
                    <a:lstStyle/>
                    <a:p>
                      <a:r>
                        <a:rPr lang="en-US" sz="1100" dirty="0"/>
                        <a:t>14 January 2022 </a:t>
                      </a:r>
                      <a:endParaRPr lang="en-IN" sz="1100" kern="1200" dirty="0">
                        <a:solidFill>
                          <a:schemeClr val="dk1"/>
                        </a:solidFill>
                        <a:latin typeface="+mn-lt"/>
                        <a:ea typeface="+mn-ea"/>
                        <a:cs typeface="+mn-cs"/>
                      </a:endParaRPr>
                    </a:p>
                  </a:txBody>
                  <a:tcPr/>
                </a:tc>
                <a:extLst>
                  <a:ext uri="{0D108BD9-81ED-4DB2-BD59-A6C34878D82A}">
                    <a16:rowId xmlns:a16="http://schemas.microsoft.com/office/drawing/2014/main" val="4057019880"/>
                  </a:ext>
                </a:extLst>
              </a:tr>
              <a:tr h="368300">
                <a:tc>
                  <a:txBody>
                    <a:bodyPr/>
                    <a:lstStyle/>
                    <a:p>
                      <a:r>
                        <a:rPr lang="en-IN" sz="1100" kern="1200" dirty="0"/>
                        <a:t>Run every “X” days (e.g.: 5 days)</a:t>
                      </a:r>
                      <a:endParaRPr lang="en-IN" sz="1100" kern="1200" dirty="0">
                        <a:solidFill>
                          <a:schemeClr val="dk1"/>
                        </a:solidFill>
                        <a:latin typeface="+mn-lt"/>
                        <a:ea typeface="+mn-ea"/>
                        <a:cs typeface="+mn-cs"/>
                      </a:endParaRPr>
                    </a:p>
                  </a:txBody>
                  <a:tcPr/>
                </a:tc>
                <a:tc>
                  <a:txBody>
                    <a:bodyPr/>
                    <a:lstStyle/>
                    <a:p>
                      <a:r>
                        <a:rPr lang="en-IN" sz="1100" kern="1200" dirty="0"/>
                        <a:t>6 Months + 2X Days</a:t>
                      </a:r>
                      <a:endParaRPr lang="en-IN" sz="1100" kern="1200" dirty="0">
                        <a:solidFill>
                          <a:schemeClr val="dk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t>1 February 2021 </a:t>
                      </a:r>
                      <a:endParaRPr lang="en-IN" sz="1100" kern="1200" dirty="0">
                        <a:solidFill>
                          <a:schemeClr val="dk1"/>
                        </a:solidFill>
                        <a:latin typeface="+mn-lt"/>
                        <a:ea typeface="+mn-ea"/>
                        <a:cs typeface="+mn-cs"/>
                      </a:endParaRPr>
                    </a:p>
                  </a:txBody>
                  <a:tcPr/>
                </a:tc>
                <a:tc>
                  <a:txBody>
                    <a:bodyPr/>
                    <a:lstStyle/>
                    <a:p>
                      <a:r>
                        <a:rPr lang="en-US" sz="1100" dirty="0"/>
                        <a:t>10 August 2021 </a:t>
                      </a:r>
                      <a:endParaRPr lang="en-IN" sz="1100" kern="1200" dirty="0">
                        <a:solidFill>
                          <a:schemeClr val="dk1"/>
                        </a:solidFill>
                        <a:latin typeface="+mn-lt"/>
                        <a:ea typeface="+mn-ea"/>
                        <a:cs typeface="+mn-cs"/>
                      </a:endParaRPr>
                    </a:p>
                  </a:txBody>
                  <a:tcPr/>
                </a:tc>
                <a:extLst>
                  <a:ext uri="{0D108BD9-81ED-4DB2-BD59-A6C34878D82A}">
                    <a16:rowId xmlns:a16="http://schemas.microsoft.com/office/drawing/2014/main" val="443429896"/>
                  </a:ext>
                </a:extLst>
              </a:tr>
            </a:tbl>
          </a:graphicData>
        </a:graphic>
      </p:graphicFrame>
      <p:pic>
        <p:nvPicPr>
          <p:cNvPr id="12" name="image7.jpeg">
            <a:extLst>
              <a:ext uri="{FF2B5EF4-FFF2-40B4-BE49-F238E27FC236}">
                <a16:creationId xmlns:a16="http://schemas.microsoft.com/office/drawing/2014/main" id="{8B754A36-4838-40E2-87A5-252D88F2BF1C}"/>
              </a:ext>
            </a:extLst>
          </p:cNvPr>
          <p:cNvPicPr/>
          <p:nvPr/>
        </p:nvPicPr>
        <p:blipFill>
          <a:blip r:embed="rId2" cstate="print"/>
          <a:stretch>
            <a:fillRect/>
          </a:stretch>
        </p:blipFill>
        <p:spPr>
          <a:xfrm>
            <a:off x="6081942" y="3194926"/>
            <a:ext cx="2908300" cy="1300874"/>
          </a:xfrm>
          <a:prstGeom prst="rect">
            <a:avLst/>
          </a:prstGeom>
        </p:spPr>
      </p:pic>
      <p:sp>
        <p:nvSpPr>
          <p:cNvPr id="8" name="Rectangle 7">
            <a:extLst>
              <a:ext uri="{FF2B5EF4-FFF2-40B4-BE49-F238E27FC236}">
                <a16:creationId xmlns:a16="http://schemas.microsoft.com/office/drawing/2014/main" id="{C0A84DE1-AB8E-4FD6-B35E-6AD0ADA44AD4}"/>
              </a:ext>
            </a:extLst>
          </p:cNvPr>
          <p:cNvSpPr/>
          <p:nvPr/>
        </p:nvSpPr>
        <p:spPr>
          <a:xfrm>
            <a:off x="153754" y="3221070"/>
            <a:ext cx="5719996" cy="1031051"/>
          </a:xfrm>
          <a:prstGeom prst="rect">
            <a:avLst/>
          </a:prstGeom>
        </p:spPr>
        <p:txBody>
          <a:bodyPr wrap="square">
            <a:spAutoFit/>
          </a:bodyPr>
          <a:lstStyle/>
          <a:p>
            <a:pPr>
              <a:spcBef>
                <a:spcPts val="0"/>
              </a:spcBef>
              <a:spcAft>
                <a:spcPts val="600"/>
              </a:spcAft>
            </a:pPr>
            <a:r>
              <a:rPr lang="en-US" sz="1400" dirty="0">
                <a:latin typeface="IBM Plex Sans" panose="020B0503050000000000" pitchFamily="34" charset="0"/>
              </a:rPr>
              <a:t>If a user sets an end date that exceeds the timeframe set for the respective schedule, an alert message is displayed. </a:t>
            </a:r>
          </a:p>
          <a:p>
            <a:pPr>
              <a:spcBef>
                <a:spcPts val="0"/>
              </a:spcBef>
              <a:spcAft>
                <a:spcPts val="600"/>
              </a:spcAft>
            </a:pPr>
            <a:r>
              <a:rPr lang="en-US" sz="1400" dirty="0">
                <a:latin typeface="IBM Plex Sans" panose="020B0503050000000000" pitchFamily="34" charset="0"/>
              </a:rPr>
              <a:t>The alert message displays the farthest date and users can refer to the tooltip message that provides the criteria.</a:t>
            </a:r>
            <a:endParaRPr lang="en-US" sz="1600" dirty="0">
              <a:latin typeface="IBM Plex Sans" panose="020B0503050000000000" pitchFamily="34" charset="0"/>
            </a:endParaRPr>
          </a:p>
        </p:txBody>
      </p:sp>
      <p:sp>
        <p:nvSpPr>
          <p:cNvPr id="9" name="Rectangle 8">
            <a:extLst>
              <a:ext uri="{FF2B5EF4-FFF2-40B4-BE49-F238E27FC236}">
                <a16:creationId xmlns:a16="http://schemas.microsoft.com/office/drawing/2014/main" id="{A1CA8252-4344-4CC7-BA03-1125D59D60B8}"/>
              </a:ext>
            </a:extLst>
          </p:cNvPr>
          <p:cNvSpPr/>
          <p:nvPr/>
        </p:nvSpPr>
        <p:spPr>
          <a:xfrm>
            <a:off x="76200" y="832123"/>
            <a:ext cx="6908800" cy="307777"/>
          </a:xfrm>
          <a:prstGeom prst="rect">
            <a:avLst/>
          </a:prstGeom>
        </p:spPr>
        <p:txBody>
          <a:bodyPr wrap="square">
            <a:spAutoFit/>
          </a:bodyPr>
          <a:lstStyle/>
          <a:p>
            <a:r>
              <a:rPr lang="en-US" sz="1400" dirty="0"/>
              <a:t>Examples for calculating the expiry date when users schedule new jobs:</a:t>
            </a:r>
            <a:endParaRPr lang="en-IN" sz="1400" dirty="0"/>
          </a:p>
        </p:txBody>
      </p:sp>
    </p:spTree>
    <p:extLst>
      <p:ext uri="{BB962C8B-B14F-4D97-AF65-F5344CB8AC3E}">
        <p14:creationId xmlns:p14="http://schemas.microsoft.com/office/powerpoint/2010/main" val="1146574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up)">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DDE22E5-C6F0-48C6-8441-78EBBD1A2B8B}"/>
              </a:ext>
            </a:extLst>
          </p:cNvPr>
          <p:cNvSpPr txBox="1">
            <a:spLocks/>
          </p:cNvSpPr>
          <p:nvPr/>
        </p:nvSpPr>
        <p:spPr>
          <a:xfrm>
            <a:off x="-1" y="-1"/>
            <a:ext cx="9143999" cy="811925"/>
          </a:xfrm>
          <a:prstGeom prst="rect">
            <a:avLst/>
          </a:prstGeom>
          <a:solidFill>
            <a:schemeClr val="tx1"/>
          </a:solidFill>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lnSpc>
                <a:spcPct val="150000"/>
              </a:lnSpc>
            </a:pPr>
            <a:r>
              <a:rPr lang="en-US" b="1">
                <a:solidFill>
                  <a:schemeClr val="accent2"/>
                </a:solidFill>
              </a:rPr>
              <a:t>DIT - End Date Selection</a:t>
            </a:r>
            <a:endParaRPr lang="en-US" b="1" dirty="0">
              <a:solidFill>
                <a:schemeClr val="accent2"/>
              </a:solidFill>
            </a:endParaRPr>
          </a:p>
        </p:txBody>
      </p:sp>
      <p:sp>
        <p:nvSpPr>
          <p:cNvPr id="8" name="TextBox 7">
            <a:extLst>
              <a:ext uri="{FF2B5EF4-FFF2-40B4-BE49-F238E27FC236}">
                <a16:creationId xmlns:a16="http://schemas.microsoft.com/office/drawing/2014/main" id="{0799EFD1-B1CF-4687-9520-429894E10953}"/>
              </a:ext>
            </a:extLst>
          </p:cNvPr>
          <p:cNvSpPr txBox="1"/>
          <p:nvPr/>
        </p:nvSpPr>
        <p:spPr>
          <a:xfrm>
            <a:off x="223339" y="939800"/>
            <a:ext cx="4812211" cy="3585597"/>
          </a:xfrm>
          <a:prstGeom prst="rect">
            <a:avLst/>
          </a:prstGeom>
          <a:noFill/>
        </p:spPr>
        <p:txBody>
          <a:bodyPr wrap="square" rtlCol="0">
            <a:spAutoFit/>
          </a:bodyPr>
          <a:lstStyle/>
          <a:p>
            <a:pPr marL="171450" indent="-171450">
              <a:spcBef>
                <a:spcPts val="600"/>
              </a:spcBef>
              <a:buFont typeface="Wingdings" panose="05000000000000000000" pitchFamily="2" charset="2"/>
              <a:buChar char="ü"/>
            </a:pPr>
            <a:r>
              <a:rPr lang="en-US" sz="1200" dirty="0"/>
              <a:t>A new column </a:t>
            </a:r>
            <a:r>
              <a:rPr lang="en-US" sz="1200" b="1" dirty="0"/>
              <a:t>Expiry Date</a:t>
            </a:r>
            <a:r>
              <a:rPr lang="en-US" sz="1200" dirty="0"/>
              <a:t> is added to the My Scheduled Jobs table. </a:t>
            </a:r>
          </a:p>
          <a:p>
            <a:pPr marL="171450" indent="-171450">
              <a:spcBef>
                <a:spcPts val="600"/>
              </a:spcBef>
              <a:buFont typeface="Wingdings" panose="05000000000000000000" pitchFamily="2" charset="2"/>
              <a:buChar char="ü"/>
            </a:pPr>
            <a:r>
              <a:rPr lang="en-US" sz="1200" dirty="0"/>
              <a:t>This column displays the expiry date of the user's job that is approaching expiry.</a:t>
            </a:r>
          </a:p>
          <a:p>
            <a:pPr marL="171450" indent="-171450">
              <a:spcBef>
                <a:spcPts val="600"/>
              </a:spcBef>
              <a:buFont typeface="Wingdings" panose="05000000000000000000" pitchFamily="2" charset="2"/>
              <a:buChar char="ü"/>
            </a:pPr>
            <a:r>
              <a:rPr lang="en-US" sz="1200" b="1" dirty="0"/>
              <a:t>Status</a:t>
            </a:r>
            <a:r>
              <a:rPr lang="en-US" sz="1200" dirty="0"/>
              <a:t> </a:t>
            </a:r>
            <a:r>
              <a:rPr lang="en-US" sz="1200" b="1" dirty="0"/>
              <a:t>column</a:t>
            </a:r>
            <a:r>
              <a:rPr lang="en-US" sz="1200" dirty="0"/>
              <a:t> displays the status of expired jobs as </a:t>
            </a:r>
            <a:r>
              <a:rPr lang="en-US" sz="1200" b="1" dirty="0"/>
              <a:t>Expired</a:t>
            </a:r>
            <a:r>
              <a:rPr lang="en-US" sz="1200" dirty="0"/>
              <a:t> in </a:t>
            </a:r>
            <a:r>
              <a:rPr lang="en-US" sz="1200" dirty="0">
                <a:solidFill>
                  <a:srgbClr val="FF0000"/>
                </a:solidFill>
              </a:rPr>
              <a:t>red</a:t>
            </a:r>
            <a:r>
              <a:rPr lang="en-US" sz="1200" dirty="0"/>
              <a:t>. </a:t>
            </a:r>
          </a:p>
          <a:p>
            <a:pPr marL="171450" indent="-171450">
              <a:spcBef>
                <a:spcPts val="600"/>
              </a:spcBef>
              <a:buFont typeface="Wingdings" panose="05000000000000000000" pitchFamily="2" charset="2"/>
              <a:buChar char="ü"/>
            </a:pPr>
            <a:r>
              <a:rPr lang="en-US" sz="1200" dirty="0"/>
              <a:t>This status is displayed for 14 days from the date of expiry.</a:t>
            </a:r>
          </a:p>
          <a:p>
            <a:pPr marL="171450" indent="-171450">
              <a:spcBef>
                <a:spcPts val="600"/>
              </a:spcBef>
              <a:buFont typeface="Wingdings" panose="05000000000000000000" pitchFamily="2" charset="2"/>
              <a:buChar char="ü"/>
            </a:pPr>
            <a:r>
              <a:rPr lang="en-US" sz="1200" dirty="0"/>
              <a:t>Users can renew the schedule of the job during this renewal window using the new button </a:t>
            </a:r>
            <a:r>
              <a:rPr lang="en-US" sz="1200" b="1" dirty="0"/>
              <a:t>Renew Schedule.</a:t>
            </a:r>
          </a:p>
          <a:p>
            <a:pPr marL="171450" indent="-171450">
              <a:spcBef>
                <a:spcPts val="600"/>
              </a:spcBef>
              <a:buFont typeface="Wingdings" panose="05000000000000000000" pitchFamily="2" charset="2"/>
              <a:buChar char="ü"/>
            </a:pPr>
            <a:r>
              <a:rPr lang="en-US" sz="1200" dirty="0"/>
              <a:t>Renewal window for a scheduled job is opened </a:t>
            </a:r>
            <a:r>
              <a:rPr lang="en-US" sz="1200" b="1" dirty="0"/>
              <a:t>14 days before </a:t>
            </a:r>
            <a:r>
              <a:rPr lang="en-US" sz="1200" dirty="0"/>
              <a:t>the date of expiry and up to </a:t>
            </a:r>
            <a:r>
              <a:rPr lang="en-US" sz="1200" b="1" dirty="0"/>
              <a:t>14 days after </a:t>
            </a:r>
            <a:r>
              <a:rPr lang="en-US" sz="1200" dirty="0"/>
              <a:t>the expiry. </a:t>
            </a:r>
          </a:p>
          <a:p>
            <a:pPr marL="171450" indent="-171450">
              <a:spcBef>
                <a:spcPts val="600"/>
              </a:spcBef>
              <a:buFont typeface="Wingdings" panose="05000000000000000000" pitchFamily="2" charset="2"/>
              <a:buChar char="ü"/>
            </a:pPr>
            <a:r>
              <a:rPr lang="en-US" sz="1200" dirty="0"/>
              <a:t>This button is enabled for a scheduled job only during the </a:t>
            </a:r>
            <a:r>
              <a:rPr lang="en-US" sz="1200" b="1" dirty="0"/>
              <a:t>28 days</a:t>
            </a:r>
            <a:r>
              <a:rPr lang="en-US" sz="1200" dirty="0"/>
              <a:t> of the renewal window and is disabled during all other time. </a:t>
            </a:r>
          </a:p>
          <a:p>
            <a:pPr marL="171450" indent="-171450">
              <a:spcBef>
                <a:spcPts val="600"/>
              </a:spcBef>
              <a:buFont typeface="Wingdings" panose="05000000000000000000" pitchFamily="2" charset="2"/>
              <a:buChar char="ü"/>
            </a:pPr>
            <a:r>
              <a:rPr lang="en-US" sz="1200" dirty="0"/>
              <a:t>When users select Renew Schedule, the schedule is renewed based on the criteria and the next expiry date is displayed.</a:t>
            </a:r>
          </a:p>
        </p:txBody>
      </p:sp>
      <p:pic>
        <p:nvPicPr>
          <p:cNvPr id="5" name="Picture 4">
            <a:extLst>
              <a:ext uri="{FF2B5EF4-FFF2-40B4-BE49-F238E27FC236}">
                <a16:creationId xmlns:a16="http://schemas.microsoft.com/office/drawing/2014/main" id="{296FB73B-5C85-4F21-993E-1A5175527E2C}"/>
              </a:ext>
            </a:extLst>
          </p:cNvPr>
          <p:cNvPicPr>
            <a:picLocks noChangeAspect="1"/>
          </p:cNvPicPr>
          <p:nvPr/>
        </p:nvPicPr>
        <p:blipFill>
          <a:blip r:embed="rId2"/>
          <a:stretch>
            <a:fillRect/>
          </a:stretch>
        </p:blipFill>
        <p:spPr>
          <a:xfrm>
            <a:off x="5213350" y="939800"/>
            <a:ext cx="3911168" cy="1152652"/>
          </a:xfrm>
          <a:prstGeom prst="rect">
            <a:avLst/>
          </a:prstGeom>
        </p:spPr>
      </p:pic>
      <p:pic>
        <p:nvPicPr>
          <p:cNvPr id="11" name="image9.jpeg">
            <a:extLst>
              <a:ext uri="{FF2B5EF4-FFF2-40B4-BE49-F238E27FC236}">
                <a16:creationId xmlns:a16="http://schemas.microsoft.com/office/drawing/2014/main" id="{F1C0CD62-3F8C-45CE-9EEE-0825058DF580}"/>
              </a:ext>
            </a:extLst>
          </p:cNvPr>
          <p:cNvPicPr/>
          <p:nvPr/>
        </p:nvPicPr>
        <p:blipFill>
          <a:blip r:embed="rId3" cstate="print"/>
          <a:stretch>
            <a:fillRect/>
          </a:stretch>
        </p:blipFill>
        <p:spPr>
          <a:xfrm>
            <a:off x="5237241" y="2092452"/>
            <a:ext cx="3887277" cy="2802522"/>
          </a:xfrm>
          <a:prstGeom prst="rect">
            <a:avLst/>
          </a:prstGeom>
        </p:spPr>
      </p:pic>
    </p:spTree>
    <p:extLst>
      <p:ext uri="{BB962C8B-B14F-4D97-AF65-F5344CB8AC3E}">
        <p14:creationId xmlns:p14="http://schemas.microsoft.com/office/powerpoint/2010/main" val="168024913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inVertic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arn(inVertic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barn(inVertical)">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barn(inVertical)">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barn(inVertical)">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barn(inVertical)">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barn(inVertical)">
                                      <p:cBhvr>
                                        <p:cTn id="4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920750"/>
            <a:ext cx="8133262" cy="3752849"/>
          </a:xfrm>
        </p:spPr>
        <p:txBody>
          <a:bodyPr/>
          <a:lstStyle/>
          <a:p>
            <a:endParaRPr lang="en-US" dirty="0">
              <a:latin typeface="IBM Plex Sans" panose="020B0503050000000000" pitchFamily="34" charset="0"/>
            </a:endParaRPr>
          </a:p>
          <a:p>
            <a:endParaRPr lang="en-US" sz="1400" dirty="0"/>
          </a:p>
        </p:txBody>
      </p:sp>
      <p:sp>
        <p:nvSpPr>
          <p:cNvPr id="10" name="Title 1">
            <a:extLst>
              <a:ext uri="{FF2B5EF4-FFF2-40B4-BE49-F238E27FC236}">
                <a16:creationId xmlns:a16="http://schemas.microsoft.com/office/drawing/2014/main" id="{62099EEA-CD4F-4D47-AB15-A296C6237423}"/>
              </a:ext>
            </a:extLst>
          </p:cNvPr>
          <p:cNvSpPr txBox="1">
            <a:spLocks/>
          </p:cNvSpPr>
          <p:nvPr/>
        </p:nvSpPr>
        <p:spPr>
          <a:xfrm>
            <a:off x="-1" y="-1"/>
            <a:ext cx="9143999" cy="811925"/>
          </a:xfrm>
          <a:prstGeom prst="rect">
            <a:avLst/>
          </a:prstGeom>
          <a:solidFill>
            <a:schemeClr val="tx1"/>
          </a:solidFill>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lnSpc>
                <a:spcPct val="150000"/>
              </a:lnSpc>
            </a:pPr>
            <a:r>
              <a:rPr lang="en-US" sz="2200" b="1" dirty="0">
                <a:solidFill>
                  <a:schemeClr val="accent2"/>
                </a:solidFill>
              </a:rPr>
              <a:t>DIT - </a:t>
            </a:r>
            <a:r>
              <a:rPr lang="en-US" sz="2200" b="1">
                <a:solidFill>
                  <a:schemeClr val="accent2"/>
                </a:solidFill>
              </a:rPr>
              <a:t>Schedule Expiry &amp; </a:t>
            </a:r>
            <a:r>
              <a:rPr lang="en-US" sz="2200" b="1" dirty="0">
                <a:solidFill>
                  <a:schemeClr val="accent2"/>
                </a:solidFill>
              </a:rPr>
              <a:t>Communication</a:t>
            </a:r>
          </a:p>
        </p:txBody>
      </p:sp>
      <p:sp>
        <p:nvSpPr>
          <p:cNvPr id="7" name="Rectangle 6">
            <a:extLst>
              <a:ext uri="{FF2B5EF4-FFF2-40B4-BE49-F238E27FC236}">
                <a16:creationId xmlns:a16="http://schemas.microsoft.com/office/drawing/2014/main" id="{551B5125-4799-4BFB-8019-0699F0B7B6E8}"/>
              </a:ext>
            </a:extLst>
          </p:cNvPr>
          <p:cNvSpPr/>
          <p:nvPr/>
        </p:nvSpPr>
        <p:spPr>
          <a:xfrm>
            <a:off x="172538" y="1172587"/>
            <a:ext cx="8697323" cy="3531736"/>
          </a:xfrm>
          <a:prstGeom prst="rect">
            <a:avLst/>
          </a:prstGeom>
        </p:spPr>
        <p:txBody>
          <a:bodyPr wrap="square">
            <a:spAutoFit/>
          </a:bodyPr>
          <a:lstStyle/>
          <a:p>
            <a:r>
              <a:rPr lang="en-US" sz="1200" dirty="0"/>
              <a:t>A new setting has been introduced for notifying users for their scheduled jobs.</a:t>
            </a:r>
          </a:p>
          <a:p>
            <a:endParaRPr lang="en-US" sz="1200" dirty="0"/>
          </a:p>
          <a:p>
            <a:r>
              <a:rPr lang="en-US" sz="1200" dirty="0"/>
              <a:t>The owners of the respective templates receive notiﬁcation emails based on the conﬁguration that is available in the Workbench client settings.</a:t>
            </a:r>
          </a:p>
          <a:p>
            <a:endParaRPr lang="en-US" sz="1050" dirty="0"/>
          </a:p>
          <a:p>
            <a:r>
              <a:rPr lang="en-US" sz="1200" dirty="0"/>
              <a:t>Clients can conﬁgure the frequency at which they might receive the schedule expiry notiﬁcations. </a:t>
            </a:r>
          </a:p>
          <a:p>
            <a:endParaRPr lang="en-US" sz="900" dirty="0"/>
          </a:p>
          <a:p>
            <a:r>
              <a:rPr lang="en-US" sz="1200" dirty="0"/>
              <a:t>The client-setting </a:t>
            </a:r>
            <a:r>
              <a:rPr lang="en-US" sz="1200" b="1" dirty="0"/>
              <a:t>DIT schedule expiration notiﬁcation frequency </a:t>
            </a:r>
            <a:r>
              <a:rPr lang="en-US" sz="1200" dirty="0"/>
              <a:t>is available with the following frequencies of notiﬁcation:</a:t>
            </a:r>
          </a:p>
          <a:p>
            <a:endParaRPr lang="en-IN" sz="1200" dirty="0"/>
          </a:p>
          <a:p>
            <a:pPr marL="285750" lvl="0" indent="-285750">
              <a:buFont typeface="Wingdings" panose="05000000000000000000" pitchFamily="2" charset="2"/>
              <a:buChar char="ü"/>
            </a:pPr>
            <a:r>
              <a:rPr lang="en-US" sz="1200" b="1" dirty="0"/>
              <a:t>14 days and 1 day (default)</a:t>
            </a:r>
            <a:endParaRPr lang="en-IN" sz="1200" b="1" dirty="0"/>
          </a:p>
          <a:p>
            <a:pPr marL="285750" lvl="0" indent="-285750">
              <a:buFont typeface="Wingdings" panose="05000000000000000000" pitchFamily="2" charset="2"/>
              <a:buChar char="ü"/>
            </a:pPr>
            <a:r>
              <a:rPr lang="en-US" sz="1200" b="1" dirty="0"/>
              <a:t>7 days and 1 day</a:t>
            </a:r>
            <a:endParaRPr lang="en-IN" sz="1200" b="1" dirty="0"/>
          </a:p>
          <a:p>
            <a:pPr marL="285750" lvl="0" indent="-285750">
              <a:buFont typeface="Wingdings" panose="05000000000000000000" pitchFamily="2" charset="2"/>
              <a:buChar char="ü"/>
            </a:pPr>
            <a:r>
              <a:rPr lang="en-US" sz="1200" b="1" dirty="0"/>
              <a:t>1 day</a:t>
            </a:r>
            <a:endParaRPr lang="en-IN" sz="1200" b="1" dirty="0"/>
          </a:p>
          <a:p>
            <a:pPr marL="285750" lvl="0" indent="-285750">
              <a:buFont typeface="Wingdings" panose="05000000000000000000" pitchFamily="2" charset="2"/>
              <a:buChar char="ü"/>
            </a:pPr>
            <a:r>
              <a:rPr lang="en-US" sz="1200" b="1" dirty="0"/>
              <a:t>No notiﬁcation</a:t>
            </a:r>
            <a:endParaRPr lang="en-IN" sz="1200" b="1" dirty="0"/>
          </a:p>
          <a:p>
            <a:endParaRPr lang="en-US" sz="1200" dirty="0"/>
          </a:p>
          <a:p>
            <a:r>
              <a:rPr lang="en-US" sz="1200" dirty="0"/>
              <a:t>When users receive a notiﬁcation, they can verify and decide to let the scheduled job expire or validate and renew. </a:t>
            </a:r>
          </a:p>
          <a:p>
            <a:endParaRPr lang="en-US" sz="600" dirty="0"/>
          </a:p>
          <a:p>
            <a:r>
              <a:rPr lang="en-US" sz="1200" dirty="0"/>
              <a:t>A user receives a single email that lists all their schedules getting expired in 1, 7 &amp; 14 days (based on the expiration notification setting)</a:t>
            </a:r>
          </a:p>
          <a:p>
            <a:endParaRPr lang="en-US" sz="700" dirty="0"/>
          </a:p>
          <a:p>
            <a:r>
              <a:rPr lang="en-US" sz="1100" b="1" dirty="0"/>
              <a:t>Note</a:t>
            </a:r>
            <a:r>
              <a:rPr lang="en-US" sz="1100" dirty="0"/>
              <a:t>: </a:t>
            </a:r>
            <a:r>
              <a:rPr lang="en-US" sz="1100" b="1" i="1" dirty="0"/>
              <a:t>This is a client setting. Please reach out to your IBM representative for any changes to this setting</a:t>
            </a:r>
            <a:r>
              <a:rPr lang="en-US" sz="1100" i="1" dirty="0"/>
              <a:t>.</a:t>
            </a:r>
            <a:endParaRPr lang="en-IN" sz="1100" i="1" dirty="0"/>
          </a:p>
        </p:txBody>
      </p:sp>
      <p:pic>
        <p:nvPicPr>
          <p:cNvPr id="2" name="Picture 1">
            <a:extLst>
              <a:ext uri="{FF2B5EF4-FFF2-40B4-BE49-F238E27FC236}">
                <a16:creationId xmlns:a16="http://schemas.microsoft.com/office/drawing/2014/main" id="{75495A72-4693-47D8-B10A-E6842580873B}"/>
              </a:ext>
            </a:extLst>
          </p:cNvPr>
          <p:cNvPicPr>
            <a:picLocks noChangeAspect="1"/>
          </p:cNvPicPr>
          <p:nvPr/>
        </p:nvPicPr>
        <p:blipFill>
          <a:blip r:embed="rId2"/>
          <a:stretch>
            <a:fillRect/>
          </a:stretch>
        </p:blipFill>
        <p:spPr>
          <a:xfrm>
            <a:off x="704850" y="920750"/>
            <a:ext cx="6954154" cy="198690"/>
          </a:xfrm>
          <a:prstGeom prst="rect">
            <a:avLst/>
          </a:prstGeom>
        </p:spPr>
      </p:pic>
    </p:spTree>
    <p:extLst>
      <p:ext uri="{BB962C8B-B14F-4D97-AF65-F5344CB8AC3E}">
        <p14:creationId xmlns:p14="http://schemas.microsoft.com/office/powerpoint/2010/main" val="103945789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5371312" cy="4493752"/>
          </a:xfrm>
        </p:spPr>
        <p:txBody>
          <a:bodyPr/>
          <a:lstStyle/>
          <a:p>
            <a:r>
              <a:rPr lang="en-US" dirty="0"/>
              <a:t>Features Being Released this Month</a:t>
            </a:r>
            <a:endParaRPr lang="en-US" dirty="0">
              <a:solidFill>
                <a:schemeClr val="accent1">
                  <a:lumMod val="75000"/>
                </a:schemeClr>
              </a:solidFill>
            </a:endParaRPr>
          </a:p>
        </p:txBody>
      </p:sp>
    </p:spTree>
    <p:extLst>
      <p:ext uri="{BB962C8B-B14F-4D97-AF65-F5344CB8AC3E}">
        <p14:creationId xmlns:p14="http://schemas.microsoft.com/office/powerpoint/2010/main" val="3502743167"/>
      </p:ext>
    </p:extLst>
  </p:cSld>
  <p:clrMapOvr>
    <a:overrideClrMapping bg1="lt1" tx1="dk1" bg2="lt2" tx2="dk2" accent1="accent1" accent2="accent2" accent3="accent3" accent4="accent4" accent5="accent5" accent6="accent6" hlink="hlink" folHlink="folHlink"/>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UI/Talent Gateways</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759794"/>
            <a:ext cx="4343398" cy="3938594"/>
          </a:xfrm>
        </p:spPr>
        <p:txBody>
          <a:bodyPr/>
          <a:lstStyle/>
          <a:p>
            <a:r>
              <a:rPr lang="en-US" dirty="0"/>
              <a:t>RTC #: </a:t>
            </a:r>
            <a:r>
              <a:rPr lang="en-IN" dirty="0"/>
              <a:t>131192, 131415</a:t>
            </a:r>
            <a:endParaRPr lang="en-US" dirty="0"/>
          </a:p>
          <a:p>
            <a:r>
              <a:rPr lang="en-US" dirty="0"/>
              <a:t>Description:</a:t>
            </a:r>
          </a:p>
          <a:p>
            <a:r>
              <a:rPr lang="en-US" dirty="0"/>
              <a:t>The </a:t>
            </a:r>
            <a:r>
              <a:rPr lang="en-US" b="1" dirty="0"/>
              <a:t>eSignature</a:t>
            </a:r>
            <a:r>
              <a:rPr lang="en-US" dirty="0"/>
              <a:t> feature is now getting released to Production.</a:t>
            </a:r>
          </a:p>
          <a:p>
            <a:r>
              <a:rPr lang="en-US" dirty="0"/>
              <a:t>Candidates can add, edit and view an </a:t>
            </a:r>
            <a:r>
              <a:rPr lang="en-US" b="1" dirty="0"/>
              <a:t>eSignature</a:t>
            </a:r>
            <a:r>
              <a:rPr lang="en-US" dirty="0"/>
              <a:t> on </a:t>
            </a:r>
            <a:r>
              <a:rPr lang="en-US" b="1" dirty="0"/>
              <a:t>candidate forms </a:t>
            </a:r>
            <a:r>
              <a:rPr lang="en-US" dirty="0"/>
              <a:t>and </a:t>
            </a:r>
            <a:r>
              <a:rPr lang="en-US" b="1" dirty="0"/>
              <a:t>document subsidiary forms</a:t>
            </a:r>
            <a:r>
              <a:rPr lang="en-US" dirty="0"/>
              <a:t>.</a:t>
            </a:r>
          </a:p>
          <a:p>
            <a:r>
              <a:rPr lang="en-US" dirty="0"/>
              <a:t>A new </a:t>
            </a:r>
            <a:r>
              <a:rPr lang="en-US" b="1" dirty="0"/>
              <a:t>Signature </a:t>
            </a:r>
            <a:r>
              <a:rPr lang="en-US" dirty="0"/>
              <a:t>ﬁeld with the link </a:t>
            </a:r>
            <a:r>
              <a:rPr lang="en-US" b="1" i="1" dirty="0"/>
              <a:t>Create signature</a:t>
            </a:r>
            <a:r>
              <a:rPr lang="en-US" b="1" dirty="0"/>
              <a:t> </a:t>
            </a:r>
            <a:r>
              <a:rPr lang="en-US" dirty="0"/>
              <a:t>will be </a:t>
            </a:r>
            <a:r>
              <a:rPr lang="en-IN" dirty="0"/>
              <a:t>presented where candidates can </a:t>
            </a:r>
            <a:r>
              <a:rPr lang="en-IN" b="1" dirty="0"/>
              <a:t>Draw</a:t>
            </a:r>
            <a:r>
              <a:rPr lang="en-IN" dirty="0"/>
              <a:t>, </a:t>
            </a:r>
            <a:r>
              <a:rPr lang="en-IN" b="1" dirty="0"/>
              <a:t>Upload</a:t>
            </a:r>
            <a:r>
              <a:rPr lang="en-IN" dirty="0"/>
              <a:t> and/or </a:t>
            </a:r>
            <a:r>
              <a:rPr lang="en-IN" b="1" dirty="0"/>
              <a:t>Type a signature</a:t>
            </a:r>
            <a:r>
              <a:rPr lang="en-IN" dirty="0"/>
              <a:t>.</a:t>
            </a:r>
          </a:p>
          <a:p>
            <a:r>
              <a:rPr lang="en-IN" dirty="0"/>
              <a:t>It is also available to be used inside a </a:t>
            </a:r>
            <a:r>
              <a:rPr lang="en-IN" b="1" dirty="0"/>
              <a:t>Gateway Questionnaire</a:t>
            </a:r>
            <a:r>
              <a:rPr lang="en-IN" dirty="0"/>
              <a:t> (GQ).</a:t>
            </a: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1"/>
            <a:ext cx="2286000" cy="1106909"/>
          </a:xfrm>
        </p:spPr>
        <p:txBody>
          <a:bodyPr/>
          <a:lstStyle/>
          <a:p>
            <a:pPr>
              <a:spcBef>
                <a:spcPts val="0"/>
              </a:spcBef>
            </a:pPr>
            <a:r>
              <a:rPr lang="en-US" sz="1350" dirty="0"/>
              <a:t>Configurable or Visible?</a:t>
            </a:r>
          </a:p>
          <a:p>
            <a:pPr>
              <a:spcBef>
                <a:spcPts val="0"/>
              </a:spcBef>
            </a:pPr>
            <a:r>
              <a:rPr lang="en-US" sz="1350" dirty="0"/>
              <a:t>      CONFIGURABLE</a:t>
            </a:r>
          </a:p>
          <a:p>
            <a:pPr>
              <a:spcBef>
                <a:spcPts val="0"/>
              </a:spcBef>
            </a:pPr>
            <a:r>
              <a:rPr lang="en-US" sz="1350" dirty="0"/>
              <a:t>	 </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1"/>
            <a:ext cx="2286000" cy="1106909"/>
          </a:xfrm>
        </p:spPr>
        <p:txBody>
          <a:bodyPr/>
          <a:lstStyle/>
          <a:p>
            <a:pPr>
              <a:spcBef>
                <a:spcPts val="0"/>
              </a:spcBef>
            </a:pPr>
            <a:r>
              <a:rPr lang="en-US" dirty="0"/>
              <a:t>Who’s Affected:</a:t>
            </a:r>
          </a:p>
          <a:p>
            <a:pPr>
              <a:spcBef>
                <a:spcPts val="0"/>
              </a:spcBef>
            </a:pPr>
            <a:r>
              <a:rPr lang="en-US" dirty="0"/>
              <a:t>Recruiters, Candidates, Workbench Admins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45112"/>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Candidates - eSignature</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82519" y="1106909"/>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was released to STAGING ONLY with December release. </a:t>
            </a:r>
          </a:p>
          <a:p>
            <a:r>
              <a:rPr lang="en-US" dirty="0"/>
              <a:t>It will </a:t>
            </a:r>
            <a:r>
              <a:rPr lang="en-US" dirty="0">
                <a:solidFill>
                  <a:srgbClr val="92D050"/>
                </a:solidFill>
              </a:rPr>
              <a:t>go to </a:t>
            </a:r>
            <a:r>
              <a:rPr lang="en-US" b="1" dirty="0">
                <a:solidFill>
                  <a:srgbClr val="92D050"/>
                </a:solidFill>
              </a:rPr>
              <a:t>PRODUCTION</a:t>
            </a:r>
            <a:r>
              <a:rPr lang="en-US" dirty="0"/>
              <a:t> with </a:t>
            </a:r>
            <a:r>
              <a:rPr lang="en-US" b="1" dirty="0">
                <a:solidFill>
                  <a:srgbClr val="92D050"/>
                </a:solidFill>
              </a:rPr>
              <a:t>January</a:t>
            </a:r>
            <a:r>
              <a:rPr lang="en-US" dirty="0"/>
              <a:t>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2519" y="1121554"/>
            <a:ext cx="218079" cy="218079"/>
          </a:xfrm>
          <a:prstGeom prst="rect">
            <a:avLst/>
          </a:prstGeom>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10547" y="86716"/>
            <a:ext cx="327129" cy="327129"/>
          </a:xfrm>
          <a:prstGeom prst="rect">
            <a:avLst/>
          </a:prstGeom>
        </p:spPr>
      </p:pic>
      <p:pic>
        <p:nvPicPr>
          <p:cNvPr id="12" name="Picture 2" descr="wrench icon">
            <a:extLst>
              <a:ext uri="{FF2B5EF4-FFF2-40B4-BE49-F238E27FC236}">
                <a16:creationId xmlns:a16="http://schemas.microsoft.com/office/drawing/2014/main" id="{B7D6E1CA-AAAD-43F2-92E3-BCF86BFB000A}"/>
              </a:ext>
            </a:extLst>
          </p:cNvPr>
          <p:cNvPicPr>
            <a:picLocks noChangeAspect="1" noChangeArrowheads="1"/>
          </p:cNvPicPr>
          <p:nvPr/>
        </p:nvPicPr>
        <p:blipFill>
          <a:blip r:embed="rId6">
            <a:duotone>
              <a:schemeClr val="bg2">
                <a:shade val="45000"/>
                <a:satMod val="135000"/>
              </a:schemeClr>
              <a:prstClr val="white"/>
            </a:duotone>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030987" y="369712"/>
            <a:ext cx="247337" cy="263666"/>
          </a:xfrm>
          <a:prstGeom prst="rect">
            <a:avLst/>
          </a:prstGeom>
          <a:noFill/>
          <a:ln>
            <a:noFill/>
          </a:ln>
        </p:spPr>
      </p:pic>
      <p:pic>
        <p:nvPicPr>
          <p:cNvPr id="14" name="Picture 13">
            <a:extLst>
              <a:ext uri="{FF2B5EF4-FFF2-40B4-BE49-F238E27FC236}">
                <a16:creationId xmlns:a16="http://schemas.microsoft.com/office/drawing/2014/main" id="{CD89DEED-D73F-4E01-8B52-04D1BCB67E43}"/>
              </a:ext>
            </a:extLst>
          </p:cNvPr>
          <p:cNvPicPr>
            <a:picLocks noChangeAspect="1"/>
          </p:cNvPicPr>
          <p:nvPr/>
        </p:nvPicPr>
        <p:blipFill>
          <a:blip r:embed="rId8">
            <a:biLevel thresh="75000"/>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val="0"/>
              </a:ext>
            </a:extLst>
          </a:blip>
          <a:stretch>
            <a:fillRect/>
          </a:stretch>
        </p:blipFill>
        <p:spPr>
          <a:xfrm>
            <a:off x="6453448" y="112659"/>
            <a:ext cx="257053" cy="257053"/>
          </a:xfrm>
          <a:prstGeom prst="rect">
            <a:avLst/>
          </a:prstGeom>
        </p:spPr>
      </p:pic>
      <p:pic>
        <p:nvPicPr>
          <p:cNvPr id="18" name="Picture 17">
            <a:extLst>
              <a:ext uri="{FF2B5EF4-FFF2-40B4-BE49-F238E27FC236}">
                <a16:creationId xmlns:a16="http://schemas.microsoft.com/office/drawing/2014/main" id="{85AE52C4-140A-40CA-A0B6-CC2ACFD9A713}"/>
              </a:ext>
            </a:extLst>
          </p:cNvPr>
          <p:cNvPicPr>
            <a:picLocks noChangeAspect="1"/>
          </p:cNvPicPr>
          <p:nvPr/>
        </p:nvPicPr>
        <p:blipFill>
          <a:blip r:embed="rId10">
            <a:lum bright="70000" contrast="-70000"/>
            <a:extLst>
              <a:ext uri="{BEBA8EAE-BF5A-486C-A8C5-ECC9F3942E4B}">
                <a14:imgProps xmlns:a14="http://schemas.microsoft.com/office/drawing/2010/main">
                  <a14:imgLayer r:embed="rId11">
                    <a14:imgEffect>
                      <a14:saturation sat="400000"/>
                    </a14:imgEffect>
                  </a14:imgLayer>
                </a14:imgProps>
              </a:ext>
            </a:extLst>
          </a:blip>
          <a:stretch>
            <a:fillRect/>
          </a:stretch>
        </p:blipFill>
        <p:spPr>
          <a:xfrm>
            <a:off x="6110547" y="430476"/>
            <a:ext cx="268329" cy="268329"/>
          </a:xfrm>
          <a:prstGeom prst="rect">
            <a:avLst/>
          </a:prstGeom>
        </p:spPr>
      </p:pic>
    </p:spTree>
    <p:extLst>
      <p:ext uri="{BB962C8B-B14F-4D97-AF65-F5344CB8AC3E}">
        <p14:creationId xmlns:p14="http://schemas.microsoft.com/office/powerpoint/2010/main" val="886632372"/>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Candidates - eSignature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526778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spcBef>
                <a:spcPts val="0"/>
              </a:spcBef>
            </a:pPr>
            <a:r>
              <a:rPr lang="en-US" b="1" dirty="0"/>
              <a:t>Draw Signature</a:t>
            </a:r>
            <a:r>
              <a:rPr lang="en-US" dirty="0"/>
              <a:t>: </a:t>
            </a:r>
          </a:p>
          <a:p>
            <a:pPr marL="458788" lvl="1" indent="-285750">
              <a:spcBef>
                <a:spcPts val="0"/>
              </a:spcBef>
              <a:buFont typeface="Arial" panose="020B0604020202020204" pitchFamily="34" charset="0"/>
              <a:buChar char="•"/>
            </a:pPr>
            <a:r>
              <a:rPr lang="en-US" sz="1200" dirty="0"/>
              <a:t>Depending on the device the candidates use, they can draw a signature in the ﬁeld either using a mouse or similar input device or with their ﬁnger if it is a touch enabled device. </a:t>
            </a:r>
          </a:p>
          <a:p>
            <a:pPr marL="458788" lvl="1" indent="-285750">
              <a:spcBef>
                <a:spcPts val="0"/>
              </a:spcBef>
              <a:buFont typeface="Arial" panose="020B0604020202020204" pitchFamily="34" charset="0"/>
              <a:buChar char="•"/>
            </a:pPr>
            <a:r>
              <a:rPr lang="en-US" sz="1200" dirty="0"/>
              <a:t>The drawn signature is stored in the system (database) as a </a:t>
            </a:r>
            <a:r>
              <a:rPr lang="en-US" sz="1200" b="1" dirty="0"/>
              <a:t>.</a:t>
            </a:r>
            <a:r>
              <a:rPr lang="en-US" sz="1200" b="1" dirty="0" err="1"/>
              <a:t>png</a:t>
            </a:r>
            <a:r>
              <a:rPr lang="en-US" sz="1200" b="1" dirty="0"/>
              <a:t> </a:t>
            </a:r>
            <a:r>
              <a:rPr lang="en-US" sz="1200" dirty="0"/>
              <a:t>format ﬁle.</a:t>
            </a:r>
          </a:p>
          <a:p>
            <a:pPr>
              <a:spcBef>
                <a:spcPts val="0"/>
              </a:spcBef>
            </a:pPr>
            <a:endParaRPr lang="en-US" b="1" dirty="0"/>
          </a:p>
          <a:p>
            <a:pPr>
              <a:spcBef>
                <a:spcPts val="0"/>
              </a:spcBef>
            </a:pPr>
            <a:r>
              <a:rPr lang="en-US" b="1" dirty="0"/>
              <a:t>Upload signature</a:t>
            </a:r>
            <a:r>
              <a:rPr lang="en-US" dirty="0"/>
              <a:t>: </a:t>
            </a:r>
          </a:p>
          <a:p>
            <a:pPr marL="458788" lvl="1" indent="-285750">
              <a:spcBef>
                <a:spcPts val="0"/>
              </a:spcBef>
              <a:buFont typeface="Arial" panose="020B0604020202020204" pitchFamily="34" charset="0"/>
              <a:buChar char="•"/>
            </a:pPr>
            <a:r>
              <a:rPr lang="en-US" sz="1200" dirty="0"/>
              <a:t>Candidates can upload an existing signature that is available in one of the permitted formats. The Upload signature modal displays the list of permitted formats.</a:t>
            </a:r>
          </a:p>
          <a:p>
            <a:pPr marL="458788" lvl="1" indent="-285750">
              <a:spcBef>
                <a:spcPts val="0"/>
              </a:spcBef>
              <a:buFont typeface="Arial" panose="020B0604020202020204" pitchFamily="34" charset="0"/>
              <a:buChar char="•"/>
            </a:pPr>
            <a:r>
              <a:rPr lang="en-US" sz="1200" dirty="0"/>
              <a:t>The uploaded ﬁle is saved in the same format in the system. If candidate attempts to upload a ﬁle of a type that is not permitted, an error message is displayed.</a:t>
            </a:r>
          </a:p>
          <a:p>
            <a:pPr>
              <a:spcBef>
                <a:spcPts val="0"/>
              </a:spcBef>
            </a:pPr>
            <a:endParaRPr lang="en-US" b="1" dirty="0"/>
          </a:p>
          <a:p>
            <a:pPr>
              <a:spcBef>
                <a:spcPts val="0"/>
              </a:spcBef>
            </a:pPr>
            <a:r>
              <a:rPr lang="en-US" b="1" dirty="0"/>
              <a:t>Type signature</a:t>
            </a:r>
            <a:r>
              <a:rPr lang="en-US" dirty="0"/>
              <a:t>: </a:t>
            </a:r>
          </a:p>
          <a:p>
            <a:pPr marL="458788" lvl="1" indent="-285750">
              <a:spcBef>
                <a:spcPts val="0"/>
              </a:spcBef>
              <a:buFont typeface="Arial" panose="020B0604020202020204" pitchFamily="34" charset="0"/>
              <a:buChar char="•"/>
            </a:pPr>
            <a:r>
              <a:rPr lang="en-US" sz="1200" dirty="0"/>
              <a:t>Candidates that do not have an input device that enables them to draw a signature can simply type in their signature. </a:t>
            </a:r>
          </a:p>
          <a:p>
            <a:pPr marL="458788" lvl="1" indent="-285750">
              <a:spcBef>
                <a:spcPts val="0"/>
              </a:spcBef>
              <a:buFont typeface="Arial" panose="020B0604020202020204" pitchFamily="34" charset="0"/>
              <a:buChar char="•"/>
            </a:pPr>
            <a:r>
              <a:rPr lang="en-US" sz="1200" dirty="0"/>
              <a:t>Signature is again stored in </a:t>
            </a:r>
            <a:r>
              <a:rPr lang="en-US" sz="1200" b="1" dirty="0"/>
              <a:t>.</a:t>
            </a:r>
            <a:r>
              <a:rPr lang="en-US" sz="1200" b="1" dirty="0" err="1"/>
              <a:t>png</a:t>
            </a:r>
            <a:r>
              <a:rPr lang="en-US" sz="1200" b="1" dirty="0"/>
              <a:t> </a:t>
            </a:r>
            <a:r>
              <a:rPr lang="en-US" sz="1200" dirty="0"/>
              <a:t>format in the system (database).</a:t>
            </a:r>
            <a:endParaRPr lang="en-IN" sz="1200" dirty="0"/>
          </a:p>
        </p:txBody>
      </p:sp>
      <p:pic>
        <p:nvPicPr>
          <p:cNvPr id="7" name="Picture 6">
            <a:extLst>
              <a:ext uri="{FF2B5EF4-FFF2-40B4-BE49-F238E27FC236}">
                <a16:creationId xmlns:a16="http://schemas.microsoft.com/office/drawing/2014/main" id="{0F4230A7-98E0-4B20-82E9-B87E5687AD6D}"/>
              </a:ext>
            </a:extLst>
          </p:cNvPr>
          <p:cNvPicPr>
            <a:picLocks noChangeAspect="1"/>
          </p:cNvPicPr>
          <p:nvPr/>
        </p:nvPicPr>
        <p:blipFill>
          <a:blip r:embed="rId2"/>
          <a:stretch>
            <a:fillRect/>
          </a:stretch>
        </p:blipFill>
        <p:spPr>
          <a:xfrm>
            <a:off x="5425856" y="2379040"/>
            <a:ext cx="3613831" cy="1254148"/>
          </a:xfrm>
          <a:prstGeom prst="rect">
            <a:avLst/>
          </a:prstGeom>
        </p:spPr>
      </p:pic>
      <p:pic>
        <p:nvPicPr>
          <p:cNvPr id="8" name="Picture 7">
            <a:extLst>
              <a:ext uri="{FF2B5EF4-FFF2-40B4-BE49-F238E27FC236}">
                <a16:creationId xmlns:a16="http://schemas.microsoft.com/office/drawing/2014/main" id="{512CBA45-1CC5-433D-B79E-614E57490257}"/>
              </a:ext>
            </a:extLst>
          </p:cNvPr>
          <p:cNvPicPr>
            <a:picLocks noChangeAspect="1"/>
          </p:cNvPicPr>
          <p:nvPr/>
        </p:nvPicPr>
        <p:blipFill>
          <a:blip r:embed="rId3"/>
          <a:stretch>
            <a:fillRect/>
          </a:stretch>
        </p:blipFill>
        <p:spPr>
          <a:xfrm>
            <a:off x="5425856" y="3666733"/>
            <a:ext cx="3670300" cy="1270632"/>
          </a:xfrm>
          <a:prstGeom prst="rect">
            <a:avLst/>
          </a:prstGeom>
        </p:spPr>
      </p:pic>
      <p:pic>
        <p:nvPicPr>
          <p:cNvPr id="9" name="Picture 8">
            <a:extLst>
              <a:ext uri="{FF2B5EF4-FFF2-40B4-BE49-F238E27FC236}">
                <a16:creationId xmlns:a16="http://schemas.microsoft.com/office/drawing/2014/main" id="{4FFA4C51-D3E1-476B-8ED9-2C4FDD8FA8B2}"/>
              </a:ext>
            </a:extLst>
          </p:cNvPr>
          <p:cNvPicPr>
            <a:picLocks noChangeAspect="1"/>
          </p:cNvPicPr>
          <p:nvPr/>
        </p:nvPicPr>
        <p:blipFill>
          <a:blip r:embed="rId4"/>
          <a:stretch>
            <a:fillRect/>
          </a:stretch>
        </p:blipFill>
        <p:spPr>
          <a:xfrm>
            <a:off x="5425855" y="868639"/>
            <a:ext cx="3613831" cy="1476856"/>
          </a:xfrm>
          <a:prstGeom prst="rect">
            <a:avLst/>
          </a:prstGeom>
        </p:spPr>
      </p:pic>
    </p:spTree>
    <p:extLst>
      <p:ext uri="{BB962C8B-B14F-4D97-AF65-F5344CB8AC3E}">
        <p14:creationId xmlns:p14="http://schemas.microsoft.com/office/powerpoint/2010/main" val="1239058992"/>
      </p:ext>
    </p:extLst>
  </p:cSld>
  <p:clrMapOvr>
    <a:masterClrMapping/>
  </p:clrMapOvr>
  <p:transition spd="slow">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Candidates - eSignature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8633287" cy="353142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Arial" panose="020B0604020202020204" pitchFamily="34" charset="0"/>
              <a:buChar char="•"/>
            </a:pPr>
            <a:r>
              <a:rPr lang="en-US" sz="1600" dirty="0"/>
              <a:t>BrassRing users with appropriate privileges see the ﬁeld depending on the conﬁguration. </a:t>
            </a:r>
          </a:p>
          <a:p>
            <a:pPr marL="285750" indent="-285750">
              <a:spcBef>
                <a:spcPts val="0"/>
              </a:spcBef>
              <a:spcAft>
                <a:spcPts val="600"/>
              </a:spcAft>
              <a:buFont typeface="Arial" panose="020B0604020202020204" pitchFamily="34" charset="0"/>
              <a:buChar char="•"/>
            </a:pPr>
            <a:r>
              <a:rPr lang="en-US" sz="1600" dirty="0"/>
              <a:t>The ﬁeld is available for editing </a:t>
            </a:r>
            <a:r>
              <a:rPr lang="en-US" sz="1600" u="sng" dirty="0"/>
              <a:t>only</a:t>
            </a:r>
            <a:r>
              <a:rPr lang="en-US" sz="1600" dirty="0"/>
              <a:t> for candidates.</a:t>
            </a:r>
          </a:p>
          <a:p>
            <a:pPr marL="285750" indent="-285750">
              <a:spcBef>
                <a:spcPts val="0"/>
              </a:spcBef>
              <a:spcAft>
                <a:spcPts val="600"/>
              </a:spcAft>
              <a:buFont typeface="Arial" panose="020B0604020202020204" pitchFamily="34" charset="0"/>
              <a:buChar char="•"/>
            </a:pPr>
            <a:r>
              <a:rPr lang="en-US" sz="1600" dirty="0"/>
              <a:t>The existing Workbench settings are updated to enable conﬁguration for the signature ﬁelds in the candidate forms and document subsidiary forms.</a:t>
            </a:r>
          </a:p>
          <a:p>
            <a:pPr marL="285750" indent="-285750">
              <a:spcBef>
                <a:spcPts val="0"/>
              </a:spcBef>
              <a:spcAft>
                <a:spcPts val="600"/>
              </a:spcAft>
              <a:buFont typeface="Arial" panose="020B0604020202020204" pitchFamily="34" charset="0"/>
              <a:buChar char="•"/>
            </a:pPr>
            <a:r>
              <a:rPr lang="en-US" sz="1600" dirty="0"/>
              <a:t>When the form is in view-only mode and eSignature has saved value, the form will display the corresponding image.</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This field will only work for candidate facing e-links.</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The field will also work inside Candidate Zone -&gt; Forms section, when the respective candidate forms or document subsidiary forms are sent.</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The field cannot be used inside JSQs (Job Specific Questions).</a:t>
            </a: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139879300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up)">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up)">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up)">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up)">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up)">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up)">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131654</a:t>
            </a:r>
          </a:p>
          <a:p>
            <a:r>
              <a:rPr lang="en-US" dirty="0"/>
              <a:t>Description:</a:t>
            </a:r>
          </a:p>
          <a:p>
            <a:r>
              <a:rPr lang="en-US" sz="1400" dirty="0"/>
              <a:t>The eSignature configuration can be done at form level.</a:t>
            </a:r>
          </a:p>
          <a:p>
            <a:r>
              <a:rPr lang="en-US" sz="1400" dirty="0"/>
              <a:t>Existing attribute "</a:t>
            </a:r>
            <a:r>
              <a:rPr lang="en-US" sz="1400" b="1" dirty="0"/>
              <a:t>Create Candidate Signature Field(for use in Gateway Questionnaires only)</a:t>
            </a:r>
            <a:r>
              <a:rPr lang="en-US" sz="1400" dirty="0"/>
              <a:t>”</a:t>
            </a:r>
            <a:r>
              <a:rPr lang="en-US" sz="1400" b="1" dirty="0"/>
              <a:t> </a:t>
            </a:r>
            <a:r>
              <a:rPr lang="en-US" sz="1400" dirty="0"/>
              <a:t>has been renamed to "</a:t>
            </a:r>
            <a:r>
              <a:rPr lang="en-US" sz="1400" b="1" dirty="0"/>
              <a:t>Create Candidate Signature Field</a:t>
            </a:r>
            <a:r>
              <a:rPr lang="en-US" sz="1400" dirty="0"/>
              <a:t>“.</a:t>
            </a:r>
          </a:p>
          <a:p>
            <a:r>
              <a:rPr lang="en-US" sz="1400" dirty="0"/>
              <a:t>Turning on this attribute will automatically create a standard eSignature field on the form.</a:t>
            </a:r>
          </a:p>
          <a:p>
            <a:r>
              <a:rPr lang="en-US" sz="1400" dirty="0"/>
              <a:t>Only supported in Candidate forms and Doc Subsidiary forms.</a:t>
            </a:r>
          </a:p>
          <a:p>
            <a:r>
              <a:rPr lang="en-US" sz="1400" dirty="0"/>
              <a:t>Only one eSignature field is allowed per form.</a:t>
            </a:r>
          </a:p>
          <a:p>
            <a:r>
              <a:rPr lang="en-US" sz="1400" dirty="0"/>
              <a:t>GQ can be configured with eSignature with a new complex widget.</a:t>
            </a:r>
          </a:p>
          <a:p>
            <a:endParaRPr lang="en-US" sz="1400" b="1" dirty="0"/>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Candidates - eSignature - Workbench Changes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11" name="image19.jpeg">
            <a:extLst>
              <a:ext uri="{FF2B5EF4-FFF2-40B4-BE49-F238E27FC236}">
                <a16:creationId xmlns:a16="http://schemas.microsoft.com/office/drawing/2014/main" id="{07397B87-BAB1-4A87-83E2-B91A0AB2E4E9}"/>
              </a:ext>
            </a:extLst>
          </p:cNvPr>
          <p:cNvPicPr/>
          <p:nvPr/>
        </p:nvPicPr>
        <p:blipFill>
          <a:blip r:embed="rId6" cstate="print"/>
          <a:stretch>
            <a:fillRect/>
          </a:stretch>
        </p:blipFill>
        <p:spPr>
          <a:xfrm>
            <a:off x="5148420" y="1097444"/>
            <a:ext cx="3419159" cy="2629852"/>
          </a:xfrm>
          <a:prstGeom prst="rect">
            <a:avLst/>
          </a:prstGeom>
        </p:spPr>
      </p:pic>
    </p:spTree>
    <p:extLst>
      <p:ext uri="{BB962C8B-B14F-4D97-AF65-F5344CB8AC3E}">
        <p14:creationId xmlns:p14="http://schemas.microsoft.com/office/powerpoint/2010/main" val="1395424967"/>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Candidates - eSignature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0" y="888172"/>
            <a:ext cx="5359400"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b="1" dirty="0"/>
              <a:t>Gateway Questionnaire changes</a:t>
            </a:r>
            <a:r>
              <a:rPr lang="en-US" dirty="0"/>
              <a:t>:</a:t>
            </a:r>
            <a:endParaRPr lang="en-IN" dirty="0"/>
          </a:p>
          <a:p>
            <a:pPr marL="171450" indent="-171450">
              <a:spcBef>
                <a:spcPts val="0"/>
              </a:spcBef>
              <a:buFont typeface="Arial" panose="020B0604020202020204" pitchFamily="34" charset="0"/>
              <a:buChar char="•"/>
            </a:pPr>
            <a:r>
              <a:rPr lang="en-US" sz="1100" dirty="0"/>
              <a:t>The eSignature ﬁeld is implemented in Gateway Questionnaires in the form of a complex widget.</a:t>
            </a:r>
            <a:endParaRPr lang="en-IN" sz="1100" dirty="0"/>
          </a:p>
          <a:p>
            <a:pPr marL="171450" indent="-171450">
              <a:spcBef>
                <a:spcPts val="0"/>
              </a:spcBef>
              <a:buFont typeface="Arial" panose="020B0604020202020204" pitchFamily="34" charset="0"/>
              <a:buChar char="•"/>
            </a:pPr>
            <a:r>
              <a:rPr lang="en-US" sz="1100" dirty="0"/>
              <a:t>A new complex widget named eSignature is available in Gateway Questionnaires.</a:t>
            </a:r>
            <a:endParaRPr lang="en-IN" sz="1100" dirty="0"/>
          </a:p>
          <a:p>
            <a:pPr marL="171450" indent="-171450">
              <a:spcBef>
                <a:spcPts val="0"/>
              </a:spcBef>
              <a:buFont typeface="Arial" panose="020B0604020202020204" pitchFamily="34" charset="0"/>
              <a:buChar char="•"/>
            </a:pPr>
            <a:r>
              <a:rPr lang="en-US" sz="1100" dirty="0"/>
              <a:t>When the eSignature complex widget is enabled and rendered on Talent Gateway Questionnaire, the response is captured into all the eSignature ﬁelds associated to the forms on the Gateway Questionnaire.</a:t>
            </a:r>
            <a:endParaRPr lang="en-IN" sz="1100" dirty="0"/>
          </a:p>
          <a:p>
            <a:pPr marL="171450" indent="-171450">
              <a:spcBef>
                <a:spcPts val="0"/>
              </a:spcBef>
              <a:buFont typeface="Arial" panose="020B0604020202020204" pitchFamily="34" charset="0"/>
              <a:buChar char="•"/>
            </a:pPr>
            <a:r>
              <a:rPr lang="en-US" sz="1100" dirty="0"/>
              <a:t>Only one signature can be added per Gateway Questionnaire.</a:t>
            </a:r>
          </a:p>
          <a:p>
            <a:pPr marL="171450" indent="-171450">
              <a:spcBef>
                <a:spcPts val="0"/>
              </a:spcBef>
              <a:buFont typeface="Arial" panose="020B0604020202020204" pitchFamily="34" charset="0"/>
              <a:buChar char="•"/>
            </a:pPr>
            <a:endParaRPr lang="en-IN" sz="700" dirty="0"/>
          </a:p>
          <a:p>
            <a:pPr>
              <a:spcBef>
                <a:spcPts val="0"/>
              </a:spcBef>
              <a:spcAft>
                <a:spcPts val="600"/>
              </a:spcAft>
            </a:pPr>
            <a:r>
              <a:rPr lang="en-US" b="1" dirty="0">
                <a:latin typeface="IBM Plex Sans" panose="020B0503050000000000" pitchFamily="34" charset="0"/>
              </a:rPr>
              <a:t>Restrictions:</a:t>
            </a:r>
          </a:p>
          <a:p>
            <a:pPr marL="171450" indent="-171450">
              <a:spcBef>
                <a:spcPts val="0"/>
              </a:spcBef>
              <a:buFont typeface="Arial" panose="020B0604020202020204" pitchFamily="34" charset="0"/>
              <a:buChar char="•"/>
            </a:pPr>
            <a:r>
              <a:rPr lang="en-US" sz="1100" dirty="0"/>
              <a:t>Field cannot be made searchable &amp; outputable.</a:t>
            </a:r>
          </a:p>
          <a:p>
            <a:pPr marL="171450" indent="-171450">
              <a:spcBef>
                <a:spcPts val="0"/>
              </a:spcBef>
              <a:buFont typeface="Arial" panose="020B0604020202020204" pitchFamily="34" charset="0"/>
              <a:buChar char="•"/>
            </a:pPr>
            <a:r>
              <a:rPr lang="en-US" sz="1100" dirty="0"/>
              <a:t>Field cannot be made encrypted.</a:t>
            </a:r>
          </a:p>
          <a:p>
            <a:pPr marL="171450" indent="-171450">
              <a:spcBef>
                <a:spcPts val="0"/>
              </a:spcBef>
              <a:buFont typeface="Arial" panose="020B0604020202020204" pitchFamily="34" charset="0"/>
              <a:buChar char="•"/>
            </a:pPr>
            <a:r>
              <a:rPr lang="en-US" sz="1100" dirty="0"/>
              <a:t>Field cannot be inactivated or deleted.</a:t>
            </a:r>
          </a:p>
          <a:p>
            <a:pPr marL="171450" indent="-171450">
              <a:spcBef>
                <a:spcPts val="0"/>
              </a:spcBef>
              <a:buFont typeface="Arial" panose="020B0604020202020204" pitchFamily="34" charset="0"/>
              <a:buChar char="•"/>
            </a:pPr>
            <a:r>
              <a:rPr lang="en-US" sz="1100" dirty="0">
                <a:latin typeface="IBM Plex Sans" panose="020B0503050000000000" pitchFamily="34" charset="0"/>
              </a:rPr>
              <a:t>Database name cannot be changed. By default, “non-editable” for all user types as this is explicitly for candidates use.</a:t>
            </a:r>
          </a:p>
          <a:p>
            <a:pPr marL="171450" indent="-171450">
              <a:spcBef>
                <a:spcPts val="0"/>
              </a:spcBef>
              <a:buFont typeface="Arial" panose="020B0604020202020204" pitchFamily="34" charset="0"/>
              <a:buChar char="•"/>
            </a:pPr>
            <a:r>
              <a:rPr lang="en-US" sz="1100" dirty="0"/>
              <a:t>Form preview and field preview will display the field in add mode (icon/link), like candidate would see, but cannot click to launch the esignature. widget/modal.</a:t>
            </a:r>
          </a:p>
          <a:p>
            <a:pPr marL="171450" indent="-171450">
              <a:spcBef>
                <a:spcPts val="0"/>
              </a:spcBef>
              <a:buFont typeface="Arial" panose="020B0604020202020204" pitchFamily="34" charset="0"/>
              <a:buChar char="•"/>
            </a:pPr>
            <a:r>
              <a:rPr lang="en-US" sz="1100" dirty="0"/>
              <a:t>eSignature Field will NOT be available to be Auto filled from.</a:t>
            </a:r>
          </a:p>
          <a:p>
            <a:pPr marL="171450" indent="-171450">
              <a:spcBef>
                <a:spcPts val="0"/>
              </a:spcBef>
              <a:buFont typeface="Arial" panose="020B0604020202020204" pitchFamily="34" charset="0"/>
              <a:buChar char="•"/>
            </a:pPr>
            <a:r>
              <a:rPr lang="en-US" sz="1100" dirty="0"/>
              <a:t>Field cannot be configured as a CHILD for Field Associations, unlike a regular text field type.</a:t>
            </a:r>
            <a:endParaRPr lang="en-US" sz="1100" dirty="0">
              <a:latin typeface="IBM Plex Sans" panose="020B0503050000000000" pitchFamily="34" charset="0"/>
            </a:endParaRPr>
          </a:p>
        </p:txBody>
      </p:sp>
      <p:pic>
        <p:nvPicPr>
          <p:cNvPr id="4" name="Picture 3">
            <a:extLst>
              <a:ext uri="{FF2B5EF4-FFF2-40B4-BE49-F238E27FC236}">
                <a16:creationId xmlns:a16="http://schemas.microsoft.com/office/drawing/2014/main" id="{81892644-012A-4BB7-9E41-3DB30C969402}"/>
              </a:ext>
            </a:extLst>
          </p:cNvPr>
          <p:cNvPicPr>
            <a:picLocks noChangeAspect="1"/>
          </p:cNvPicPr>
          <p:nvPr/>
        </p:nvPicPr>
        <p:blipFill>
          <a:blip r:embed="rId2"/>
          <a:stretch>
            <a:fillRect/>
          </a:stretch>
        </p:blipFill>
        <p:spPr>
          <a:xfrm>
            <a:off x="5512216" y="2498292"/>
            <a:ext cx="2952334" cy="2645208"/>
          </a:xfrm>
          <a:prstGeom prst="rect">
            <a:avLst/>
          </a:prstGeom>
        </p:spPr>
      </p:pic>
      <p:pic>
        <p:nvPicPr>
          <p:cNvPr id="5" name="Picture 4">
            <a:extLst>
              <a:ext uri="{FF2B5EF4-FFF2-40B4-BE49-F238E27FC236}">
                <a16:creationId xmlns:a16="http://schemas.microsoft.com/office/drawing/2014/main" id="{E36F1037-40A9-451B-8DA7-659E9228AA1D}"/>
              </a:ext>
            </a:extLst>
          </p:cNvPr>
          <p:cNvPicPr>
            <a:picLocks noChangeAspect="1"/>
          </p:cNvPicPr>
          <p:nvPr/>
        </p:nvPicPr>
        <p:blipFill>
          <a:blip r:embed="rId3"/>
          <a:stretch>
            <a:fillRect/>
          </a:stretch>
        </p:blipFill>
        <p:spPr>
          <a:xfrm>
            <a:off x="5512216" y="811924"/>
            <a:ext cx="2603176" cy="1569562"/>
          </a:xfrm>
          <a:prstGeom prst="rect">
            <a:avLst/>
          </a:prstGeom>
        </p:spPr>
      </p:pic>
    </p:spTree>
    <p:extLst>
      <p:ext uri="{BB962C8B-B14F-4D97-AF65-F5344CB8AC3E}">
        <p14:creationId xmlns:p14="http://schemas.microsoft.com/office/powerpoint/2010/main" val="1664657967"/>
      </p:ext>
    </p:extLst>
  </p:cSld>
  <p:clrMapOvr>
    <a:masterClrMapping/>
  </p:clrMapOvr>
  <p:transition spd="slow">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92995"/>
            <a:ext cx="4191003" cy="3809986"/>
          </a:xfrm>
        </p:spPr>
        <p:txBody>
          <a:bodyPr/>
          <a:lstStyle/>
          <a:p>
            <a:r>
              <a:rPr lang="en-US" dirty="0"/>
              <a:t>RTC #: 128225</a:t>
            </a:r>
          </a:p>
          <a:p>
            <a:r>
              <a:rPr lang="en-US" dirty="0"/>
              <a:t>Description:</a:t>
            </a:r>
          </a:p>
          <a:p>
            <a:r>
              <a:rPr lang="en-US" dirty="0"/>
              <a:t>A new </a:t>
            </a:r>
            <a:r>
              <a:rPr lang="en-US" b="1" dirty="0"/>
              <a:t>Reminder Interview RAM</a:t>
            </a:r>
            <a:r>
              <a:rPr lang="en-US" dirty="0"/>
              <a:t> Trigger Mechanism with associated attributes is added to the Rules Automation Manager. </a:t>
            </a:r>
          </a:p>
          <a:p>
            <a:r>
              <a:rPr lang="en-US" dirty="0"/>
              <a:t>This trigger can be used to send reminders to interview coordinators about the interviews that are about to expire. </a:t>
            </a:r>
          </a:p>
          <a:p>
            <a:r>
              <a:rPr lang="en-US" dirty="0"/>
              <a:t>This will help the interview coordinator to intervene and ensure that the interview is completed without getting expired.</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33203"/>
            <a:ext cx="4114800" cy="398648"/>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RAM -Interview Expiry Reminder</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1" name="Picture 2" descr="wrench icon">
            <a:extLst>
              <a:ext uri="{FF2B5EF4-FFF2-40B4-BE49-F238E27FC236}">
                <a16:creationId xmlns:a16="http://schemas.microsoft.com/office/drawing/2014/main" id="{CA4C3F4B-77B5-430D-948D-B11DC01B422E}"/>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2" name="Picture 1">
            <a:extLst>
              <a:ext uri="{FF2B5EF4-FFF2-40B4-BE49-F238E27FC236}">
                <a16:creationId xmlns:a16="http://schemas.microsoft.com/office/drawing/2014/main" id="{A7D70793-586A-4292-9B51-84491C06570D}"/>
              </a:ext>
            </a:extLst>
          </p:cNvPr>
          <p:cNvPicPr>
            <a:picLocks noChangeAspect="1"/>
          </p:cNvPicPr>
          <p:nvPr/>
        </p:nvPicPr>
        <p:blipFill>
          <a:blip r:embed="rId6"/>
          <a:stretch>
            <a:fillRect/>
          </a:stretch>
        </p:blipFill>
        <p:spPr>
          <a:xfrm>
            <a:off x="4572000" y="1186036"/>
            <a:ext cx="4373217" cy="2190372"/>
          </a:xfrm>
          <a:prstGeom prst="rect">
            <a:avLst/>
          </a:prstGeom>
        </p:spPr>
      </p:pic>
    </p:spTree>
    <p:extLst>
      <p:ext uri="{BB962C8B-B14F-4D97-AF65-F5344CB8AC3E}">
        <p14:creationId xmlns:p14="http://schemas.microsoft.com/office/powerpoint/2010/main" val="2111637313"/>
      </p:ext>
    </p:extLst>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b="1" dirty="0">
                <a:solidFill>
                  <a:schemeClr val="accent2"/>
                </a:solidFill>
              </a:rPr>
              <a:t>RAM -Interview Manager Send Reminders to Coordinators</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811924"/>
            <a:ext cx="8935370" cy="388545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latin typeface="IBM Plex Sans" panose="020B0503050000000000" pitchFamily="34" charset="0"/>
            </a:endParaRPr>
          </a:p>
        </p:txBody>
      </p:sp>
      <p:sp>
        <p:nvSpPr>
          <p:cNvPr id="4" name="Rectangle 3">
            <a:extLst>
              <a:ext uri="{FF2B5EF4-FFF2-40B4-BE49-F238E27FC236}">
                <a16:creationId xmlns:a16="http://schemas.microsoft.com/office/drawing/2014/main" id="{7FF6B859-625D-4EBE-8F7E-2E319871569A}"/>
              </a:ext>
            </a:extLst>
          </p:cNvPr>
          <p:cNvSpPr/>
          <p:nvPr/>
        </p:nvSpPr>
        <p:spPr>
          <a:xfrm>
            <a:off x="56231" y="916653"/>
            <a:ext cx="8935369" cy="212365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r>
              <a:rPr lang="en-US" sz="1200" dirty="0"/>
              <a:t>Attributes for the new trigger:</a:t>
            </a:r>
            <a:endParaRPr lang="en-US" dirty="0"/>
          </a:p>
          <a:p>
            <a:pPr lvl="1"/>
            <a:r>
              <a:rPr lang="en-US" sz="1200" b="1" dirty="0"/>
              <a:t>Trigger Name: </a:t>
            </a:r>
            <a:r>
              <a:rPr lang="en-US" sz="1200" dirty="0"/>
              <a:t>Send reminders to Coordinators for Expiring Interviews</a:t>
            </a:r>
          </a:p>
          <a:p>
            <a:pPr lvl="1"/>
            <a:r>
              <a:rPr lang="en-US" sz="1200" b="1" dirty="0"/>
              <a:t>Trigger Type: </a:t>
            </a:r>
            <a:r>
              <a:rPr lang="en-US" sz="1200" dirty="0"/>
              <a:t>RAM Trigger</a:t>
            </a:r>
          </a:p>
          <a:p>
            <a:pPr lvl="1"/>
            <a:r>
              <a:rPr lang="en-US" sz="1200" b="1" dirty="0"/>
              <a:t>Triggering Mechanism: </a:t>
            </a:r>
            <a:r>
              <a:rPr lang="en-US" sz="1200" dirty="0"/>
              <a:t>Interview Manager: Expiring Interviews</a:t>
            </a:r>
          </a:p>
          <a:p>
            <a:pPr lvl="2"/>
            <a:r>
              <a:rPr lang="en-US" sz="1200" b="1" dirty="0"/>
              <a:t>Select Trigger Event: </a:t>
            </a:r>
            <a:r>
              <a:rPr lang="en-US" sz="1200" dirty="0"/>
              <a:t>3 options</a:t>
            </a:r>
          </a:p>
          <a:p>
            <a:pPr marL="1257300" lvl="3" indent="-228600">
              <a:buAutoNum type="arabicPeriod"/>
            </a:pPr>
            <a:r>
              <a:rPr lang="en-US" sz="1200" dirty="0"/>
              <a:t>Invitations Sent (but not all recipients accepted) </a:t>
            </a:r>
          </a:p>
          <a:p>
            <a:pPr marL="1257300" lvl="3" indent="-228600">
              <a:buAutoNum type="arabicPeriod"/>
            </a:pPr>
            <a:r>
              <a:rPr lang="en-US" sz="1200" dirty="0"/>
              <a:t>Availability Requested (but not scheduled)</a:t>
            </a:r>
          </a:p>
          <a:p>
            <a:pPr marL="1257300" lvl="3" indent="-228600">
              <a:buAutoNum type="arabicPeriod"/>
            </a:pPr>
            <a:r>
              <a:rPr lang="en-US" sz="1200" dirty="0"/>
              <a:t>Scheduled but no communication sent</a:t>
            </a:r>
          </a:p>
          <a:p>
            <a:pPr lvl="1"/>
            <a:r>
              <a:rPr lang="en-US" sz="1200" b="1" dirty="0"/>
              <a:t>Timing Mechanism: </a:t>
            </a:r>
            <a:r>
              <a:rPr lang="en-US" sz="1200" dirty="0"/>
              <a:t>Before Expiry (only option, default selection)</a:t>
            </a:r>
            <a:endParaRPr lang="en-US" sz="1000" i="1" dirty="0"/>
          </a:p>
          <a:p>
            <a:pPr lvl="1"/>
            <a:r>
              <a:rPr lang="en-US" sz="1200" b="1" dirty="0"/>
              <a:t>Trigger Timing (</a:t>
            </a:r>
            <a:r>
              <a:rPr lang="en-US" sz="1200" b="1" dirty="0" err="1"/>
              <a:t>hrs</a:t>
            </a:r>
            <a:r>
              <a:rPr lang="en-US" sz="1200" b="1" dirty="0"/>
              <a:t>): </a:t>
            </a:r>
            <a:r>
              <a:rPr lang="en-US" sz="1200" dirty="0"/>
              <a:t>48 </a:t>
            </a:r>
            <a:r>
              <a:rPr lang="en-US" sz="1200" dirty="0" err="1"/>
              <a:t>hrs</a:t>
            </a:r>
            <a:r>
              <a:rPr lang="en-US" sz="1200" dirty="0"/>
              <a:t> [2 days in advance, default value can be changed to integer value (Min 1, Max no limit)].</a:t>
            </a:r>
          </a:p>
          <a:p>
            <a:pPr lvl="1"/>
            <a:r>
              <a:rPr lang="en-US" sz="1200" b="1" dirty="0"/>
              <a:t>Triggering Context</a:t>
            </a:r>
            <a:r>
              <a:rPr lang="en-US" sz="1200" dirty="0"/>
              <a:t>: NA [only value, selected by default]</a:t>
            </a:r>
          </a:p>
        </p:txBody>
      </p:sp>
      <p:sp>
        <p:nvSpPr>
          <p:cNvPr id="7" name="Rectangle 6">
            <a:extLst>
              <a:ext uri="{FF2B5EF4-FFF2-40B4-BE49-F238E27FC236}">
                <a16:creationId xmlns:a16="http://schemas.microsoft.com/office/drawing/2014/main" id="{FC52BE53-A3FC-4CD4-8FEB-5EB99D86E223}"/>
              </a:ext>
            </a:extLst>
          </p:cNvPr>
          <p:cNvSpPr/>
          <p:nvPr/>
        </p:nvSpPr>
        <p:spPr>
          <a:xfrm>
            <a:off x="54618" y="3145040"/>
            <a:ext cx="8936982" cy="15696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r>
              <a:rPr lang="en-US" sz="1200" b="1" dirty="0"/>
              <a:t>Rules</a:t>
            </a:r>
            <a:r>
              <a:rPr lang="en-US" dirty="0"/>
              <a:t>: </a:t>
            </a:r>
            <a:r>
              <a:rPr lang="en-US" sz="1200" dirty="0"/>
              <a:t>[blank by default, user can Add Rule as normal]</a:t>
            </a:r>
          </a:p>
          <a:p>
            <a:r>
              <a:rPr lang="en-US" sz="1200" b="1" dirty="0"/>
              <a:t>Actions: </a:t>
            </a:r>
            <a:r>
              <a:rPr lang="en-US" sz="1200" dirty="0"/>
              <a:t>Normal Options. If Action is selected as “</a:t>
            </a:r>
            <a:r>
              <a:rPr lang="en-US" sz="1200" b="1" dirty="0"/>
              <a:t>Send Communication</a:t>
            </a:r>
            <a:r>
              <a:rPr lang="en-US" sz="1200" dirty="0"/>
              <a:t>”:</a:t>
            </a:r>
          </a:p>
          <a:p>
            <a:pPr lvl="1"/>
            <a:r>
              <a:rPr lang="en-US" sz="1200" b="1" dirty="0"/>
              <a:t>Select notiﬁcation template</a:t>
            </a:r>
            <a:r>
              <a:rPr lang="en-US" b="1" dirty="0"/>
              <a:t> </a:t>
            </a:r>
            <a:r>
              <a:rPr lang="en-US" sz="1200" dirty="0"/>
              <a:t>allows for normal communication templates as well as Interview Manager templates (that contains one or more interview tokens).</a:t>
            </a:r>
            <a:endParaRPr lang="en-IN" sz="1200" dirty="0"/>
          </a:p>
          <a:p>
            <a:pPr lvl="1"/>
            <a:r>
              <a:rPr lang="en-US" sz="1200" b="1" dirty="0"/>
              <a:t>Select recipients </a:t>
            </a:r>
            <a:r>
              <a:rPr lang="en-US" sz="1200" dirty="0"/>
              <a:t>includes normal recipient options as well as interview options:</a:t>
            </a:r>
            <a:endParaRPr lang="en-US" sz="800" dirty="0"/>
          </a:p>
          <a:p>
            <a:pPr marL="914400" lvl="2" indent="-228600">
              <a:buFont typeface="+mj-lt"/>
              <a:buAutoNum type="arabicPeriod"/>
            </a:pPr>
            <a:r>
              <a:rPr lang="en-US" sz="1100" b="1" dirty="0"/>
              <a:t>[Interview Fields] Interviewer</a:t>
            </a:r>
            <a:r>
              <a:rPr lang="en-US" sz="1100" dirty="0"/>
              <a:t> </a:t>
            </a:r>
          </a:p>
          <a:p>
            <a:pPr marL="914400" lvl="2" indent="-228600">
              <a:buFont typeface="+mj-lt"/>
              <a:buAutoNum type="arabicPeriod"/>
            </a:pPr>
            <a:r>
              <a:rPr lang="en-US" sz="1100" b="1" dirty="0"/>
              <a:t>[Interview Fields] Lead Coordinator</a:t>
            </a:r>
          </a:p>
          <a:p>
            <a:pPr marL="914400" lvl="2" indent="-228600">
              <a:buFont typeface="+mj-lt"/>
              <a:buAutoNum type="arabicPeriod"/>
            </a:pPr>
            <a:r>
              <a:rPr lang="en-US" sz="1100" b="1" dirty="0"/>
              <a:t>[Interview Fields] Coordination Team</a:t>
            </a:r>
            <a:endParaRPr lang="en-US" sz="200" b="1" dirty="0"/>
          </a:p>
        </p:txBody>
      </p:sp>
    </p:spTree>
    <p:extLst>
      <p:ext uri="{BB962C8B-B14F-4D97-AF65-F5344CB8AC3E}">
        <p14:creationId xmlns:p14="http://schemas.microsoft.com/office/powerpoint/2010/main" val="3654495524"/>
      </p:ext>
    </p:extLst>
  </p:cSld>
  <p:clrMapOvr>
    <a:masterClrMapping/>
  </p:clrMapOvr>
  <p:transition spd="slow">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759794"/>
            <a:ext cx="4283232" cy="4047156"/>
          </a:xfrm>
        </p:spPr>
        <p:txBody>
          <a:bodyPr/>
          <a:lstStyle/>
          <a:p>
            <a:r>
              <a:rPr lang="en-US" dirty="0"/>
              <a:t>RTC #: </a:t>
            </a:r>
            <a:r>
              <a:rPr lang="en-IN" dirty="0"/>
              <a:t>126313</a:t>
            </a:r>
            <a:endParaRPr lang="en-US" dirty="0"/>
          </a:p>
          <a:p>
            <a:r>
              <a:rPr lang="en-US" dirty="0"/>
              <a:t>Description:</a:t>
            </a:r>
          </a:p>
          <a:p>
            <a:r>
              <a:rPr lang="en-US" sz="1400" dirty="0"/>
              <a:t>Previously, there was no option to use a communication template while sending eLinks.</a:t>
            </a:r>
          </a:p>
          <a:p>
            <a:r>
              <a:rPr lang="en-US" sz="1400" dirty="0">
                <a:latin typeface="IBM Plex Sans" panose="020B0503050000000000" pitchFamily="34" charset="0"/>
              </a:rPr>
              <a:t>Starting this release, the </a:t>
            </a:r>
            <a:r>
              <a:rPr lang="en-US" sz="1400" b="1" dirty="0">
                <a:latin typeface="IBM Plex Sans" panose="020B0503050000000000" pitchFamily="34" charset="0"/>
              </a:rPr>
              <a:t>Send eLink </a:t>
            </a:r>
            <a:r>
              <a:rPr lang="en-US" sz="1400" dirty="0">
                <a:latin typeface="IBM Plex Sans" panose="020B0503050000000000" pitchFamily="34" charset="0"/>
              </a:rPr>
              <a:t>screen provides an option to select a </a:t>
            </a:r>
            <a:r>
              <a:rPr lang="en-US" sz="1400" b="1" dirty="0">
                <a:latin typeface="IBM Plex Sans" panose="020B0503050000000000" pitchFamily="34" charset="0"/>
              </a:rPr>
              <a:t>communication template.</a:t>
            </a:r>
          </a:p>
          <a:p>
            <a:pPr marL="458788" lvl="1" indent="-285750">
              <a:buFont typeface="Arial" panose="020B0604020202020204" pitchFamily="34" charset="0"/>
              <a:buChar char="•"/>
            </a:pPr>
            <a:r>
              <a:rPr lang="en-US" sz="1200" dirty="0"/>
              <a:t>The eLink message regular text box is now replaced with CK editor.</a:t>
            </a:r>
          </a:p>
          <a:p>
            <a:pPr marL="458788" lvl="1" indent="-285750">
              <a:buFont typeface="Arial" panose="020B0604020202020204" pitchFamily="34" charset="0"/>
              <a:buChar char="•"/>
            </a:pPr>
            <a:r>
              <a:rPr lang="en-IN" sz="1200" dirty="0"/>
              <a:t>The selected </a:t>
            </a:r>
            <a:r>
              <a:rPr lang="en-US" sz="1200" dirty="0"/>
              <a:t>communication template can be edited and previewed by the user before sending it out.</a:t>
            </a:r>
            <a:endParaRPr lang="en-US" sz="1200" dirty="0">
              <a:latin typeface="IBM Plex Sans" panose="020B0503050000000000" pitchFamily="34" charset="0"/>
            </a:endParaRPr>
          </a:p>
          <a:p>
            <a:pPr marL="458788" lvl="1" indent="-285750">
              <a:buFont typeface="Arial" panose="020B0604020202020204" pitchFamily="34" charset="0"/>
              <a:buChar char="•"/>
            </a:pPr>
            <a:r>
              <a:rPr lang="en-US" sz="1200" dirty="0"/>
              <a:t>Users can also add attachments from the local device or the candidate's Talent Record.</a:t>
            </a:r>
          </a:p>
          <a:p>
            <a:pPr marL="458788" lvl="1" indent="-285750">
              <a:buFont typeface="Arial" panose="020B0604020202020204" pitchFamily="34" charset="0"/>
              <a:buChar char="•"/>
            </a:pPr>
            <a:r>
              <a:rPr lang="en-US" sz="1200" dirty="0"/>
              <a:t>Admins can configure specific communication templates for this purpose inside BrassRing.</a:t>
            </a: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pPr>
              <a:spcBef>
                <a:spcPts val="0"/>
              </a:spcBef>
            </a:pPr>
            <a:r>
              <a:rPr lang="en-US" dirty="0"/>
              <a:t>Who’s Affected:</a:t>
            </a:r>
          </a:p>
          <a:p>
            <a:pPr>
              <a:spcBef>
                <a:spcPts val="0"/>
              </a:spcBef>
            </a:pPr>
            <a:r>
              <a:rPr lang="en-US" dirty="0"/>
              <a:t>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45112"/>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Communications Templates for eLinks</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71999" y="983767"/>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was released to STAGING ONLY with October release. </a:t>
            </a:r>
          </a:p>
          <a:p>
            <a:r>
              <a:rPr lang="en-US" dirty="0"/>
              <a:t>It will </a:t>
            </a:r>
            <a:r>
              <a:rPr lang="en-US" dirty="0">
                <a:solidFill>
                  <a:srgbClr val="92D050"/>
                </a:solidFill>
              </a:rPr>
              <a:t>go to </a:t>
            </a:r>
            <a:r>
              <a:rPr lang="en-US" b="1" dirty="0">
                <a:solidFill>
                  <a:srgbClr val="92D050"/>
                </a:solidFill>
              </a:rPr>
              <a:t>PRODUCTION</a:t>
            </a:r>
            <a:r>
              <a:rPr lang="en-US" dirty="0">
                <a:solidFill>
                  <a:srgbClr val="92D050"/>
                </a:solidFill>
              </a:rPr>
              <a:t> </a:t>
            </a:r>
            <a:r>
              <a:rPr lang="en-US" dirty="0"/>
              <a:t>with </a:t>
            </a:r>
            <a:r>
              <a:rPr lang="en-US" b="1" dirty="0">
                <a:solidFill>
                  <a:srgbClr val="92D050"/>
                </a:solidFill>
              </a:rPr>
              <a:t>January</a:t>
            </a:r>
            <a:r>
              <a:rPr lang="en-US" dirty="0"/>
              <a:t>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2519" y="1012515"/>
            <a:ext cx="218079" cy="218079"/>
          </a:xfrm>
          <a:prstGeom prst="rect">
            <a:avLst/>
          </a:prstGeom>
        </p:spPr>
      </p:pic>
      <p:pic>
        <p:nvPicPr>
          <p:cNvPr id="15" name="Picture 4" descr="eyes icon">
            <a:extLst>
              <a:ext uri="{FF2B5EF4-FFF2-40B4-BE49-F238E27FC236}">
                <a16:creationId xmlns:a16="http://schemas.microsoft.com/office/drawing/2014/main" id="{B5F732F0-6A88-4DA6-B950-172F15B3A19E}"/>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223067" y="371444"/>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10547" y="86716"/>
            <a:ext cx="327129" cy="327129"/>
          </a:xfrm>
          <a:prstGeom prst="rect">
            <a:avLst/>
          </a:prstGeom>
        </p:spPr>
      </p:pic>
      <p:pic>
        <p:nvPicPr>
          <p:cNvPr id="2" name="Picture 1">
            <a:extLst>
              <a:ext uri="{FF2B5EF4-FFF2-40B4-BE49-F238E27FC236}">
                <a16:creationId xmlns:a16="http://schemas.microsoft.com/office/drawing/2014/main" id="{97E14DBB-C38F-4616-B15C-4A58C302FEDB}"/>
              </a:ext>
            </a:extLst>
          </p:cNvPr>
          <p:cNvPicPr>
            <a:picLocks noChangeAspect="1"/>
          </p:cNvPicPr>
          <p:nvPr/>
        </p:nvPicPr>
        <p:blipFill>
          <a:blip r:embed="rId7"/>
          <a:stretch>
            <a:fillRect/>
          </a:stretch>
        </p:blipFill>
        <p:spPr>
          <a:xfrm>
            <a:off x="4637430" y="2296211"/>
            <a:ext cx="2074520" cy="2766901"/>
          </a:xfrm>
          <a:prstGeom prst="rect">
            <a:avLst/>
          </a:prstGeom>
        </p:spPr>
      </p:pic>
      <p:pic>
        <p:nvPicPr>
          <p:cNvPr id="9" name="Picture 8">
            <a:extLst>
              <a:ext uri="{FF2B5EF4-FFF2-40B4-BE49-F238E27FC236}">
                <a16:creationId xmlns:a16="http://schemas.microsoft.com/office/drawing/2014/main" id="{0A25111C-ABAF-4757-8D6E-18ACEB2DD27A}"/>
              </a:ext>
            </a:extLst>
          </p:cNvPr>
          <p:cNvPicPr>
            <a:picLocks noChangeAspect="1"/>
          </p:cNvPicPr>
          <p:nvPr/>
        </p:nvPicPr>
        <p:blipFill>
          <a:blip r:embed="rId8"/>
          <a:stretch>
            <a:fillRect/>
          </a:stretch>
        </p:blipFill>
        <p:spPr>
          <a:xfrm>
            <a:off x="6764091" y="2296211"/>
            <a:ext cx="2309707" cy="2766901"/>
          </a:xfrm>
          <a:prstGeom prst="rect">
            <a:avLst/>
          </a:prstGeom>
        </p:spPr>
      </p:pic>
    </p:spTree>
    <p:extLst>
      <p:ext uri="{BB962C8B-B14F-4D97-AF65-F5344CB8AC3E}">
        <p14:creationId xmlns:p14="http://schemas.microsoft.com/office/powerpoint/2010/main" val="2960287470"/>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131873</a:t>
            </a:r>
          </a:p>
          <a:p>
            <a:r>
              <a:rPr lang="en-US" dirty="0"/>
              <a:t>Description:</a:t>
            </a:r>
          </a:p>
          <a:p>
            <a:r>
              <a:rPr lang="en-US" sz="1400" dirty="0"/>
              <a:t>Based on client feedback and request, 2 new eLink dashboard conﬁguration settings are now available for configuration.</a:t>
            </a:r>
          </a:p>
          <a:p>
            <a:pPr marL="285750" indent="-285750">
              <a:buFont typeface="Wingdings" panose="05000000000000000000" pitchFamily="2" charset="2"/>
              <a:buChar char="ü"/>
            </a:pPr>
            <a:r>
              <a:rPr lang="en-US" sz="1400" b="1" dirty="0"/>
              <a:t>ELink Dashboard - Days Back</a:t>
            </a:r>
          </a:p>
          <a:p>
            <a:r>
              <a:rPr lang="en-US" sz="1200" dirty="0"/>
              <a:t>Allows to conﬁgure the number of retrospective days for which the users' data is retained inside Dashboard.</a:t>
            </a:r>
          </a:p>
          <a:p>
            <a:pPr marL="285750" indent="-285750">
              <a:buFont typeface="Wingdings" panose="05000000000000000000" pitchFamily="2" charset="2"/>
              <a:buChar char="ü"/>
            </a:pPr>
            <a:r>
              <a:rPr lang="en-US" sz="1400" b="1" dirty="0"/>
              <a:t>ELink Dashboard - Passcode Frequency</a:t>
            </a:r>
          </a:p>
          <a:p>
            <a:r>
              <a:rPr lang="en-US" sz="1200" dirty="0"/>
              <a:t>Allows to conﬁgure the frequency at which the user is prompted to enter a passcode to authenticate a device (if session is still active) for eLink Dashboard.</a:t>
            </a:r>
          </a:p>
          <a:p>
            <a:r>
              <a:rPr lang="en-US" sz="1200" b="1" i="1" dirty="0"/>
              <a:t>ELink Dashboard is available only in Staging.</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eLink Dashboard Conﬁguration</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sp>
        <p:nvSpPr>
          <p:cNvPr id="8" name="TextBox 7">
            <a:extLst>
              <a:ext uri="{FF2B5EF4-FFF2-40B4-BE49-F238E27FC236}">
                <a16:creationId xmlns:a16="http://schemas.microsoft.com/office/drawing/2014/main" id="{D68D18F3-5A87-45D3-A349-3DAEB5BB9E0D}"/>
              </a:ext>
            </a:extLst>
          </p:cNvPr>
          <p:cNvSpPr txBox="1"/>
          <p:nvPr/>
        </p:nvSpPr>
        <p:spPr>
          <a:xfrm>
            <a:off x="4886578" y="2412018"/>
            <a:ext cx="4102100" cy="307777"/>
          </a:xfrm>
          <a:prstGeom prst="rect">
            <a:avLst/>
          </a:prstGeom>
          <a:noFill/>
        </p:spPr>
        <p:txBody>
          <a:bodyPr wrap="square" rtlCol="0">
            <a:spAutoFit/>
          </a:bodyPr>
          <a:lstStyle/>
          <a:p>
            <a:r>
              <a:rPr lang="en-IN" sz="1400" b="1" dirty="0"/>
              <a:t>Options</a:t>
            </a:r>
            <a:r>
              <a:rPr lang="en-IN" dirty="0"/>
              <a:t>: </a:t>
            </a:r>
            <a:r>
              <a:rPr lang="en-US" dirty="0"/>
              <a:t>10, 20, 30, 60, 90, 120, 180 Days</a:t>
            </a:r>
            <a:endParaRPr lang="en-IN" dirty="0"/>
          </a:p>
        </p:txBody>
      </p:sp>
      <p:sp>
        <p:nvSpPr>
          <p:cNvPr id="11" name="TextBox 10">
            <a:extLst>
              <a:ext uri="{FF2B5EF4-FFF2-40B4-BE49-F238E27FC236}">
                <a16:creationId xmlns:a16="http://schemas.microsoft.com/office/drawing/2014/main" id="{56AAE7A5-B898-48F7-85D7-7B9529A34172}"/>
              </a:ext>
            </a:extLst>
          </p:cNvPr>
          <p:cNvSpPr txBox="1"/>
          <p:nvPr/>
        </p:nvSpPr>
        <p:spPr>
          <a:xfrm>
            <a:off x="4909057" y="3321558"/>
            <a:ext cx="4102100" cy="307777"/>
          </a:xfrm>
          <a:prstGeom prst="rect">
            <a:avLst/>
          </a:prstGeom>
          <a:noFill/>
        </p:spPr>
        <p:txBody>
          <a:bodyPr wrap="square" rtlCol="0">
            <a:spAutoFit/>
          </a:bodyPr>
          <a:lstStyle/>
          <a:p>
            <a:r>
              <a:rPr lang="en-IN" sz="1400" b="1" dirty="0"/>
              <a:t>Options</a:t>
            </a:r>
            <a:r>
              <a:rPr lang="en-IN" dirty="0"/>
              <a:t>: </a:t>
            </a:r>
            <a:r>
              <a:rPr lang="en-US" dirty="0"/>
              <a:t>30, 60, 90 Days</a:t>
            </a:r>
            <a:endParaRPr lang="en-IN" dirty="0"/>
          </a:p>
        </p:txBody>
      </p:sp>
      <p:pic>
        <p:nvPicPr>
          <p:cNvPr id="9" name="Picture 8">
            <a:extLst>
              <a:ext uri="{FF2B5EF4-FFF2-40B4-BE49-F238E27FC236}">
                <a16:creationId xmlns:a16="http://schemas.microsoft.com/office/drawing/2014/main" id="{96825CA6-2C2F-44DA-92D6-D19DEB64F1D5}"/>
              </a:ext>
            </a:extLst>
          </p:cNvPr>
          <p:cNvPicPr>
            <a:picLocks noChangeAspect="1"/>
          </p:cNvPicPr>
          <p:nvPr/>
        </p:nvPicPr>
        <p:blipFill>
          <a:blip r:embed="rId6"/>
          <a:stretch>
            <a:fillRect/>
          </a:stretch>
        </p:blipFill>
        <p:spPr>
          <a:xfrm>
            <a:off x="4909057" y="1322152"/>
            <a:ext cx="4057143" cy="590476"/>
          </a:xfrm>
          <a:prstGeom prst="rect">
            <a:avLst/>
          </a:prstGeom>
        </p:spPr>
      </p:pic>
      <p:sp>
        <p:nvSpPr>
          <p:cNvPr id="10" name="Rectangle 9">
            <a:extLst>
              <a:ext uri="{FF2B5EF4-FFF2-40B4-BE49-F238E27FC236}">
                <a16:creationId xmlns:a16="http://schemas.microsoft.com/office/drawing/2014/main" id="{7611FC7B-0674-4D5D-9E54-B3A30FB29470}"/>
              </a:ext>
            </a:extLst>
          </p:cNvPr>
          <p:cNvSpPr/>
          <p:nvPr/>
        </p:nvSpPr>
        <p:spPr>
          <a:xfrm>
            <a:off x="4909057" y="4299973"/>
            <a:ext cx="4102100" cy="492443"/>
          </a:xfrm>
          <a:prstGeom prst="rect">
            <a:avLst/>
          </a:prstGeom>
        </p:spPr>
        <p:txBody>
          <a:bodyPr wrap="square">
            <a:spAutoFit/>
          </a:bodyPr>
          <a:lstStyle/>
          <a:p>
            <a:r>
              <a:rPr lang="en-US" sz="1200" b="1" dirty="0"/>
              <a:t>Note</a:t>
            </a:r>
            <a:r>
              <a:rPr lang="en-US" sz="1400" dirty="0"/>
              <a:t>: </a:t>
            </a:r>
            <a:r>
              <a:rPr lang="en-US" sz="1200" i="1" dirty="0"/>
              <a:t>This is a client setting. Please reach out to your IBM representative for any changes to this setting.</a:t>
            </a:r>
            <a:endParaRPr lang="en-IN" sz="1400" i="1" dirty="0"/>
          </a:p>
        </p:txBody>
      </p:sp>
    </p:spTree>
    <p:extLst>
      <p:ext uri="{BB962C8B-B14F-4D97-AF65-F5344CB8AC3E}">
        <p14:creationId xmlns:p14="http://schemas.microsoft.com/office/powerpoint/2010/main" val="1457657450"/>
      </p:ext>
    </p:extLst>
  </p:cSld>
  <p:clrMapOvr>
    <a:masterClrMapping/>
  </p:clrMapOvr>
  <p:transition spd="slow">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844550"/>
            <a:ext cx="4457084" cy="3962400"/>
          </a:xfrm>
        </p:spPr>
        <p:txBody>
          <a:bodyPr/>
          <a:lstStyle/>
          <a:p>
            <a:r>
              <a:rPr lang="en-US" dirty="0"/>
              <a:t>RTC #: 132347, 132913</a:t>
            </a:r>
          </a:p>
          <a:p>
            <a:r>
              <a:rPr lang="en-US" dirty="0"/>
              <a:t>Description:</a:t>
            </a:r>
          </a:p>
          <a:p>
            <a:r>
              <a:rPr lang="en-US" sz="1200" dirty="0"/>
              <a:t>A new client setting has been introduced in Workbench, based on which you can chose to allow or prevent your users from closing a req before no hiring is done in that req.</a:t>
            </a:r>
          </a:p>
          <a:p>
            <a:r>
              <a:rPr lang="en-US" sz="1200" dirty="0"/>
              <a:t>If you opt to prevent your users from closing a req, a validation message is displayed when they attempt to close a req before hiring a candidate.</a:t>
            </a:r>
          </a:p>
          <a:p>
            <a:r>
              <a:rPr lang="en-US" sz="1200" dirty="0"/>
              <a:t>Users would be able to close: </a:t>
            </a:r>
          </a:p>
          <a:p>
            <a:pPr marL="171450" indent="-171450">
              <a:spcBef>
                <a:spcPts val="600"/>
              </a:spcBef>
              <a:buFont typeface="Wingdings" panose="05000000000000000000" pitchFamily="2" charset="2"/>
              <a:buChar char="ü"/>
            </a:pPr>
            <a:r>
              <a:rPr lang="en-US" sz="1200" dirty="0"/>
              <a:t>If there are candidates in the </a:t>
            </a:r>
            <a:r>
              <a:rPr lang="en-US" sz="1200" b="1" dirty="0"/>
              <a:t>HIRED HR status </a:t>
            </a:r>
            <a:r>
              <a:rPr lang="en-US" sz="1200" dirty="0"/>
              <a:t>category </a:t>
            </a:r>
          </a:p>
          <a:p>
            <a:pPr>
              <a:spcBef>
                <a:spcPts val="600"/>
              </a:spcBef>
            </a:pPr>
            <a:r>
              <a:rPr lang="en-US" sz="1200" dirty="0"/>
              <a:t>OR</a:t>
            </a:r>
          </a:p>
          <a:p>
            <a:pPr marL="171450" indent="-171450">
              <a:spcBef>
                <a:spcPts val="600"/>
              </a:spcBef>
              <a:buFont typeface="Wingdings" panose="05000000000000000000" pitchFamily="2" charset="2"/>
              <a:buChar char="ü"/>
            </a:pPr>
            <a:r>
              <a:rPr lang="en-US" sz="1200" dirty="0"/>
              <a:t>If the </a:t>
            </a:r>
            <a:r>
              <a:rPr lang="en-US" sz="1200" b="1" dirty="0"/>
              <a:t>position remaining</a:t>
            </a:r>
            <a:r>
              <a:rPr lang="en-US" sz="1200" dirty="0"/>
              <a:t> for the req is </a:t>
            </a:r>
            <a:r>
              <a:rPr lang="en-US" sz="1200" b="1" dirty="0"/>
              <a:t>less than </a:t>
            </a:r>
            <a:r>
              <a:rPr lang="en-US" sz="1200" dirty="0"/>
              <a:t>the </a:t>
            </a:r>
            <a:r>
              <a:rPr lang="en-US" sz="1200" b="1" dirty="0"/>
              <a:t>number of positions</a:t>
            </a:r>
            <a:r>
              <a:rPr lang="en-US" sz="1200" dirty="0"/>
              <a:t>.</a:t>
            </a:r>
          </a:p>
          <a:p>
            <a:pPr>
              <a:spcBef>
                <a:spcPts val="600"/>
              </a:spcBef>
            </a:pPr>
            <a:r>
              <a:rPr lang="en-US" sz="1200" dirty="0"/>
              <a:t>Users with appropriate user type privileges can </a:t>
            </a:r>
            <a:r>
              <a:rPr lang="en-US" sz="1200" b="1" dirty="0"/>
              <a:t>Cancel</a:t>
            </a:r>
            <a:r>
              <a:rPr lang="en-US" sz="1200" dirty="0"/>
              <a:t> the req instead.</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 Workbench Admins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24140"/>
            <a:ext cx="4114800" cy="35691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Reqs - Prevent Closing if None Hired</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87339" y="136774"/>
            <a:ext cx="327129" cy="327129"/>
          </a:xfrm>
          <a:prstGeom prst="rect">
            <a:avLst/>
          </a:prstGeom>
        </p:spPr>
      </p:pic>
      <p:pic>
        <p:nvPicPr>
          <p:cNvPr id="2" name="Picture 1">
            <a:extLst>
              <a:ext uri="{FF2B5EF4-FFF2-40B4-BE49-F238E27FC236}">
                <a16:creationId xmlns:a16="http://schemas.microsoft.com/office/drawing/2014/main" id="{CADE0912-EC41-4B13-BB2C-386CF7F6D3F5}"/>
              </a:ext>
            </a:extLst>
          </p:cNvPr>
          <p:cNvPicPr>
            <a:picLocks noChangeAspect="1"/>
          </p:cNvPicPr>
          <p:nvPr/>
        </p:nvPicPr>
        <p:blipFill>
          <a:blip r:embed="rId4"/>
          <a:stretch>
            <a:fillRect/>
          </a:stretch>
        </p:blipFill>
        <p:spPr>
          <a:xfrm>
            <a:off x="4685684" y="1213346"/>
            <a:ext cx="3757276" cy="212802"/>
          </a:xfrm>
          <a:prstGeom prst="rect">
            <a:avLst/>
          </a:prstGeom>
        </p:spPr>
      </p:pic>
      <p:pic>
        <p:nvPicPr>
          <p:cNvPr id="8" name="Picture 7">
            <a:extLst>
              <a:ext uri="{FF2B5EF4-FFF2-40B4-BE49-F238E27FC236}">
                <a16:creationId xmlns:a16="http://schemas.microsoft.com/office/drawing/2014/main" id="{246BA02C-7DFF-44F7-BC3F-079E415BCC30}"/>
              </a:ext>
            </a:extLst>
          </p:cNvPr>
          <p:cNvPicPr>
            <a:picLocks noChangeAspect="1"/>
          </p:cNvPicPr>
          <p:nvPr/>
        </p:nvPicPr>
        <p:blipFill>
          <a:blip r:embed="rId5"/>
          <a:stretch>
            <a:fillRect/>
          </a:stretch>
        </p:blipFill>
        <p:spPr>
          <a:xfrm>
            <a:off x="4697416" y="1703496"/>
            <a:ext cx="2442607" cy="1738204"/>
          </a:xfrm>
          <a:prstGeom prst="rect">
            <a:avLst/>
          </a:prstGeom>
        </p:spPr>
      </p:pic>
      <p:pic>
        <p:nvPicPr>
          <p:cNvPr id="9" name="Picture 8">
            <a:extLst>
              <a:ext uri="{FF2B5EF4-FFF2-40B4-BE49-F238E27FC236}">
                <a16:creationId xmlns:a16="http://schemas.microsoft.com/office/drawing/2014/main" id="{A2FE19B4-272C-4726-8948-25C6B32B9A7F}"/>
              </a:ext>
            </a:extLst>
          </p:cNvPr>
          <p:cNvPicPr>
            <a:picLocks noChangeAspect="1"/>
          </p:cNvPicPr>
          <p:nvPr/>
        </p:nvPicPr>
        <p:blipFill>
          <a:blip r:embed="rId6"/>
          <a:stretch>
            <a:fillRect/>
          </a:stretch>
        </p:blipFill>
        <p:spPr>
          <a:xfrm>
            <a:off x="6505415" y="2696325"/>
            <a:ext cx="2630207" cy="1859854"/>
          </a:xfrm>
          <a:prstGeom prst="rect">
            <a:avLst/>
          </a:prstGeom>
        </p:spPr>
      </p:pic>
      <p:sp>
        <p:nvSpPr>
          <p:cNvPr id="12" name="Star: 5 Points 11">
            <a:extLst>
              <a:ext uri="{FF2B5EF4-FFF2-40B4-BE49-F238E27FC236}">
                <a16:creationId xmlns:a16="http://schemas.microsoft.com/office/drawing/2014/main" id="{668D5A29-2FE3-4040-96A0-AF99F582FF1E}"/>
              </a:ext>
            </a:extLst>
          </p:cNvPr>
          <p:cNvSpPr/>
          <p:nvPr/>
        </p:nvSpPr>
        <p:spPr>
          <a:xfrm>
            <a:off x="3695439" y="8211"/>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pic>
        <p:nvPicPr>
          <p:cNvPr id="13" name="Picture 12">
            <a:extLst>
              <a:ext uri="{FF2B5EF4-FFF2-40B4-BE49-F238E27FC236}">
                <a16:creationId xmlns:a16="http://schemas.microsoft.com/office/drawing/2014/main" id="{812A7910-270F-40F7-AAE7-6E17B650FD30}"/>
              </a:ext>
            </a:extLst>
          </p:cNvPr>
          <p:cNvPicPr>
            <a:picLocks noChangeAspect="1"/>
          </p:cNvPicPr>
          <p:nvPr/>
        </p:nvPicPr>
        <p:blipFill>
          <a:blip r:embed="rId7">
            <a:lum bright="70000" contrast="-70000"/>
            <a:extLst>
              <a:ext uri="{BEBA8EAE-BF5A-486C-A8C5-ECC9F3942E4B}">
                <a14:imgProps xmlns:a14="http://schemas.microsoft.com/office/drawing/2010/main">
                  <a14:imgLayer r:embed="rId8">
                    <a14:imgEffect>
                      <a14:saturation sat="400000"/>
                    </a14:imgEffect>
                  </a14:imgLayer>
                </a14:imgProps>
              </a:ext>
            </a:extLst>
          </a:blip>
          <a:stretch>
            <a:fillRect/>
          </a:stretch>
        </p:blipFill>
        <p:spPr>
          <a:xfrm>
            <a:off x="6414468" y="113676"/>
            <a:ext cx="268329" cy="268329"/>
          </a:xfrm>
          <a:prstGeom prst="rect">
            <a:avLst/>
          </a:prstGeom>
        </p:spPr>
      </p:pic>
      <p:pic>
        <p:nvPicPr>
          <p:cNvPr id="15" name="Picture 2" descr="wrench icon">
            <a:extLst>
              <a:ext uri="{FF2B5EF4-FFF2-40B4-BE49-F238E27FC236}">
                <a16:creationId xmlns:a16="http://schemas.microsoft.com/office/drawing/2014/main" id="{9747B789-69CB-49AA-B5D9-6E04EAADDB0F}"/>
              </a:ext>
            </a:extLst>
          </p:cNvPr>
          <p:cNvPicPr>
            <a:picLocks noChangeAspect="1" noChangeArrowheads="1"/>
          </p:cNvPicPr>
          <p:nvPr/>
        </p:nvPicPr>
        <p:blipFill>
          <a:blip r:embed="rId9">
            <a:duotone>
              <a:schemeClr val="bg2">
                <a:shade val="45000"/>
                <a:satMod val="135000"/>
              </a:schemeClr>
              <a:prstClr val="white"/>
            </a:duotone>
            <a:extLst>
              <a:ext uri="{BEBA8EAE-BF5A-486C-A8C5-ECC9F3942E4B}">
                <a14:imgProps xmlns:a14="http://schemas.microsoft.com/office/drawing/2010/main">
                  <a14:imgLayer r:embed="rId10">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233584" y="358435"/>
            <a:ext cx="247337" cy="263666"/>
          </a:xfrm>
          <a:prstGeom prst="rect">
            <a:avLst/>
          </a:prstGeom>
          <a:noFill/>
          <a:ln>
            <a:noFill/>
          </a:ln>
        </p:spPr>
      </p:pic>
      <p:sp>
        <p:nvSpPr>
          <p:cNvPr id="11" name="Rectangle 10">
            <a:extLst>
              <a:ext uri="{FF2B5EF4-FFF2-40B4-BE49-F238E27FC236}">
                <a16:creationId xmlns:a16="http://schemas.microsoft.com/office/drawing/2014/main" id="{A4D66564-344C-4E49-8AA9-DA43BB5072F1}"/>
              </a:ext>
            </a:extLst>
          </p:cNvPr>
          <p:cNvSpPr/>
          <p:nvPr/>
        </p:nvSpPr>
        <p:spPr>
          <a:xfrm>
            <a:off x="3217412" y="4846143"/>
            <a:ext cx="6066981" cy="246221"/>
          </a:xfrm>
          <a:prstGeom prst="rect">
            <a:avLst/>
          </a:prstGeom>
        </p:spPr>
        <p:txBody>
          <a:bodyPr wrap="square">
            <a:spAutoFit/>
          </a:bodyPr>
          <a:lstStyle/>
          <a:p>
            <a:r>
              <a:rPr lang="en-US" sz="1000" b="1" dirty="0"/>
              <a:t>Note</a:t>
            </a:r>
            <a:r>
              <a:rPr lang="en-US" sz="1000" dirty="0"/>
              <a:t>: </a:t>
            </a:r>
            <a:r>
              <a:rPr lang="en-US" sz="1000" i="1" dirty="0"/>
              <a:t>This is a client setting. Please reach out to your IBM representative for any changes to this setting.</a:t>
            </a:r>
            <a:endParaRPr lang="en-IN" sz="1000" i="1" dirty="0"/>
          </a:p>
        </p:txBody>
      </p:sp>
    </p:spTree>
    <p:extLst>
      <p:ext uri="{BB962C8B-B14F-4D97-AF65-F5344CB8AC3E}">
        <p14:creationId xmlns:p14="http://schemas.microsoft.com/office/powerpoint/2010/main" val="4086709227"/>
      </p:ext>
    </p:extLst>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931340"/>
            <a:ext cx="4527550" cy="3786710"/>
          </a:xfrm>
        </p:spPr>
        <p:txBody>
          <a:bodyPr/>
          <a:lstStyle/>
          <a:p>
            <a:r>
              <a:rPr lang="en-US" dirty="0"/>
              <a:t>RTC #: 126626</a:t>
            </a:r>
          </a:p>
          <a:p>
            <a:r>
              <a:rPr lang="en-US" dirty="0"/>
              <a:t>Description:</a:t>
            </a:r>
          </a:p>
          <a:p>
            <a:r>
              <a:rPr lang="en-US" sz="1400" dirty="0"/>
              <a:t>Previously, interview coordinators were required to add each interviewer (system users) individually even when it was a </a:t>
            </a:r>
            <a:r>
              <a:rPr lang="en-US" sz="1400" b="1" dirty="0"/>
              <a:t>panel style </a:t>
            </a:r>
            <a:r>
              <a:rPr lang="en-US" sz="1400" dirty="0"/>
              <a:t>interview. </a:t>
            </a:r>
          </a:p>
          <a:p>
            <a:r>
              <a:rPr lang="en-US" sz="1400" dirty="0"/>
              <a:t>Starting this release, interviews of the style </a:t>
            </a:r>
            <a:r>
              <a:rPr lang="en-US" sz="1400" b="1" dirty="0"/>
              <a:t>Panel</a:t>
            </a:r>
            <a:r>
              <a:rPr lang="en-US" sz="1400" dirty="0"/>
              <a:t> provide the capability of selecting </a:t>
            </a:r>
            <a:r>
              <a:rPr lang="en-US" sz="1400" b="1" dirty="0"/>
              <a:t>multiple interviewers</a:t>
            </a:r>
            <a:r>
              <a:rPr lang="en-US" sz="1400" dirty="0"/>
              <a:t> while scheduling or editing an interview.</a:t>
            </a:r>
          </a:p>
          <a:p>
            <a:r>
              <a:rPr lang="en-US" sz="1400" dirty="0"/>
              <a:t>This change is available in the following areas:</a:t>
            </a:r>
          </a:p>
          <a:p>
            <a:pPr marL="171450" indent="-171450">
              <a:buFont typeface="Wingdings" panose="05000000000000000000" pitchFamily="2" charset="2"/>
              <a:buChar char="ü"/>
            </a:pPr>
            <a:r>
              <a:rPr lang="en-US" sz="1400" b="1" dirty="0"/>
              <a:t>Create Interview </a:t>
            </a:r>
          </a:p>
          <a:p>
            <a:pPr marL="171450" indent="-171450">
              <a:buFont typeface="Wingdings" panose="05000000000000000000" pitchFamily="2" charset="2"/>
              <a:buChar char="ü"/>
            </a:pPr>
            <a:r>
              <a:rPr lang="en-US" sz="1400" b="1" dirty="0"/>
              <a:t>Edit Interview (Manage Schedules page)</a:t>
            </a: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Recruiters/Interview Coordinators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75623"/>
            <a:ext cx="4114800" cy="50085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Interview Manager - Add Interviewers - Multi-Select</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7339" y="136774"/>
            <a:ext cx="327129" cy="327129"/>
          </a:xfrm>
          <a:prstGeom prst="rect">
            <a:avLst/>
          </a:prstGeom>
        </p:spPr>
      </p:pic>
      <p:pic>
        <p:nvPicPr>
          <p:cNvPr id="2" name="Picture 1">
            <a:extLst>
              <a:ext uri="{FF2B5EF4-FFF2-40B4-BE49-F238E27FC236}">
                <a16:creationId xmlns:a16="http://schemas.microsoft.com/office/drawing/2014/main" id="{795EFD1C-66BE-48CF-ABF9-02820C7D843F}"/>
              </a:ext>
            </a:extLst>
          </p:cNvPr>
          <p:cNvPicPr>
            <a:picLocks noChangeAspect="1"/>
          </p:cNvPicPr>
          <p:nvPr/>
        </p:nvPicPr>
        <p:blipFill>
          <a:blip r:embed="rId5"/>
          <a:stretch>
            <a:fillRect/>
          </a:stretch>
        </p:blipFill>
        <p:spPr>
          <a:xfrm>
            <a:off x="6628801" y="2912077"/>
            <a:ext cx="2451699" cy="2166617"/>
          </a:xfrm>
          <a:prstGeom prst="rect">
            <a:avLst/>
          </a:prstGeom>
        </p:spPr>
      </p:pic>
      <p:pic>
        <p:nvPicPr>
          <p:cNvPr id="8" name="Picture 7">
            <a:extLst>
              <a:ext uri="{FF2B5EF4-FFF2-40B4-BE49-F238E27FC236}">
                <a16:creationId xmlns:a16="http://schemas.microsoft.com/office/drawing/2014/main" id="{37D5448A-BCBB-4CD8-B67B-A0148E4504F3}"/>
              </a:ext>
            </a:extLst>
          </p:cNvPr>
          <p:cNvPicPr>
            <a:picLocks noChangeAspect="1"/>
          </p:cNvPicPr>
          <p:nvPr/>
        </p:nvPicPr>
        <p:blipFill>
          <a:blip r:embed="rId6"/>
          <a:stretch>
            <a:fillRect/>
          </a:stretch>
        </p:blipFill>
        <p:spPr>
          <a:xfrm>
            <a:off x="4805597" y="1038635"/>
            <a:ext cx="2211153" cy="2080151"/>
          </a:xfrm>
          <a:prstGeom prst="rect">
            <a:avLst/>
          </a:prstGeom>
        </p:spPr>
      </p:pic>
      <p:cxnSp>
        <p:nvCxnSpPr>
          <p:cNvPr id="13" name="Straight Arrow Connector 12">
            <a:extLst>
              <a:ext uri="{FF2B5EF4-FFF2-40B4-BE49-F238E27FC236}">
                <a16:creationId xmlns:a16="http://schemas.microsoft.com/office/drawing/2014/main" id="{F4567791-9BA1-4EA5-9AF2-89B56AE43462}"/>
              </a:ext>
            </a:extLst>
          </p:cNvPr>
          <p:cNvCxnSpPr>
            <a:cxnSpLocks/>
          </p:cNvCxnSpPr>
          <p:nvPr/>
        </p:nvCxnSpPr>
        <p:spPr>
          <a:xfrm flipH="1">
            <a:off x="7226300" y="1682750"/>
            <a:ext cx="977900" cy="19050"/>
          </a:xfrm>
          <a:prstGeom prst="straightConnector1">
            <a:avLst/>
          </a:prstGeom>
          <a:ln w="6350">
            <a:solidFill>
              <a:schemeClr val="tx2">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B6CB646E-A118-4DC9-B2B5-960C70528726}"/>
              </a:ext>
            </a:extLst>
          </p:cNvPr>
          <p:cNvCxnSpPr>
            <a:cxnSpLocks/>
          </p:cNvCxnSpPr>
          <p:nvPr/>
        </p:nvCxnSpPr>
        <p:spPr>
          <a:xfrm>
            <a:off x="5269022" y="4211285"/>
            <a:ext cx="1145446" cy="0"/>
          </a:xfrm>
          <a:prstGeom prst="straightConnector1">
            <a:avLst/>
          </a:prstGeom>
          <a:ln w="6350">
            <a:solidFill>
              <a:schemeClr val="tx2">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03157354-1865-43A9-91B5-3AEE4B4E6D7D}"/>
              </a:ext>
            </a:extLst>
          </p:cNvPr>
          <p:cNvSpPr txBox="1"/>
          <p:nvPr/>
        </p:nvSpPr>
        <p:spPr>
          <a:xfrm>
            <a:off x="7365700" y="1397000"/>
            <a:ext cx="977900" cy="276999"/>
          </a:xfrm>
          <a:prstGeom prst="rect">
            <a:avLst/>
          </a:prstGeom>
          <a:noFill/>
        </p:spPr>
        <p:txBody>
          <a:bodyPr wrap="square" rtlCol="0">
            <a:spAutoFit/>
          </a:bodyPr>
          <a:lstStyle/>
          <a:p>
            <a:r>
              <a:rPr lang="en-IN" sz="1200" dirty="0"/>
              <a:t>Before</a:t>
            </a:r>
            <a:endParaRPr lang="en-IN" dirty="0"/>
          </a:p>
        </p:txBody>
      </p:sp>
      <p:sp>
        <p:nvSpPr>
          <p:cNvPr id="20" name="TextBox 19">
            <a:extLst>
              <a:ext uri="{FF2B5EF4-FFF2-40B4-BE49-F238E27FC236}">
                <a16:creationId xmlns:a16="http://schemas.microsoft.com/office/drawing/2014/main" id="{BB098A06-8044-4C84-8624-2E5797ACDDBD}"/>
              </a:ext>
            </a:extLst>
          </p:cNvPr>
          <p:cNvSpPr txBox="1"/>
          <p:nvPr/>
        </p:nvSpPr>
        <p:spPr>
          <a:xfrm>
            <a:off x="5514616" y="3897543"/>
            <a:ext cx="1145446" cy="276999"/>
          </a:xfrm>
          <a:prstGeom prst="rect">
            <a:avLst/>
          </a:prstGeom>
          <a:noFill/>
        </p:spPr>
        <p:txBody>
          <a:bodyPr wrap="square" rtlCol="0">
            <a:spAutoFit/>
          </a:bodyPr>
          <a:lstStyle/>
          <a:p>
            <a:r>
              <a:rPr lang="en-IN" sz="1200" dirty="0"/>
              <a:t>After</a:t>
            </a:r>
            <a:endParaRPr lang="en-IN" dirty="0"/>
          </a:p>
        </p:txBody>
      </p:sp>
    </p:spTree>
    <p:extLst>
      <p:ext uri="{BB962C8B-B14F-4D97-AF65-F5344CB8AC3E}">
        <p14:creationId xmlns:p14="http://schemas.microsoft.com/office/powerpoint/2010/main" val="1273604571"/>
      </p:ext>
    </p:extLst>
  </p:cSld>
  <p:clrMapOvr>
    <a:masterClrMapping/>
  </p:clrMapOvr>
  <p:transition spd="slow">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Talent Gateways</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1" y="1060450"/>
            <a:ext cx="5429250" cy="3663950"/>
          </a:xfrm>
        </p:spPr>
        <p:txBody>
          <a:bodyPr/>
          <a:lstStyle/>
          <a:p>
            <a:r>
              <a:rPr lang="en-US" dirty="0"/>
              <a:t>RTC #: 132549</a:t>
            </a:r>
          </a:p>
          <a:p>
            <a:r>
              <a:rPr lang="en-US" dirty="0"/>
              <a:t>Description:</a:t>
            </a:r>
          </a:p>
          <a:p>
            <a:r>
              <a:rPr lang="en-US" sz="1200" dirty="0"/>
              <a:t>At present the candidate zone token URL or link in the candidate communication opens the Candidate Zone (Dashboard) page when the candidate authenticates on the SSO Talent Gateway.</a:t>
            </a:r>
            <a:endParaRPr lang="en-US" sz="1200" b="1" dirty="0"/>
          </a:p>
          <a:p>
            <a:r>
              <a:rPr lang="en-US" sz="1200" dirty="0"/>
              <a:t>Candidates have to further navigate to open the doc sub forms or the posted offer letter.</a:t>
            </a:r>
          </a:p>
          <a:p>
            <a:r>
              <a:rPr lang="en-US" sz="1200" dirty="0"/>
              <a:t>Starting this release, the candidate zone token link in the candidate communication opens </a:t>
            </a:r>
            <a:r>
              <a:rPr lang="en-US" sz="1200" b="1" dirty="0"/>
              <a:t>Application Details page </a:t>
            </a:r>
            <a:r>
              <a:rPr lang="en-US" sz="1200" dirty="0"/>
              <a:t>for the speciﬁc job along with posted documents and forms.</a:t>
            </a:r>
          </a:p>
          <a:p>
            <a:r>
              <a:rPr lang="en-US" sz="1200" dirty="0"/>
              <a:t>They directly see the Application details page where the offer letter notiﬁcation is displayed.</a:t>
            </a:r>
          </a:p>
          <a:p>
            <a:r>
              <a:rPr lang="en-US" sz="1200" dirty="0"/>
              <a:t>This change is beneficial if you are using </a:t>
            </a:r>
            <a:r>
              <a:rPr lang="en-US" sz="1200" b="1" dirty="0"/>
              <a:t>SSO (Single Sign-on)</a:t>
            </a:r>
            <a:r>
              <a:rPr lang="en-US" sz="1200" dirty="0"/>
              <a:t> on your Talent Gateway.</a:t>
            </a:r>
            <a:endParaRPr lang="en-IN" sz="1200" dirty="0"/>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Candidates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19100"/>
            <a:ext cx="4114800" cy="49530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Offer Letter Retrieval for SSO Talent Gateways</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EFE79D4-0F79-459D-BBE5-BD3FE7BEF8F7}"/>
              </a:ext>
            </a:extLst>
          </p:cNvPr>
          <p:cNvPicPr>
            <a:picLocks noChangeAspect="1"/>
          </p:cNvPicPr>
          <p:nvPr/>
        </p:nvPicPr>
        <p:blipFill>
          <a:blip r:embed="rId3">
            <a:biLevel thresh="75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6135948" y="112659"/>
            <a:ext cx="257053" cy="257053"/>
          </a:xfrm>
          <a:prstGeom prst="rect">
            <a:avLst/>
          </a:prstGeom>
        </p:spPr>
      </p:pic>
      <p:pic>
        <p:nvPicPr>
          <p:cNvPr id="2" name="Picture 1">
            <a:extLst>
              <a:ext uri="{FF2B5EF4-FFF2-40B4-BE49-F238E27FC236}">
                <a16:creationId xmlns:a16="http://schemas.microsoft.com/office/drawing/2014/main" id="{899F8F9B-FFE2-4A58-860B-463E76DE2CA9}"/>
              </a:ext>
            </a:extLst>
          </p:cNvPr>
          <p:cNvPicPr>
            <a:picLocks noChangeAspect="1"/>
          </p:cNvPicPr>
          <p:nvPr/>
        </p:nvPicPr>
        <p:blipFill>
          <a:blip r:embed="rId5"/>
          <a:stretch>
            <a:fillRect/>
          </a:stretch>
        </p:blipFill>
        <p:spPr>
          <a:xfrm>
            <a:off x="5834952" y="1212850"/>
            <a:ext cx="3213798" cy="3315464"/>
          </a:xfrm>
          <a:prstGeom prst="rect">
            <a:avLst/>
          </a:prstGeom>
        </p:spPr>
      </p:pic>
    </p:spTree>
    <p:extLst>
      <p:ext uri="{BB962C8B-B14F-4D97-AF65-F5344CB8AC3E}">
        <p14:creationId xmlns:p14="http://schemas.microsoft.com/office/powerpoint/2010/main" val="3117495840"/>
      </p:ext>
    </p:extLst>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229605"/>
          </a:xfrm>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954465"/>
            <a:ext cx="5711208" cy="3935035"/>
          </a:xfrm>
        </p:spPr>
        <p:txBody>
          <a:bodyPr/>
          <a:lstStyle/>
          <a:p>
            <a:r>
              <a:rPr lang="en-US" dirty="0"/>
              <a:t>RTC #: 131730, 132987</a:t>
            </a:r>
          </a:p>
          <a:p>
            <a:r>
              <a:rPr lang="en-US" dirty="0"/>
              <a:t>Description:</a:t>
            </a:r>
          </a:p>
          <a:p>
            <a:r>
              <a:rPr lang="en-US" sz="1200" dirty="0"/>
              <a:t>During the previous release (R 20.12.01), a new hidden client setting </a:t>
            </a:r>
            <a:r>
              <a:rPr lang="en-US" sz="1200" b="1" dirty="0"/>
              <a:t>Allow icon conﬁguration on Talent Gateway footer links </a:t>
            </a:r>
            <a:r>
              <a:rPr lang="en-US" sz="1200" dirty="0"/>
              <a:t>was added to the Workbench.</a:t>
            </a:r>
          </a:p>
          <a:p>
            <a:r>
              <a:rPr lang="en-US" sz="1200" dirty="0"/>
              <a:t>The setting was added with No as a default option for all clients.</a:t>
            </a:r>
          </a:p>
          <a:p>
            <a:r>
              <a:rPr lang="en-US" sz="1200" dirty="0"/>
              <a:t>Now the setting is available to be used inside Client Settings with Yes &amp; No options.</a:t>
            </a:r>
          </a:p>
          <a:p>
            <a:r>
              <a:rPr lang="en-US" sz="1200" dirty="0"/>
              <a:t>Once enabled 2 new fields are displayed for custom TG footer links: </a:t>
            </a:r>
          </a:p>
          <a:p>
            <a:endParaRPr lang="en-US" sz="300" dirty="0"/>
          </a:p>
          <a:p>
            <a:pPr marL="285750" indent="-285750">
              <a:buFont typeface="Wingdings" panose="05000000000000000000" pitchFamily="2" charset="2"/>
              <a:buChar char="ü"/>
            </a:pPr>
            <a:r>
              <a:rPr lang="en-US" sz="1200" b="1" dirty="0"/>
              <a:t>Icon Class: Icon Class" allows display of (limited) icons from Font Awesome.</a:t>
            </a:r>
          </a:p>
          <a:p>
            <a:pPr marL="285750" indent="-285750">
              <a:buFont typeface="Wingdings" panose="05000000000000000000" pitchFamily="2" charset="2"/>
              <a:buChar char="ü"/>
            </a:pPr>
            <a:r>
              <a:rPr lang="en-US" sz="1200" b="1" dirty="0"/>
              <a:t>Hide Name: Hide Name allows showing icon-only.</a:t>
            </a:r>
          </a:p>
          <a:p>
            <a:pPr marL="285750" indent="-285750">
              <a:buFont typeface="Wingdings" panose="05000000000000000000" pitchFamily="2" charset="2"/>
              <a:buChar char="ü"/>
            </a:pPr>
            <a:endParaRPr lang="en-US" sz="800" b="1" dirty="0"/>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07674" y="505020"/>
            <a:ext cx="4114800" cy="35691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Client Setting – Footer Links Conﬁguration</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2" name="Picture 1">
            <a:extLst>
              <a:ext uri="{FF2B5EF4-FFF2-40B4-BE49-F238E27FC236}">
                <a16:creationId xmlns:a16="http://schemas.microsoft.com/office/drawing/2014/main" id="{74781470-506B-4A4F-97DF-394358C0703C}"/>
              </a:ext>
            </a:extLst>
          </p:cNvPr>
          <p:cNvPicPr>
            <a:picLocks noChangeAspect="1"/>
          </p:cNvPicPr>
          <p:nvPr/>
        </p:nvPicPr>
        <p:blipFill>
          <a:blip r:embed="rId2"/>
          <a:stretch>
            <a:fillRect/>
          </a:stretch>
        </p:blipFill>
        <p:spPr>
          <a:xfrm>
            <a:off x="5548538" y="1332845"/>
            <a:ext cx="3595462" cy="175241"/>
          </a:xfrm>
          <a:prstGeom prst="rect">
            <a:avLst/>
          </a:prstGeom>
        </p:spPr>
      </p:pic>
      <p:pic>
        <p:nvPicPr>
          <p:cNvPr id="8" name="Picture 7">
            <a:extLst>
              <a:ext uri="{FF2B5EF4-FFF2-40B4-BE49-F238E27FC236}">
                <a16:creationId xmlns:a16="http://schemas.microsoft.com/office/drawing/2014/main" id="{AB268872-EC7E-48BE-B864-47363CA1EE74}"/>
              </a:ext>
            </a:extLst>
          </p:cNvPr>
          <p:cNvPicPr>
            <a:picLocks noChangeAspect="1"/>
          </p:cNvPicPr>
          <p:nvPr/>
        </p:nvPicPr>
        <p:blipFill>
          <a:blip r:embed="rId3"/>
          <a:stretch>
            <a:fillRect/>
          </a:stretch>
        </p:blipFill>
        <p:spPr>
          <a:xfrm>
            <a:off x="5939808" y="2110983"/>
            <a:ext cx="3163533" cy="1089468"/>
          </a:xfrm>
          <a:prstGeom prst="rect">
            <a:avLst/>
          </a:prstGeom>
        </p:spPr>
      </p:pic>
      <p:sp>
        <p:nvSpPr>
          <p:cNvPr id="9" name="Rectangle 8">
            <a:extLst>
              <a:ext uri="{FF2B5EF4-FFF2-40B4-BE49-F238E27FC236}">
                <a16:creationId xmlns:a16="http://schemas.microsoft.com/office/drawing/2014/main" id="{CD4B05BF-CB67-4631-A7C9-2CB0BE21FD77}"/>
              </a:ext>
            </a:extLst>
          </p:cNvPr>
          <p:cNvSpPr/>
          <p:nvPr/>
        </p:nvSpPr>
        <p:spPr>
          <a:xfrm>
            <a:off x="146049" y="4348718"/>
            <a:ext cx="8957291" cy="461665"/>
          </a:xfrm>
          <a:prstGeom prst="rect">
            <a:avLst/>
          </a:prstGeom>
        </p:spPr>
        <p:txBody>
          <a:bodyPr wrap="square">
            <a:spAutoFit/>
          </a:bodyPr>
          <a:lstStyle/>
          <a:p>
            <a:r>
              <a:rPr lang="en-US" sz="1200" b="1" dirty="0"/>
              <a:t>Note</a:t>
            </a:r>
            <a:r>
              <a:rPr lang="en-US" sz="1200" dirty="0"/>
              <a:t>: </a:t>
            </a:r>
            <a:r>
              <a:rPr lang="en-US" sz="1200" i="1" dirty="0"/>
              <a:t>This is a client setting. Please reach out to your IBM representative for any changes. </a:t>
            </a:r>
            <a:r>
              <a:rPr lang="en-US" sz="1200" i="1" dirty="0">
                <a:solidFill>
                  <a:srgbClr val="FF0000"/>
                </a:solidFill>
              </a:rPr>
              <a:t>Once enabled this setting cannot be disabled.</a:t>
            </a:r>
            <a:endParaRPr lang="en-IN" sz="1200" i="1" dirty="0">
              <a:solidFill>
                <a:srgbClr val="FF0000"/>
              </a:solidFill>
            </a:endParaRPr>
          </a:p>
        </p:txBody>
      </p:sp>
      <p:pic>
        <p:nvPicPr>
          <p:cNvPr id="12" name="Picture 11">
            <a:extLst>
              <a:ext uri="{FF2B5EF4-FFF2-40B4-BE49-F238E27FC236}">
                <a16:creationId xmlns:a16="http://schemas.microsoft.com/office/drawing/2014/main" id="{CCBFA292-72CB-430D-B511-8BF5523F16C1}"/>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0618" y="144156"/>
            <a:ext cx="268329" cy="268329"/>
          </a:xfrm>
          <a:prstGeom prst="rect">
            <a:avLst/>
          </a:prstGeom>
        </p:spPr>
      </p:pic>
      <p:pic>
        <p:nvPicPr>
          <p:cNvPr id="13" name="Picture 2" descr="wrench icon">
            <a:extLst>
              <a:ext uri="{FF2B5EF4-FFF2-40B4-BE49-F238E27FC236}">
                <a16:creationId xmlns:a16="http://schemas.microsoft.com/office/drawing/2014/main" id="{A6BA09B6-C2FE-4E24-B21C-30EADAAF3EE4}"/>
              </a:ext>
            </a:extLst>
          </p:cNvPr>
          <p:cNvPicPr>
            <a:picLocks noChangeAspect="1" noChangeArrowheads="1"/>
          </p:cNvPicPr>
          <p:nvPr/>
        </p:nvPicPr>
        <p:blipFill>
          <a:blip r:embed="rId6">
            <a:duotone>
              <a:schemeClr val="bg2">
                <a:shade val="45000"/>
                <a:satMod val="135000"/>
              </a:schemeClr>
              <a:prstClr val="white"/>
            </a:duotone>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233584" y="358435"/>
            <a:ext cx="247337" cy="263666"/>
          </a:xfrm>
          <a:prstGeom prst="rect">
            <a:avLst/>
          </a:prstGeom>
          <a:noFill/>
          <a:ln>
            <a:noFill/>
          </a:ln>
        </p:spPr>
      </p:pic>
    </p:spTree>
    <p:extLst>
      <p:ext uri="{BB962C8B-B14F-4D97-AF65-F5344CB8AC3E}">
        <p14:creationId xmlns:p14="http://schemas.microsoft.com/office/powerpoint/2010/main" val="3280568111"/>
      </p:ext>
    </p:extLst>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1062998"/>
            <a:ext cx="4327541" cy="3873368"/>
          </a:xfrm>
        </p:spPr>
        <p:txBody>
          <a:bodyPr/>
          <a:lstStyle/>
          <a:p>
            <a:r>
              <a:rPr lang="en-US" dirty="0"/>
              <a:t>RTC #: 132048</a:t>
            </a:r>
          </a:p>
          <a:p>
            <a:r>
              <a:rPr lang="en-US" dirty="0"/>
              <a:t>Description:</a:t>
            </a:r>
          </a:p>
          <a:p>
            <a:r>
              <a:rPr lang="en-US" sz="1400" dirty="0"/>
              <a:t>Before this release inside Candidate Search results page, number of selected candidates were not displayed.</a:t>
            </a:r>
          </a:p>
          <a:p>
            <a:r>
              <a:rPr lang="en-US" sz="1400" dirty="0"/>
              <a:t>Starting this release, the candidate search results page displays the number of candidates that are selected by a user across the search result pages. </a:t>
            </a:r>
          </a:p>
          <a:p>
            <a:r>
              <a:rPr lang="en-US" sz="1400" dirty="0"/>
              <a:t>When users select candidates in ﬁrst page and move over to the next pages, the number of selected candidates is displayed on the search results screen. </a:t>
            </a:r>
          </a:p>
          <a:p>
            <a:r>
              <a:rPr lang="en-US" sz="1400" dirty="0"/>
              <a:t>This number gets updated as the users further selects candidates.</a:t>
            </a:r>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16355"/>
            <a:ext cx="4114800" cy="50085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Candidate Search Results - Number of Selected Candidates</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7339" y="136774"/>
            <a:ext cx="327129" cy="327129"/>
          </a:xfrm>
          <a:prstGeom prst="rect">
            <a:avLst/>
          </a:prstGeom>
        </p:spPr>
      </p:pic>
      <p:pic>
        <p:nvPicPr>
          <p:cNvPr id="18" name="image15.jpeg">
            <a:extLst>
              <a:ext uri="{FF2B5EF4-FFF2-40B4-BE49-F238E27FC236}">
                <a16:creationId xmlns:a16="http://schemas.microsoft.com/office/drawing/2014/main" id="{4E7AAF11-7829-4037-9880-D18B69E7FB32}"/>
              </a:ext>
            </a:extLst>
          </p:cNvPr>
          <p:cNvPicPr/>
          <p:nvPr/>
        </p:nvPicPr>
        <p:blipFill>
          <a:blip r:embed="rId5" cstate="print"/>
          <a:stretch>
            <a:fillRect/>
          </a:stretch>
        </p:blipFill>
        <p:spPr>
          <a:xfrm>
            <a:off x="4791074" y="1341486"/>
            <a:ext cx="4327541" cy="2798713"/>
          </a:xfrm>
          <a:prstGeom prst="rect">
            <a:avLst/>
          </a:prstGeom>
        </p:spPr>
      </p:pic>
    </p:spTree>
    <p:extLst>
      <p:ext uri="{BB962C8B-B14F-4D97-AF65-F5344CB8AC3E}">
        <p14:creationId xmlns:p14="http://schemas.microsoft.com/office/powerpoint/2010/main" val="3765938218"/>
      </p:ext>
    </p:extLst>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Talent Gateways</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1066800"/>
            <a:ext cx="8680449" cy="3657600"/>
          </a:xfrm>
        </p:spPr>
        <p:txBody>
          <a:bodyPr/>
          <a:lstStyle/>
          <a:p>
            <a:r>
              <a:rPr lang="en-US" dirty="0"/>
              <a:t>RTC #: 133154</a:t>
            </a:r>
          </a:p>
          <a:p>
            <a:r>
              <a:rPr lang="en-US" dirty="0"/>
              <a:t>Description:</a:t>
            </a:r>
          </a:p>
          <a:p>
            <a:r>
              <a:rPr lang="en-US" dirty="0"/>
              <a:t>It was observed that when candidates open &amp; view multiple jobs on a Talent Gateway which have different source codes appended to them and apply for only one of the viewed jobs, then multiple source codes were getting captured inside BrassRing for that one job.</a:t>
            </a:r>
          </a:p>
          <a:p>
            <a:r>
              <a:rPr lang="en-US" dirty="0"/>
              <a:t>This behavior has been changed.</a:t>
            </a:r>
          </a:p>
          <a:p>
            <a:r>
              <a:rPr lang="en-US" dirty="0"/>
              <a:t>Starting this release, only code(s) of the jobs to which the candidates have applied are added to the candidates Talent Record.</a:t>
            </a:r>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19100"/>
            <a:ext cx="4114800" cy="564668"/>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Talent Gateways - Additional Source Code Passing</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7339" y="136774"/>
            <a:ext cx="327129" cy="327129"/>
          </a:xfrm>
          <a:prstGeom prst="rect">
            <a:avLst/>
          </a:prstGeom>
        </p:spPr>
      </p:pic>
    </p:spTree>
    <p:extLst>
      <p:ext uri="{BB962C8B-B14F-4D97-AF65-F5344CB8AC3E}">
        <p14:creationId xmlns:p14="http://schemas.microsoft.com/office/powerpoint/2010/main" val="2577608074"/>
      </p:ext>
    </p:extLst>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1116068"/>
            <a:ext cx="8553453" cy="3731040"/>
          </a:xfrm>
        </p:spPr>
        <p:txBody>
          <a:bodyPr/>
          <a:lstStyle/>
          <a:p>
            <a:r>
              <a:rPr lang="en-US" dirty="0"/>
              <a:t>RTC #: 131552</a:t>
            </a:r>
          </a:p>
          <a:p>
            <a:r>
              <a:rPr lang="en-US" dirty="0"/>
              <a:t>Description:</a:t>
            </a:r>
          </a:p>
          <a:p>
            <a:r>
              <a:rPr lang="en-US" dirty="0"/>
              <a:t>When a Workbench user attempts to delete a panel conﬁguration, a validation message is displayed if there are any user types that are associated with the panel conﬁguration.</a:t>
            </a:r>
            <a:endParaRPr lang="en-IN" dirty="0"/>
          </a:p>
          <a:p>
            <a:r>
              <a:rPr lang="en-US" dirty="0"/>
              <a:t>If there are no user types associated with the panel conﬁguration, then the delete action is permitted even if the conﬁguration exists for some users. </a:t>
            </a:r>
          </a:p>
          <a:p>
            <a:r>
              <a:rPr lang="en-US" dirty="0"/>
              <a:t>Starting this release, a new warning message is displayed while deleting the panel conﬁguration if there are no user types associated, but there are users with the panel conﬁguration. </a:t>
            </a:r>
          </a:p>
          <a:p>
            <a:r>
              <a:rPr lang="en-US" dirty="0"/>
              <a:t>The validation message asks if the user is okay to proceed with the deleting the panel conﬁguration by deleting all the user level conﬁgurations.</a:t>
            </a:r>
            <a:endParaRPr lang="en-IN" dirty="0"/>
          </a:p>
          <a:p>
            <a:endParaRPr lang="en-US" dirty="0"/>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Panel Conﬁguration Deletion - Invalid User type Data</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9" name="Picture 4" descr="eyes icon">
            <a:extLst>
              <a:ext uri="{FF2B5EF4-FFF2-40B4-BE49-F238E27FC236}">
                <a16:creationId xmlns:a16="http://schemas.microsoft.com/office/drawing/2014/main" id="{23F6269B-03E8-46F6-828A-A387CFA58FC2}"/>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80598"/>
      </p:ext>
    </p:extLst>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1117600"/>
            <a:ext cx="4178300" cy="3657600"/>
          </a:xfrm>
        </p:spPr>
        <p:txBody>
          <a:bodyPr/>
          <a:lstStyle/>
          <a:p>
            <a:r>
              <a:rPr lang="en-US" dirty="0"/>
              <a:t>RTC #: 133323</a:t>
            </a:r>
          </a:p>
          <a:p>
            <a:r>
              <a:rPr lang="en-US" dirty="0"/>
              <a:t>Description:</a:t>
            </a:r>
          </a:p>
          <a:p>
            <a:r>
              <a:rPr lang="en-US" dirty="0"/>
              <a:t>The names of a group of cities were updated previously.</a:t>
            </a:r>
          </a:p>
          <a:p>
            <a:r>
              <a:rPr lang="en-US" dirty="0"/>
              <a:t>However, some clients found this change to be conflicting with their existing information.</a:t>
            </a:r>
          </a:p>
          <a:p>
            <a:r>
              <a:rPr lang="en-US" dirty="0"/>
              <a:t>Therefore, the updated names are being reverted to the original spellings.</a:t>
            </a:r>
            <a:endParaRPr lang="en-IN" dirty="0"/>
          </a:p>
          <a:p>
            <a:endParaRPr lang="en-US" dirty="0"/>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98406"/>
            <a:ext cx="4114800" cy="50085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Proximity Information - City Name Update Reversal</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7339" y="136774"/>
            <a:ext cx="327129" cy="327129"/>
          </a:xfrm>
          <a:prstGeom prst="rect">
            <a:avLst/>
          </a:prstGeom>
        </p:spPr>
      </p:pic>
      <p:graphicFrame>
        <p:nvGraphicFramePr>
          <p:cNvPr id="2" name="Table 7">
            <a:extLst>
              <a:ext uri="{FF2B5EF4-FFF2-40B4-BE49-F238E27FC236}">
                <a16:creationId xmlns:a16="http://schemas.microsoft.com/office/drawing/2014/main" id="{428B4199-B04C-4FD0-8D11-61DD04F647A6}"/>
              </a:ext>
            </a:extLst>
          </p:cNvPr>
          <p:cNvGraphicFramePr>
            <a:graphicFrameLocks noGrp="1"/>
          </p:cNvGraphicFramePr>
          <p:nvPr>
            <p:extLst>
              <p:ext uri="{D42A27DB-BD31-4B8C-83A1-F6EECF244321}">
                <p14:modId xmlns:p14="http://schemas.microsoft.com/office/powerpoint/2010/main" val="746535907"/>
              </p:ext>
            </p:extLst>
          </p:nvPr>
        </p:nvGraphicFramePr>
        <p:xfrm>
          <a:off x="4571999" y="1418590"/>
          <a:ext cx="4506190" cy="2296795"/>
        </p:xfrm>
        <a:graphic>
          <a:graphicData uri="http://schemas.openxmlformats.org/drawingml/2006/table">
            <a:tbl>
              <a:tblPr firstRow="1" bandRow="1">
                <a:tableStyleId>{5C22544A-7EE6-4342-B048-85BDC9FD1C3A}</a:tableStyleId>
              </a:tblPr>
              <a:tblGrid>
                <a:gridCol w="2253095">
                  <a:extLst>
                    <a:ext uri="{9D8B030D-6E8A-4147-A177-3AD203B41FA5}">
                      <a16:colId xmlns:a16="http://schemas.microsoft.com/office/drawing/2014/main" val="2938390172"/>
                    </a:ext>
                  </a:extLst>
                </a:gridCol>
                <a:gridCol w="2253095">
                  <a:extLst>
                    <a:ext uri="{9D8B030D-6E8A-4147-A177-3AD203B41FA5}">
                      <a16:colId xmlns:a16="http://schemas.microsoft.com/office/drawing/2014/main" val="1999959009"/>
                    </a:ext>
                  </a:extLst>
                </a:gridCol>
              </a:tblGrid>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effectLst/>
                          <a:latin typeface="+mn-lt"/>
                          <a:ea typeface="+mn-ea"/>
                          <a:cs typeface="+mn-cs"/>
                        </a:rPr>
                        <a:t>PREVIOUSLY UPDATED NAME</a:t>
                      </a:r>
                      <a:endParaRPr lang="en-IN" sz="1600" b="1" kern="1200" dirty="0">
                        <a:solidFill>
                          <a:schemeClr val="lt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effectLst/>
                          <a:latin typeface="+mn-lt"/>
                          <a:ea typeface="+mn-ea"/>
                          <a:cs typeface="+mn-cs"/>
                        </a:rPr>
                        <a:t>REVERTING TO ORIGINAL NAME</a:t>
                      </a:r>
                      <a:endParaRPr lang="en-IN" sz="1600" b="1" kern="1200" dirty="0">
                        <a:solidFill>
                          <a:schemeClr val="lt1"/>
                        </a:solidFill>
                        <a:effectLst/>
                        <a:latin typeface="+mn-lt"/>
                        <a:ea typeface="+mn-ea"/>
                        <a:cs typeface="+mn-cs"/>
                      </a:endParaRPr>
                    </a:p>
                  </a:txBody>
                  <a:tcPr/>
                </a:tc>
                <a:extLst>
                  <a:ext uri="{0D108BD9-81ED-4DB2-BD59-A6C34878D82A}">
                    <a16:rowId xmlns:a16="http://schemas.microsoft.com/office/drawing/2014/main" val="1931427440"/>
                  </a:ext>
                </a:extLst>
              </a:tr>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St. Augustine</a:t>
                      </a:r>
                      <a:endParaRPr lang="en-IN" sz="1400" kern="1200" dirty="0">
                        <a:solidFill>
                          <a:schemeClr val="dk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Saint Augustine</a:t>
                      </a:r>
                      <a:endParaRPr lang="en-IN" sz="1400" kern="1200" dirty="0">
                        <a:solidFill>
                          <a:schemeClr val="dk1"/>
                        </a:solidFill>
                        <a:effectLst/>
                        <a:latin typeface="+mn-lt"/>
                        <a:ea typeface="+mn-ea"/>
                        <a:cs typeface="+mn-cs"/>
                      </a:endParaRPr>
                    </a:p>
                  </a:txBody>
                  <a:tcPr/>
                </a:tc>
                <a:extLst>
                  <a:ext uri="{0D108BD9-81ED-4DB2-BD59-A6C34878D82A}">
                    <a16:rowId xmlns:a16="http://schemas.microsoft.com/office/drawing/2014/main" val="1367667648"/>
                  </a:ext>
                </a:extLst>
              </a:tr>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St. Charles</a:t>
                      </a:r>
                      <a:endParaRPr lang="en-IN" sz="1400" kern="1200" dirty="0">
                        <a:solidFill>
                          <a:schemeClr val="dk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Saint Charles</a:t>
                      </a:r>
                      <a:endParaRPr lang="en-IN" sz="1400" kern="1200" dirty="0">
                        <a:solidFill>
                          <a:schemeClr val="dk1"/>
                        </a:solidFill>
                        <a:effectLst/>
                        <a:latin typeface="+mn-lt"/>
                        <a:ea typeface="+mn-ea"/>
                        <a:cs typeface="+mn-cs"/>
                      </a:endParaRPr>
                    </a:p>
                  </a:txBody>
                  <a:tcPr/>
                </a:tc>
                <a:extLst>
                  <a:ext uri="{0D108BD9-81ED-4DB2-BD59-A6C34878D82A}">
                    <a16:rowId xmlns:a16="http://schemas.microsoft.com/office/drawing/2014/main" val="1329719953"/>
                  </a:ext>
                </a:extLst>
              </a:tr>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St. Louis</a:t>
                      </a:r>
                      <a:endParaRPr lang="en-IN" sz="1400" kern="1200" dirty="0">
                        <a:solidFill>
                          <a:schemeClr val="dk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Saint Louis</a:t>
                      </a:r>
                      <a:endParaRPr lang="en-IN" sz="1400" kern="1200" dirty="0">
                        <a:solidFill>
                          <a:schemeClr val="dk1"/>
                        </a:solidFill>
                        <a:effectLst/>
                        <a:latin typeface="+mn-lt"/>
                        <a:ea typeface="+mn-ea"/>
                        <a:cs typeface="+mn-cs"/>
                      </a:endParaRPr>
                    </a:p>
                  </a:txBody>
                  <a:tcPr/>
                </a:tc>
                <a:extLst>
                  <a:ext uri="{0D108BD9-81ED-4DB2-BD59-A6C34878D82A}">
                    <a16:rowId xmlns:a16="http://schemas.microsoft.com/office/drawing/2014/main" val="3429994939"/>
                  </a:ext>
                </a:extLst>
              </a:tr>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St. Peters</a:t>
                      </a:r>
                      <a:endParaRPr lang="en-IN" sz="1400" kern="1200" dirty="0">
                        <a:solidFill>
                          <a:schemeClr val="dk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Saint Peters</a:t>
                      </a:r>
                      <a:endParaRPr lang="en-IN" sz="1400" kern="1200" dirty="0">
                        <a:solidFill>
                          <a:schemeClr val="dk1"/>
                        </a:solidFill>
                        <a:effectLst/>
                        <a:latin typeface="+mn-lt"/>
                        <a:ea typeface="+mn-ea"/>
                        <a:cs typeface="+mn-cs"/>
                      </a:endParaRPr>
                    </a:p>
                  </a:txBody>
                  <a:tcPr/>
                </a:tc>
                <a:extLst>
                  <a:ext uri="{0D108BD9-81ED-4DB2-BD59-A6C34878D82A}">
                    <a16:rowId xmlns:a16="http://schemas.microsoft.com/office/drawing/2014/main" val="2002806168"/>
                  </a:ext>
                </a:extLst>
              </a:tr>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Lake St. Louis</a:t>
                      </a:r>
                      <a:endParaRPr lang="en-IN" sz="1400" kern="1200" dirty="0">
                        <a:solidFill>
                          <a:schemeClr val="dk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Lake Saint Louis</a:t>
                      </a:r>
                      <a:endParaRPr lang="en-IN" sz="1400" kern="1200" dirty="0">
                        <a:solidFill>
                          <a:schemeClr val="dk1"/>
                        </a:solidFill>
                        <a:effectLst/>
                        <a:latin typeface="+mn-lt"/>
                        <a:ea typeface="+mn-ea"/>
                        <a:cs typeface="+mn-cs"/>
                      </a:endParaRPr>
                    </a:p>
                  </a:txBody>
                  <a:tcPr/>
                </a:tc>
                <a:extLst>
                  <a:ext uri="{0D108BD9-81ED-4DB2-BD59-A6C34878D82A}">
                    <a16:rowId xmlns:a16="http://schemas.microsoft.com/office/drawing/2014/main" val="2869263923"/>
                  </a:ext>
                </a:extLst>
              </a:tr>
            </a:tbl>
          </a:graphicData>
        </a:graphic>
      </p:graphicFrame>
    </p:spTree>
    <p:extLst>
      <p:ext uri="{BB962C8B-B14F-4D97-AF65-F5344CB8AC3E}">
        <p14:creationId xmlns:p14="http://schemas.microsoft.com/office/powerpoint/2010/main" val="2756596290"/>
      </p:ext>
    </p:extLst>
  </p:cSld>
  <p:clrMapOvr>
    <a:masterClrMapping/>
  </p:clrMapOvr>
  <p:transition spd="slow">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r>
              <a:rPr lang="en-US" dirty="0">
                <a:solidFill>
                  <a:schemeClr val="tx1"/>
                </a:solidFill>
              </a:rPr>
              <a:t>RAM - Send reminders based on date field on any form.</a:t>
            </a:r>
          </a:p>
          <a:p>
            <a:r>
              <a:rPr lang="en-US" dirty="0">
                <a:solidFill>
                  <a:schemeClr val="tx1"/>
                </a:solidFill>
              </a:rPr>
              <a:t>E-link Dashboard – Client Setting &amp; Communication Template Token</a:t>
            </a:r>
          </a:p>
          <a:p>
            <a:r>
              <a:rPr lang="en-US" dirty="0">
                <a:solidFill>
                  <a:schemeClr val="tx1"/>
                </a:solidFill>
              </a:rPr>
              <a:t>Interview Manager – Talent Record Action Logs</a:t>
            </a:r>
          </a:p>
          <a:p>
            <a:endParaRPr lang="en-US" dirty="0">
              <a:solidFill>
                <a:schemeClr val="tx1"/>
              </a:solidFill>
            </a:endParaRPr>
          </a:p>
          <a:p>
            <a:endParaRPr lang="en-US" dirty="0">
              <a:solidFill>
                <a:schemeClr val="tx1"/>
              </a:solidFill>
            </a:endParaRPr>
          </a:p>
        </p:txBody>
      </p:sp>
      <p:sp>
        <p:nvSpPr>
          <p:cNvPr id="6" name="Content Placeholder 5"/>
          <p:cNvSpPr>
            <a:spLocks noGrp="1"/>
          </p:cNvSpPr>
          <p:nvPr>
            <p:ph sz="quarter" idx="17"/>
          </p:nvPr>
        </p:nvSpPr>
        <p:spPr>
          <a:xfrm>
            <a:off x="4572001" y="2571750"/>
            <a:ext cx="4571997" cy="2571750"/>
          </a:xfrm>
        </p:spPr>
        <p:txBody>
          <a:bodyPr/>
          <a:lstStyle/>
          <a:p>
            <a:r>
              <a:rPr lang="en-US" dirty="0"/>
              <a:t>Lead Manager – Manual Stacking</a:t>
            </a:r>
          </a:p>
        </p:txBody>
      </p:sp>
      <p:sp>
        <p:nvSpPr>
          <p:cNvPr id="8" name="Title 7"/>
          <p:cNvSpPr>
            <a:spLocks noGrp="1"/>
          </p:cNvSpPr>
          <p:nvPr>
            <p:ph type="title"/>
          </p:nvPr>
        </p:nvSpPr>
        <p:spPr>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Upcoming Builds</a:t>
            </a:r>
          </a:p>
        </p:txBody>
      </p:sp>
    </p:spTree>
    <p:extLst>
      <p:ext uri="{BB962C8B-B14F-4D97-AF65-F5344CB8AC3E}">
        <p14:creationId xmlns:p14="http://schemas.microsoft.com/office/powerpoint/2010/main" val="1751689867"/>
      </p:ext>
    </p:extLst>
  </p:cSld>
  <p:clrMapOvr>
    <a:masterClrMapping/>
  </p:clrMapOvr>
  <p:transition spd="slow">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03782"/>
            <a:ext cx="8726215" cy="357471"/>
          </a:xfrm>
        </p:spPr>
        <p:txBody>
          <a:bodyPr/>
          <a:lstStyle/>
          <a:p>
            <a:pPr algn="ctr"/>
            <a:r>
              <a:rPr lang="en-US" dirty="0"/>
              <a:t>JANUARY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3460090124"/>
              </p:ext>
            </p:extLst>
          </p:nvPr>
        </p:nvGraphicFramePr>
        <p:xfrm>
          <a:off x="228600" y="808590"/>
          <a:ext cx="8726214" cy="4187181"/>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100" dirty="0"/>
                        <a:t>Sunday</a:t>
                      </a:r>
                    </a:p>
                  </a:txBody>
                  <a:tcPr/>
                </a:tc>
                <a:tc>
                  <a:txBody>
                    <a:bodyPr/>
                    <a:lstStyle/>
                    <a:p>
                      <a:r>
                        <a:rPr lang="en-US" sz="1100" dirty="0"/>
                        <a:t>Monday</a:t>
                      </a:r>
                    </a:p>
                  </a:txBody>
                  <a:tcPr/>
                </a:tc>
                <a:tc>
                  <a:txBody>
                    <a:bodyPr/>
                    <a:lstStyle/>
                    <a:p>
                      <a:r>
                        <a:rPr lang="en-US" sz="1100" dirty="0"/>
                        <a:t>Tuesday</a:t>
                      </a:r>
                    </a:p>
                  </a:txBody>
                  <a:tcPr/>
                </a:tc>
                <a:tc>
                  <a:txBody>
                    <a:bodyPr/>
                    <a:lstStyle/>
                    <a:p>
                      <a:r>
                        <a:rPr lang="en-US" sz="1100" dirty="0"/>
                        <a:t>Wednesday</a:t>
                      </a:r>
                    </a:p>
                  </a:txBody>
                  <a:tcPr/>
                </a:tc>
                <a:tc>
                  <a:txBody>
                    <a:bodyPr/>
                    <a:lstStyle/>
                    <a:p>
                      <a:r>
                        <a:rPr lang="en-US" sz="1100" dirty="0"/>
                        <a:t>Thursday</a:t>
                      </a:r>
                    </a:p>
                  </a:txBody>
                  <a:tcPr/>
                </a:tc>
                <a:tc>
                  <a:txBody>
                    <a:bodyPr/>
                    <a:lstStyle/>
                    <a:p>
                      <a:r>
                        <a:rPr lang="en-US" sz="1100" dirty="0"/>
                        <a:t>Friday</a:t>
                      </a:r>
                    </a:p>
                  </a:txBody>
                  <a:tcPr/>
                </a:tc>
                <a:tc>
                  <a:txBody>
                    <a:bodyPr/>
                    <a:lstStyle/>
                    <a:p>
                      <a:r>
                        <a:rPr lang="en-US" sz="1100" dirty="0"/>
                        <a:t>Saturday</a:t>
                      </a:r>
                    </a:p>
                  </a:txBody>
                  <a:tcPr/>
                </a:tc>
                <a:extLst>
                  <a:ext uri="{0D108BD9-81ED-4DB2-BD59-A6C34878D82A}">
                    <a16:rowId xmlns:a16="http://schemas.microsoft.com/office/drawing/2014/main" val="2067481760"/>
                  </a:ext>
                </a:extLst>
              </a:tr>
              <a:tr h="377190">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r>
                        <a:rPr lang="en-US" sz="700" b="1" dirty="0">
                          <a:solidFill>
                            <a:schemeClr val="tx1"/>
                          </a:solidFill>
                          <a:latin typeface="+mn-lt"/>
                        </a:rPr>
                        <a:t>1</a:t>
                      </a:r>
                    </a:p>
                    <a:p>
                      <a:endParaRPr lang="en-US" sz="700" b="1" dirty="0">
                        <a:solidFill>
                          <a:schemeClr val="tx1"/>
                        </a:solidFill>
                        <a:latin typeface="+mn-lt"/>
                      </a:endParaRPr>
                    </a:p>
                    <a:p>
                      <a:r>
                        <a:rPr lang="en-US" sz="500" b="0" dirty="0">
                          <a:solidFill>
                            <a:schemeClr val="tx1"/>
                          </a:solidFill>
                          <a:latin typeface="+mn-lt"/>
                        </a:rPr>
                        <a:t>New Years Day- IBM Offices Closed</a:t>
                      </a:r>
                    </a:p>
                  </a:txBody>
                  <a:tcPr/>
                </a:tc>
                <a:tc>
                  <a:txBody>
                    <a:bodyPr/>
                    <a:lstStyle/>
                    <a:p>
                      <a:r>
                        <a:rPr lang="en-US" sz="700" b="1" dirty="0">
                          <a:latin typeface="+mn-lt"/>
                        </a:rPr>
                        <a:t>2</a:t>
                      </a:r>
                    </a:p>
                  </a:txBody>
                  <a:tcPr/>
                </a:tc>
                <a:extLst>
                  <a:ext uri="{0D108BD9-81ED-4DB2-BD59-A6C34878D82A}">
                    <a16:rowId xmlns:a16="http://schemas.microsoft.com/office/drawing/2014/main" val="2963636183"/>
                  </a:ext>
                </a:extLst>
              </a:tr>
              <a:tr h="482290">
                <a:tc>
                  <a:txBody>
                    <a:bodyPr/>
                    <a:lstStyle/>
                    <a:p>
                      <a:r>
                        <a:rPr lang="en-US" sz="700" b="1" dirty="0">
                          <a:latin typeface="+mn-lt"/>
                        </a:rPr>
                        <a:t>3</a:t>
                      </a:r>
                    </a:p>
                  </a:txBody>
                  <a:tcPr/>
                </a:tc>
                <a:tc>
                  <a:txBody>
                    <a:bodyPr/>
                    <a:lstStyle/>
                    <a:p>
                      <a:r>
                        <a:rPr lang="en-US" sz="700" b="1" dirty="0">
                          <a:latin typeface="+mn-lt"/>
                        </a:rPr>
                        <a:t>4</a:t>
                      </a:r>
                    </a:p>
                  </a:txBody>
                  <a:tcPr/>
                </a:tc>
                <a:tc>
                  <a:txBody>
                    <a:bodyPr/>
                    <a:lstStyle/>
                    <a:p>
                      <a:r>
                        <a:rPr lang="en-US" sz="700" b="1" strike="noStrike" dirty="0">
                          <a:solidFill>
                            <a:schemeClr val="tx1"/>
                          </a:solidFill>
                          <a:latin typeface="+mn-lt"/>
                        </a:rPr>
                        <a:t>5</a:t>
                      </a:r>
                    </a:p>
                  </a:txBody>
                  <a:tcPr/>
                </a:tc>
                <a:tc>
                  <a:txBody>
                    <a:bodyPr/>
                    <a:lstStyle/>
                    <a:p>
                      <a:r>
                        <a:rPr lang="en-US" sz="700" b="1" dirty="0">
                          <a:latin typeface="+mn-lt"/>
                        </a:rPr>
                        <a:t>6</a:t>
                      </a:r>
                    </a:p>
                  </a:txBody>
                  <a:tcPr/>
                </a:tc>
                <a:tc>
                  <a:txBody>
                    <a:bodyPr/>
                    <a:lstStyle/>
                    <a:p>
                      <a:r>
                        <a:rPr lang="en-US" sz="700" b="1" dirty="0">
                          <a:latin typeface="+mn-lt"/>
                        </a:rPr>
                        <a:t>7</a:t>
                      </a:r>
                    </a:p>
                  </a:txBody>
                  <a:tcPr/>
                </a:tc>
                <a:tc>
                  <a:txBody>
                    <a:bodyPr/>
                    <a:lstStyle/>
                    <a:p>
                      <a:r>
                        <a:rPr lang="en-US" sz="700" b="1" dirty="0">
                          <a:latin typeface="+mn-lt"/>
                        </a:rPr>
                        <a:t>8</a:t>
                      </a:r>
                    </a:p>
                  </a:txBody>
                  <a:tcPr/>
                </a:tc>
                <a:tc>
                  <a:txBody>
                    <a:bodyPr/>
                    <a:lstStyle/>
                    <a:p>
                      <a:r>
                        <a:rPr lang="en-US" sz="700" b="1" dirty="0">
                          <a:latin typeface="+mn-lt"/>
                        </a:rPr>
                        <a:t>9</a:t>
                      </a:r>
                    </a:p>
                  </a:txBody>
                  <a:tcPr/>
                </a:tc>
                <a:extLst>
                  <a:ext uri="{0D108BD9-81ED-4DB2-BD59-A6C34878D82A}">
                    <a16:rowId xmlns:a16="http://schemas.microsoft.com/office/drawing/2014/main" val="1628256478"/>
                  </a:ext>
                </a:extLst>
              </a:tr>
              <a:tr h="826714">
                <a:tc>
                  <a:txBody>
                    <a:bodyPr/>
                    <a:lstStyle/>
                    <a:p>
                      <a:r>
                        <a:rPr lang="en-US" sz="700" b="1" dirty="0">
                          <a:latin typeface="+mn-lt"/>
                        </a:rPr>
                        <a:t>10</a:t>
                      </a:r>
                    </a:p>
                  </a:txBody>
                  <a:tcPr/>
                </a:tc>
                <a:tc>
                  <a:txBody>
                    <a:bodyPr/>
                    <a:lstStyle/>
                    <a:p>
                      <a:r>
                        <a:rPr lang="en-US" sz="700" b="1" dirty="0">
                          <a:latin typeface="+mn-lt"/>
                        </a:rPr>
                        <a:t>11</a:t>
                      </a:r>
                    </a:p>
                  </a:txBody>
                  <a:tcPr/>
                </a:tc>
                <a:tc>
                  <a:txBody>
                    <a:bodyPr/>
                    <a:lstStyle/>
                    <a:p>
                      <a:r>
                        <a:rPr lang="en-US" sz="700" b="1" dirty="0">
                          <a:solidFill>
                            <a:schemeClr val="tx1"/>
                          </a:solidFill>
                          <a:latin typeface="+mn-lt"/>
                        </a:rPr>
                        <a:t>12</a:t>
                      </a:r>
                    </a:p>
                  </a:txBody>
                  <a:tcPr/>
                </a:tc>
                <a:tc>
                  <a:txBody>
                    <a:bodyPr/>
                    <a:lstStyle/>
                    <a:p>
                      <a:r>
                        <a:rPr lang="en-US" sz="700" b="1" dirty="0">
                          <a:latin typeface="+mn-lt"/>
                        </a:rPr>
                        <a:t>13</a:t>
                      </a:r>
                    </a:p>
                    <a:p>
                      <a:endParaRPr lang="en-US" sz="700" b="1" dirty="0">
                        <a:latin typeface="+mn-lt"/>
                      </a:endParaRPr>
                    </a:p>
                  </a:txBody>
                  <a:tcPr/>
                </a:tc>
                <a:tc>
                  <a:txBody>
                    <a:bodyPr/>
                    <a:lstStyle/>
                    <a:p>
                      <a:r>
                        <a:rPr lang="en-US" sz="700" b="1" dirty="0">
                          <a:latin typeface="+mn-lt"/>
                        </a:rPr>
                        <a:t>14</a:t>
                      </a:r>
                    </a:p>
                    <a:p>
                      <a:endParaRPr lang="en-US" sz="700" b="1" dirty="0">
                        <a:latin typeface="+mn-lt"/>
                      </a:endParaRPr>
                    </a:p>
                    <a:p>
                      <a:r>
                        <a:rPr lang="en-US" sz="700" b="1" dirty="0">
                          <a:latin typeface="+mn-lt"/>
                        </a:rPr>
                        <a:t>Client: </a:t>
                      </a:r>
                      <a:r>
                        <a:rPr lang="en-US" sz="700" b="0" dirty="0" err="1">
                          <a:latin typeface="+mn-lt"/>
                          <a:hlinkClick r:id="rId3"/>
                        </a:rPr>
                        <a:t>eLink</a:t>
                      </a:r>
                      <a:r>
                        <a:rPr lang="en-US" sz="700" b="0" dirty="0">
                          <a:latin typeface="+mn-lt"/>
                          <a:hlinkClick r:id="rId3"/>
                        </a:rPr>
                        <a:t> Dashboard Config and Usage (11AM EST) </a:t>
                      </a:r>
                      <a:endParaRPr lang="en-US" sz="700" b="1" dirty="0">
                        <a:latin typeface="+mn-lt"/>
                      </a:endParaRPr>
                    </a:p>
                  </a:txBody>
                  <a:tcPr/>
                </a:tc>
                <a:tc>
                  <a:txBody>
                    <a:bodyPr/>
                    <a:lstStyle/>
                    <a:p>
                      <a:r>
                        <a:rPr lang="en-US" sz="700" b="1" dirty="0">
                          <a:latin typeface="+mn-lt"/>
                        </a:rPr>
                        <a:t>15</a:t>
                      </a:r>
                    </a:p>
                  </a:txBody>
                  <a:tcPr/>
                </a:tc>
                <a:tc>
                  <a:txBody>
                    <a:bodyPr/>
                    <a:lstStyle/>
                    <a:p>
                      <a:r>
                        <a:rPr lang="en-US" sz="700" b="1" dirty="0">
                          <a:latin typeface="+mn-lt"/>
                        </a:rPr>
                        <a:t>16</a:t>
                      </a:r>
                    </a:p>
                  </a:txBody>
                  <a:tcPr/>
                </a:tc>
                <a:extLst>
                  <a:ext uri="{0D108BD9-81ED-4DB2-BD59-A6C34878D82A}">
                    <a16:rowId xmlns:a16="http://schemas.microsoft.com/office/drawing/2014/main" val="634571686"/>
                  </a:ext>
                </a:extLst>
              </a:tr>
              <a:tr h="739140">
                <a:tc>
                  <a:txBody>
                    <a:bodyPr/>
                    <a:lstStyle/>
                    <a:p>
                      <a:r>
                        <a:rPr lang="en-US" sz="700" b="1" dirty="0">
                          <a:latin typeface="+mn-lt"/>
                        </a:rPr>
                        <a:t>17</a:t>
                      </a:r>
                    </a:p>
                  </a:txBody>
                  <a:tcPr/>
                </a:tc>
                <a:tc>
                  <a:txBody>
                    <a:bodyPr/>
                    <a:lstStyle/>
                    <a:p>
                      <a:r>
                        <a:rPr lang="en-US" sz="700" b="1" dirty="0">
                          <a:latin typeface="+mn-lt"/>
                        </a:rPr>
                        <a:t>18</a:t>
                      </a:r>
                    </a:p>
                    <a:p>
                      <a:endParaRPr lang="en-US" sz="700" b="1" dirty="0">
                        <a:latin typeface="+mn-lt"/>
                      </a:endParaRPr>
                    </a:p>
                    <a:p>
                      <a:endParaRPr lang="en-US" sz="700" b="1" dirty="0">
                        <a:latin typeface="+mn-lt"/>
                      </a:endParaRPr>
                    </a:p>
                    <a:p>
                      <a:endParaRPr lang="en-US" sz="700" b="1" dirty="0">
                        <a:latin typeface="+mn-lt"/>
                      </a:endParaRPr>
                    </a:p>
                    <a:p>
                      <a:endParaRPr lang="en-US" sz="700" b="1" dirty="0">
                        <a:latin typeface="+mn-lt"/>
                      </a:endParaRPr>
                    </a:p>
                    <a:p>
                      <a:r>
                        <a:rPr lang="en-US" sz="500" b="0" dirty="0">
                          <a:latin typeface="+mn-lt"/>
                        </a:rPr>
                        <a:t>MLK Day- US Office Closed</a:t>
                      </a:r>
                    </a:p>
                  </a:txBody>
                  <a:tcPr/>
                </a:tc>
                <a:tc>
                  <a:txBody>
                    <a:bodyPr/>
                    <a:lstStyle/>
                    <a:p>
                      <a:r>
                        <a:rPr lang="en-US" sz="700" b="1" dirty="0">
                          <a:latin typeface="+mn-lt"/>
                        </a:rPr>
                        <a:t>19</a:t>
                      </a:r>
                    </a:p>
                  </a:txBody>
                  <a:tcPr/>
                </a:tc>
                <a:tc>
                  <a:txBody>
                    <a:bodyPr/>
                    <a:lstStyle/>
                    <a:p>
                      <a:r>
                        <a:rPr lang="en-US" sz="700" b="1" dirty="0">
                          <a:latin typeface="+mn-lt"/>
                        </a:rPr>
                        <a:t>20</a:t>
                      </a:r>
                    </a:p>
                    <a:p>
                      <a:endParaRPr lang="en-US" sz="700" b="1" dirty="0">
                        <a:latin typeface="+mn-lt"/>
                      </a:endParaRPr>
                    </a:p>
                  </a:txBody>
                  <a:tcPr/>
                </a:tc>
                <a:tc>
                  <a:txBody>
                    <a:bodyPr/>
                    <a:lstStyle/>
                    <a:p>
                      <a:r>
                        <a:rPr lang="en-US" sz="700" b="1" dirty="0">
                          <a:latin typeface="+mn-lt"/>
                        </a:rPr>
                        <a:t>21</a:t>
                      </a:r>
                    </a:p>
                    <a:p>
                      <a:endParaRPr lang="en-US" sz="700" b="1" dirty="0">
                        <a:latin typeface="+mn-lt"/>
                      </a:endParaRPr>
                    </a:p>
                    <a:p>
                      <a:r>
                        <a:rPr lang="en-US" sz="700" b="1" dirty="0">
                          <a:latin typeface="+mn-lt"/>
                        </a:rPr>
                        <a:t>Client: </a:t>
                      </a:r>
                      <a:r>
                        <a:rPr lang="en-US" sz="700" b="0" dirty="0">
                          <a:latin typeface="+mn-lt"/>
                          <a:hlinkClick r:id="rId4"/>
                        </a:rPr>
                        <a:t>BR 21.01.20 Release Enablement (11AM EST)</a:t>
                      </a:r>
                      <a:endParaRPr lang="en-US" sz="700" b="1" dirty="0">
                        <a:latin typeface="+mn-lt"/>
                      </a:endParaRPr>
                    </a:p>
                  </a:txBody>
                  <a:tcPr/>
                </a:tc>
                <a:tc>
                  <a:txBody>
                    <a:bodyPr/>
                    <a:lstStyle/>
                    <a:p>
                      <a:r>
                        <a:rPr lang="en-US" sz="700" b="1" dirty="0">
                          <a:latin typeface="+mn-lt"/>
                        </a:rPr>
                        <a:t>22</a:t>
                      </a:r>
                    </a:p>
                  </a:txBody>
                  <a:tcPr/>
                </a:tc>
                <a:tc>
                  <a:txBody>
                    <a:bodyPr/>
                    <a:lstStyle/>
                    <a:p>
                      <a:r>
                        <a:rPr lang="en-US" sz="700" b="1" dirty="0">
                          <a:latin typeface="+mn-lt"/>
                        </a:rPr>
                        <a:t>23</a:t>
                      </a:r>
                    </a:p>
                  </a:txBody>
                  <a:tcPr/>
                </a:tc>
                <a:extLst>
                  <a:ext uri="{0D108BD9-81ED-4DB2-BD59-A6C34878D82A}">
                    <a16:rowId xmlns:a16="http://schemas.microsoft.com/office/drawing/2014/main" val="1980404736"/>
                  </a:ext>
                </a:extLst>
              </a:tr>
              <a:tr h="731520">
                <a:tc>
                  <a:txBody>
                    <a:bodyPr/>
                    <a:lstStyle/>
                    <a:p>
                      <a:r>
                        <a:rPr lang="en-US" sz="700" b="1" dirty="0">
                          <a:latin typeface="+mn-lt"/>
                        </a:rPr>
                        <a:t>24</a:t>
                      </a:r>
                    </a:p>
                  </a:txBody>
                  <a:tcPr/>
                </a:tc>
                <a:tc>
                  <a:txBody>
                    <a:bodyPr/>
                    <a:lstStyle/>
                    <a:p>
                      <a:r>
                        <a:rPr lang="en-US" sz="700" b="1" dirty="0">
                          <a:latin typeface="+mn-lt"/>
                        </a:rPr>
                        <a:t>25</a:t>
                      </a:r>
                    </a:p>
                  </a:txBody>
                  <a:tcPr/>
                </a:tc>
                <a:tc>
                  <a:txBody>
                    <a:bodyPr/>
                    <a:lstStyle/>
                    <a:p>
                      <a:r>
                        <a:rPr lang="en-US" sz="700" b="1" dirty="0">
                          <a:latin typeface="+mn-lt"/>
                        </a:rPr>
                        <a:t>26</a:t>
                      </a:r>
                    </a:p>
                  </a:txBody>
                  <a:tcPr/>
                </a:tc>
                <a:tc>
                  <a:txBody>
                    <a:bodyPr/>
                    <a:lstStyle/>
                    <a:p>
                      <a:r>
                        <a:rPr lang="en-US" sz="700" b="1" dirty="0">
                          <a:latin typeface="+mn-lt"/>
                        </a:rPr>
                        <a:t>27</a:t>
                      </a:r>
                    </a:p>
                  </a:txBody>
                  <a:tcPr/>
                </a:tc>
                <a:tc>
                  <a:txBody>
                    <a:bodyPr/>
                    <a:lstStyle/>
                    <a:p>
                      <a:r>
                        <a:rPr lang="en-US" sz="700" b="1" dirty="0">
                          <a:latin typeface="+mn-lt"/>
                        </a:rPr>
                        <a:t>28</a:t>
                      </a:r>
                    </a:p>
                    <a:p>
                      <a:endParaRPr lang="en-US" sz="700" b="1" dirty="0">
                        <a:latin typeface="+mn-lt"/>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700" b="1" dirty="0"/>
                        <a:t>Client:</a:t>
                      </a:r>
                      <a:r>
                        <a:rPr lang="en-US" sz="700" b="0" dirty="0"/>
                        <a:t> Slack Me Anything (11 AM EST)</a:t>
                      </a:r>
                    </a:p>
                    <a:p>
                      <a:endParaRPr lang="en-US" sz="700" b="1" dirty="0">
                        <a:latin typeface="+mn-lt"/>
                      </a:endParaRPr>
                    </a:p>
                  </a:txBody>
                  <a:tcPr/>
                </a:tc>
                <a:tc>
                  <a:txBody>
                    <a:bodyPr/>
                    <a:lstStyle/>
                    <a:p>
                      <a:r>
                        <a:rPr lang="en-US" sz="700" b="1" dirty="0">
                          <a:latin typeface="+mn-lt"/>
                        </a:rPr>
                        <a:t>29</a:t>
                      </a:r>
                    </a:p>
                  </a:txBody>
                  <a:tcPr/>
                </a:tc>
                <a:tc>
                  <a:txBody>
                    <a:bodyPr/>
                    <a:lstStyle/>
                    <a:p>
                      <a:r>
                        <a:rPr lang="en-US" sz="700" b="1" dirty="0">
                          <a:latin typeface="+mn-lt"/>
                        </a:rPr>
                        <a:t>30</a:t>
                      </a:r>
                    </a:p>
                  </a:txBody>
                  <a:tcPr/>
                </a:tc>
                <a:extLst>
                  <a:ext uri="{0D108BD9-81ED-4DB2-BD59-A6C34878D82A}">
                    <a16:rowId xmlns:a16="http://schemas.microsoft.com/office/drawing/2014/main" val="1218527354"/>
                  </a:ext>
                </a:extLst>
              </a:tr>
              <a:tr h="731520">
                <a:tc>
                  <a:txBody>
                    <a:bodyPr/>
                    <a:lstStyle/>
                    <a:p>
                      <a:r>
                        <a:rPr lang="en-US" sz="700" b="1" dirty="0">
                          <a:latin typeface="+mn-lt"/>
                        </a:rPr>
                        <a:t>31</a:t>
                      </a: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extLst>
                  <a:ext uri="{0D108BD9-81ED-4DB2-BD59-A6C34878D82A}">
                    <a16:rowId xmlns:a16="http://schemas.microsoft.com/office/drawing/2014/main" val="2266580136"/>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1"/>
            <a:ext cx="2672256" cy="248209"/>
          </a:xfrm>
          <a:prstGeom prst="rect">
            <a:avLst/>
          </a:prstGeom>
          <a:noFill/>
        </p:spPr>
        <p:txBody>
          <a:bodyPr wrap="square" rtlCol="0">
            <a:spAutoFit/>
          </a:bodyPr>
          <a:lstStyle/>
          <a:p>
            <a:pPr defTabSz="685783">
              <a:defRPr/>
            </a:pPr>
            <a:r>
              <a:rPr lang="en-US" sz="1013" dirty="0">
                <a:solidFill>
                  <a:srgbClr val="000000"/>
                </a:solidFill>
                <a:latin typeface="IBM Plex Sans"/>
                <a:hlinkClick r:id="rId5"/>
              </a:rPr>
              <a:t>Client-facing training schedule</a:t>
            </a:r>
            <a:endParaRPr lang="en-US" sz="1013" dirty="0">
              <a:solidFill>
                <a:srgbClr val="000000"/>
              </a:solidFill>
              <a:latin typeface="IBM Plex Sans"/>
            </a:endParaRPr>
          </a:p>
        </p:txBody>
      </p:sp>
    </p:spTree>
    <p:custDataLst>
      <p:tags r:id="rId1"/>
    </p:custDataLst>
    <p:extLst>
      <p:ext uri="{BB962C8B-B14F-4D97-AF65-F5344CB8AC3E}">
        <p14:creationId xmlns:p14="http://schemas.microsoft.com/office/powerpoint/2010/main" val="1066415916"/>
      </p:ext>
    </p:extLst>
  </p:cSld>
  <p:clrMapOvr>
    <a:masterClrMapping/>
  </p:clrMapOvr>
  <p:transition spd="slow">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03782"/>
            <a:ext cx="8726215" cy="357471"/>
          </a:xfrm>
        </p:spPr>
        <p:txBody>
          <a:bodyPr/>
          <a:lstStyle/>
          <a:p>
            <a:pPr algn="ctr"/>
            <a:r>
              <a:rPr lang="en-US" dirty="0"/>
              <a:t>FEBRUARY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1496237253"/>
              </p:ext>
            </p:extLst>
          </p:nvPr>
        </p:nvGraphicFramePr>
        <p:xfrm>
          <a:off x="228600" y="808590"/>
          <a:ext cx="8726214" cy="3929165"/>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100" dirty="0"/>
                        <a:t>Sunday</a:t>
                      </a:r>
                    </a:p>
                  </a:txBody>
                  <a:tcPr/>
                </a:tc>
                <a:tc>
                  <a:txBody>
                    <a:bodyPr/>
                    <a:lstStyle/>
                    <a:p>
                      <a:r>
                        <a:rPr lang="en-US" sz="1100" dirty="0"/>
                        <a:t>Monday</a:t>
                      </a:r>
                    </a:p>
                  </a:txBody>
                  <a:tcPr/>
                </a:tc>
                <a:tc>
                  <a:txBody>
                    <a:bodyPr/>
                    <a:lstStyle/>
                    <a:p>
                      <a:r>
                        <a:rPr lang="en-US" sz="1100" dirty="0"/>
                        <a:t>Tuesday</a:t>
                      </a:r>
                    </a:p>
                  </a:txBody>
                  <a:tcPr/>
                </a:tc>
                <a:tc>
                  <a:txBody>
                    <a:bodyPr/>
                    <a:lstStyle/>
                    <a:p>
                      <a:r>
                        <a:rPr lang="en-US" sz="1100" dirty="0"/>
                        <a:t>Wednesday</a:t>
                      </a:r>
                    </a:p>
                  </a:txBody>
                  <a:tcPr/>
                </a:tc>
                <a:tc>
                  <a:txBody>
                    <a:bodyPr/>
                    <a:lstStyle/>
                    <a:p>
                      <a:r>
                        <a:rPr lang="en-US" sz="1100" dirty="0"/>
                        <a:t>Thursday</a:t>
                      </a:r>
                    </a:p>
                  </a:txBody>
                  <a:tcPr/>
                </a:tc>
                <a:tc>
                  <a:txBody>
                    <a:bodyPr/>
                    <a:lstStyle/>
                    <a:p>
                      <a:r>
                        <a:rPr lang="en-US" sz="1100" dirty="0"/>
                        <a:t>Friday</a:t>
                      </a:r>
                    </a:p>
                  </a:txBody>
                  <a:tcPr/>
                </a:tc>
                <a:tc>
                  <a:txBody>
                    <a:bodyPr/>
                    <a:lstStyle/>
                    <a:p>
                      <a:r>
                        <a:rPr lang="en-US" sz="1100" dirty="0"/>
                        <a:t>Saturday</a:t>
                      </a:r>
                    </a:p>
                  </a:txBody>
                  <a:tcPr/>
                </a:tc>
                <a:extLst>
                  <a:ext uri="{0D108BD9-81ED-4DB2-BD59-A6C34878D82A}">
                    <a16:rowId xmlns:a16="http://schemas.microsoft.com/office/drawing/2014/main" val="2067481760"/>
                  </a:ext>
                </a:extLst>
              </a:tr>
              <a:tr h="624274">
                <a:tc>
                  <a:txBody>
                    <a:bodyPr/>
                    <a:lstStyle/>
                    <a:p>
                      <a:endParaRPr lang="en-US" sz="700" b="1" dirty="0">
                        <a:latin typeface="+mn-lt"/>
                      </a:endParaRPr>
                    </a:p>
                  </a:txBody>
                  <a:tcPr/>
                </a:tc>
                <a:tc>
                  <a:txBody>
                    <a:bodyPr/>
                    <a:lstStyle/>
                    <a:p>
                      <a:r>
                        <a:rPr lang="en-US" sz="700" b="1" dirty="0">
                          <a:latin typeface="+mn-lt"/>
                        </a:rPr>
                        <a:t>1</a:t>
                      </a:r>
                    </a:p>
                  </a:txBody>
                  <a:tcPr/>
                </a:tc>
                <a:tc>
                  <a:txBody>
                    <a:bodyPr/>
                    <a:lstStyle/>
                    <a:p>
                      <a:r>
                        <a:rPr lang="en-US" sz="700" b="1" dirty="0">
                          <a:latin typeface="+mn-lt"/>
                        </a:rPr>
                        <a:t>2</a:t>
                      </a:r>
                    </a:p>
                  </a:txBody>
                  <a:tcPr/>
                </a:tc>
                <a:tc>
                  <a:txBody>
                    <a:bodyPr/>
                    <a:lstStyle/>
                    <a:p>
                      <a:r>
                        <a:rPr lang="en-US" sz="700" b="1" dirty="0">
                          <a:latin typeface="+mn-lt"/>
                        </a:rPr>
                        <a:t>3</a:t>
                      </a:r>
                    </a:p>
                    <a:p>
                      <a:endParaRPr lang="en-US" sz="700" b="1" dirty="0">
                        <a:latin typeface="+mn-lt"/>
                      </a:endParaRPr>
                    </a:p>
                  </a:txBody>
                  <a:tcPr/>
                </a:tc>
                <a:tc>
                  <a:txBody>
                    <a:bodyPr/>
                    <a:lstStyle/>
                    <a:p>
                      <a:r>
                        <a:rPr lang="en-US" sz="700" b="1" dirty="0">
                          <a:latin typeface="+mn-lt"/>
                        </a:rPr>
                        <a:t>4</a:t>
                      </a:r>
                    </a:p>
                  </a:txBody>
                  <a:tcPr/>
                </a:tc>
                <a:tc>
                  <a:txBody>
                    <a:bodyPr/>
                    <a:lstStyle/>
                    <a:p>
                      <a:r>
                        <a:rPr lang="en-US" sz="700" b="1" dirty="0">
                          <a:solidFill>
                            <a:schemeClr val="tx1"/>
                          </a:solidFill>
                          <a:latin typeface="+mn-lt"/>
                        </a:rPr>
                        <a:t>5</a:t>
                      </a:r>
                    </a:p>
                  </a:txBody>
                  <a:tcPr/>
                </a:tc>
                <a:tc>
                  <a:txBody>
                    <a:bodyPr/>
                    <a:lstStyle/>
                    <a:p>
                      <a:r>
                        <a:rPr lang="en-US" sz="700" b="1" dirty="0">
                          <a:latin typeface="+mn-lt"/>
                        </a:rPr>
                        <a:t>6</a:t>
                      </a:r>
                    </a:p>
                  </a:txBody>
                  <a:tcPr/>
                </a:tc>
                <a:extLst>
                  <a:ext uri="{0D108BD9-81ED-4DB2-BD59-A6C34878D82A}">
                    <a16:rowId xmlns:a16="http://schemas.microsoft.com/office/drawing/2014/main" val="2963636183"/>
                  </a:ext>
                </a:extLst>
              </a:tr>
              <a:tr h="712520">
                <a:tc>
                  <a:txBody>
                    <a:bodyPr/>
                    <a:lstStyle/>
                    <a:p>
                      <a:r>
                        <a:rPr lang="en-US" sz="700" b="1" dirty="0">
                          <a:latin typeface="+mn-lt"/>
                        </a:rPr>
                        <a:t>7</a:t>
                      </a:r>
                    </a:p>
                  </a:txBody>
                  <a:tcPr/>
                </a:tc>
                <a:tc>
                  <a:txBody>
                    <a:bodyPr/>
                    <a:lstStyle/>
                    <a:p>
                      <a:r>
                        <a:rPr lang="en-US" sz="700" b="1" dirty="0">
                          <a:latin typeface="+mn-lt"/>
                        </a:rPr>
                        <a:t>8</a:t>
                      </a:r>
                    </a:p>
                  </a:txBody>
                  <a:tcPr/>
                </a:tc>
                <a:tc>
                  <a:txBody>
                    <a:bodyPr/>
                    <a:lstStyle/>
                    <a:p>
                      <a:r>
                        <a:rPr lang="en-US" sz="700" b="1" strike="noStrike" dirty="0">
                          <a:solidFill>
                            <a:schemeClr val="tx1"/>
                          </a:solidFill>
                          <a:latin typeface="+mn-lt"/>
                        </a:rPr>
                        <a:t>9</a:t>
                      </a:r>
                    </a:p>
                    <a:p>
                      <a:endParaRPr lang="en-US" sz="700" b="1" strike="noStrike" dirty="0">
                        <a:solidFill>
                          <a:schemeClr val="tx1"/>
                        </a:solidFill>
                        <a:latin typeface="+mn-lt"/>
                      </a:endParaRPr>
                    </a:p>
                    <a:p>
                      <a:r>
                        <a:rPr lang="en-US" sz="700" b="1" strike="noStrike" dirty="0">
                          <a:solidFill>
                            <a:schemeClr val="tx1"/>
                          </a:solidFill>
                          <a:latin typeface="+mn-lt"/>
                        </a:rPr>
                        <a:t>Client: </a:t>
                      </a:r>
                      <a:r>
                        <a:rPr lang="en-US" sz="700" b="0" strike="noStrike" dirty="0">
                          <a:solidFill>
                            <a:schemeClr val="tx1"/>
                          </a:solidFill>
                          <a:latin typeface="+mn-lt"/>
                          <a:hlinkClick r:id="rId3"/>
                        </a:rPr>
                        <a:t>Virtual Round Table: BR Talent Gateways Skip Sign-On</a:t>
                      </a:r>
                      <a:endParaRPr lang="en-US" sz="700" b="1" strike="noStrike" dirty="0">
                        <a:solidFill>
                          <a:schemeClr val="tx1"/>
                        </a:solidFill>
                        <a:latin typeface="+mn-lt"/>
                      </a:endParaRPr>
                    </a:p>
                  </a:txBody>
                  <a:tcPr/>
                </a:tc>
                <a:tc>
                  <a:txBody>
                    <a:bodyPr/>
                    <a:lstStyle/>
                    <a:p>
                      <a:r>
                        <a:rPr lang="en-US" sz="700" b="1" dirty="0">
                          <a:latin typeface="+mn-lt"/>
                        </a:rPr>
                        <a:t>10</a:t>
                      </a:r>
                    </a:p>
                  </a:txBody>
                  <a:tcPr/>
                </a:tc>
                <a:tc>
                  <a:txBody>
                    <a:bodyPr/>
                    <a:lstStyle/>
                    <a:p>
                      <a:r>
                        <a:rPr lang="en-US" sz="700" b="1" dirty="0">
                          <a:latin typeface="+mn-lt"/>
                        </a:rPr>
                        <a:t>11</a:t>
                      </a:r>
                    </a:p>
                  </a:txBody>
                  <a:tcPr/>
                </a:tc>
                <a:tc>
                  <a:txBody>
                    <a:bodyPr/>
                    <a:lstStyle/>
                    <a:p>
                      <a:r>
                        <a:rPr lang="en-US" sz="700" b="1" dirty="0">
                          <a:latin typeface="+mn-lt"/>
                        </a:rPr>
                        <a:t>12</a:t>
                      </a:r>
                    </a:p>
                  </a:txBody>
                  <a:tcPr/>
                </a:tc>
                <a:tc>
                  <a:txBody>
                    <a:bodyPr/>
                    <a:lstStyle/>
                    <a:p>
                      <a:r>
                        <a:rPr lang="en-US" sz="700" b="1" dirty="0">
                          <a:latin typeface="+mn-lt"/>
                        </a:rPr>
                        <a:t>13</a:t>
                      </a:r>
                    </a:p>
                  </a:txBody>
                  <a:tcPr/>
                </a:tc>
                <a:extLst>
                  <a:ext uri="{0D108BD9-81ED-4DB2-BD59-A6C34878D82A}">
                    <a16:rowId xmlns:a16="http://schemas.microsoft.com/office/drawing/2014/main" val="1628256478"/>
                  </a:ext>
                </a:extLst>
              </a:tr>
              <a:tr h="826714">
                <a:tc>
                  <a:txBody>
                    <a:bodyPr/>
                    <a:lstStyle/>
                    <a:p>
                      <a:r>
                        <a:rPr lang="en-US" sz="700" b="1" dirty="0">
                          <a:latin typeface="+mn-lt"/>
                        </a:rPr>
                        <a:t>14</a:t>
                      </a:r>
                    </a:p>
                  </a:txBody>
                  <a:tcPr/>
                </a:tc>
                <a:tc>
                  <a:txBody>
                    <a:bodyPr/>
                    <a:lstStyle/>
                    <a:p>
                      <a:r>
                        <a:rPr lang="en-US" sz="700" b="1" dirty="0">
                          <a:latin typeface="+mn-lt"/>
                        </a:rPr>
                        <a:t>15</a:t>
                      </a:r>
                    </a:p>
                  </a:txBody>
                  <a:tcPr/>
                </a:tc>
                <a:tc>
                  <a:txBody>
                    <a:bodyPr/>
                    <a:lstStyle/>
                    <a:p>
                      <a:r>
                        <a:rPr lang="en-US" sz="700" b="1" dirty="0">
                          <a:solidFill>
                            <a:schemeClr val="tx1"/>
                          </a:solidFill>
                          <a:latin typeface="+mn-lt"/>
                        </a:rPr>
                        <a:t>16</a:t>
                      </a:r>
                    </a:p>
                  </a:txBody>
                  <a:tcPr/>
                </a:tc>
                <a:tc>
                  <a:txBody>
                    <a:bodyPr/>
                    <a:lstStyle/>
                    <a:p>
                      <a:r>
                        <a:rPr lang="en-US" sz="700" b="1" dirty="0">
                          <a:latin typeface="+mn-lt"/>
                        </a:rPr>
                        <a:t>17</a:t>
                      </a:r>
                    </a:p>
                    <a:p>
                      <a:endParaRPr lang="en-US" sz="700" b="1" dirty="0">
                        <a:latin typeface="+mn-lt"/>
                      </a:endParaRPr>
                    </a:p>
                  </a:txBody>
                  <a:tcPr/>
                </a:tc>
                <a:tc>
                  <a:txBody>
                    <a:bodyPr/>
                    <a:lstStyle/>
                    <a:p>
                      <a:r>
                        <a:rPr lang="en-US" sz="700" b="1" dirty="0">
                          <a:latin typeface="+mn-lt"/>
                        </a:rPr>
                        <a:t>18</a:t>
                      </a:r>
                    </a:p>
                    <a:p>
                      <a:endParaRPr lang="en-US" sz="700" b="1" dirty="0">
                        <a:latin typeface="+mn-lt"/>
                      </a:endParaRPr>
                    </a:p>
                    <a:p>
                      <a:r>
                        <a:rPr lang="en-US" sz="700" b="1" dirty="0">
                          <a:latin typeface="+mn-lt"/>
                        </a:rPr>
                        <a:t>Client</a:t>
                      </a:r>
                      <a:r>
                        <a:rPr lang="en-US" sz="700" b="1" dirty="0">
                          <a:latin typeface="+mn-lt"/>
                          <a:hlinkClick r:id="rId4"/>
                        </a:rPr>
                        <a:t>: </a:t>
                      </a:r>
                      <a:r>
                        <a:rPr lang="en-US" sz="700" b="0" dirty="0">
                          <a:latin typeface="+mn-lt"/>
                          <a:hlinkClick r:id="rId4"/>
                        </a:rPr>
                        <a:t>BR 21.05.15 Release Enablement </a:t>
                      </a:r>
                      <a:endParaRPr lang="en-US" sz="700" b="1" dirty="0">
                        <a:latin typeface="+mn-lt"/>
                      </a:endParaRPr>
                    </a:p>
                  </a:txBody>
                  <a:tcPr/>
                </a:tc>
                <a:tc>
                  <a:txBody>
                    <a:bodyPr/>
                    <a:lstStyle/>
                    <a:p>
                      <a:r>
                        <a:rPr lang="en-US" sz="700" b="1" dirty="0">
                          <a:latin typeface="+mn-lt"/>
                        </a:rPr>
                        <a:t>19</a:t>
                      </a:r>
                    </a:p>
                  </a:txBody>
                  <a:tcPr/>
                </a:tc>
                <a:tc>
                  <a:txBody>
                    <a:bodyPr/>
                    <a:lstStyle/>
                    <a:p>
                      <a:r>
                        <a:rPr lang="en-US" sz="700" b="1" dirty="0">
                          <a:latin typeface="+mn-lt"/>
                        </a:rPr>
                        <a:t>20</a:t>
                      </a:r>
                    </a:p>
                  </a:txBody>
                  <a:tcPr/>
                </a:tc>
                <a:extLst>
                  <a:ext uri="{0D108BD9-81ED-4DB2-BD59-A6C34878D82A}">
                    <a16:rowId xmlns:a16="http://schemas.microsoft.com/office/drawing/2014/main" val="634571686"/>
                  </a:ext>
                </a:extLst>
              </a:tr>
              <a:tr h="739140">
                <a:tc>
                  <a:txBody>
                    <a:bodyPr/>
                    <a:lstStyle/>
                    <a:p>
                      <a:r>
                        <a:rPr lang="en-US" sz="700" b="1" dirty="0">
                          <a:latin typeface="+mn-lt"/>
                        </a:rPr>
                        <a:t>21</a:t>
                      </a:r>
                    </a:p>
                  </a:txBody>
                  <a:tcPr/>
                </a:tc>
                <a:tc>
                  <a:txBody>
                    <a:bodyPr/>
                    <a:lstStyle/>
                    <a:p>
                      <a:r>
                        <a:rPr lang="en-US" sz="700" b="1" dirty="0">
                          <a:latin typeface="+mn-lt"/>
                        </a:rPr>
                        <a:t>22</a:t>
                      </a:r>
                    </a:p>
                  </a:txBody>
                  <a:tcPr/>
                </a:tc>
                <a:tc>
                  <a:txBody>
                    <a:bodyPr/>
                    <a:lstStyle/>
                    <a:p>
                      <a:r>
                        <a:rPr lang="en-US" sz="700" b="1" dirty="0">
                          <a:latin typeface="+mn-lt"/>
                        </a:rPr>
                        <a:t>23</a:t>
                      </a:r>
                    </a:p>
                    <a:p>
                      <a:endParaRPr lang="en-US" sz="700" b="1" dirty="0">
                        <a:latin typeface="+mn-lt"/>
                      </a:endParaRPr>
                    </a:p>
                    <a:p>
                      <a:r>
                        <a:rPr lang="en-US" sz="700" b="1" dirty="0">
                          <a:latin typeface="+mn-lt"/>
                        </a:rPr>
                        <a:t>Client: </a:t>
                      </a:r>
                      <a:r>
                        <a:rPr lang="en-US" sz="700" b="0" dirty="0">
                          <a:latin typeface="+mn-lt"/>
                          <a:hlinkClick r:id="rId5"/>
                        </a:rPr>
                        <a:t>Q1: TAS Roadmap Session</a:t>
                      </a:r>
                      <a:endParaRPr lang="en-US" sz="700" b="0" dirty="0">
                        <a:latin typeface="+mn-lt"/>
                      </a:endParaRPr>
                    </a:p>
                  </a:txBody>
                  <a:tcPr/>
                </a:tc>
                <a:tc>
                  <a:txBody>
                    <a:bodyPr/>
                    <a:lstStyle/>
                    <a:p>
                      <a:r>
                        <a:rPr lang="en-US" sz="700" b="1" dirty="0">
                          <a:latin typeface="+mn-lt"/>
                        </a:rPr>
                        <a:t>24</a:t>
                      </a:r>
                    </a:p>
                  </a:txBody>
                  <a:tcPr/>
                </a:tc>
                <a:tc>
                  <a:txBody>
                    <a:bodyPr/>
                    <a:lstStyle/>
                    <a:p>
                      <a:r>
                        <a:rPr lang="en-US" sz="700" b="1" dirty="0">
                          <a:latin typeface="+mn-lt"/>
                        </a:rPr>
                        <a:t>25</a:t>
                      </a:r>
                    </a:p>
                  </a:txBody>
                  <a:tcPr/>
                </a:tc>
                <a:tc>
                  <a:txBody>
                    <a:bodyPr/>
                    <a:lstStyle/>
                    <a:p>
                      <a:r>
                        <a:rPr lang="en-US" sz="700" b="1" dirty="0">
                          <a:latin typeface="+mn-lt"/>
                        </a:rPr>
                        <a:t>26</a:t>
                      </a:r>
                    </a:p>
                  </a:txBody>
                  <a:tcPr/>
                </a:tc>
                <a:tc>
                  <a:txBody>
                    <a:bodyPr/>
                    <a:lstStyle/>
                    <a:p>
                      <a:r>
                        <a:rPr lang="en-US" sz="700" b="1" dirty="0">
                          <a:latin typeface="+mn-lt"/>
                        </a:rPr>
                        <a:t>27</a:t>
                      </a:r>
                    </a:p>
                  </a:txBody>
                  <a:tcPr/>
                </a:tc>
                <a:extLst>
                  <a:ext uri="{0D108BD9-81ED-4DB2-BD59-A6C34878D82A}">
                    <a16:rowId xmlns:a16="http://schemas.microsoft.com/office/drawing/2014/main" val="1980404736"/>
                  </a:ext>
                </a:extLst>
              </a:tr>
              <a:tr h="731520">
                <a:tc>
                  <a:txBody>
                    <a:bodyPr/>
                    <a:lstStyle/>
                    <a:p>
                      <a:r>
                        <a:rPr lang="en-US" sz="700" b="1" dirty="0">
                          <a:latin typeface="+mn-lt"/>
                        </a:rPr>
                        <a:t>28</a:t>
                      </a: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p>
                      <a:endParaRPr lang="en-US" sz="700" b="1" dirty="0">
                        <a:latin typeface="+mn-lt"/>
                      </a:endParaRPr>
                    </a:p>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1"/>
            <a:ext cx="2672256" cy="248209"/>
          </a:xfrm>
          <a:prstGeom prst="rect">
            <a:avLst/>
          </a:prstGeom>
          <a:noFill/>
        </p:spPr>
        <p:txBody>
          <a:bodyPr wrap="square" rtlCol="0">
            <a:spAutoFit/>
          </a:bodyPr>
          <a:lstStyle/>
          <a:p>
            <a:pPr defTabSz="685783">
              <a:defRPr/>
            </a:pPr>
            <a:r>
              <a:rPr lang="en-US" sz="1013" dirty="0">
                <a:solidFill>
                  <a:srgbClr val="000000"/>
                </a:solidFill>
                <a:latin typeface="IBM Plex Sans"/>
                <a:hlinkClick r:id="rId6"/>
              </a:rPr>
              <a:t>Client-facing training schedule</a:t>
            </a:r>
            <a:endParaRPr lang="en-US" sz="1013" dirty="0">
              <a:solidFill>
                <a:srgbClr val="000000"/>
              </a:solidFill>
              <a:latin typeface="IBM Plex Sans"/>
            </a:endParaRPr>
          </a:p>
        </p:txBody>
      </p:sp>
    </p:spTree>
    <p:custDataLst>
      <p:tags r:id="rId1"/>
    </p:custDataLst>
    <p:extLst>
      <p:ext uri="{BB962C8B-B14F-4D97-AF65-F5344CB8AC3E}">
        <p14:creationId xmlns:p14="http://schemas.microsoft.com/office/powerpoint/2010/main" val="4233123452"/>
      </p:ext>
    </p:extLst>
  </p:cSld>
  <p:clrMapOvr>
    <a:masterClrMapping/>
  </p:clrMapOvr>
  <p:transition spd="slow">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2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2.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15225</TotalTime>
  <Words>4062</Words>
  <Application>Microsoft Office PowerPoint</Application>
  <PresentationFormat>On-screen Show (16:9)</PresentationFormat>
  <Paragraphs>541</Paragraphs>
  <Slides>43</Slides>
  <Notes>0</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43</vt:i4>
      </vt:variant>
    </vt:vector>
  </HeadingPairs>
  <TitlesOfParts>
    <vt:vector size="55" baseType="lpstr">
      <vt:lpstr>Arial</vt:lpstr>
      <vt:lpstr>Calibri</vt:lpstr>
      <vt:lpstr>IBM Plex Sans</vt:lpstr>
      <vt:lpstr>IBM Plex Sans Light</vt:lpstr>
      <vt:lpstr>IBM Plex Sans SemiBold</vt:lpstr>
      <vt:lpstr>Wingdings</vt:lpstr>
      <vt:lpstr>blk_background_2017</vt:lpstr>
      <vt:lpstr>gry_background_2017</vt:lpstr>
      <vt:lpstr>wht_background_2017</vt:lpstr>
      <vt:lpstr>1_gry_background_2017</vt:lpstr>
      <vt:lpstr>1_blk_background_2017</vt:lpstr>
      <vt:lpstr>2_gry_background_2017</vt:lpstr>
      <vt:lpstr>IBM Kenexa BrassRing, Onboard and Lead Manager on Cloud Release 21.01.20 — Client Training and Enablement Session IBM Talent Management Solutions  January 21st, 2021 </vt:lpstr>
      <vt:lpstr>Onboard Release Features – Staging (US): January 14th , 2021  Production (US): January 23rd , 2021   There are no Dark Launch features for this release.</vt:lpstr>
      <vt:lpstr>Features Being Released this Month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Upcoming Builds</vt:lpstr>
      <vt:lpstr>BrassRing Release Features – </vt:lpstr>
      <vt:lpstr>PowerPoint Presentation</vt:lpstr>
      <vt:lpstr>Dark Launch Features</vt:lpstr>
      <vt:lpstr>PowerPoint Presentation</vt:lpstr>
      <vt:lpstr>PowerPoint Presentation</vt:lpstr>
      <vt:lpstr>PowerPoint Presentation</vt:lpstr>
      <vt:lpstr>PowerPoint Presentation</vt:lpstr>
      <vt:lpstr>PowerPoint Presentation</vt:lpstr>
      <vt:lpstr>PowerPoint Presentation</vt:lpstr>
      <vt:lpstr>Features Being Released this Month</vt:lpstr>
      <vt:lpstr>PowerPoint Presentation</vt:lpstr>
      <vt:lpstr>Candidates - eSignature</vt:lpstr>
      <vt:lpstr>Candidates - eSignature</vt:lpstr>
      <vt:lpstr>PowerPoint Presentation</vt:lpstr>
      <vt:lpstr>Candidates - eSignature</vt:lpstr>
      <vt:lpstr>PowerPoint Presentation</vt:lpstr>
      <vt:lpstr>RAM -Interview Manager Send Reminders to Coordinators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Upcoming Builds</vt:lpstr>
      <vt:lpstr>JANUARY VIRTUAL TRAINING SESSIONS</vt:lpstr>
      <vt:lpstr>FEBRUARY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 Nandan Kumar</cp:lastModifiedBy>
  <cp:revision>1542</cp:revision>
  <dcterms:created xsi:type="dcterms:W3CDTF">2018-03-01T22:47:15Z</dcterms:created>
  <dcterms:modified xsi:type="dcterms:W3CDTF">2021-01-21T17:52:53Z</dcterms:modified>
</cp:coreProperties>
</file>