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61"/>
  </p:notesMasterIdLst>
  <p:handoutMasterIdLst>
    <p:handoutMasterId r:id="rId62"/>
  </p:handoutMasterIdLst>
  <p:sldIdLst>
    <p:sldId id="338" r:id="rId5"/>
    <p:sldId id="643" r:id="rId6"/>
    <p:sldId id="803" r:id="rId7"/>
    <p:sldId id="804" r:id="rId8"/>
    <p:sldId id="720" r:id="rId9"/>
    <p:sldId id="754" r:id="rId10"/>
    <p:sldId id="736" r:id="rId11"/>
    <p:sldId id="755" r:id="rId12"/>
    <p:sldId id="805" r:id="rId13"/>
    <p:sldId id="806" r:id="rId14"/>
    <p:sldId id="812" r:id="rId15"/>
    <p:sldId id="757" r:id="rId16"/>
    <p:sldId id="810" r:id="rId17"/>
    <p:sldId id="737" r:id="rId18"/>
    <p:sldId id="732" r:id="rId19"/>
    <p:sldId id="740" r:id="rId20"/>
    <p:sldId id="748" r:id="rId21"/>
    <p:sldId id="747" r:id="rId22"/>
    <p:sldId id="750" r:id="rId23"/>
    <p:sldId id="807" r:id="rId24"/>
    <p:sldId id="808" r:id="rId25"/>
    <p:sldId id="811" r:id="rId26"/>
    <p:sldId id="644" r:id="rId27"/>
    <p:sldId id="719" r:id="rId28"/>
    <p:sldId id="341" r:id="rId29"/>
    <p:sldId id="343" r:id="rId30"/>
    <p:sldId id="598" r:id="rId31"/>
    <p:sldId id="762" r:id="rId32"/>
    <p:sldId id="790" r:id="rId33"/>
    <p:sldId id="791" r:id="rId34"/>
    <p:sldId id="767" r:id="rId35"/>
    <p:sldId id="802" r:id="rId36"/>
    <p:sldId id="792" r:id="rId37"/>
    <p:sldId id="775" r:id="rId38"/>
    <p:sldId id="776" r:id="rId39"/>
    <p:sldId id="773" r:id="rId40"/>
    <p:sldId id="769" r:id="rId41"/>
    <p:sldId id="763" r:id="rId42"/>
    <p:sldId id="759" r:id="rId43"/>
    <p:sldId id="760" r:id="rId44"/>
    <p:sldId id="761" r:id="rId45"/>
    <p:sldId id="714" r:id="rId46"/>
    <p:sldId id="728" r:id="rId47"/>
    <p:sldId id="795" r:id="rId48"/>
    <p:sldId id="796" r:id="rId49"/>
    <p:sldId id="797" r:id="rId50"/>
    <p:sldId id="798" r:id="rId51"/>
    <p:sldId id="799" r:id="rId52"/>
    <p:sldId id="800" r:id="rId53"/>
    <p:sldId id="801" r:id="rId54"/>
    <p:sldId id="785" r:id="rId55"/>
    <p:sldId id="786" r:id="rId56"/>
    <p:sldId id="787" r:id="rId57"/>
    <p:sldId id="467" r:id="rId58"/>
    <p:sldId id="457" r:id="rId59"/>
    <p:sldId id="288" r:id="rId6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2C50C5-6740-4E81-9701-BF05B35664B8}">
          <p14:sldIdLst>
            <p14:sldId id="338"/>
            <p14:sldId id="643"/>
            <p14:sldId id="803"/>
            <p14:sldId id="804"/>
            <p14:sldId id="720"/>
            <p14:sldId id="754"/>
            <p14:sldId id="736"/>
            <p14:sldId id="755"/>
            <p14:sldId id="805"/>
            <p14:sldId id="806"/>
            <p14:sldId id="812"/>
            <p14:sldId id="757"/>
            <p14:sldId id="810"/>
            <p14:sldId id="737"/>
            <p14:sldId id="732"/>
            <p14:sldId id="740"/>
            <p14:sldId id="748"/>
            <p14:sldId id="747"/>
            <p14:sldId id="750"/>
            <p14:sldId id="807"/>
            <p14:sldId id="808"/>
            <p14:sldId id="811"/>
            <p14:sldId id="644"/>
            <p14:sldId id="719"/>
            <p14:sldId id="341"/>
            <p14:sldId id="343"/>
            <p14:sldId id="598"/>
            <p14:sldId id="762"/>
            <p14:sldId id="790"/>
            <p14:sldId id="791"/>
            <p14:sldId id="767"/>
            <p14:sldId id="802"/>
            <p14:sldId id="792"/>
            <p14:sldId id="775"/>
            <p14:sldId id="776"/>
            <p14:sldId id="773"/>
            <p14:sldId id="769"/>
            <p14:sldId id="763"/>
            <p14:sldId id="759"/>
            <p14:sldId id="760"/>
            <p14:sldId id="761"/>
          </p14:sldIdLst>
        </p14:section>
        <p14:section name="Untitled Section" id="{97DC8226-CC19-4D59-98C9-CBBC2AAE8554}">
          <p14:sldIdLst>
            <p14:sldId id="714"/>
            <p14:sldId id="728"/>
            <p14:sldId id="795"/>
            <p14:sldId id="796"/>
            <p14:sldId id="797"/>
            <p14:sldId id="798"/>
            <p14:sldId id="799"/>
            <p14:sldId id="800"/>
            <p14:sldId id="801"/>
            <p14:sldId id="785"/>
            <p14:sldId id="786"/>
            <p14:sldId id="787"/>
            <p14:sldId id="467"/>
            <p14:sldId id="457"/>
          </p14:sldIdLst>
        </p14:section>
        <p14:section name="Untitled Section" id="{632084D7-027F-45EB-819F-49525DF9A7EB}">
          <p14:sldIdLst>
            <p14:sldId id="28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 Nandan Kumar" initials="NNK" lastIdx="1" clrIdx="0">
    <p:extLst>
      <p:ext uri="{19B8F6BF-5375-455C-9EA6-DF929625EA0E}">
        <p15:presenceInfo xmlns:p15="http://schemas.microsoft.com/office/powerpoint/2012/main" userId="S::nandan.kumar@in.ibm.com::158285ee-0d24-4443-9558-b32aa34789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1B75"/>
    <a:srgbClr val="8C8C8C"/>
    <a:srgbClr val="3D3D3D"/>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28" autoAdjust="0"/>
    <p:restoredTop sz="94659"/>
  </p:normalViewPr>
  <p:slideViewPr>
    <p:cSldViewPr snapToGrid="0" snapToObjects="1" showGuides="1">
      <p:cViewPr varScale="1">
        <p:scale>
          <a:sx n="150" d="100"/>
          <a:sy n="150" d="100"/>
        </p:scale>
        <p:origin x="198" y="12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12/3/2020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12/3/2020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C20527-0275-4009-A045-19619A1FD1B4}"/>
              </a:ext>
            </a:extLst>
          </p:cNvPr>
          <p:cNvSpPr>
            <a:spLocks noGrp="1"/>
          </p:cNvSpPr>
          <p:nvPr>
            <p:ph type="ftr" sz="quarter" idx="10"/>
          </p:nvPr>
        </p:nvSpPr>
        <p:spPr/>
        <p:txBody>
          <a:bodyPr/>
          <a:lstStyle/>
          <a:p>
            <a:endParaRPr lang="en-IN"/>
          </a:p>
        </p:txBody>
      </p:sp>
      <p:sp>
        <p:nvSpPr>
          <p:cNvPr id="3" name="Slide Number Placeholder 2">
            <a:extLst>
              <a:ext uri="{FF2B5EF4-FFF2-40B4-BE49-F238E27FC236}">
                <a16:creationId xmlns:a16="http://schemas.microsoft.com/office/drawing/2014/main" id="{B923656C-C6DA-4B91-9655-FB6FD633F55B}"/>
              </a:ext>
            </a:extLst>
          </p:cNvPr>
          <p:cNvSpPr>
            <a:spLocks noGrp="1"/>
          </p:cNvSpPr>
          <p:nvPr>
            <p:ph type="sldNum" sz="quarter" idx="11"/>
          </p:nvPr>
        </p:nvSpPr>
        <p:spPr/>
        <p:txBody>
          <a:bodyPr/>
          <a:lstStyle/>
          <a:p>
            <a:fld id="{3FD999D4-B456-9943-89B7-30D56181CE18}" type="slidenum">
              <a:rPr lang="en-US" smtClean="0"/>
              <a:pPr/>
              <a:t>‹#›</a:t>
            </a:fld>
            <a:endParaRPr lang="en-US"/>
          </a:p>
        </p:txBody>
      </p:sp>
      <p:sp>
        <p:nvSpPr>
          <p:cNvPr id="5" name="Title 4">
            <a:extLst>
              <a:ext uri="{FF2B5EF4-FFF2-40B4-BE49-F238E27FC236}">
                <a16:creationId xmlns:a16="http://schemas.microsoft.com/office/drawing/2014/main" id="{883AB471-A9FE-44C4-B480-86E4C3C6215C}"/>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6E3C5CDB-B29C-4599-94CA-97812C5422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2" name="Slide Number Placeholder 1">
            <a:extLst>
              <a:ext uri="{FF2B5EF4-FFF2-40B4-BE49-F238E27FC236}">
                <a16:creationId xmlns:a16="http://schemas.microsoft.com/office/drawing/2014/main" id="{1A96A77B-D5D4-4B40-82E9-078050F54155}"/>
              </a:ext>
            </a:extLst>
          </p:cNvPr>
          <p:cNvSpPr>
            <a:spLocks noGrp="1"/>
          </p:cNvSpPr>
          <p:nvPr>
            <p:ph type="sldNum" sz="quarter" idx="10"/>
          </p:nvPr>
        </p:nvSpPr>
        <p:spPr/>
        <p:txBody>
          <a:bodyPr/>
          <a:lstStyle/>
          <a:p>
            <a:fld id="{3FD999D4-B456-9943-89B7-30D56181CE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6" name="Picture 5" descr="IBM Talent Management Solutions.png">
            <a:extLst>
              <a:ext uri="{FF2B5EF4-FFF2-40B4-BE49-F238E27FC236}">
                <a16:creationId xmlns:a16="http://schemas.microsoft.com/office/drawing/2014/main" id="{B097645E-3F74-4491-A563-7932AC06723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pic>
        <p:nvPicPr>
          <p:cNvPr id="6" name="Picture 5" descr="IBM Talent Management Solutions.png">
            <a:extLst>
              <a:ext uri="{FF2B5EF4-FFF2-40B4-BE49-F238E27FC236}">
                <a16:creationId xmlns:a16="http://schemas.microsoft.com/office/drawing/2014/main" id="{45E0F7AD-AC9F-4415-B4C1-A02F32B66A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IBM Talent Management Solutions.png">
            <a:extLst>
              <a:ext uri="{FF2B5EF4-FFF2-40B4-BE49-F238E27FC236}">
                <a16:creationId xmlns:a16="http://schemas.microsoft.com/office/drawing/2014/main" id="{964458ED-20B7-4EE1-94DE-33C95E81BC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Tree>
    <p:extLst>
      <p:ext uri="{BB962C8B-B14F-4D97-AF65-F5344CB8AC3E}">
        <p14:creationId xmlns:p14="http://schemas.microsoft.com/office/powerpoint/2010/main" val="27015150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8137437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Tree>
    <p:extLst>
      <p:ext uri="{BB962C8B-B14F-4D97-AF65-F5344CB8AC3E}">
        <p14:creationId xmlns:p14="http://schemas.microsoft.com/office/powerpoint/2010/main" val="1064049617"/>
      </p:ext>
    </p:extLst>
  </p:cSld>
  <p:clrMapOvr>
    <a:masterClrMapping/>
  </p:clrMapOvr>
  <p:hf sldNum="0" hdr="0" dt="0"/>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26471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335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833389400"/>
      </p:ext>
    </p:extLst>
  </p:cSld>
  <p:clrMapOvr>
    <a:masterClrMapping/>
  </p:clrMapOvr>
  <p:hf sldNum="0" hd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936711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41514736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9593420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65613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13777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7415990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21264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8552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7920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2144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1264075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23776010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8361716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99353661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96623306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0475914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69415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98468077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948903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2128239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29502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2849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351945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8537015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9406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7294904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5129336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1380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6290944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4" name="Picture 3">
            <a:extLst>
              <a:ext uri="{FF2B5EF4-FFF2-40B4-BE49-F238E27FC236}">
                <a16:creationId xmlns:a16="http://schemas.microsoft.com/office/drawing/2014/main" id="{70B5AEEF-6D71-452E-AB4D-21826ACBD5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30952780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3.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9" Type="http://schemas.openxmlformats.org/officeDocument/2006/relationships/image" Target="../media/image1.png"/><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image" Target="../media/image3.png"/><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theme" Target="../theme/theme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8" Type="http://schemas.openxmlformats.org/officeDocument/2006/relationships/slideLayout" Target="../slideLayouts/slideLayout117.xml"/><Relationship Id="rId3"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
        <p:nvSpPr>
          <p:cNvPr id="4" name="Footer Placeholder 3">
            <a:extLst>
              <a:ext uri="{FF2B5EF4-FFF2-40B4-BE49-F238E27FC236}">
                <a16:creationId xmlns:a16="http://schemas.microsoft.com/office/drawing/2014/main" id="{32AEBDA1-BBD6-4B0F-9C9D-72C45F24E83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pic>
        <p:nvPicPr>
          <p:cNvPr id="8" name="Picture 7" descr="IBM Talent Management Solutions_White.png">
            <a:extLst>
              <a:ext uri="{FF2B5EF4-FFF2-40B4-BE49-F238E27FC236}">
                <a16:creationId xmlns:a16="http://schemas.microsoft.com/office/drawing/2014/main" id="{A2EED04A-EC5E-4774-A4B6-CDAAE22DFBA5}"/>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10" name="Picture 9" descr="IBM Talent Management Solutions.png">
            <a:extLst>
              <a:ext uri="{FF2B5EF4-FFF2-40B4-BE49-F238E27FC236}">
                <a16:creationId xmlns:a16="http://schemas.microsoft.com/office/drawing/2014/main" id="{0F85C13B-6C4B-4FAA-A796-4A47281C1580}"/>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
        <p:nvSpPr>
          <p:cNvPr id="10" name="Footer Placeholder 1">
            <a:extLst>
              <a:ext uri="{FF2B5EF4-FFF2-40B4-BE49-F238E27FC236}">
                <a16:creationId xmlns:a16="http://schemas.microsoft.com/office/drawing/2014/main" id="{219ADD9F-C9E0-4130-BD69-EDF417694326}"/>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1" name="Picture 10" descr="IBM Talent Management Solutions_White.png">
            <a:extLst>
              <a:ext uri="{FF2B5EF4-FFF2-40B4-BE49-F238E27FC236}">
                <a16:creationId xmlns:a16="http://schemas.microsoft.com/office/drawing/2014/main" id="{58A490CF-187A-4F81-A9ED-761B44EA6AB5}"/>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446267318"/>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slideLayout" Target="../slideLayouts/slideLayout59.xml"/><Relationship Id="rId1" Type="http://schemas.openxmlformats.org/officeDocument/2006/relationships/themeOverride" Target="../theme/themeOverride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slideLayout" Target="../slideLayouts/slideLayout59.xml"/><Relationship Id="rId1" Type="http://schemas.openxmlformats.org/officeDocument/2006/relationships/themeOverride" Target="../theme/themeOverride3.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slideLayout" Target="../slideLayouts/slideLayout59.xml"/><Relationship Id="rId1" Type="http://schemas.openxmlformats.org/officeDocument/2006/relationships/themeOverride" Target="../theme/themeOverride4.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hemeOverride" Target="../theme/themeOverride5.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6.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themeOverride" Target="../theme/themeOverride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8.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slideLayout" Target="../slideLayouts/slideLayout59.xml"/><Relationship Id="rId1" Type="http://schemas.openxmlformats.org/officeDocument/2006/relationships/themeOverride" Target="../theme/themeOverride9.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59.xml"/><Relationship Id="rId1" Type="http://schemas.openxmlformats.org/officeDocument/2006/relationships/themeOverride" Target="../theme/themeOverr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8.png"/><Relationship Id="rId18" Type="http://schemas.openxmlformats.org/officeDocument/2006/relationships/image" Target="../media/image33.svg"/><Relationship Id="rId3"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9.svg"/><Relationship Id="rId17" Type="http://schemas.openxmlformats.org/officeDocument/2006/relationships/image" Target="../media/image32.png"/><Relationship Id="rId2" Type="http://schemas.openxmlformats.org/officeDocument/2006/relationships/image" Target="../media/image11.png"/><Relationship Id="rId16" Type="http://schemas.openxmlformats.org/officeDocument/2006/relationships/image" Target="../media/image31.svg"/><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8.png"/><Relationship Id="rId5" Type="http://schemas.openxmlformats.org/officeDocument/2006/relationships/image" Target="../media/image25.png"/><Relationship Id="rId15" Type="http://schemas.openxmlformats.org/officeDocument/2006/relationships/image" Target="../media/image30.png"/><Relationship Id="rId10" Type="http://schemas.openxmlformats.org/officeDocument/2006/relationships/image" Target="../media/image27.svg"/><Relationship Id="rId4" Type="http://schemas.microsoft.com/office/2007/relationships/hdphoto" Target="../media/hdphoto2.wdp"/><Relationship Id="rId9" Type="http://schemas.openxmlformats.org/officeDocument/2006/relationships/image" Target="../media/image26.png"/><Relationship Id="rId14" Type="http://schemas.openxmlformats.org/officeDocument/2006/relationships/image" Target="../media/image29.svg"/></Relationships>
</file>

<file path=ppt/slides/_rels/slide2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svg"/><Relationship Id="rId7"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59.xml"/><Relationship Id="rId6" Type="http://schemas.openxmlformats.org/officeDocument/2006/relationships/image" Target="../media/image10.png"/><Relationship Id="rId11" Type="http://schemas.microsoft.com/office/2007/relationships/hdphoto" Target="../media/hdphoto2.wdp"/><Relationship Id="rId5" Type="http://schemas.openxmlformats.org/officeDocument/2006/relationships/image" Target="../media/image39.svg"/><Relationship Id="rId10" Type="http://schemas.openxmlformats.org/officeDocument/2006/relationships/image" Target="../media/image24.png"/><Relationship Id="rId4" Type="http://schemas.openxmlformats.org/officeDocument/2006/relationships/image" Target="../media/image38.png"/><Relationship Id="rId9" Type="http://schemas.microsoft.com/office/2007/relationships/hdphoto" Target="../media/hdphoto3.wdp"/></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2.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59.xml"/><Relationship Id="rId6" Type="http://schemas.openxmlformats.org/officeDocument/2006/relationships/image" Target="../media/image44.jpeg"/><Relationship Id="rId5" Type="http://schemas.microsoft.com/office/2007/relationships/hdphoto" Target="../media/hdphoto1.wdp"/><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59.xml"/><Relationship Id="rId6" Type="http://schemas.openxmlformats.org/officeDocument/2006/relationships/image" Target="../media/image11.png"/><Relationship Id="rId5" Type="http://schemas.openxmlformats.org/officeDocument/2006/relationships/image" Target="../media/image39.sv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9.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9.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png"/><Relationship Id="rId1" Type="http://schemas.openxmlformats.org/officeDocument/2006/relationships/slideLayout" Target="../slideLayouts/slideLayout59.xml"/><Relationship Id="rId6" Type="http://schemas.openxmlformats.org/officeDocument/2006/relationships/hyperlink" Target="https://www.ibm.com/links?url=https%3A%2F%2Fibm.box.com%2Fs%2Fbo3q0hpjqicvnqduofm9lc5npspmytlo" TargetMode="External"/><Relationship Id="rId5" Type="http://schemas.openxmlformats.org/officeDocument/2006/relationships/hyperlink" Target="https://www.ibm.com/links?url=https%3A%2F%2Fibm.box.com%2Fs%2F892vd4yuzdfhe0e60k7rmg3k4v2y3fs1" TargetMode="External"/><Relationship Id="rId4" Type="http://schemas.openxmlformats.org/officeDocument/2006/relationships/hyperlink" Target="https://www.ibm.com/support/knowledgecenter/en/SSEUFV/6_CommsAndElinks/5c_eLinkDashboard.html"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9.xml"/><Relationship Id="rId6" Type="http://schemas.openxmlformats.org/officeDocument/2006/relationships/image" Target="../media/image49.png"/><Relationship Id="rId5" Type="http://schemas.openxmlformats.org/officeDocument/2006/relationships/image" Target="../media/image56.png"/><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1.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1.png"/><Relationship Id="rId1" Type="http://schemas.openxmlformats.org/officeDocument/2006/relationships/slideLayout" Target="../slideLayouts/slideLayout59.xml"/><Relationship Id="rId4" Type="http://schemas.openxmlformats.org/officeDocument/2006/relationships/image" Target="../media/image39.sv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2.xml"/><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59.xml"/><Relationship Id="rId6" Type="http://schemas.openxmlformats.org/officeDocument/2006/relationships/image" Target="../media/image60.png"/><Relationship Id="rId5" Type="http://schemas.microsoft.com/office/2007/relationships/hdphoto" Target="../media/hdphoto1.wdp"/><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59.xml"/><Relationship Id="rId6" Type="http://schemas.openxmlformats.org/officeDocument/2006/relationships/image" Target="../media/image61.jpeg"/><Relationship Id="rId5" Type="http://schemas.microsoft.com/office/2007/relationships/hdphoto" Target="../media/hdphoto1.wdp"/><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59.xml"/><Relationship Id="rId6" Type="http://schemas.openxmlformats.org/officeDocument/2006/relationships/image" Target="../media/image62.png"/><Relationship Id="rId5" Type="http://schemas.microsoft.com/office/2007/relationships/hdphoto" Target="../media/hdphoto1.wdp"/><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59.xml"/><Relationship Id="rId6" Type="http://schemas.openxmlformats.org/officeDocument/2006/relationships/image" Target="../media/image63.png"/><Relationship Id="rId5" Type="http://schemas.microsoft.com/office/2007/relationships/hdphoto" Target="../media/hdphoto1.wdp"/><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11.png"/><Relationship Id="rId1" Type="http://schemas.openxmlformats.org/officeDocument/2006/relationships/slideLayout" Target="../slideLayouts/slideLayout59.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svg"/></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1.png"/><Relationship Id="rId1" Type="http://schemas.openxmlformats.org/officeDocument/2006/relationships/slideLayout" Target="../slideLayouts/slideLayout59.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5.sv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1.png"/><Relationship Id="rId1" Type="http://schemas.openxmlformats.org/officeDocument/2006/relationships/slideLayout" Target="../slideLayouts/slideLayout59.xml"/><Relationship Id="rId5" Type="http://schemas.openxmlformats.org/officeDocument/2006/relationships/image" Target="../media/image71.png"/><Relationship Id="rId4" Type="http://schemas.openxmlformats.org/officeDocument/2006/relationships/image" Target="../media/image65.svg"/></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1.png"/><Relationship Id="rId1" Type="http://schemas.openxmlformats.org/officeDocument/2006/relationships/slideLayout" Target="../slideLayouts/slideLayout59.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65.sv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2.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1.png"/><Relationship Id="rId1" Type="http://schemas.openxmlformats.org/officeDocument/2006/relationships/slideLayout" Target="../slideLayouts/slideLayout59.xml"/><Relationship Id="rId5" Type="http://schemas.openxmlformats.org/officeDocument/2006/relationships/image" Target="../media/image74.jpeg"/><Relationship Id="rId4" Type="http://schemas.openxmlformats.org/officeDocument/2006/relationships/image" Target="../media/image65.sv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3" Type="http://schemas.openxmlformats.org/officeDocument/2006/relationships/hyperlink" Target="https://ibm.webex.com/ibm/j.php?RGID=r26e29910aaf07a5a5dc1f793e2613a1d" TargetMode="Externa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3c46910f739b9ea9840a4f8d92b2674a"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ibm.webex.com/ibm/j.php?RGID=rbc78386813ee0e0ce136c1bc62efa565" TargetMode="Externa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689d0fff54deab1dc8a62eeef3a97ea1"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437330" cy="4479344"/>
          </a:xfrm>
        </p:spPr>
        <p:txBody>
          <a:bodyPr/>
          <a:lstStyle/>
          <a:p>
            <a:r>
              <a:rPr lang="en-US" dirty="0"/>
              <a:t>IBM Kenexa BrassRing, Onboard and Lead Manager on Cloud Release 20.12.01</a:t>
            </a:r>
            <a:br>
              <a:rPr lang="en-US" dirty="0"/>
            </a:br>
            <a:r>
              <a:rPr lang="en-US" sz="1600" b="0" dirty="0"/>
              <a:t>—</a:t>
            </a:r>
            <a:br>
              <a:rPr lang="en-US" b="0" dirty="0"/>
            </a:br>
            <a:r>
              <a:rPr lang="en-US" sz="1600" dirty="0"/>
              <a:t>Client Training and Enablement Session</a:t>
            </a:r>
            <a:br>
              <a:rPr lang="en-US" sz="1600" dirty="0"/>
            </a:br>
            <a:r>
              <a:rPr lang="en-US" sz="1400" b="1" dirty="0">
                <a:latin typeface="IBM Plex Sans SemiBold" panose="020B0503050000000000" pitchFamily="34" charset="77"/>
              </a:rPr>
              <a:t>IBM Talent Management Solutions</a:t>
            </a:r>
            <a:br>
              <a:rPr lang="en-US" sz="1400" b="1" dirty="0">
                <a:latin typeface="IBM Plex Sans SemiBold" panose="020B0503050000000000" pitchFamily="34" charset="77"/>
              </a:rPr>
            </a:br>
            <a:br>
              <a:rPr lang="en-US" sz="1400" dirty="0"/>
            </a:br>
            <a:r>
              <a:rPr lang="en-US" sz="1400" dirty="0">
                <a:latin typeface="IBM Plex Sans" charset="0"/>
              </a:rPr>
              <a:t>December 3</a:t>
            </a:r>
            <a:r>
              <a:rPr lang="en-US" sz="1400" baseline="30000" dirty="0">
                <a:latin typeface="IBM Plex Sans" charset="0"/>
              </a:rPr>
              <a:t>rd</a:t>
            </a:r>
            <a:r>
              <a:rPr lang="en-US" sz="1400" dirty="0">
                <a:latin typeface="IBM Plex Sans" charset="0"/>
              </a:rPr>
              <a:t>, 2020</a:t>
            </a:r>
            <a:br>
              <a:rPr lang="en-US" sz="1400" dirty="0">
                <a:latin typeface="IBM Plex Sans" charset="0"/>
              </a:rPr>
            </a:b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Onboard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br>
              <a:rPr lang="en-US" sz="2000" dirty="0">
                <a:latin typeface="IBM Plex Sans Light" charset="0"/>
                <a:ea typeface="IBM Plex Sans Light" charset="0"/>
                <a:cs typeface="IBM Plex Sans Light" charset="0"/>
              </a:rPr>
            </a:br>
            <a:br>
              <a:rPr lang="en-US" sz="2000" dirty="0">
                <a:latin typeface="IBM Plex Sans Light"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Staging: December 03</a:t>
            </a:r>
            <a:r>
              <a:rPr lang="en-US" sz="2000" b="1" baseline="30000" dirty="0">
                <a:latin typeface="IBM Plex Sans" panose="020B0503050203000203" pitchFamily="34" charset="0"/>
                <a:ea typeface="IBM Plex Sans Light" charset="0"/>
                <a:cs typeface="IBM Plex Sans Light" charset="0"/>
              </a:rPr>
              <a:t>rd</a:t>
            </a:r>
            <a:r>
              <a:rPr lang="en-US" sz="2000" b="1" dirty="0">
                <a:latin typeface="IBM Plex Sans" panose="020B0503050203000203" pitchFamily="34" charset="0"/>
                <a:ea typeface="IBM Plex Sans Light" charset="0"/>
                <a:cs typeface="IBM Plex Sans Light" charset="0"/>
              </a:rPr>
              <a:t> , 2020</a:t>
            </a: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Production: December 12</a:t>
            </a:r>
            <a:r>
              <a:rPr lang="en-US" sz="2000" b="1" baseline="30000" dirty="0">
                <a:latin typeface="IBM Plex Sans" panose="020B0503050203000203" pitchFamily="34" charset="0"/>
                <a:ea typeface="IBM Plex Sans Light" charset="0"/>
                <a:cs typeface="IBM Plex Sans Light" charset="0"/>
              </a:rPr>
              <a:t>th</a:t>
            </a:r>
            <a:r>
              <a:rPr lang="en-US" sz="2000" b="1" dirty="0">
                <a:latin typeface="IBM Plex Sans" panose="020B0503050203000203" pitchFamily="34" charset="0"/>
                <a:ea typeface="IBM Plex Sans Light" charset="0"/>
                <a:cs typeface="IBM Plex Sans Light" charset="0"/>
              </a:rPr>
              <a:t> , 2020</a:t>
            </a:r>
            <a:endParaRPr lang="en-US" sz="6000" b="1" dirty="0">
              <a:latin typeface="IBM Plex Sans" panose="020B0503050203000203" pitchFamily="34" charset="0"/>
              <a:ea typeface="IBM Plex Sans Light" charset="0"/>
              <a:cs typeface="IBM Plex Sans Light" charset="0"/>
            </a:endParaRPr>
          </a:p>
        </p:txBody>
      </p:sp>
    </p:spTree>
    <p:extLst>
      <p:ext uri="{BB962C8B-B14F-4D97-AF65-F5344CB8AC3E}">
        <p14:creationId xmlns:p14="http://schemas.microsoft.com/office/powerpoint/2010/main" val="1550318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Dark Launch Features</a:t>
            </a:r>
            <a:endParaRPr lang="en-US" dirty="0">
              <a:solidFill>
                <a:schemeClr val="accent1">
                  <a:lumMod val="75000"/>
                </a:schemeClr>
              </a:solidFill>
            </a:endParaRPr>
          </a:p>
        </p:txBody>
      </p:sp>
      <p:pic>
        <p:nvPicPr>
          <p:cNvPr id="3" name="Graphic 2" descr="Moon and stars">
            <a:extLst>
              <a:ext uri="{FF2B5EF4-FFF2-40B4-BE49-F238E27FC236}">
                <a16:creationId xmlns:a16="http://schemas.microsoft.com/office/drawing/2014/main" id="{E52DE401-5132-424D-896A-30D843FFCE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52341" y="100077"/>
            <a:ext cx="348503" cy="348503"/>
          </a:xfrm>
          <a:prstGeom prst="rect">
            <a:avLst/>
          </a:prstGeom>
        </p:spPr>
      </p:pic>
      <p:sp>
        <p:nvSpPr>
          <p:cNvPr id="5" name="Title 3">
            <a:extLst>
              <a:ext uri="{FF2B5EF4-FFF2-40B4-BE49-F238E27FC236}">
                <a16:creationId xmlns:a16="http://schemas.microsoft.com/office/drawing/2014/main" id="{15919561-F555-4459-A964-BD26909287EC}"/>
              </a:ext>
            </a:extLst>
          </p:cNvPr>
          <p:cNvSpPr txBox="1">
            <a:spLocks/>
          </p:cNvSpPr>
          <p:nvPr/>
        </p:nvSpPr>
        <p:spPr>
          <a:xfrm>
            <a:off x="228600" y="11693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
        <p:nvSpPr>
          <p:cNvPr id="6" name="Title 3">
            <a:extLst>
              <a:ext uri="{FF2B5EF4-FFF2-40B4-BE49-F238E27FC236}">
                <a16:creationId xmlns:a16="http://schemas.microsoft.com/office/drawing/2014/main" id="{980E68BD-5CB9-4038-BE95-B47B5B7D7301}"/>
              </a:ext>
            </a:extLst>
          </p:cNvPr>
          <p:cNvSpPr txBox="1">
            <a:spLocks/>
          </p:cNvSpPr>
          <p:nvPr/>
        </p:nvSpPr>
        <p:spPr>
          <a:xfrm>
            <a:off x="381000" y="13217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r>
              <a:rPr lang="en-US" dirty="0"/>
              <a:t>There are no Dark Launch features for this release.</a:t>
            </a:r>
            <a:endParaRPr lang="en-US" dirty="0">
              <a:solidFill>
                <a:schemeClr val="accent1">
                  <a:lumMod val="75000"/>
                </a:schemeClr>
              </a:solidFill>
            </a:endParaRPr>
          </a:p>
        </p:txBody>
      </p:sp>
    </p:spTree>
    <p:extLst>
      <p:ext uri="{BB962C8B-B14F-4D97-AF65-F5344CB8AC3E}">
        <p14:creationId xmlns:p14="http://schemas.microsoft.com/office/powerpoint/2010/main" val="356263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530721" cy="1432621"/>
          </a:xfrm>
        </p:spPr>
        <p:txBody>
          <a:bodyPr/>
          <a:lstStyle/>
          <a:p>
            <a:r>
              <a:rPr lang="en-US" sz="4000" dirty="0">
                <a:latin typeface="IBM Plex Sans Light" charset="0"/>
                <a:ea typeface="IBM Plex Sans Light" charset="0"/>
                <a:cs typeface="IBM Plex Sans Light" charset="0"/>
              </a:rPr>
              <a:t>Features Being Released this Month</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B0C6E16A-BF60-43C2-B6C2-C8D5EB0F35A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D0BE6F14-FF48-0F4F-A8AA-2E3F25371E4A}" type="slidenum">
              <a:rPr lang="en-US" smtClean="0"/>
              <a:pPr/>
              <a:t>4</a:t>
            </a:fld>
            <a:endParaRPr lang="en-US"/>
          </a:p>
        </p:txBody>
      </p:sp>
    </p:spTree>
    <p:extLst>
      <p:ext uri="{BB962C8B-B14F-4D97-AF65-F5344CB8AC3E}">
        <p14:creationId xmlns:p14="http://schemas.microsoft.com/office/powerpoint/2010/main" val="1434662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WOTC: New validation for DOB Field</a:t>
            </a:r>
          </a:p>
        </p:txBody>
      </p:sp>
      <p:sp>
        <p:nvSpPr>
          <p:cNvPr id="6" name="Text Placeholder 5"/>
          <p:cNvSpPr>
            <a:spLocks noGrp="1"/>
          </p:cNvSpPr>
          <p:nvPr>
            <p:ph type="body" sz="quarter" idx="14"/>
          </p:nvPr>
        </p:nvSpPr>
        <p:spPr>
          <a:xfrm>
            <a:off x="205522" y="1133061"/>
            <a:ext cx="8884129" cy="3823302"/>
          </a:xfrm>
        </p:spPr>
        <p:txBody>
          <a:bodyPr/>
          <a:lstStyle/>
          <a:p>
            <a:r>
              <a:rPr lang="en-US" dirty="0"/>
              <a:t>Description:</a:t>
            </a:r>
          </a:p>
          <a:p>
            <a:r>
              <a:rPr lang="en-US" b="1" dirty="0"/>
              <a:t>Date of Birth (DOB)</a:t>
            </a:r>
            <a:r>
              <a:rPr lang="en-US" dirty="0"/>
              <a:t> field was updated for </a:t>
            </a:r>
            <a:r>
              <a:rPr lang="en-US" b="1" dirty="0"/>
              <a:t>WOTC</a:t>
            </a:r>
            <a:r>
              <a:rPr lang="en-US" dirty="0"/>
              <a:t> (Work Opportunity Tax Credit) activity.</a:t>
            </a:r>
          </a:p>
          <a:p>
            <a:r>
              <a:rPr lang="en-US" dirty="0"/>
              <a:t>Field doesn’t allow:</a:t>
            </a:r>
          </a:p>
          <a:p>
            <a:pPr marL="285750" indent="-285750">
              <a:buFont typeface="Arial" panose="020B0604020202020204" pitchFamily="34" charset="0"/>
              <a:buChar char="•"/>
            </a:pPr>
            <a:r>
              <a:rPr lang="en-US" dirty="0"/>
              <a:t>Date older than 130 years.</a:t>
            </a:r>
          </a:p>
          <a:p>
            <a:pPr marL="285750" indent="-285750">
              <a:buFont typeface="Arial" panose="020B0604020202020204" pitchFamily="34" charset="0"/>
              <a:buChar char="•"/>
            </a:pPr>
            <a:r>
              <a:rPr lang="en-US" dirty="0"/>
              <a:t>Today.</a:t>
            </a:r>
          </a:p>
          <a:p>
            <a:pPr marL="285750" indent="-285750">
              <a:buFont typeface="Arial" panose="020B0604020202020204" pitchFamily="34" charset="0"/>
              <a:buChar char="•"/>
            </a:pPr>
            <a:r>
              <a:rPr lang="en-US" dirty="0"/>
              <a:t>Future Date.</a:t>
            </a:r>
          </a:p>
        </p:txBody>
      </p:sp>
      <p:sp>
        <p:nvSpPr>
          <p:cNvPr id="7" name="Content Placeholder 6"/>
          <p:cNvSpPr>
            <a:spLocks noGrp="1"/>
          </p:cNvSpPr>
          <p:nvPr>
            <p:ph sz="quarter" idx="15"/>
          </p:nvPr>
        </p:nvSpPr>
        <p:spPr>
          <a:xfrm>
            <a:off x="6858000" y="6773"/>
            <a:ext cx="2286000" cy="857864"/>
          </a:xfrm>
          <a:solidFill>
            <a:schemeClr val="bg2"/>
          </a:solidFill>
        </p:spPr>
        <p:txBody>
          <a:bodyPr/>
          <a:lstStyle/>
          <a:p>
            <a:r>
              <a:rPr lang="en-US" dirty="0">
                <a:solidFill>
                  <a:schemeClr val="tx1"/>
                </a:solidFill>
              </a:rPr>
              <a:t>Who does it affect?</a:t>
            </a:r>
          </a:p>
          <a:p>
            <a:r>
              <a:rPr lang="en-US" sz="1300" dirty="0">
                <a:solidFill>
                  <a:schemeClr val="tx1"/>
                </a:solidFill>
              </a:rPr>
              <a:t>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64637"/>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86463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5AF7B3E-33F5-486B-9451-95D5C50B4DA6}"/>
              </a:ext>
            </a:extLst>
          </p:cNvPr>
          <p:cNvPicPr>
            <a:picLocks noChangeAspect="1"/>
          </p:cNvPicPr>
          <p:nvPr/>
        </p:nvPicPr>
        <p:blipFill>
          <a:blip r:embed="rId8"/>
          <a:stretch>
            <a:fillRect/>
          </a:stretch>
        </p:blipFill>
        <p:spPr>
          <a:xfrm>
            <a:off x="4866026" y="1820865"/>
            <a:ext cx="3867427" cy="3322636"/>
          </a:xfrm>
          <a:prstGeom prst="rect">
            <a:avLst/>
          </a:prstGeom>
        </p:spPr>
      </p:pic>
    </p:spTree>
    <p:extLst>
      <p:ext uri="{BB962C8B-B14F-4D97-AF65-F5344CB8AC3E}">
        <p14:creationId xmlns:p14="http://schemas.microsoft.com/office/powerpoint/2010/main" val="363103317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85790B14-5A98-4040-BF68-4EC0C0EE6DB4}"/>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Performs bulk action across pages.</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Manage New Hires: Select All Across Pages</a:t>
            </a:r>
          </a:p>
        </p:txBody>
      </p:sp>
      <p:sp>
        <p:nvSpPr>
          <p:cNvPr id="6" name="Text Placeholder 5"/>
          <p:cNvSpPr>
            <a:spLocks noGrp="1"/>
          </p:cNvSpPr>
          <p:nvPr>
            <p:ph type="body" sz="quarter" idx="14"/>
          </p:nvPr>
        </p:nvSpPr>
        <p:spPr>
          <a:xfrm>
            <a:off x="205523" y="1133061"/>
            <a:ext cx="4366476" cy="3823302"/>
          </a:xfrm>
        </p:spPr>
        <p:txBody>
          <a:bodyPr/>
          <a:lstStyle/>
          <a:p>
            <a:r>
              <a:rPr lang="en-US" dirty="0"/>
              <a:t>Description:</a:t>
            </a:r>
          </a:p>
          <a:p>
            <a:r>
              <a:rPr lang="en-US" dirty="0"/>
              <a:t>User can </a:t>
            </a:r>
            <a:r>
              <a:rPr lang="en-US" b="1" dirty="0"/>
              <a:t>select all new hires across Manage New Hires pages</a:t>
            </a:r>
            <a:r>
              <a:rPr lang="en-US" dirty="0"/>
              <a:t> and perform </a:t>
            </a:r>
            <a:r>
              <a:rPr lang="en-US" b="1" dirty="0"/>
              <a:t>bulk action</a:t>
            </a:r>
            <a:r>
              <a:rPr lang="en-US" dirty="0"/>
              <a:t>. So, they don’t need to perform this action for each page </a:t>
            </a:r>
            <a:r>
              <a:rPr lang="en-US"/>
              <a:t>individually.</a:t>
            </a:r>
            <a:endParaRPr lang="en-US" dirty="0"/>
          </a:p>
          <a:p>
            <a:r>
              <a:rPr lang="en-US" dirty="0"/>
              <a:t>When performing this task, below message is displayed.</a:t>
            </a:r>
          </a:p>
          <a:p>
            <a:r>
              <a:rPr lang="en-US" dirty="0"/>
              <a:t>You are about to complete the task “</a:t>
            </a:r>
            <a:r>
              <a:rPr lang="en-US" b="1" dirty="0"/>
              <a:t>activity name)</a:t>
            </a:r>
            <a:r>
              <a:rPr lang="en-US" dirty="0"/>
              <a:t>” for “</a:t>
            </a:r>
            <a:r>
              <a:rPr lang="en-US" b="1" dirty="0"/>
              <a:t>n</a:t>
            </a:r>
            <a:r>
              <a:rPr lang="en-US" dirty="0"/>
              <a:t>” new hire(s). Are you sure you are ready to proceed?</a:t>
            </a:r>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43686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Manage New Hires: Select All Across Pages (Before)</a:t>
            </a:r>
          </a:p>
          <a:p>
            <a:endParaRPr lang="en-US" sz="2000" b="1" dirty="0">
              <a:solidFill>
                <a:schemeClr val="accent2"/>
              </a:solidFill>
            </a:endParaRP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B2AFBFF2-1173-48F7-B87F-A8E0ED502701}"/>
              </a:ext>
            </a:extLst>
          </p:cNvPr>
          <p:cNvPicPr>
            <a:picLocks noChangeAspect="1"/>
          </p:cNvPicPr>
          <p:nvPr/>
        </p:nvPicPr>
        <p:blipFill>
          <a:blip r:embed="rId2"/>
          <a:stretch>
            <a:fillRect/>
          </a:stretch>
        </p:blipFill>
        <p:spPr>
          <a:xfrm>
            <a:off x="34999" y="673257"/>
            <a:ext cx="5715000" cy="3933825"/>
          </a:xfrm>
          <a:prstGeom prst="rect">
            <a:avLst/>
          </a:prstGeom>
        </p:spPr>
      </p:pic>
    </p:spTree>
    <p:extLst>
      <p:ext uri="{BB962C8B-B14F-4D97-AF65-F5344CB8AC3E}">
        <p14:creationId xmlns:p14="http://schemas.microsoft.com/office/powerpoint/2010/main" val="4118362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Manage New Hires: Select All Across Pages (After)</a:t>
            </a:r>
          </a:p>
          <a:p>
            <a:endParaRPr lang="en-US" sz="2000" b="1" dirty="0">
              <a:solidFill>
                <a:schemeClr val="accent2"/>
              </a:solidFill>
            </a:endParaRP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32762DE8-9301-4B7B-AF15-782B092236B7}"/>
              </a:ext>
            </a:extLst>
          </p:cNvPr>
          <p:cNvPicPr>
            <a:picLocks noChangeAspect="1"/>
          </p:cNvPicPr>
          <p:nvPr/>
        </p:nvPicPr>
        <p:blipFill>
          <a:blip r:embed="rId2"/>
          <a:stretch>
            <a:fillRect/>
          </a:stretch>
        </p:blipFill>
        <p:spPr>
          <a:xfrm>
            <a:off x="53655" y="647208"/>
            <a:ext cx="5715000" cy="4048125"/>
          </a:xfrm>
          <a:prstGeom prst="rect">
            <a:avLst/>
          </a:prstGeom>
        </p:spPr>
      </p:pic>
    </p:spTree>
    <p:extLst>
      <p:ext uri="{BB962C8B-B14F-4D97-AF65-F5344CB8AC3E}">
        <p14:creationId xmlns:p14="http://schemas.microsoft.com/office/powerpoint/2010/main" val="2783959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Manage New Hires: Select All Across Pages (After)</a:t>
            </a:r>
          </a:p>
          <a:p>
            <a:endParaRPr lang="en-US" sz="2000" b="1" dirty="0">
              <a:solidFill>
                <a:schemeClr val="accent2"/>
              </a:solidFill>
            </a:endParaRP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9005F709-0261-4115-8AEC-30C0835BA64C}"/>
              </a:ext>
            </a:extLst>
          </p:cNvPr>
          <p:cNvPicPr>
            <a:picLocks noChangeAspect="1"/>
          </p:cNvPicPr>
          <p:nvPr/>
        </p:nvPicPr>
        <p:blipFill>
          <a:blip r:embed="rId2"/>
          <a:stretch>
            <a:fillRect/>
          </a:stretch>
        </p:blipFill>
        <p:spPr>
          <a:xfrm>
            <a:off x="99527" y="702906"/>
            <a:ext cx="8815874" cy="4063404"/>
          </a:xfrm>
          <a:prstGeom prst="rect">
            <a:avLst/>
          </a:prstGeom>
        </p:spPr>
      </p:pic>
    </p:spTree>
    <p:extLst>
      <p:ext uri="{BB962C8B-B14F-4D97-AF65-F5344CB8AC3E}">
        <p14:creationId xmlns:p14="http://schemas.microsoft.com/office/powerpoint/2010/main" val="1288847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Manage New Hires: Select All Across Pages (After)</a:t>
            </a:r>
          </a:p>
          <a:p>
            <a:endParaRPr lang="en-US" sz="2000" b="1" dirty="0">
              <a:solidFill>
                <a:schemeClr val="accent2"/>
              </a:solidFill>
            </a:endParaRP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245FEB73-3026-42B4-8DD8-BFDAF61DD8CA}"/>
              </a:ext>
            </a:extLst>
          </p:cNvPr>
          <p:cNvPicPr>
            <a:picLocks noChangeAspect="1"/>
          </p:cNvPicPr>
          <p:nvPr/>
        </p:nvPicPr>
        <p:blipFill>
          <a:blip r:embed="rId2"/>
          <a:stretch>
            <a:fillRect/>
          </a:stretch>
        </p:blipFill>
        <p:spPr>
          <a:xfrm>
            <a:off x="147442" y="739729"/>
            <a:ext cx="7343775" cy="3362325"/>
          </a:xfrm>
          <a:prstGeom prst="rect">
            <a:avLst/>
          </a:prstGeom>
        </p:spPr>
      </p:pic>
    </p:spTree>
    <p:extLst>
      <p:ext uri="{BB962C8B-B14F-4D97-AF65-F5344CB8AC3E}">
        <p14:creationId xmlns:p14="http://schemas.microsoft.com/office/powerpoint/2010/main" val="62362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89661"/>
          </a:xfrm>
        </p:spPr>
        <p:txBody>
          <a:bodyPr/>
          <a:lstStyle/>
          <a:p>
            <a:r>
              <a:rPr lang="en-US" sz="2000" b="1" dirty="0">
                <a:solidFill>
                  <a:schemeClr val="accent2"/>
                </a:solidFill>
              </a:rPr>
              <a:t>Addition of Additional Information Tag for V2 Export</a:t>
            </a:r>
          </a:p>
        </p:txBody>
      </p:sp>
      <p:sp>
        <p:nvSpPr>
          <p:cNvPr id="6" name="Text Placeholder 5"/>
          <p:cNvSpPr>
            <a:spLocks noGrp="1"/>
          </p:cNvSpPr>
          <p:nvPr>
            <p:ph type="body" sz="quarter" idx="14"/>
          </p:nvPr>
        </p:nvSpPr>
        <p:spPr>
          <a:xfrm>
            <a:off x="205522" y="839756"/>
            <a:ext cx="8938477" cy="4116608"/>
          </a:xfrm>
        </p:spPr>
        <p:txBody>
          <a:bodyPr/>
          <a:lstStyle/>
          <a:p>
            <a:r>
              <a:rPr lang="en-US" dirty="0"/>
              <a:t>Description:</a:t>
            </a:r>
          </a:p>
          <a:p>
            <a:r>
              <a:rPr lang="en-US" sz="1400" dirty="0"/>
              <a:t>Additional Information provided in </a:t>
            </a:r>
            <a:r>
              <a:rPr lang="en-US" sz="1400" b="1" dirty="0"/>
              <a:t>I-9 Section 2</a:t>
            </a:r>
            <a:r>
              <a:rPr lang="en-US" sz="1400" dirty="0"/>
              <a:t> is now available in the V2 export of </a:t>
            </a:r>
            <a:r>
              <a:rPr lang="en-US" sz="1400" b="1" dirty="0" err="1"/>
              <a:t>JobApplication</a:t>
            </a:r>
            <a:r>
              <a:rPr lang="en-US" sz="1400" b="1" dirty="0"/>
              <a:t> Integration Service</a:t>
            </a:r>
            <a:r>
              <a:rPr lang="en-US" sz="1400" dirty="0"/>
              <a:t> with the tag </a:t>
            </a:r>
            <a:r>
              <a:rPr lang="en-US" sz="1400" b="1" dirty="0" err="1"/>
              <a:t>additionalInformation</a:t>
            </a:r>
            <a:r>
              <a:rPr lang="en-US" sz="1400" dirty="0"/>
              <a:t> under </a:t>
            </a:r>
            <a:r>
              <a:rPr lang="en-US" sz="1400" b="1" dirty="0"/>
              <a:t>onboardI9Activity</a:t>
            </a:r>
            <a:r>
              <a:rPr lang="en-US" sz="1400" dirty="0"/>
              <a:t>. </a:t>
            </a:r>
          </a:p>
          <a:p>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sp>
        <p:nvSpPr>
          <p:cNvPr id="7" name="Content Placeholder 6"/>
          <p:cNvSpPr>
            <a:spLocks noGrp="1"/>
          </p:cNvSpPr>
          <p:nvPr>
            <p:ph sz="quarter" idx="15"/>
          </p:nvPr>
        </p:nvSpPr>
        <p:spPr>
          <a:xfrm>
            <a:off x="6858000" y="6773"/>
            <a:ext cx="2286000" cy="839756"/>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39756"/>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839756"/>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pic>
        <p:nvPicPr>
          <p:cNvPr id="5" name="Picture 4">
            <a:extLst>
              <a:ext uri="{FF2B5EF4-FFF2-40B4-BE49-F238E27FC236}">
                <a16:creationId xmlns:a16="http://schemas.microsoft.com/office/drawing/2014/main" id="{898963C6-76F3-4EFB-BC28-9E042269BEC0}"/>
              </a:ext>
            </a:extLst>
          </p:cNvPr>
          <p:cNvPicPr>
            <a:picLocks noChangeAspect="1"/>
          </p:cNvPicPr>
          <p:nvPr/>
        </p:nvPicPr>
        <p:blipFill>
          <a:blip r:embed="rId7"/>
          <a:stretch>
            <a:fillRect/>
          </a:stretch>
        </p:blipFill>
        <p:spPr>
          <a:xfrm>
            <a:off x="3242818" y="2094130"/>
            <a:ext cx="5715000" cy="2295525"/>
          </a:xfrm>
          <a:prstGeom prst="rect">
            <a:avLst/>
          </a:prstGeom>
        </p:spPr>
      </p:pic>
    </p:spTree>
    <p:extLst>
      <p:ext uri="{BB962C8B-B14F-4D97-AF65-F5344CB8AC3E}">
        <p14:creationId xmlns:p14="http://schemas.microsoft.com/office/powerpoint/2010/main" val="327749158"/>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85790B14-5A98-4040-BF68-4EC0C0EE6DB4}"/>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Helps users to filter and review candidates.</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I-9 Section 2: I-9 Approver Name and  Completion Date</a:t>
            </a:r>
          </a:p>
        </p:txBody>
      </p:sp>
      <p:sp>
        <p:nvSpPr>
          <p:cNvPr id="6" name="Text Placeholder 5"/>
          <p:cNvSpPr>
            <a:spLocks noGrp="1"/>
          </p:cNvSpPr>
          <p:nvPr>
            <p:ph type="body" sz="quarter" idx="14"/>
          </p:nvPr>
        </p:nvSpPr>
        <p:spPr>
          <a:xfrm>
            <a:off x="205523" y="822041"/>
            <a:ext cx="4366476" cy="3823302"/>
          </a:xfrm>
        </p:spPr>
        <p:txBody>
          <a:bodyPr/>
          <a:lstStyle/>
          <a:p>
            <a:r>
              <a:rPr lang="en-US" dirty="0"/>
              <a:t>Description:</a:t>
            </a:r>
          </a:p>
          <a:p>
            <a:r>
              <a:rPr lang="en-US" dirty="0"/>
              <a:t>I9 Approver Name and Completion Date is added to Manage New Hires Dashboard when approved.</a:t>
            </a:r>
          </a:p>
          <a:p>
            <a:r>
              <a:rPr lang="en-US" dirty="0"/>
              <a:t>Users can filter using  I9 Approver name, I9 Section One Date, I9 Section Two Date, I9 Section Three Date.</a:t>
            </a:r>
          </a:p>
          <a:p>
            <a:pPr marL="285750" indent="-285750">
              <a:buFont typeface="Arial" panose="020B0604020202020204" pitchFamily="34" charset="0"/>
              <a:buChar char="•"/>
            </a:pPr>
            <a:r>
              <a:rPr lang="en-US" dirty="0"/>
              <a:t>I9 Approver Name field contains the full name of the approver in the format "FirstName </a:t>
            </a:r>
            <a:r>
              <a:rPr lang="en-US" dirty="0" err="1"/>
              <a:t>LastName</a:t>
            </a:r>
            <a:r>
              <a:rPr lang="en-US" dirty="0"/>
              <a:t>".</a:t>
            </a:r>
          </a:p>
          <a:p>
            <a:pPr marL="285750" indent="-285750">
              <a:buFont typeface="Arial" panose="020B0604020202020204" pitchFamily="34" charset="0"/>
              <a:buChar char="•"/>
            </a:pPr>
            <a:r>
              <a:rPr lang="en-US" dirty="0"/>
              <a:t> If the same job application has multiple I9's, the details of the latest I9 will be shown in MNH</a:t>
            </a:r>
          </a:p>
          <a:p>
            <a:endParaRPr lang="en-US" dirty="0"/>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470021"/>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b="1" dirty="0">
                <a:solidFill>
                  <a:schemeClr val="accent2"/>
                </a:solidFill>
              </a:rPr>
              <a:t>I-9 Section 2: I-9 Approver Name and  Completion Date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8633287" cy="353142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t>If section 2 approver is third party user, then “I9 Approver type” will be displayed as “Third Party User”.</a:t>
            </a:r>
          </a:p>
          <a:p>
            <a:pPr marL="285750" indent="-285750">
              <a:buFont typeface="Arial" panose="020B0604020202020204" pitchFamily="34" charset="0"/>
              <a:buChar char="•"/>
            </a:pPr>
            <a:r>
              <a:rPr lang="en-US" sz="1600" dirty="0"/>
              <a:t>If section 2 approver is Onboard user, then “I9 Approver type” will be displayed as “Standard User”.</a:t>
            </a:r>
          </a:p>
          <a:p>
            <a:pPr marL="285750" indent="-285750">
              <a:buFont typeface="Arial" panose="020B0604020202020204" pitchFamily="34" charset="0"/>
              <a:buChar char="•"/>
            </a:pPr>
            <a:r>
              <a:rPr lang="en-US" sz="1600" dirty="0"/>
              <a:t>“I9 Section One Date” displays completion date of “I9 Section One” task. Similarly, “I9 Section Two Date &amp; I9 Section Three Date” displays completion date of “I9 Section 2 &amp; 3” tasks.</a:t>
            </a:r>
          </a:p>
          <a:p>
            <a:pPr marL="285750" indent="-285750">
              <a:buFont typeface="Arial" panose="020B0604020202020204" pitchFamily="34" charset="0"/>
              <a:buChar char="•"/>
            </a:pPr>
            <a:r>
              <a:rPr lang="en-US" sz="1600" dirty="0"/>
              <a:t>I9 Approver details will be displayed in MNH only after I9 Section one is saved/completed</a:t>
            </a:r>
          </a:p>
        </p:txBody>
      </p:sp>
    </p:spTree>
    <p:extLst>
      <p:ext uri="{BB962C8B-B14F-4D97-AF65-F5344CB8AC3E}">
        <p14:creationId xmlns:p14="http://schemas.microsoft.com/office/powerpoint/2010/main" val="738818402"/>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Section 2: I-9 Approver Name and  Completion Date</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229B9B23-2388-4A8B-90A8-E085A79E9342}"/>
              </a:ext>
            </a:extLst>
          </p:cNvPr>
          <p:cNvPicPr>
            <a:picLocks noChangeAspect="1"/>
          </p:cNvPicPr>
          <p:nvPr/>
        </p:nvPicPr>
        <p:blipFill>
          <a:blip r:embed="rId2"/>
          <a:stretch>
            <a:fillRect/>
          </a:stretch>
        </p:blipFill>
        <p:spPr>
          <a:xfrm>
            <a:off x="143071" y="727792"/>
            <a:ext cx="8627706" cy="3754587"/>
          </a:xfrm>
          <a:prstGeom prst="rect">
            <a:avLst/>
          </a:prstGeom>
        </p:spPr>
      </p:pic>
    </p:spTree>
    <p:extLst>
      <p:ext uri="{BB962C8B-B14F-4D97-AF65-F5344CB8AC3E}">
        <p14:creationId xmlns:p14="http://schemas.microsoft.com/office/powerpoint/2010/main" val="1019184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34D5EB60-2976-40D5-990C-94D13C014C77}"/>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Allows activity to be completed automatically.</a:t>
            </a:r>
          </a:p>
          <a:p>
            <a:pPr marL="171450" indent="-171450">
              <a:buFont typeface="Arial" panose="020B0604020202020204" pitchFamily="34" charset="0"/>
              <a:buChar char="•"/>
            </a:pPr>
            <a:r>
              <a:rPr lang="en-US" sz="1200" dirty="0"/>
              <a:t>Reduces time in completing the “Onboarding Process” for “New Hire”.</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I-9: Auto-Complete Third Party Approver Assignment</a:t>
            </a:r>
          </a:p>
        </p:txBody>
      </p:sp>
      <p:sp>
        <p:nvSpPr>
          <p:cNvPr id="6" name="Text Placeholder 5"/>
          <p:cNvSpPr>
            <a:spLocks noGrp="1"/>
          </p:cNvSpPr>
          <p:nvPr>
            <p:ph type="body" sz="quarter" idx="14"/>
          </p:nvPr>
        </p:nvSpPr>
        <p:spPr>
          <a:xfrm>
            <a:off x="205523" y="782202"/>
            <a:ext cx="4366476" cy="4174161"/>
          </a:xfrm>
        </p:spPr>
        <p:txBody>
          <a:bodyPr/>
          <a:lstStyle/>
          <a:p>
            <a:r>
              <a:rPr lang="en-US" dirty="0"/>
              <a:t>Description:</a:t>
            </a:r>
          </a:p>
          <a:p>
            <a:r>
              <a:rPr lang="en-US" dirty="0"/>
              <a:t>An admin can configure the </a:t>
            </a:r>
            <a:r>
              <a:rPr lang="en-US" b="1" dirty="0"/>
              <a:t>Onboard I-9 Third Party Approver Assignment </a:t>
            </a:r>
            <a:r>
              <a:rPr lang="en-US" dirty="0"/>
              <a:t>template to be auto-completed when an approver is passed through the B-O integration so that the admin doesn't need to manually complete the task with V2 services.</a:t>
            </a:r>
          </a:p>
          <a:p>
            <a:pPr marL="285750" indent="-285750">
              <a:buFont typeface="Arial" panose="020B0604020202020204" pitchFamily="34" charset="0"/>
              <a:buChar char="•"/>
            </a:pPr>
            <a:r>
              <a:rPr lang="en-US" sz="1400" dirty="0"/>
              <a:t>If there is no data, or if the data found does not have a user associated with the correct user group, then no auto-completion is performed.</a:t>
            </a:r>
          </a:p>
          <a:p>
            <a:r>
              <a:rPr lang="en-US" dirty="0"/>
              <a:t>Onboard I-9 Third Party Approver Assignment could be auto-completed with Config setting.</a:t>
            </a:r>
          </a:p>
          <a:p>
            <a:pPr marL="285750" indent="-285750">
              <a:buFont typeface="Arial" panose="020B0604020202020204" pitchFamily="34" charset="0"/>
              <a:buChar char="•"/>
            </a:pPr>
            <a:r>
              <a:rPr lang="en-US" sz="1400" dirty="0"/>
              <a:t>Enable I-9 </a:t>
            </a:r>
            <a:r>
              <a:rPr lang="en-US" sz="1400" b="1" dirty="0" err="1"/>
              <a:t>ThirdPartyApprover</a:t>
            </a:r>
            <a:r>
              <a:rPr lang="en-US" sz="1400" b="1" dirty="0"/>
              <a:t> Assignment Auto-Completion</a:t>
            </a:r>
            <a:r>
              <a:rPr lang="en-US" sz="1400" dirty="0"/>
              <a:t> in Onboard Settings.</a:t>
            </a:r>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spTree>
    <p:extLst>
      <p:ext uri="{BB962C8B-B14F-4D97-AF65-F5344CB8AC3E}">
        <p14:creationId xmlns:p14="http://schemas.microsoft.com/office/powerpoint/2010/main" val="437989164"/>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a:t>
            </a:r>
          </a:p>
        </p:txBody>
      </p:sp>
      <p:sp>
        <p:nvSpPr>
          <p:cNvPr id="5" name="Text Placeholder 5">
            <a:extLst>
              <a:ext uri="{FF2B5EF4-FFF2-40B4-BE49-F238E27FC236}">
                <a16:creationId xmlns:a16="http://schemas.microsoft.com/office/drawing/2014/main" id="{707097D7-63FE-4EE4-A235-F342CD0ADA15}"/>
              </a:ext>
            </a:extLst>
          </p:cNvPr>
          <p:cNvSpPr>
            <a:spLocks noGrp="1"/>
          </p:cNvSpPr>
          <p:nvPr>
            <p:ph type="body" sz="quarter" idx="14"/>
          </p:nvPr>
        </p:nvSpPr>
        <p:spPr>
          <a:xfrm>
            <a:off x="205523" y="782203"/>
            <a:ext cx="8620462" cy="3796798"/>
          </a:xfrm>
        </p:spPr>
        <p:txBody>
          <a:bodyPr/>
          <a:lstStyle/>
          <a:p>
            <a:pPr marL="285750" indent="-285750">
              <a:buFont typeface="Arial" panose="020B0604020202020204" pitchFamily="34" charset="0"/>
              <a:buChar char="•"/>
            </a:pPr>
            <a:r>
              <a:rPr lang="en-US" dirty="0"/>
              <a:t>Moving the Assign I-9 Approver to the second level in workflow would make it auto-completed.</a:t>
            </a:r>
          </a:p>
          <a:p>
            <a:pPr marL="285750" indent="-285750">
              <a:buFont typeface="Arial" panose="020B0604020202020204" pitchFamily="34" charset="0"/>
              <a:buChar char="•"/>
            </a:pPr>
            <a:r>
              <a:rPr lang="en-US" dirty="0"/>
              <a:t>The Third Party Approver tag is needed for Auto Completion of </a:t>
            </a:r>
            <a:r>
              <a:rPr lang="en-US" b="1" dirty="0"/>
              <a:t> </a:t>
            </a:r>
            <a:r>
              <a:rPr lang="en-US" dirty="0"/>
              <a:t>Assign I-9 Approver task, which must be sent through B2O integration.</a:t>
            </a:r>
          </a:p>
          <a:p>
            <a:pPr marL="285750" indent="-285750">
              <a:buFont typeface="Arial" panose="020B0604020202020204" pitchFamily="34" charset="0"/>
              <a:buChar char="•"/>
            </a:pPr>
            <a:r>
              <a:rPr lang="en-US" dirty="0"/>
              <a:t>Assign I-9 Approver would show completed by </a:t>
            </a:r>
            <a:r>
              <a:rPr lang="en-US" i="1" dirty="0"/>
              <a:t>System User</a:t>
            </a:r>
            <a:r>
              <a:rPr lang="en-US" dirty="0"/>
              <a:t>.</a:t>
            </a:r>
          </a:p>
          <a:p>
            <a:pPr marL="285750" indent="-285750">
              <a:buFont typeface="Arial" panose="020B0604020202020204" pitchFamily="34" charset="0"/>
              <a:buChar char="•"/>
            </a:pPr>
            <a:r>
              <a:rPr lang="en-US" dirty="0"/>
              <a:t>For any reason if the above default config needs to be overridden for specific cases (i.e. if  Assign I-9 Approver  has to be manually completed) then onboard XSLT mapping should be updated.</a:t>
            </a:r>
          </a:p>
          <a:p>
            <a:pPr marL="285750" indent="-285750">
              <a:buFont typeface="Arial" panose="020B0604020202020204" pitchFamily="34" charset="0"/>
              <a:buChar char="•"/>
            </a:pPr>
            <a:r>
              <a:rPr lang="en-US" dirty="0"/>
              <a:t>Onboard Start completion is needed for autocompletion of Assign I-9 Approver</a:t>
            </a:r>
          </a:p>
          <a:p>
            <a:pPr marL="285750" indent="-285750">
              <a:buFont typeface="Arial" panose="020B0604020202020204" pitchFamily="34" charset="0"/>
              <a:buChar char="•"/>
            </a:pPr>
            <a:r>
              <a:rPr lang="en-US" dirty="0"/>
              <a:t>If onboard start is completed through V2 service, then Assign I-9 Approver will be autocompleted only if the activity defined at Level 2 of the workflow.</a:t>
            </a:r>
          </a:p>
        </p:txBody>
      </p:sp>
    </p:spTree>
    <p:extLst>
      <p:ext uri="{BB962C8B-B14F-4D97-AF65-F5344CB8AC3E}">
        <p14:creationId xmlns:p14="http://schemas.microsoft.com/office/powerpoint/2010/main" val="2690883193"/>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978F79F3-3925-495D-8819-540B89E7BB64}"/>
              </a:ext>
            </a:extLst>
          </p:cNvPr>
          <p:cNvPicPr>
            <a:picLocks noChangeAspect="1"/>
          </p:cNvPicPr>
          <p:nvPr/>
        </p:nvPicPr>
        <p:blipFill>
          <a:blip r:embed="rId2"/>
          <a:stretch>
            <a:fillRect/>
          </a:stretch>
        </p:blipFill>
        <p:spPr>
          <a:xfrm>
            <a:off x="36725" y="620294"/>
            <a:ext cx="5724525" cy="3686175"/>
          </a:xfrm>
          <a:prstGeom prst="rect">
            <a:avLst/>
          </a:prstGeom>
        </p:spPr>
      </p:pic>
    </p:spTree>
    <p:extLst>
      <p:ext uri="{BB962C8B-B14F-4D97-AF65-F5344CB8AC3E}">
        <p14:creationId xmlns:p14="http://schemas.microsoft.com/office/powerpoint/2010/main" val="2017609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CEAA2448-07CD-44DE-B5C5-CF0CCFC3EED4}"/>
              </a:ext>
            </a:extLst>
          </p:cNvPr>
          <p:cNvPicPr>
            <a:picLocks noChangeAspect="1"/>
          </p:cNvPicPr>
          <p:nvPr/>
        </p:nvPicPr>
        <p:blipFill>
          <a:blip r:embed="rId2"/>
          <a:stretch>
            <a:fillRect/>
          </a:stretch>
        </p:blipFill>
        <p:spPr>
          <a:xfrm>
            <a:off x="0" y="735822"/>
            <a:ext cx="9055947" cy="2831963"/>
          </a:xfrm>
          <a:prstGeom prst="rect">
            <a:avLst/>
          </a:prstGeom>
        </p:spPr>
      </p:pic>
    </p:spTree>
    <p:extLst>
      <p:ext uri="{BB962C8B-B14F-4D97-AF65-F5344CB8AC3E}">
        <p14:creationId xmlns:p14="http://schemas.microsoft.com/office/powerpoint/2010/main" val="7946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34D5EB60-2976-40D5-990C-94D13C014C77}"/>
              </a:ext>
            </a:extLst>
          </p:cNvPr>
          <p:cNvSpPr>
            <a:spLocks noGrp="1"/>
          </p:cNvSpPr>
          <p:nvPr>
            <p:ph sz="quarter" idx="17"/>
          </p:nvPr>
        </p:nvSpPr>
        <p:spPr/>
        <p:txBody>
          <a:bodyPr/>
          <a:lstStyle/>
          <a:p>
            <a:r>
              <a:rPr lang="en-US" sz="1600" dirty="0"/>
              <a:t>Benefits:</a:t>
            </a:r>
            <a:endParaRPr lang="en-US" sz="1200" dirty="0"/>
          </a:p>
          <a:p>
            <a:pPr marL="171450" indent="-171450">
              <a:buFont typeface="Arial" panose="020B0604020202020204" pitchFamily="34" charset="0"/>
              <a:buChar char="•"/>
            </a:pPr>
            <a:r>
              <a:rPr lang="en-US" sz="1200" dirty="0"/>
              <a:t>Restricts user types from view, edit and complete tasks.</a:t>
            </a:r>
          </a:p>
        </p:txBody>
      </p:sp>
      <p:sp>
        <p:nvSpPr>
          <p:cNvPr id="10" name="Text Placeholder 4"/>
          <p:cNvSpPr>
            <a:spLocks noGrp="1"/>
          </p:cNvSpPr>
          <p:nvPr>
            <p:ph type="body" sz="quarter" idx="13"/>
          </p:nvPr>
        </p:nvSpPr>
        <p:spPr>
          <a:xfrm>
            <a:off x="228599" y="87890"/>
            <a:ext cx="4289051" cy="689661"/>
          </a:xfrm>
        </p:spPr>
        <p:txBody>
          <a:bodyPr/>
          <a:lstStyle/>
          <a:p>
            <a:r>
              <a:rPr lang="en-US" sz="2000" b="1" dirty="0">
                <a:solidFill>
                  <a:schemeClr val="accent2"/>
                </a:solidFill>
              </a:rPr>
              <a:t>User Types: Prevent Task View/Edit/Completion </a:t>
            </a:r>
          </a:p>
        </p:txBody>
      </p:sp>
      <p:sp>
        <p:nvSpPr>
          <p:cNvPr id="6" name="Text Placeholder 5"/>
          <p:cNvSpPr>
            <a:spLocks noGrp="1"/>
          </p:cNvSpPr>
          <p:nvPr>
            <p:ph type="body" sz="quarter" idx="14"/>
          </p:nvPr>
        </p:nvSpPr>
        <p:spPr>
          <a:xfrm>
            <a:off x="205523" y="839756"/>
            <a:ext cx="4366476" cy="4116608"/>
          </a:xfrm>
        </p:spPr>
        <p:txBody>
          <a:bodyPr/>
          <a:lstStyle/>
          <a:p>
            <a:r>
              <a:rPr lang="en-US" dirty="0"/>
              <a:t>Description:</a:t>
            </a:r>
          </a:p>
          <a:p>
            <a:r>
              <a:rPr lang="en-US" sz="1400" b="1" dirty="0"/>
              <a:t>System administrator</a:t>
            </a:r>
            <a:r>
              <a:rPr lang="en-US" sz="1400" dirty="0"/>
              <a:t> can prevent user types from completing tasks they can see but are not responsible.</a:t>
            </a:r>
          </a:p>
          <a:p>
            <a:pPr marL="285750" indent="-285750">
              <a:buFont typeface="Arial" panose="020B0604020202020204" pitchFamily="34" charset="0"/>
              <a:buChar char="•"/>
            </a:pPr>
            <a:r>
              <a:rPr lang="en-US" sz="1400" dirty="0"/>
              <a:t>This can be configured per task, per workflow.</a:t>
            </a:r>
          </a:p>
          <a:p>
            <a:pPr marL="285750" indent="-285750">
              <a:buFont typeface="Arial" panose="020B0604020202020204" pitchFamily="34" charset="0"/>
              <a:buChar char="•"/>
            </a:pPr>
            <a:r>
              <a:rPr lang="en-US" sz="1400" dirty="0"/>
              <a:t>All user types are displayed for selection in “</a:t>
            </a:r>
            <a:r>
              <a:rPr lang="en-US" sz="1400" b="1" dirty="0"/>
              <a:t>Prevent user type(s) from view/edit/completion of this task</a:t>
            </a:r>
            <a:r>
              <a:rPr lang="en-US" sz="1400" dirty="0"/>
              <a:t>” setting.</a:t>
            </a:r>
          </a:p>
          <a:p>
            <a:pPr marL="285750" indent="-285750">
              <a:buFont typeface="Arial" panose="020B0604020202020204" pitchFamily="34" charset="0"/>
              <a:buChar char="•"/>
            </a:pPr>
            <a:r>
              <a:rPr lang="en-US" sz="1400" dirty="0"/>
              <a:t>Multiple user types can be selected.</a:t>
            </a:r>
          </a:p>
          <a:p>
            <a:pPr marL="285750" indent="-285750">
              <a:buFont typeface="Arial" panose="020B0604020202020204" pitchFamily="34" charset="0"/>
              <a:buChar char="•"/>
            </a:pPr>
            <a:r>
              <a:rPr lang="en-US" sz="1400" dirty="0"/>
              <a:t>When user types are prevented from viewing/editing/completing tasks, they cannot claim those tasks, even if not configured.</a:t>
            </a:r>
          </a:p>
          <a:p>
            <a:pPr marL="285750" indent="-285750">
              <a:buFont typeface="Arial" panose="020B0604020202020204" pitchFamily="34" charset="0"/>
              <a:buChar char="•"/>
            </a:pPr>
            <a:r>
              <a:rPr lang="en-US" sz="1400" dirty="0"/>
              <a:t>Current Onboard functionality is not affected until the client configures this feature.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spTree>
    <p:extLst>
      <p:ext uri="{BB962C8B-B14F-4D97-AF65-F5344CB8AC3E}">
        <p14:creationId xmlns:p14="http://schemas.microsoft.com/office/powerpoint/2010/main" val="1846158552"/>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User Types: Prevent Task View/Edit/Completion</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95BC6F52-A2A6-4088-AF69-10D10492E254}"/>
              </a:ext>
            </a:extLst>
          </p:cNvPr>
          <p:cNvPicPr>
            <a:picLocks noChangeAspect="1"/>
          </p:cNvPicPr>
          <p:nvPr/>
        </p:nvPicPr>
        <p:blipFill>
          <a:blip r:embed="rId2"/>
          <a:stretch>
            <a:fillRect/>
          </a:stretch>
        </p:blipFill>
        <p:spPr>
          <a:xfrm>
            <a:off x="208329" y="768815"/>
            <a:ext cx="7035394" cy="3158002"/>
          </a:xfrm>
          <a:prstGeom prst="rect">
            <a:avLst/>
          </a:prstGeom>
        </p:spPr>
      </p:pic>
    </p:spTree>
    <p:extLst>
      <p:ext uri="{BB962C8B-B14F-4D97-AF65-F5344CB8AC3E}">
        <p14:creationId xmlns:p14="http://schemas.microsoft.com/office/powerpoint/2010/main" val="3768028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Restrict accessing tasks for prevented user types</a:t>
            </a:r>
          </a:p>
        </p:txBody>
      </p:sp>
      <p:sp>
        <p:nvSpPr>
          <p:cNvPr id="6" name="Text Placeholder 5"/>
          <p:cNvSpPr>
            <a:spLocks noGrp="1"/>
          </p:cNvSpPr>
          <p:nvPr>
            <p:ph type="body" sz="quarter" idx="14"/>
          </p:nvPr>
        </p:nvSpPr>
        <p:spPr>
          <a:xfrm>
            <a:off x="205522" y="1133061"/>
            <a:ext cx="8938478" cy="3823302"/>
          </a:xfrm>
        </p:spPr>
        <p:txBody>
          <a:bodyPr/>
          <a:lstStyle/>
          <a:p>
            <a:r>
              <a:rPr lang="en-US" dirty="0"/>
              <a:t>Description:</a:t>
            </a:r>
          </a:p>
          <a:p>
            <a:r>
              <a:rPr lang="en-US" dirty="0"/>
              <a:t>Tasks will be displayed read only (not clickable), for the user types configured in “</a:t>
            </a:r>
            <a:r>
              <a:rPr lang="en-US" b="1" dirty="0"/>
              <a:t>Prevent user type(s) from view/edit/completion of this task</a:t>
            </a:r>
            <a:r>
              <a:rPr lang="en-US" dirty="0"/>
              <a:t>” setting.</a:t>
            </a:r>
          </a:p>
          <a:p>
            <a:endParaRPr lang="en-US" dirty="0"/>
          </a:p>
        </p:txBody>
      </p:sp>
      <p:sp>
        <p:nvSpPr>
          <p:cNvPr id="7" name="Content Placeholder 6"/>
          <p:cNvSpPr>
            <a:spLocks noGrp="1"/>
          </p:cNvSpPr>
          <p:nvPr>
            <p:ph sz="quarter" idx="15"/>
          </p:nvPr>
        </p:nvSpPr>
        <p:spPr>
          <a:xfrm>
            <a:off x="6858000" y="6773"/>
            <a:ext cx="2286000" cy="857864"/>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64637"/>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86463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57B86D9-EA44-44AC-9E13-E695B83450D7}"/>
              </a:ext>
            </a:extLst>
          </p:cNvPr>
          <p:cNvPicPr>
            <a:picLocks noChangeAspect="1"/>
          </p:cNvPicPr>
          <p:nvPr/>
        </p:nvPicPr>
        <p:blipFill>
          <a:blip r:embed="rId8"/>
          <a:stretch>
            <a:fillRect/>
          </a:stretch>
        </p:blipFill>
        <p:spPr>
          <a:xfrm>
            <a:off x="222127" y="2298025"/>
            <a:ext cx="8699746" cy="2139881"/>
          </a:xfrm>
          <a:prstGeom prst="rect">
            <a:avLst/>
          </a:prstGeom>
        </p:spPr>
      </p:pic>
    </p:spTree>
    <p:extLst>
      <p:ext uri="{BB962C8B-B14F-4D97-AF65-F5344CB8AC3E}">
        <p14:creationId xmlns:p14="http://schemas.microsoft.com/office/powerpoint/2010/main" val="849378390"/>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Restrict accessing tasks for prevented user types</a:t>
            </a:r>
          </a:p>
        </p:txBody>
      </p:sp>
      <p:sp>
        <p:nvSpPr>
          <p:cNvPr id="5" name="Text Placeholder 5">
            <a:extLst>
              <a:ext uri="{FF2B5EF4-FFF2-40B4-BE49-F238E27FC236}">
                <a16:creationId xmlns:a16="http://schemas.microsoft.com/office/drawing/2014/main" id="{707097D7-63FE-4EE4-A235-F342CD0ADA15}"/>
              </a:ext>
            </a:extLst>
          </p:cNvPr>
          <p:cNvSpPr>
            <a:spLocks noGrp="1"/>
          </p:cNvSpPr>
          <p:nvPr>
            <p:ph type="body" sz="quarter" idx="14"/>
          </p:nvPr>
        </p:nvSpPr>
        <p:spPr>
          <a:xfrm>
            <a:off x="205523" y="782203"/>
            <a:ext cx="8620462" cy="3796798"/>
          </a:xfrm>
        </p:spPr>
        <p:txBody>
          <a:bodyPr/>
          <a:lstStyle/>
          <a:p>
            <a:r>
              <a:rPr lang="en-US" dirty="0"/>
              <a:t>Task will be available to view and complete for the user types not configured and Role Responsible for completion.</a:t>
            </a:r>
          </a:p>
          <a:p>
            <a:r>
              <a:rPr lang="en-US" b="1" dirty="0"/>
              <a:t>Note</a:t>
            </a:r>
            <a:r>
              <a:rPr lang="en-US" dirty="0"/>
              <a:t>: Prevented user type user is able to complete Tasks through Bulk Actions if he has unrestricted capability.</a:t>
            </a:r>
          </a:p>
        </p:txBody>
      </p:sp>
      <p:pic>
        <p:nvPicPr>
          <p:cNvPr id="4" name="Picture 3">
            <a:extLst>
              <a:ext uri="{FF2B5EF4-FFF2-40B4-BE49-F238E27FC236}">
                <a16:creationId xmlns:a16="http://schemas.microsoft.com/office/drawing/2014/main" id="{BBFBB9D1-222E-4FFF-8A52-E7520AE70E86}"/>
              </a:ext>
            </a:extLst>
          </p:cNvPr>
          <p:cNvPicPr>
            <a:picLocks noChangeAspect="1"/>
          </p:cNvPicPr>
          <p:nvPr/>
        </p:nvPicPr>
        <p:blipFill>
          <a:blip r:embed="rId3"/>
          <a:stretch>
            <a:fillRect/>
          </a:stretch>
        </p:blipFill>
        <p:spPr>
          <a:xfrm>
            <a:off x="394800" y="2024291"/>
            <a:ext cx="3956647" cy="1883827"/>
          </a:xfrm>
          <a:prstGeom prst="rect">
            <a:avLst/>
          </a:prstGeom>
        </p:spPr>
      </p:pic>
    </p:spTree>
    <p:extLst>
      <p:ext uri="{BB962C8B-B14F-4D97-AF65-F5344CB8AC3E}">
        <p14:creationId xmlns:p14="http://schemas.microsoft.com/office/powerpoint/2010/main" val="3245080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pPr marL="285750" indent="-285750">
              <a:buFont typeface="Arial" panose="020B0604020202020204" pitchFamily="34" charset="0"/>
              <a:buChar char="•"/>
            </a:pPr>
            <a:r>
              <a:rPr lang="en-US" dirty="0">
                <a:solidFill>
                  <a:schemeClr val="tx1"/>
                </a:solidFill>
              </a:rPr>
              <a:t>Date Picker</a:t>
            </a:r>
          </a:p>
          <a:p>
            <a:pPr marL="285750" indent="-285750">
              <a:buFont typeface="Arial" panose="020B0604020202020204" pitchFamily="34" charset="0"/>
              <a:buChar char="•"/>
            </a:pPr>
            <a:r>
              <a:rPr lang="en-US" dirty="0">
                <a:solidFill>
                  <a:schemeClr val="tx1"/>
                </a:solidFill>
              </a:rPr>
              <a:t>Bulk Action Email</a:t>
            </a:r>
          </a:p>
          <a:p>
            <a:pPr marL="285750" indent="-285750">
              <a:buFont typeface="Arial" panose="020B0604020202020204" pitchFamily="34" charset="0"/>
              <a:buChar char="•"/>
            </a:pPr>
            <a:r>
              <a:rPr lang="en-US" dirty="0">
                <a:solidFill>
                  <a:schemeClr val="tx1"/>
                </a:solidFill>
              </a:rPr>
              <a:t>Access to New Hire Experience through candidate zone – SSO</a:t>
            </a:r>
          </a:p>
          <a:p>
            <a:pPr marL="285750" indent="-285750">
              <a:buFont typeface="Arial" panose="020B0604020202020204" pitchFamily="34" charset="0"/>
              <a:buChar char="•"/>
            </a:pPr>
            <a:r>
              <a:rPr lang="en-US" dirty="0">
                <a:solidFill>
                  <a:schemeClr val="tx1"/>
                </a:solidFill>
              </a:rPr>
              <a:t>New Public Filter for Activities in Progress</a:t>
            </a:r>
          </a:p>
          <a:p>
            <a:endParaRPr lang="en-US" dirty="0">
              <a:solidFill>
                <a:schemeClr val="tx1"/>
              </a:solidFill>
            </a:endParaRPr>
          </a:p>
          <a:p>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
        <p:nvSpPr>
          <p:cNvPr id="4" name="Content Placeholder 5">
            <a:extLst>
              <a:ext uri="{FF2B5EF4-FFF2-40B4-BE49-F238E27FC236}">
                <a16:creationId xmlns:a16="http://schemas.microsoft.com/office/drawing/2014/main" id="{257F7587-9066-4277-936D-575A5622BBA8}"/>
              </a:ext>
            </a:extLst>
          </p:cNvPr>
          <p:cNvSpPr txBox="1">
            <a:spLocks/>
          </p:cNvSpPr>
          <p:nvPr/>
        </p:nvSpPr>
        <p:spPr>
          <a:xfrm>
            <a:off x="4572001" y="2571750"/>
            <a:ext cx="4571997" cy="2571750"/>
          </a:xfrm>
          <a:prstGeom prst="rect">
            <a:avLst/>
          </a:prstGeom>
          <a:solidFill>
            <a:schemeClr val="accent2"/>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Add Quick Search to Onboard Pages</a:t>
            </a:r>
          </a:p>
          <a:p>
            <a:pPr marL="285750" indent="-285750">
              <a:buFont typeface="Arial" panose="020B0604020202020204" pitchFamily="34" charset="0"/>
              <a:buChar char="•"/>
            </a:pPr>
            <a:r>
              <a:rPr lang="en-US"/>
              <a:t>Mass Job Update for Participants</a:t>
            </a:r>
            <a:endParaRPr lang="en-US" dirty="0"/>
          </a:p>
        </p:txBody>
      </p:sp>
    </p:spTree>
    <p:extLst>
      <p:ext uri="{BB962C8B-B14F-4D97-AF65-F5344CB8AC3E}">
        <p14:creationId xmlns:p14="http://schemas.microsoft.com/office/powerpoint/2010/main" val="1216690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4236937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BrassRing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endParaRPr lang="en-US" sz="600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3340096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D442CD-BCA9-4F00-8060-86FBCAEE778B}"/>
              </a:ext>
            </a:extLst>
          </p:cNvPr>
          <p:cNvSpPr/>
          <p:nvPr/>
        </p:nvSpPr>
        <p:spPr>
          <a:xfrm>
            <a:off x="7017033" y="2528882"/>
            <a:ext cx="1734833" cy="1570273"/>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b="1" u="sng" dirty="0">
                <a:solidFill>
                  <a:schemeClr val="bg2"/>
                </a:solidFill>
              </a:rPr>
              <a:t>RELEASE DATES</a:t>
            </a:r>
          </a:p>
          <a:p>
            <a:pPr algn="ctr"/>
            <a:endParaRPr lang="en-US" sz="1200" dirty="0">
              <a:solidFill>
                <a:schemeClr val="bg2"/>
              </a:solidFill>
            </a:endParaRPr>
          </a:p>
          <a:p>
            <a:pPr algn="ctr"/>
            <a:r>
              <a:rPr lang="en-US" sz="1200" b="1" dirty="0">
                <a:solidFill>
                  <a:schemeClr val="bg2"/>
                </a:solidFill>
              </a:rPr>
              <a:t>Staging</a:t>
            </a:r>
            <a:r>
              <a:rPr lang="en-US" sz="1200" dirty="0">
                <a:solidFill>
                  <a:schemeClr val="bg2"/>
                </a:solidFill>
              </a:rPr>
              <a:t>: </a:t>
            </a:r>
          </a:p>
          <a:p>
            <a:pPr algn="ctr"/>
            <a:r>
              <a:rPr lang="en-US" sz="1200" dirty="0">
                <a:solidFill>
                  <a:schemeClr val="bg1">
                    <a:lumMod val="75000"/>
                    <a:lumOff val="25000"/>
                  </a:schemeClr>
                </a:solidFill>
                <a:highlight>
                  <a:srgbClr val="FFFF00"/>
                </a:highlight>
              </a:rPr>
              <a:t>December 1st, 2020</a:t>
            </a:r>
          </a:p>
          <a:p>
            <a:pPr algn="ctr"/>
            <a:r>
              <a:rPr lang="en-US" sz="1200" b="1" dirty="0">
                <a:solidFill>
                  <a:schemeClr val="bg2"/>
                </a:solidFill>
              </a:rPr>
              <a:t>Production</a:t>
            </a:r>
            <a:r>
              <a:rPr lang="en-US" sz="1200" dirty="0">
                <a:solidFill>
                  <a:schemeClr val="bg2"/>
                </a:solidFill>
              </a:rPr>
              <a:t>: </a:t>
            </a:r>
          </a:p>
          <a:p>
            <a:pPr algn="ctr"/>
            <a:r>
              <a:rPr lang="en-US" sz="1200" dirty="0">
                <a:solidFill>
                  <a:schemeClr val="bg1">
                    <a:lumMod val="75000"/>
                    <a:lumOff val="25000"/>
                  </a:schemeClr>
                </a:solidFill>
                <a:highlight>
                  <a:srgbClr val="FFFF00"/>
                </a:highlight>
              </a:rPr>
              <a:t>December 8th, 2020</a:t>
            </a:r>
          </a:p>
          <a:p>
            <a:endParaRPr lang="en-US" sz="1100" dirty="0">
              <a:solidFill>
                <a:schemeClr val="bg2"/>
              </a:solidFill>
              <a:latin typeface="IBM Plex Sans" panose="020B0503050000000000" pitchFamily="34" charset="0"/>
            </a:endParaRPr>
          </a:p>
          <a:p>
            <a:endParaRPr lang="en-US" sz="1100" dirty="0">
              <a:solidFill>
                <a:schemeClr val="bg2"/>
              </a:solidFill>
              <a:latin typeface="IBM Plex Sans" panose="020B0503050000000000" pitchFamily="34" charset="0"/>
            </a:endParaRPr>
          </a:p>
        </p:txBody>
      </p:sp>
      <p:sp>
        <p:nvSpPr>
          <p:cNvPr id="13" name="Rectangle 12">
            <a:extLst>
              <a:ext uri="{FF2B5EF4-FFF2-40B4-BE49-F238E27FC236}">
                <a16:creationId xmlns:a16="http://schemas.microsoft.com/office/drawing/2014/main" id="{9EC19D5E-67E0-48A2-BDDD-3446635F0250}"/>
              </a:ext>
            </a:extLst>
          </p:cNvPr>
          <p:cNvSpPr/>
          <p:nvPr/>
        </p:nvSpPr>
        <p:spPr>
          <a:xfrm>
            <a:off x="4528835" y="2528882"/>
            <a:ext cx="2144333" cy="1973809"/>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100" b="1" u="sng" dirty="0">
                <a:solidFill>
                  <a:schemeClr val="bg2"/>
                </a:solidFill>
                <a:latin typeface="IBM Plex Sans" panose="020B0503050000000000" pitchFamily="34" charset="0"/>
              </a:rPr>
              <a:t>Icon Key</a:t>
            </a:r>
          </a:p>
          <a:p>
            <a:pPr algn="ctr"/>
            <a:endParaRPr lang="en-US" sz="600" b="1" u="sng"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Configurable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Visible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Requires IBM to Enable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Recruiters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Candidates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Accessibility Update</a:t>
            </a:r>
          </a:p>
          <a:p>
            <a:endParaRPr lang="en-US" sz="900" dirty="0">
              <a:latin typeface="IBM Plex Sans" panose="020B0503050000000000" pitchFamily="34" charset="0"/>
            </a:endParaRPr>
          </a:p>
          <a:p>
            <a:endParaRPr lang="en-US" sz="1100" dirty="0">
              <a:latin typeface="IBM Plex Sans" panose="020B0503050000000000" pitchFamily="34" charset="0"/>
            </a:endParaRPr>
          </a:p>
        </p:txBody>
      </p:sp>
      <p:pic>
        <p:nvPicPr>
          <p:cNvPr id="14" name="Picture 4" descr="eyes icon">
            <a:extLst>
              <a:ext uri="{FF2B5EF4-FFF2-40B4-BE49-F238E27FC236}">
                <a16:creationId xmlns:a16="http://schemas.microsoft.com/office/drawing/2014/main" id="{EB54E984-8C55-43DB-B518-81F8D59D1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1001" y="3025487"/>
            <a:ext cx="178459" cy="178459"/>
          </a:xfrm>
          <a:prstGeom prst="rect">
            <a:avLst/>
          </a:prstGeom>
          <a:solidFill>
            <a:schemeClr val="accent5">
              <a:lumMod val="40000"/>
              <a:lumOff val="60000"/>
            </a:schemeClr>
          </a:solidFill>
        </p:spPr>
      </p:pic>
      <p:pic>
        <p:nvPicPr>
          <p:cNvPr id="15" name="Picture 14">
            <a:extLst>
              <a:ext uri="{FF2B5EF4-FFF2-40B4-BE49-F238E27FC236}">
                <a16:creationId xmlns:a16="http://schemas.microsoft.com/office/drawing/2014/main" id="{24CE028F-2331-4353-88BF-29834AF0D9F2}"/>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5693292" y="3184859"/>
            <a:ext cx="178459" cy="178459"/>
          </a:xfrm>
          <a:prstGeom prst="rect">
            <a:avLst/>
          </a:prstGeom>
          <a:solidFill>
            <a:schemeClr val="accent5">
              <a:lumMod val="40000"/>
              <a:lumOff val="60000"/>
            </a:schemeClr>
          </a:solidFill>
        </p:spPr>
      </p:pic>
      <p:pic>
        <p:nvPicPr>
          <p:cNvPr id="16" name="Picture 15">
            <a:extLst>
              <a:ext uri="{FF2B5EF4-FFF2-40B4-BE49-F238E27FC236}">
                <a16:creationId xmlns:a16="http://schemas.microsoft.com/office/drawing/2014/main" id="{3645C015-CD49-4412-98E5-C179BE74A64F}"/>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5449936" y="3682365"/>
            <a:ext cx="178459" cy="178459"/>
          </a:xfrm>
          <a:prstGeom prst="rect">
            <a:avLst/>
          </a:prstGeom>
          <a:solidFill>
            <a:schemeClr val="accent5">
              <a:lumMod val="40000"/>
              <a:lumOff val="60000"/>
            </a:schemeClr>
          </a:solidFill>
        </p:spPr>
      </p:pic>
      <p:pic>
        <p:nvPicPr>
          <p:cNvPr id="19" name="Picture 2" descr="wrench icon">
            <a:extLst>
              <a:ext uri="{FF2B5EF4-FFF2-40B4-BE49-F238E27FC236}">
                <a16:creationId xmlns:a16="http://schemas.microsoft.com/office/drawing/2014/main" id="{4859498A-8FF6-4050-BFF7-9EA6E8A83179}"/>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601435" y="2762246"/>
            <a:ext cx="178459" cy="178459"/>
          </a:xfrm>
          <a:prstGeom prst="rect">
            <a:avLst/>
          </a:prstGeom>
          <a:solidFill>
            <a:schemeClr val="accent5">
              <a:lumMod val="40000"/>
              <a:lumOff val="60000"/>
            </a:schemeClr>
          </a:solidFill>
          <a:ln>
            <a:noFill/>
          </a:ln>
        </p:spPr>
      </p:pic>
      <p:pic>
        <p:nvPicPr>
          <p:cNvPr id="20" name="Graphic 19" descr="Compass">
            <a:extLst>
              <a:ext uri="{FF2B5EF4-FFF2-40B4-BE49-F238E27FC236}">
                <a16:creationId xmlns:a16="http://schemas.microsoft.com/office/drawing/2014/main" id="{B4615545-AFBB-4449-98F7-4C1D82F6260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511772" y="4362786"/>
            <a:ext cx="178460" cy="178460"/>
          </a:xfrm>
          <a:prstGeom prst="rect">
            <a:avLst/>
          </a:prstGeom>
        </p:spPr>
      </p:pic>
      <p:sp>
        <p:nvSpPr>
          <p:cNvPr id="25" name="TextBox 24">
            <a:extLst>
              <a:ext uri="{FF2B5EF4-FFF2-40B4-BE49-F238E27FC236}">
                <a16:creationId xmlns:a16="http://schemas.microsoft.com/office/drawing/2014/main" id="{A058CC3F-9DAB-4E95-9D81-B0F870923BAE}"/>
              </a:ext>
            </a:extLst>
          </p:cNvPr>
          <p:cNvSpPr txBox="1"/>
          <p:nvPr/>
        </p:nvSpPr>
        <p:spPr>
          <a:xfrm>
            <a:off x="5649858" y="3370162"/>
            <a:ext cx="899638" cy="954107"/>
          </a:xfrm>
          <a:prstGeom prst="rect">
            <a:avLst/>
          </a:prstGeom>
          <a:solidFill>
            <a:schemeClr val="accent5">
              <a:lumMod val="40000"/>
              <a:lumOff val="60000"/>
            </a:schemeClr>
          </a:solidFill>
        </p:spPr>
        <p:txBody>
          <a:bodyPr wrap="square" rtlCol="0">
            <a:spAutoFit/>
          </a:bodyPr>
          <a:lstStyle/>
          <a:p>
            <a:r>
              <a:rPr lang="en-US" sz="700" dirty="0">
                <a:solidFill>
                  <a:schemeClr val="bg2"/>
                </a:solidFill>
              </a:rPr>
              <a:t>Dark Launch Feature</a:t>
            </a:r>
          </a:p>
          <a:p>
            <a:endParaRPr lang="en-US" sz="700" dirty="0">
              <a:solidFill>
                <a:schemeClr val="bg2"/>
              </a:solidFill>
            </a:endParaRPr>
          </a:p>
          <a:p>
            <a:r>
              <a:rPr lang="en-US" sz="700" dirty="0">
                <a:solidFill>
                  <a:schemeClr val="bg2"/>
                </a:solidFill>
              </a:rPr>
              <a:t>Information</a:t>
            </a:r>
          </a:p>
          <a:p>
            <a:endParaRPr lang="en-US" sz="700" dirty="0">
              <a:solidFill>
                <a:schemeClr val="bg2"/>
              </a:solidFill>
            </a:endParaRPr>
          </a:p>
          <a:p>
            <a:r>
              <a:rPr lang="en-US" sz="700" dirty="0">
                <a:solidFill>
                  <a:schemeClr val="bg2"/>
                </a:solidFill>
              </a:rPr>
              <a:t>RFE Feature</a:t>
            </a:r>
          </a:p>
          <a:p>
            <a:endParaRPr lang="en-US" sz="700" dirty="0">
              <a:solidFill>
                <a:schemeClr val="bg2"/>
              </a:solidFill>
            </a:endParaRPr>
          </a:p>
          <a:p>
            <a:r>
              <a:rPr lang="en-US" sz="700" dirty="0">
                <a:solidFill>
                  <a:schemeClr val="bg2"/>
                </a:solidFill>
              </a:rPr>
              <a:t>NPS Feature</a:t>
            </a:r>
          </a:p>
        </p:txBody>
      </p:sp>
      <p:pic>
        <p:nvPicPr>
          <p:cNvPr id="26" name="Graphic 25" descr="Compass">
            <a:extLst>
              <a:ext uri="{FF2B5EF4-FFF2-40B4-BE49-F238E27FC236}">
                <a16:creationId xmlns:a16="http://schemas.microsoft.com/office/drawing/2014/main" id="{2F3B9DB0-CDF5-4349-BF4A-F3A6624C89D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95149" y="3415505"/>
            <a:ext cx="233246" cy="233246"/>
          </a:xfrm>
          <a:prstGeom prst="rect">
            <a:avLst/>
          </a:prstGeom>
        </p:spPr>
      </p:pic>
      <p:pic>
        <p:nvPicPr>
          <p:cNvPr id="27" name="Graphic 26" descr="Moon and stars">
            <a:extLst>
              <a:ext uri="{FF2B5EF4-FFF2-40B4-BE49-F238E27FC236}">
                <a16:creationId xmlns:a16="http://schemas.microsoft.com/office/drawing/2014/main" id="{ADC90695-8D08-4D4F-A185-9F3984C8BE2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99680" y="3415505"/>
            <a:ext cx="218079" cy="218079"/>
          </a:xfrm>
          <a:prstGeom prst="rect">
            <a:avLst/>
          </a:prstGeom>
        </p:spPr>
      </p:pic>
      <p:pic>
        <p:nvPicPr>
          <p:cNvPr id="28" name="Graphic 27" descr="Information">
            <a:extLst>
              <a:ext uri="{FF2B5EF4-FFF2-40B4-BE49-F238E27FC236}">
                <a16:creationId xmlns:a16="http://schemas.microsoft.com/office/drawing/2014/main" id="{39BB5053-6703-45F9-9E7A-92C62831252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332819" y="3666134"/>
            <a:ext cx="233245" cy="233245"/>
          </a:xfrm>
          <a:prstGeom prst="rect">
            <a:avLst/>
          </a:prstGeom>
        </p:spPr>
      </p:pic>
      <p:pic>
        <p:nvPicPr>
          <p:cNvPr id="33" name="Graphic 32" descr="Key">
            <a:extLst>
              <a:ext uri="{FF2B5EF4-FFF2-40B4-BE49-F238E27FC236}">
                <a16:creationId xmlns:a16="http://schemas.microsoft.com/office/drawing/2014/main" id="{7E4C0A91-B5A9-412D-9204-4ECB1E9D842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269298" y="3899379"/>
            <a:ext cx="342184" cy="342184"/>
          </a:xfrm>
          <a:prstGeom prst="rect">
            <a:avLst/>
          </a:prstGeom>
        </p:spPr>
      </p:pic>
      <p:sp>
        <p:nvSpPr>
          <p:cNvPr id="23" name="Speech Bubble: Oval 22">
            <a:extLst>
              <a:ext uri="{FF2B5EF4-FFF2-40B4-BE49-F238E27FC236}">
                <a16:creationId xmlns:a16="http://schemas.microsoft.com/office/drawing/2014/main" id="{021E2EF8-9842-4F1A-AE86-A26F6E7933CD}"/>
              </a:ext>
            </a:extLst>
          </p:cNvPr>
          <p:cNvSpPr/>
          <p:nvPr/>
        </p:nvSpPr>
        <p:spPr>
          <a:xfrm>
            <a:off x="6281312" y="4168543"/>
            <a:ext cx="316702" cy="182880"/>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algn="ctr"/>
            <a:r>
              <a:rPr lang="en-US" sz="800" dirty="0">
                <a:latin typeface="Arial"/>
                <a:cs typeface="Arial"/>
              </a:rPr>
              <a:t>NPS</a:t>
            </a:r>
          </a:p>
        </p:txBody>
      </p:sp>
      <p:sp>
        <p:nvSpPr>
          <p:cNvPr id="24" name="Star: 5 Points 23">
            <a:extLst>
              <a:ext uri="{FF2B5EF4-FFF2-40B4-BE49-F238E27FC236}">
                <a16:creationId xmlns:a16="http://schemas.microsoft.com/office/drawing/2014/main" id="{480B607C-E7CE-4058-A550-4DF5208FF1D2}"/>
              </a:ext>
            </a:extLst>
          </p:cNvPr>
          <p:cNvSpPr/>
          <p:nvPr/>
        </p:nvSpPr>
        <p:spPr>
          <a:xfrm>
            <a:off x="6293383" y="3845585"/>
            <a:ext cx="353149" cy="286010"/>
          </a:xfrm>
          <a:prstGeom prst="star5">
            <a:avLst/>
          </a:prstGeom>
          <a:solidFill>
            <a:srgbClr val="FFFF00"/>
          </a:solidFill>
          <a:ln>
            <a:solidFill>
              <a:srgbClr val="051B75"/>
            </a:solidFill>
          </a:ln>
        </p:spPr>
        <p:txBody>
          <a:bodyPr wrap="square" lIns="0" tIns="0" rIns="0" bIns="0" rtlCol="0" anchor="ctr">
            <a:noAutofit/>
          </a:bodyPr>
          <a:lstStyle/>
          <a:p>
            <a:pPr algn="ctr"/>
            <a:r>
              <a:rPr lang="en-US" sz="500" dirty="0">
                <a:latin typeface="Arial"/>
                <a:cs typeface="Arial"/>
              </a:rPr>
              <a:t>RFE</a:t>
            </a:r>
          </a:p>
        </p:txBody>
      </p:sp>
      <p:graphicFrame>
        <p:nvGraphicFramePr>
          <p:cNvPr id="22" name="Content Placeholder 5">
            <a:extLst>
              <a:ext uri="{FF2B5EF4-FFF2-40B4-BE49-F238E27FC236}">
                <a16:creationId xmlns:a16="http://schemas.microsoft.com/office/drawing/2014/main" id="{51868D80-DB20-4BA8-A1B5-F4D8442EADF1}"/>
              </a:ext>
            </a:extLst>
          </p:cNvPr>
          <p:cNvGraphicFramePr>
            <a:graphicFrameLocks/>
          </p:cNvGraphicFramePr>
          <p:nvPr>
            <p:extLst>
              <p:ext uri="{D42A27DB-BD31-4B8C-83A1-F6EECF244321}">
                <p14:modId xmlns:p14="http://schemas.microsoft.com/office/powerpoint/2010/main" val="4180316023"/>
              </p:ext>
            </p:extLst>
          </p:nvPr>
        </p:nvGraphicFramePr>
        <p:xfrm>
          <a:off x="81929" y="136848"/>
          <a:ext cx="4133986" cy="1974264"/>
        </p:xfrm>
        <a:graphic>
          <a:graphicData uri="http://schemas.openxmlformats.org/drawingml/2006/table">
            <a:tbl>
              <a:tblPr firstRow="1" firstCol="1">
                <a:tableStyleId>{21E4AEA4-8DFA-4A89-87EB-49C32662AFE0}</a:tableStyleId>
              </a:tblPr>
              <a:tblGrid>
                <a:gridCol w="785745">
                  <a:extLst>
                    <a:ext uri="{9D8B030D-6E8A-4147-A177-3AD203B41FA5}">
                      <a16:colId xmlns:a16="http://schemas.microsoft.com/office/drawing/2014/main" val="20000"/>
                    </a:ext>
                  </a:extLst>
                </a:gridCol>
                <a:gridCol w="3348241">
                  <a:extLst>
                    <a:ext uri="{9D8B030D-6E8A-4147-A177-3AD203B41FA5}">
                      <a16:colId xmlns:a16="http://schemas.microsoft.com/office/drawing/2014/main" val="2010359779"/>
                    </a:ext>
                  </a:extLst>
                </a:gridCol>
              </a:tblGrid>
              <a:tr h="386573">
                <a:tc gridSpan="2">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hMerge="1">
                  <a:txBody>
                    <a:bodyPr/>
                    <a:lstStyle/>
                    <a:p>
                      <a:endParaRPr lang="en-US" sz="800" b="1" i="0" dirty="0">
                        <a:solidFill>
                          <a:srgbClr val="FFFFFF"/>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6813">
                <a:tc rowSpan="7">
                  <a:txBody>
                    <a:bodyPr/>
                    <a:lstStyle/>
                    <a:p>
                      <a:pPr algn="l" fontAlgn="b"/>
                      <a:r>
                        <a:rPr lang="en-US" sz="700" u="none" strike="noStrike" dirty="0">
                          <a:solidFill>
                            <a:schemeClr val="bg2"/>
                          </a:solidFill>
                          <a:effectLst/>
                        </a:rPr>
                        <a:t>BrassRing UI</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Candidates - eSignature</a:t>
                      </a:r>
                    </a:p>
                  </a:txBody>
                  <a:tcPr marL="111091" marR="111091" marT="55546" marB="55546" anchor="ctr"/>
                </a:tc>
                <a:extLst>
                  <a:ext uri="{0D108BD9-81ED-4DB2-BD59-A6C34878D82A}">
                    <a16:rowId xmlns:a16="http://schemas.microsoft.com/office/drawing/2014/main" val="1000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eLinks - eLink Dashboard</a:t>
                      </a:r>
                    </a:p>
                  </a:txBody>
                  <a:tcPr marL="111091" marR="111091" marT="55546" marB="55546" anchor="ctr"/>
                </a:tc>
                <a:extLst>
                  <a:ext uri="{0D108BD9-81ED-4DB2-BD59-A6C34878D82A}">
                    <a16:rowId xmlns:a16="http://schemas.microsoft.com/office/drawing/2014/main" val="857224135"/>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Candidates - Document Source Req Information of Copied Candidates</a:t>
                      </a:r>
                    </a:p>
                  </a:txBody>
                  <a:tcPr marL="111091" marR="111091" marT="55546" marB="55546" anchor="ctr"/>
                </a:tc>
                <a:extLst>
                  <a:ext uri="{0D108BD9-81ED-4DB2-BD59-A6C34878D82A}">
                    <a16:rowId xmlns:a16="http://schemas.microsoft.com/office/drawing/2014/main" val="2176403872"/>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 Reschedule Interview - Schedule type Interviewer First</a:t>
                      </a:r>
                    </a:p>
                  </a:txBody>
                  <a:tcPr marL="111091" marR="111091" marT="55546" marB="55546" anchor="ctr"/>
                </a:tc>
                <a:extLst>
                  <a:ext uri="{0D108BD9-81ED-4DB2-BD59-A6C34878D82A}">
                    <a16:rowId xmlns:a16="http://schemas.microsoft.com/office/drawing/2014/main" val="4201386944"/>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 Response Email Content Update</a:t>
                      </a:r>
                    </a:p>
                  </a:txBody>
                  <a:tcPr marL="111091" marR="111091" marT="55546" marB="55546" anchor="ctr"/>
                </a:tc>
                <a:extLst>
                  <a:ext uri="{0D108BD9-81ED-4DB2-BD59-A6C34878D82A}">
                    <a16:rowId xmlns:a16="http://schemas.microsoft.com/office/drawing/2014/main" val="408988889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 Google Sign In Branding Updates</a:t>
                      </a:r>
                    </a:p>
                  </a:txBody>
                  <a:tcPr marL="111091" marR="111091" marT="55546" marB="55546" anchor="ctr"/>
                </a:tc>
                <a:extLst>
                  <a:ext uri="{0D108BD9-81ED-4DB2-BD59-A6C34878D82A}">
                    <a16:rowId xmlns:a16="http://schemas.microsoft.com/office/drawing/2014/main" val="13640025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CK Editor - Updated Version</a:t>
                      </a:r>
                    </a:p>
                  </a:txBody>
                  <a:tcPr marL="111091" marR="111091" marT="55546" marB="55546" anchor="ctr"/>
                </a:tc>
                <a:extLst>
                  <a:ext uri="{0D108BD9-81ED-4DB2-BD59-A6C34878D82A}">
                    <a16:rowId xmlns:a16="http://schemas.microsoft.com/office/drawing/2014/main" val="1942188426"/>
                  </a:ext>
                </a:extLst>
              </a:tr>
            </a:tbl>
          </a:graphicData>
        </a:graphic>
      </p:graphicFrame>
      <p:graphicFrame>
        <p:nvGraphicFramePr>
          <p:cNvPr id="18" name="Content Placeholder 5">
            <a:extLst>
              <a:ext uri="{FF2B5EF4-FFF2-40B4-BE49-F238E27FC236}">
                <a16:creationId xmlns:a16="http://schemas.microsoft.com/office/drawing/2014/main" id="{B1F3B09B-60E6-4DFB-A366-B4993A92EB61}"/>
              </a:ext>
            </a:extLst>
          </p:cNvPr>
          <p:cNvGraphicFramePr>
            <a:graphicFrameLocks/>
          </p:cNvGraphicFramePr>
          <p:nvPr>
            <p:extLst>
              <p:ext uri="{D42A27DB-BD31-4B8C-83A1-F6EECF244321}">
                <p14:modId xmlns:p14="http://schemas.microsoft.com/office/powerpoint/2010/main" val="1213616913"/>
              </p:ext>
            </p:extLst>
          </p:nvPr>
        </p:nvGraphicFramePr>
        <p:xfrm>
          <a:off x="4363419" y="125447"/>
          <a:ext cx="4279354" cy="1711661"/>
        </p:xfrm>
        <a:graphic>
          <a:graphicData uri="http://schemas.openxmlformats.org/drawingml/2006/table">
            <a:tbl>
              <a:tblPr firstRow="1" firstCol="1">
                <a:tableStyleId>{21E4AEA4-8DFA-4A89-87EB-49C32662AFE0}</a:tableStyleId>
              </a:tblPr>
              <a:tblGrid>
                <a:gridCol w="990290">
                  <a:extLst>
                    <a:ext uri="{9D8B030D-6E8A-4147-A177-3AD203B41FA5}">
                      <a16:colId xmlns:a16="http://schemas.microsoft.com/office/drawing/2014/main" val="20000"/>
                    </a:ext>
                  </a:extLst>
                </a:gridCol>
                <a:gridCol w="3289064">
                  <a:extLst>
                    <a:ext uri="{9D8B030D-6E8A-4147-A177-3AD203B41FA5}">
                      <a16:colId xmlns:a16="http://schemas.microsoft.com/office/drawing/2014/main" val="20001"/>
                    </a:ext>
                  </a:extLst>
                </a:gridCol>
              </a:tblGrid>
              <a:tr h="378144">
                <a:tc>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a:txBody>
                    <a:bodyPr/>
                    <a:lstStyle/>
                    <a:p>
                      <a:r>
                        <a:rPr lang="en-US" sz="800" noProof="0" dirty="0">
                          <a:solidFill>
                            <a:schemeClr val="bg2"/>
                          </a:solidFill>
                        </a:rPr>
                        <a:t>Description</a:t>
                      </a:r>
                      <a:endParaRPr lang="en-US" sz="800" b="1" i="0" noProof="0" dirty="0">
                        <a:solidFill>
                          <a:schemeClr val="bg2"/>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9161">
                <a:tc rowSpan="5">
                  <a:txBody>
                    <a:bodyPr/>
                    <a:lstStyle/>
                    <a:p>
                      <a:pPr algn="l" fontAlgn="b"/>
                      <a:r>
                        <a:rPr lang="en-US" sz="700" u="none" strike="noStrike" dirty="0">
                          <a:solidFill>
                            <a:schemeClr val="bg2"/>
                          </a:solidFill>
                          <a:effectLst/>
                        </a:rPr>
                        <a:t>Workbench</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700" b="0" i="0" u="none" strike="noStrike" kern="1200" noProof="0" dirty="0">
                          <a:solidFill>
                            <a:schemeClr val="tx1"/>
                          </a:solidFill>
                          <a:effectLst/>
                          <a:latin typeface="+mn-lt"/>
                          <a:ea typeface="+mn-ea"/>
                          <a:cs typeface="+mn-cs"/>
                        </a:rPr>
                        <a:t>Recruiter Branding Tool - Update to Display Responsive Settings</a:t>
                      </a:r>
                    </a:p>
                  </a:txBody>
                  <a:tcPr marL="111091" marR="111091" marT="55546" marB="55546" anchor="ctr"/>
                </a:tc>
                <a:extLst>
                  <a:ext uri="{0D108BD9-81ED-4DB2-BD59-A6C34878D82A}">
                    <a16:rowId xmlns:a16="http://schemas.microsoft.com/office/drawing/2014/main" val="161471653"/>
                  </a:ext>
                </a:extLst>
              </a:tr>
              <a:tr h="199858">
                <a:tc vMerge="1">
                  <a:txBody>
                    <a:bodyPr/>
                    <a:lstStyle/>
                    <a:p>
                      <a:endParaRPr lang="en-IN"/>
                    </a:p>
                  </a:txBody>
                  <a:tcPr/>
                </a:tc>
                <a:tc>
                  <a:txBody>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lang="en-US" sz="700" b="0" i="0" u="none" strike="noStrike" dirty="0">
                          <a:solidFill>
                            <a:schemeClr val="tx1"/>
                          </a:solidFill>
                          <a:effectLst/>
                          <a:latin typeface="+mn-lt"/>
                        </a:rPr>
                        <a:t>Candidates - eSignature - Workbench Changes</a:t>
                      </a:r>
                    </a:p>
                  </a:txBody>
                  <a:tcPr marL="111091" marR="111091" marT="55546" marB="55546" anchor="ctr"/>
                </a:tc>
                <a:extLst>
                  <a:ext uri="{0D108BD9-81ED-4DB2-BD59-A6C34878D82A}">
                    <a16:rowId xmlns:a16="http://schemas.microsoft.com/office/drawing/2014/main" val="4079924704"/>
                  </a:ext>
                </a:extLst>
              </a:tr>
              <a:tr h="199858">
                <a:tc vMerge="1">
                  <a:txBody>
                    <a:bodyPr/>
                    <a:lstStyle/>
                    <a:p>
                      <a:endParaRPr lang="en-IN"/>
                    </a:p>
                  </a:txBody>
                  <a:tcPr/>
                </a:tc>
                <a:tc>
                  <a:txBody>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lang="en-US" sz="700" b="0" i="0" u="none" strike="noStrike" dirty="0">
                          <a:solidFill>
                            <a:schemeClr val="tx1"/>
                          </a:solidFill>
                          <a:effectLst/>
                          <a:latin typeface="+mn-lt"/>
                        </a:rPr>
                        <a:t>Recruiter Branding Tool - Background Image Conﬁguration Enhancement</a:t>
                      </a:r>
                    </a:p>
                  </a:txBody>
                  <a:tcPr marL="111091" marR="111091" marT="55546" marB="55546" anchor="ctr"/>
                </a:tc>
                <a:extLst>
                  <a:ext uri="{0D108BD9-81ED-4DB2-BD59-A6C34878D82A}">
                    <a16:rowId xmlns:a16="http://schemas.microsoft.com/office/drawing/2014/main" val="2016717977"/>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RAM - Interview Manager - Send Reminders to Coordinators</a:t>
                      </a:r>
                    </a:p>
                  </a:txBody>
                  <a:tcPr marL="111091" marR="111091" marT="55546" marB="55546" anchor="ctr"/>
                </a:tc>
                <a:extLst>
                  <a:ext uri="{0D108BD9-81ED-4DB2-BD59-A6C34878D82A}">
                    <a16:rowId xmlns:a16="http://schemas.microsoft.com/office/drawing/2014/main" val="3148479509"/>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Workbench Power Users - Assessment Branding Privileges</a:t>
                      </a:r>
                    </a:p>
                  </a:txBody>
                  <a:tcPr marL="111091" marR="111091" marT="55546" marB="55546" anchor="ctr"/>
                </a:tc>
                <a:extLst>
                  <a:ext uri="{0D108BD9-81ED-4DB2-BD59-A6C34878D82A}">
                    <a16:rowId xmlns:a16="http://schemas.microsoft.com/office/drawing/2014/main" val="4117521384"/>
                  </a:ext>
                </a:extLst>
              </a:tr>
              <a:tr h="202389">
                <a:tc>
                  <a:txBody>
                    <a:bodyPr/>
                    <a:lstStyle/>
                    <a:p>
                      <a:pPr algn="l" fontAlgn="b"/>
                      <a:r>
                        <a:rPr lang="en-US" sz="700" u="none" strike="noStrike" dirty="0">
                          <a:solidFill>
                            <a:schemeClr val="bg2"/>
                          </a:solidFill>
                          <a:effectLst/>
                        </a:rPr>
                        <a:t>Lead Manager</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457200" rtl="0" eaLnBrk="1" fontAlgn="b" latinLnBrk="0" hangingPunct="1">
                        <a:lnSpc>
                          <a:spcPct val="110000"/>
                        </a:lnSpc>
                        <a:spcBef>
                          <a:spcPts val="0"/>
                        </a:spcBef>
                        <a:spcAft>
                          <a:spcPts val="0"/>
                        </a:spcAft>
                        <a:buClrTx/>
                        <a:buSzTx/>
                        <a:buFont typeface="Arial" panose="020B0604020202020204" pitchFamily="34" charset="0"/>
                        <a:buNone/>
                        <a:tabLst/>
                        <a:defRPr/>
                      </a:pPr>
                      <a:r>
                        <a:rPr lang="en-US" sz="700" b="0" i="0" u="none" strike="noStrike" kern="1200" noProof="0" dirty="0">
                          <a:solidFill>
                            <a:schemeClr val="tx1"/>
                          </a:solidFill>
                          <a:effectLst/>
                          <a:latin typeface="+mn-lt"/>
                          <a:ea typeface="+mn-ea"/>
                          <a:cs typeface="+mn-cs"/>
                        </a:rPr>
                        <a:t>Lead Manager Login Page - Default Background Image</a:t>
                      </a:r>
                    </a:p>
                  </a:txBody>
                  <a:tcPr marL="111091" marR="111091" marT="55546" marB="55546"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31545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Dark Launch Features</a:t>
            </a:r>
            <a:endParaRPr lang="en-US" dirty="0">
              <a:solidFill>
                <a:schemeClr val="accent1">
                  <a:lumMod val="75000"/>
                </a:schemeClr>
              </a:solidFill>
            </a:endParaRPr>
          </a:p>
        </p:txBody>
      </p:sp>
      <p:pic>
        <p:nvPicPr>
          <p:cNvPr id="3" name="Graphic 2" descr="Moon and stars">
            <a:extLst>
              <a:ext uri="{FF2B5EF4-FFF2-40B4-BE49-F238E27FC236}">
                <a16:creationId xmlns:a16="http://schemas.microsoft.com/office/drawing/2014/main" id="{E52DE401-5132-424D-896A-30D843FFCE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52341" y="100077"/>
            <a:ext cx="348503" cy="348503"/>
          </a:xfrm>
          <a:prstGeom prst="rect">
            <a:avLst/>
          </a:prstGeom>
        </p:spPr>
      </p:pic>
      <p:sp>
        <p:nvSpPr>
          <p:cNvPr id="5" name="Title 3">
            <a:extLst>
              <a:ext uri="{FF2B5EF4-FFF2-40B4-BE49-F238E27FC236}">
                <a16:creationId xmlns:a16="http://schemas.microsoft.com/office/drawing/2014/main" id="{15919561-F555-4459-A964-BD26909287EC}"/>
              </a:ext>
            </a:extLst>
          </p:cNvPr>
          <p:cNvSpPr txBox="1">
            <a:spLocks/>
          </p:cNvSpPr>
          <p:nvPr/>
        </p:nvSpPr>
        <p:spPr>
          <a:xfrm>
            <a:off x="228600" y="11693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
        <p:nvSpPr>
          <p:cNvPr id="6" name="Title 3">
            <a:extLst>
              <a:ext uri="{FF2B5EF4-FFF2-40B4-BE49-F238E27FC236}">
                <a16:creationId xmlns:a16="http://schemas.microsoft.com/office/drawing/2014/main" id="{980E68BD-5CB9-4038-BE95-B47B5B7D7301}"/>
              </a:ext>
            </a:extLst>
          </p:cNvPr>
          <p:cNvSpPr txBox="1">
            <a:spLocks/>
          </p:cNvSpPr>
          <p:nvPr/>
        </p:nvSpPr>
        <p:spPr>
          <a:xfrm>
            <a:off x="381000" y="13217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Tree>
    <p:extLst>
      <p:ext uri="{BB962C8B-B14F-4D97-AF65-F5344CB8AC3E}">
        <p14:creationId xmlns:p14="http://schemas.microsoft.com/office/powerpoint/2010/main" val="1652649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UI/Talent Gateways</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759794"/>
            <a:ext cx="4343398" cy="3938594"/>
          </a:xfrm>
        </p:spPr>
        <p:txBody>
          <a:bodyPr/>
          <a:lstStyle/>
          <a:p>
            <a:r>
              <a:rPr lang="en-US" dirty="0"/>
              <a:t>RTC #: </a:t>
            </a:r>
            <a:r>
              <a:rPr lang="en-IN" dirty="0"/>
              <a:t>131192, 131415</a:t>
            </a:r>
            <a:endParaRPr lang="en-US" dirty="0"/>
          </a:p>
          <a:p>
            <a:r>
              <a:rPr lang="en-US" dirty="0"/>
              <a:t>Description:</a:t>
            </a:r>
          </a:p>
          <a:p>
            <a:r>
              <a:rPr lang="en-US" dirty="0"/>
              <a:t>The new </a:t>
            </a:r>
            <a:r>
              <a:rPr lang="en-US" b="1" dirty="0"/>
              <a:t>eSignature</a:t>
            </a:r>
            <a:r>
              <a:rPr lang="en-US" dirty="0"/>
              <a:t> is now available to start testing in Staging!</a:t>
            </a:r>
          </a:p>
          <a:p>
            <a:r>
              <a:rPr lang="en-US" dirty="0"/>
              <a:t>Candidates can add, edit and view an </a:t>
            </a:r>
            <a:r>
              <a:rPr lang="en-US" b="1" dirty="0"/>
              <a:t>eSignature</a:t>
            </a:r>
            <a:r>
              <a:rPr lang="en-US" dirty="0"/>
              <a:t> on </a:t>
            </a:r>
            <a:r>
              <a:rPr lang="en-US" b="1" dirty="0"/>
              <a:t>candidate forms </a:t>
            </a:r>
            <a:r>
              <a:rPr lang="en-US" dirty="0"/>
              <a:t>and </a:t>
            </a:r>
            <a:r>
              <a:rPr lang="en-US" b="1" dirty="0"/>
              <a:t>document subsidiary forms</a:t>
            </a:r>
            <a:r>
              <a:rPr lang="en-US" dirty="0"/>
              <a:t>.</a:t>
            </a:r>
          </a:p>
          <a:p>
            <a:r>
              <a:rPr lang="en-US" dirty="0"/>
              <a:t>A new </a:t>
            </a:r>
            <a:r>
              <a:rPr lang="en-US" b="1" dirty="0"/>
              <a:t>Signature </a:t>
            </a:r>
            <a:r>
              <a:rPr lang="en-US" dirty="0"/>
              <a:t>ﬁeld with the link </a:t>
            </a:r>
            <a:r>
              <a:rPr lang="en-US" b="1" i="1" dirty="0"/>
              <a:t>Create signature</a:t>
            </a:r>
            <a:r>
              <a:rPr lang="en-US" b="1" dirty="0"/>
              <a:t> </a:t>
            </a:r>
            <a:r>
              <a:rPr lang="en-US" dirty="0"/>
              <a:t>will be </a:t>
            </a:r>
            <a:r>
              <a:rPr lang="en-IN" dirty="0"/>
              <a:t>presented where candidates can </a:t>
            </a:r>
            <a:r>
              <a:rPr lang="en-IN" b="1" dirty="0"/>
              <a:t>Draw</a:t>
            </a:r>
            <a:r>
              <a:rPr lang="en-IN" dirty="0"/>
              <a:t>, </a:t>
            </a:r>
            <a:r>
              <a:rPr lang="en-IN" b="1" dirty="0"/>
              <a:t>Upload</a:t>
            </a:r>
            <a:r>
              <a:rPr lang="en-IN" dirty="0"/>
              <a:t> and/or </a:t>
            </a:r>
            <a:r>
              <a:rPr lang="en-IN" b="1" dirty="0"/>
              <a:t>Type a signature</a:t>
            </a:r>
            <a:r>
              <a:rPr lang="en-IN" dirty="0"/>
              <a:t>.</a:t>
            </a:r>
          </a:p>
          <a:p>
            <a:r>
              <a:rPr lang="en-IN" dirty="0"/>
              <a:t>It is also available to be used inside a </a:t>
            </a:r>
            <a:r>
              <a:rPr lang="en-IN" b="1" dirty="0"/>
              <a:t>Gateway Questionnaire</a:t>
            </a:r>
            <a:r>
              <a:rPr lang="en-IN" dirty="0"/>
              <a:t> (GQ).</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1"/>
            <a:ext cx="2286000" cy="1106909"/>
          </a:xfrm>
        </p:spPr>
        <p:txBody>
          <a:bodyPr/>
          <a:lstStyle/>
          <a:p>
            <a:pPr>
              <a:spcBef>
                <a:spcPts val="0"/>
              </a:spcBef>
            </a:pPr>
            <a:r>
              <a:rPr lang="en-US" sz="1350" dirty="0"/>
              <a:t>Configurable or Visible?</a:t>
            </a:r>
          </a:p>
          <a:p>
            <a:pPr>
              <a:spcBef>
                <a:spcPts val="0"/>
              </a:spcBef>
            </a:pPr>
            <a:r>
              <a:rPr lang="en-US" sz="1350" dirty="0"/>
              <a:t>      CONFIGURABLE</a:t>
            </a:r>
          </a:p>
          <a:p>
            <a:pPr>
              <a:spcBef>
                <a:spcPts val="0"/>
              </a:spcBef>
            </a:pPr>
            <a:r>
              <a:rPr lang="en-US" sz="1350" dirty="0"/>
              <a:t>	 </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1"/>
            <a:ext cx="2286000" cy="1106909"/>
          </a:xfrm>
        </p:spPr>
        <p:txBody>
          <a:bodyPr/>
          <a:lstStyle/>
          <a:p>
            <a:pPr>
              <a:spcBef>
                <a:spcPts val="0"/>
              </a:spcBef>
            </a:pPr>
            <a:r>
              <a:rPr lang="en-US" dirty="0"/>
              <a:t>Who’s Affected:</a:t>
            </a:r>
          </a:p>
          <a:p>
            <a:pPr>
              <a:spcBef>
                <a:spcPts val="0"/>
              </a:spcBef>
            </a:pPr>
            <a:r>
              <a:rPr lang="en-US" dirty="0"/>
              <a:t>Recruiters, Candidates, Workbench Admins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Candidates - eSignature</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82519" y="1106909"/>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is released to STAGING ONLY with December release. </a:t>
            </a:r>
          </a:p>
          <a:p>
            <a:r>
              <a:rPr lang="en-US" dirty="0"/>
              <a:t>It will NOT go to PRODUCTION with this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2519" y="1121554"/>
            <a:ext cx="218079" cy="218079"/>
          </a:xfrm>
          <a:prstGeom prst="rect">
            <a:avLst/>
          </a:prstGeom>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10547" y="86716"/>
            <a:ext cx="327129" cy="327129"/>
          </a:xfrm>
          <a:prstGeom prst="rect">
            <a:avLst/>
          </a:prstGeom>
        </p:spPr>
      </p:pic>
      <p:pic>
        <p:nvPicPr>
          <p:cNvPr id="12" name="Picture 2" descr="wrench icon">
            <a:extLst>
              <a:ext uri="{FF2B5EF4-FFF2-40B4-BE49-F238E27FC236}">
                <a16:creationId xmlns:a16="http://schemas.microsoft.com/office/drawing/2014/main" id="{B7D6E1CA-AAAD-43F2-92E3-BCF86BFB000A}"/>
              </a:ext>
            </a:extLst>
          </p:cNvPr>
          <p:cNvPicPr>
            <a:picLocks noChangeAspect="1" noChangeArrowheads="1"/>
          </p:cNvPicPr>
          <p:nvPr/>
        </p:nvPicPr>
        <p:blipFill>
          <a:blip r:embed="rId6">
            <a:duotone>
              <a:schemeClr val="bg2">
                <a:shade val="45000"/>
                <a:satMod val="135000"/>
              </a:schemeClr>
              <a:prstClr val="white"/>
            </a:duotone>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030987" y="369712"/>
            <a:ext cx="247337" cy="263666"/>
          </a:xfrm>
          <a:prstGeom prst="rect">
            <a:avLst/>
          </a:prstGeom>
          <a:noFill/>
          <a:ln>
            <a:noFill/>
          </a:ln>
        </p:spPr>
      </p:pic>
      <p:pic>
        <p:nvPicPr>
          <p:cNvPr id="14" name="Picture 13">
            <a:extLst>
              <a:ext uri="{FF2B5EF4-FFF2-40B4-BE49-F238E27FC236}">
                <a16:creationId xmlns:a16="http://schemas.microsoft.com/office/drawing/2014/main" id="{CD89DEED-D73F-4E01-8B52-04D1BCB67E43}"/>
              </a:ext>
            </a:extLst>
          </p:cNvPr>
          <p:cNvPicPr>
            <a:picLocks noChangeAspect="1"/>
          </p:cNvPicPr>
          <p:nvPr/>
        </p:nvPicPr>
        <p:blipFill>
          <a:blip r:embed="rId8">
            <a:biLevel thresh="75000"/>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tretch>
            <a:fillRect/>
          </a:stretch>
        </p:blipFill>
        <p:spPr>
          <a:xfrm>
            <a:off x="6453448" y="112659"/>
            <a:ext cx="257053" cy="257053"/>
          </a:xfrm>
          <a:prstGeom prst="rect">
            <a:avLst/>
          </a:prstGeom>
        </p:spPr>
      </p:pic>
      <p:pic>
        <p:nvPicPr>
          <p:cNvPr id="18" name="Picture 17">
            <a:extLst>
              <a:ext uri="{FF2B5EF4-FFF2-40B4-BE49-F238E27FC236}">
                <a16:creationId xmlns:a16="http://schemas.microsoft.com/office/drawing/2014/main" id="{85AE52C4-140A-40CA-A0B6-CC2ACFD9A713}"/>
              </a:ext>
            </a:extLst>
          </p:cNvPr>
          <p:cNvPicPr>
            <a:picLocks noChangeAspect="1"/>
          </p:cNvPicPr>
          <p:nvPr/>
        </p:nvPicPr>
        <p:blipFill>
          <a:blip r:embed="rId10">
            <a:lum bright="70000" contrast="-70000"/>
            <a:extLst>
              <a:ext uri="{BEBA8EAE-BF5A-486C-A8C5-ECC9F3942E4B}">
                <a14:imgProps xmlns:a14="http://schemas.microsoft.com/office/drawing/2010/main">
                  <a14:imgLayer r:embed="rId11">
                    <a14:imgEffect>
                      <a14:saturation sat="400000"/>
                    </a14:imgEffect>
                  </a14:imgLayer>
                </a14:imgProps>
              </a:ext>
            </a:extLst>
          </a:blip>
          <a:stretch>
            <a:fillRect/>
          </a:stretch>
        </p:blipFill>
        <p:spPr>
          <a:xfrm>
            <a:off x="6110547" y="430476"/>
            <a:ext cx="268329" cy="268329"/>
          </a:xfrm>
          <a:prstGeom prst="rect">
            <a:avLst/>
          </a:prstGeom>
        </p:spPr>
      </p:pic>
    </p:spTree>
    <p:extLst>
      <p:ext uri="{BB962C8B-B14F-4D97-AF65-F5344CB8AC3E}">
        <p14:creationId xmlns:p14="http://schemas.microsoft.com/office/powerpoint/2010/main" val="2960287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526778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spcBef>
                <a:spcPts val="0"/>
              </a:spcBef>
            </a:pPr>
            <a:r>
              <a:rPr lang="en-US" b="1" dirty="0"/>
              <a:t>Draw Signature</a:t>
            </a:r>
            <a:r>
              <a:rPr lang="en-US" dirty="0"/>
              <a:t>: </a:t>
            </a:r>
          </a:p>
          <a:p>
            <a:pPr marL="458788" lvl="1" indent="-285750">
              <a:spcBef>
                <a:spcPts val="0"/>
              </a:spcBef>
              <a:buFont typeface="Arial" panose="020B0604020202020204" pitchFamily="34" charset="0"/>
              <a:buChar char="•"/>
            </a:pPr>
            <a:r>
              <a:rPr lang="en-US" sz="1200" dirty="0"/>
              <a:t>Depending on the device the candidates use, they can draw a signature in the ﬁeld either using a mouse or similar input device or with their ﬁnger if it is a touch enabled device. </a:t>
            </a:r>
          </a:p>
          <a:p>
            <a:pPr marL="458788" lvl="1" indent="-285750">
              <a:spcBef>
                <a:spcPts val="0"/>
              </a:spcBef>
              <a:buFont typeface="Arial" panose="020B0604020202020204" pitchFamily="34" charset="0"/>
              <a:buChar char="•"/>
            </a:pPr>
            <a:r>
              <a:rPr lang="en-US" sz="1200" dirty="0"/>
              <a:t>The drawn signature is stored in the system (database) as a </a:t>
            </a:r>
            <a:r>
              <a:rPr lang="en-US" sz="1200" b="1" dirty="0"/>
              <a:t>.</a:t>
            </a:r>
            <a:r>
              <a:rPr lang="en-US" sz="1200" b="1" dirty="0" err="1"/>
              <a:t>png</a:t>
            </a:r>
            <a:r>
              <a:rPr lang="en-US" sz="1200" b="1" dirty="0"/>
              <a:t> </a:t>
            </a:r>
            <a:r>
              <a:rPr lang="en-US" sz="1200" dirty="0"/>
              <a:t>format ﬁle.</a:t>
            </a:r>
          </a:p>
          <a:p>
            <a:pPr>
              <a:spcBef>
                <a:spcPts val="0"/>
              </a:spcBef>
            </a:pPr>
            <a:endParaRPr lang="en-US" b="1" dirty="0"/>
          </a:p>
          <a:p>
            <a:pPr>
              <a:spcBef>
                <a:spcPts val="0"/>
              </a:spcBef>
            </a:pPr>
            <a:r>
              <a:rPr lang="en-US" b="1" dirty="0"/>
              <a:t>Upload signature</a:t>
            </a:r>
            <a:r>
              <a:rPr lang="en-US" dirty="0"/>
              <a:t>: </a:t>
            </a:r>
          </a:p>
          <a:p>
            <a:pPr marL="458788" lvl="1" indent="-285750">
              <a:spcBef>
                <a:spcPts val="0"/>
              </a:spcBef>
              <a:buFont typeface="Arial" panose="020B0604020202020204" pitchFamily="34" charset="0"/>
              <a:buChar char="•"/>
            </a:pPr>
            <a:r>
              <a:rPr lang="en-US" sz="1200" dirty="0"/>
              <a:t>Candidates can upload an existing signature that is available in one of the permitted formats. The Upload signature modal displays the list of permitted formats.</a:t>
            </a:r>
          </a:p>
          <a:p>
            <a:pPr marL="458788" lvl="1" indent="-285750">
              <a:spcBef>
                <a:spcPts val="0"/>
              </a:spcBef>
              <a:buFont typeface="Arial" panose="020B0604020202020204" pitchFamily="34" charset="0"/>
              <a:buChar char="•"/>
            </a:pPr>
            <a:r>
              <a:rPr lang="en-US" sz="1200" dirty="0"/>
              <a:t>The uploaded ﬁle is saved in the same format in the system. If candidate attempts to upload a ﬁle of a type that is not permitted, an error message is displayed.</a:t>
            </a:r>
          </a:p>
          <a:p>
            <a:pPr>
              <a:spcBef>
                <a:spcPts val="0"/>
              </a:spcBef>
            </a:pPr>
            <a:endParaRPr lang="en-US" b="1" dirty="0"/>
          </a:p>
          <a:p>
            <a:pPr>
              <a:spcBef>
                <a:spcPts val="0"/>
              </a:spcBef>
            </a:pPr>
            <a:r>
              <a:rPr lang="en-US" b="1" dirty="0"/>
              <a:t>Type signature</a:t>
            </a:r>
            <a:r>
              <a:rPr lang="en-US" dirty="0"/>
              <a:t>: </a:t>
            </a:r>
          </a:p>
          <a:p>
            <a:pPr marL="458788" lvl="1" indent="-285750">
              <a:spcBef>
                <a:spcPts val="0"/>
              </a:spcBef>
              <a:buFont typeface="Arial" panose="020B0604020202020204" pitchFamily="34" charset="0"/>
              <a:buChar char="•"/>
            </a:pPr>
            <a:r>
              <a:rPr lang="en-US" sz="1200" dirty="0"/>
              <a:t>Candidates that do not have an input device that enables them to draw a signature can simply type in their signature. </a:t>
            </a:r>
          </a:p>
          <a:p>
            <a:pPr marL="458788" lvl="1" indent="-285750">
              <a:spcBef>
                <a:spcPts val="0"/>
              </a:spcBef>
              <a:buFont typeface="Arial" panose="020B0604020202020204" pitchFamily="34" charset="0"/>
              <a:buChar char="•"/>
            </a:pPr>
            <a:r>
              <a:rPr lang="en-US" sz="1200" dirty="0"/>
              <a:t>Signature is again stored in </a:t>
            </a:r>
            <a:r>
              <a:rPr lang="en-US" sz="1200" b="1" dirty="0"/>
              <a:t>.</a:t>
            </a:r>
            <a:r>
              <a:rPr lang="en-US" sz="1200" b="1" dirty="0" err="1"/>
              <a:t>png</a:t>
            </a:r>
            <a:r>
              <a:rPr lang="en-US" sz="1200" b="1" dirty="0"/>
              <a:t> </a:t>
            </a:r>
            <a:r>
              <a:rPr lang="en-US" sz="1200" dirty="0"/>
              <a:t>format in the system (database).</a:t>
            </a:r>
            <a:endParaRPr lang="en-IN" sz="1200" dirty="0"/>
          </a:p>
        </p:txBody>
      </p:sp>
      <p:pic>
        <p:nvPicPr>
          <p:cNvPr id="7" name="Picture 6">
            <a:extLst>
              <a:ext uri="{FF2B5EF4-FFF2-40B4-BE49-F238E27FC236}">
                <a16:creationId xmlns:a16="http://schemas.microsoft.com/office/drawing/2014/main" id="{0F4230A7-98E0-4B20-82E9-B87E5687AD6D}"/>
              </a:ext>
            </a:extLst>
          </p:cNvPr>
          <p:cNvPicPr>
            <a:picLocks noChangeAspect="1"/>
          </p:cNvPicPr>
          <p:nvPr/>
        </p:nvPicPr>
        <p:blipFill>
          <a:blip r:embed="rId2"/>
          <a:stretch>
            <a:fillRect/>
          </a:stretch>
        </p:blipFill>
        <p:spPr>
          <a:xfrm>
            <a:off x="5425856" y="2379040"/>
            <a:ext cx="3613831" cy="1254148"/>
          </a:xfrm>
          <a:prstGeom prst="rect">
            <a:avLst/>
          </a:prstGeom>
        </p:spPr>
      </p:pic>
      <p:pic>
        <p:nvPicPr>
          <p:cNvPr id="8" name="Picture 7">
            <a:extLst>
              <a:ext uri="{FF2B5EF4-FFF2-40B4-BE49-F238E27FC236}">
                <a16:creationId xmlns:a16="http://schemas.microsoft.com/office/drawing/2014/main" id="{512CBA45-1CC5-433D-B79E-614E57490257}"/>
              </a:ext>
            </a:extLst>
          </p:cNvPr>
          <p:cNvPicPr>
            <a:picLocks noChangeAspect="1"/>
          </p:cNvPicPr>
          <p:nvPr/>
        </p:nvPicPr>
        <p:blipFill>
          <a:blip r:embed="rId3"/>
          <a:stretch>
            <a:fillRect/>
          </a:stretch>
        </p:blipFill>
        <p:spPr>
          <a:xfrm>
            <a:off x="5425856" y="3666733"/>
            <a:ext cx="3670300" cy="1270632"/>
          </a:xfrm>
          <a:prstGeom prst="rect">
            <a:avLst/>
          </a:prstGeom>
        </p:spPr>
      </p:pic>
      <p:pic>
        <p:nvPicPr>
          <p:cNvPr id="9" name="Picture 8">
            <a:extLst>
              <a:ext uri="{FF2B5EF4-FFF2-40B4-BE49-F238E27FC236}">
                <a16:creationId xmlns:a16="http://schemas.microsoft.com/office/drawing/2014/main" id="{4FFA4C51-D3E1-476B-8ED9-2C4FDD8FA8B2}"/>
              </a:ext>
            </a:extLst>
          </p:cNvPr>
          <p:cNvPicPr>
            <a:picLocks noChangeAspect="1"/>
          </p:cNvPicPr>
          <p:nvPr/>
        </p:nvPicPr>
        <p:blipFill>
          <a:blip r:embed="rId4"/>
          <a:stretch>
            <a:fillRect/>
          </a:stretch>
        </p:blipFill>
        <p:spPr>
          <a:xfrm>
            <a:off x="5425855" y="868639"/>
            <a:ext cx="3613831" cy="1476856"/>
          </a:xfrm>
          <a:prstGeom prst="rect">
            <a:avLst/>
          </a:prstGeom>
        </p:spPr>
      </p:pic>
    </p:spTree>
    <p:extLst>
      <p:ext uri="{BB962C8B-B14F-4D97-AF65-F5344CB8AC3E}">
        <p14:creationId xmlns:p14="http://schemas.microsoft.com/office/powerpoint/2010/main" val="2006139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8633287" cy="353142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sz="1600" dirty="0"/>
              <a:t>BrassRing users with appropriate privileges see the ﬁeld depending on the conﬁguration. </a:t>
            </a:r>
          </a:p>
          <a:p>
            <a:pPr marL="285750" indent="-285750">
              <a:spcBef>
                <a:spcPts val="0"/>
              </a:spcBef>
              <a:spcAft>
                <a:spcPts val="600"/>
              </a:spcAft>
              <a:buFont typeface="Arial" panose="020B0604020202020204" pitchFamily="34" charset="0"/>
              <a:buChar char="•"/>
            </a:pPr>
            <a:r>
              <a:rPr lang="en-US" sz="1600" dirty="0"/>
              <a:t>The ﬁeld is available for editing </a:t>
            </a:r>
            <a:r>
              <a:rPr lang="en-US" sz="1600" u="sng" dirty="0"/>
              <a:t>only</a:t>
            </a:r>
            <a:r>
              <a:rPr lang="en-US" sz="1600" dirty="0"/>
              <a:t> for candidates.</a:t>
            </a:r>
          </a:p>
          <a:p>
            <a:pPr marL="285750" indent="-285750">
              <a:spcBef>
                <a:spcPts val="0"/>
              </a:spcBef>
              <a:spcAft>
                <a:spcPts val="600"/>
              </a:spcAft>
              <a:buFont typeface="Arial" panose="020B0604020202020204" pitchFamily="34" charset="0"/>
              <a:buChar char="•"/>
            </a:pPr>
            <a:r>
              <a:rPr lang="en-US" sz="1600" dirty="0"/>
              <a:t>The existing Workbench settings are updated to enable conﬁguration for the signature ﬁelds in the candidate forms and document subsidiary forms.</a:t>
            </a:r>
          </a:p>
          <a:p>
            <a:pPr marL="285750" indent="-285750">
              <a:spcBef>
                <a:spcPts val="0"/>
              </a:spcBef>
              <a:spcAft>
                <a:spcPts val="600"/>
              </a:spcAft>
              <a:buFont typeface="Arial" panose="020B0604020202020204" pitchFamily="34" charset="0"/>
              <a:buChar char="•"/>
            </a:pPr>
            <a:r>
              <a:rPr lang="en-US" sz="1600" dirty="0"/>
              <a:t>When the form is in view-only mode and eSignature has saved value, the form will display the corresponding image.</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This field will only work for candidate facing e-links.</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The field will also work inside Candidate Zone -&gt; Forms section, when the respective candidate forms or document subsidiary forms are sent.</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The field cannot be used inside JSQs (Job Specific Questions).</a:t>
            </a: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427782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131654</a:t>
            </a:r>
          </a:p>
          <a:p>
            <a:r>
              <a:rPr lang="en-US" dirty="0"/>
              <a:t>Description:</a:t>
            </a:r>
          </a:p>
          <a:p>
            <a:r>
              <a:rPr lang="en-US" sz="1400" dirty="0"/>
              <a:t>The eSignature configuration can be done at form level.</a:t>
            </a:r>
          </a:p>
          <a:p>
            <a:r>
              <a:rPr lang="en-US" sz="1400" dirty="0"/>
              <a:t>Existing attribute "</a:t>
            </a:r>
            <a:r>
              <a:rPr lang="en-US" sz="1400" b="1" dirty="0"/>
              <a:t>Create Candidate Signature Field(for use in Gateway Questionnaires only)</a:t>
            </a:r>
            <a:r>
              <a:rPr lang="en-US" sz="1400" dirty="0"/>
              <a:t>”</a:t>
            </a:r>
            <a:r>
              <a:rPr lang="en-US" sz="1400" b="1" dirty="0"/>
              <a:t> </a:t>
            </a:r>
            <a:r>
              <a:rPr lang="en-US" sz="1400" dirty="0"/>
              <a:t>has been renamed to "</a:t>
            </a:r>
            <a:r>
              <a:rPr lang="en-US" sz="1400" b="1" dirty="0"/>
              <a:t>Create Candidate Signature Field</a:t>
            </a:r>
            <a:r>
              <a:rPr lang="en-US" sz="1400" dirty="0"/>
              <a:t>“.</a:t>
            </a:r>
          </a:p>
          <a:p>
            <a:r>
              <a:rPr lang="en-US" sz="1400" dirty="0"/>
              <a:t>Turning on this attribute will automatically create a standard eSignature field on the form.</a:t>
            </a:r>
          </a:p>
          <a:p>
            <a:r>
              <a:rPr lang="en-US" sz="1400" dirty="0"/>
              <a:t>Only supported in Candidate forms and Doc Subsidiary forms.</a:t>
            </a:r>
          </a:p>
          <a:p>
            <a:r>
              <a:rPr lang="en-US" sz="1400" dirty="0"/>
              <a:t>Only one eSignature field is allowed per form.</a:t>
            </a:r>
          </a:p>
          <a:p>
            <a:r>
              <a:rPr lang="en-US" sz="1400" dirty="0"/>
              <a:t>GQ can be configured with eSignature with a new complex widget.</a:t>
            </a:r>
          </a:p>
          <a:p>
            <a:endParaRPr lang="en-US" sz="1400" b="1"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Candidates - eSignature - Workbench Changes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11" name="image19.jpeg">
            <a:extLst>
              <a:ext uri="{FF2B5EF4-FFF2-40B4-BE49-F238E27FC236}">
                <a16:creationId xmlns:a16="http://schemas.microsoft.com/office/drawing/2014/main" id="{07397B87-BAB1-4A87-83E2-B91A0AB2E4E9}"/>
              </a:ext>
            </a:extLst>
          </p:cNvPr>
          <p:cNvPicPr/>
          <p:nvPr/>
        </p:nvPicPr>
        <p:blipFill>
          <a:blip r:embed="rId6" cstate="print"/>
          <a:stretch>
            <a:fillRect/>
          </a:stretch>
        </p:blipFill>
        <p:spPr>
          <a:xfrm>
            <a:off x="5148420" y="1097444"/>
            <a:ext cx="3419159" cy="2629852"/>
          </a:xfrm>
          <a:prstGeom prst="rect">
            <a:avLst/>
          </a:prstGeom>
        </p:spPr>
      </p:pic>
    </p:spTree>
    <p:extLst>
      <p:ext uri="{BB962C8B-B14F-4D97-AF65-F5344CB8AC3E}">
        <p14:creationId xmlns:p14="http://schemas.microsoft.com/office/powerpoint/2010/main" val="3492431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0" y="888172"/>
            <a:ext cx="5359400"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dirty="0"/>
              <a:t>Gateway Questionnaire changes</a:t>
            </a:r>
            <a:r>
              <a:rPr lang="en-US" dirty="0"/>
              <a:t>:</a:t>
            </a:r>
            <a:endParaRPr lang="en-IN" dirty="0"/>
          </a:p>
          <a:p>
            <a:pPr marL="171450" indent="-171450">
              <a:spcBef>
                <a:spcPts val="0"/>
              </a:spcBef>
              <a:buFont typeface="Arial" panose="020B0604020202020204" pitchFamily="34" charset="0"/>
              <a:buChar char="•"/>
            </a:pPr>
            <a:r>
              <a:rPr lang="en-US" sz="1100" dirty="0"/>
              <a:t>The eSignature ﬁeld is implemented in Gateway Questionnaires in the form of a complex widget.</a:t>
            </a:r>
            <a:endParaRPr lang="en-IN" sz="1100" dirty="0"/>
          </a:p>
          <a:p>
            <a:pPr marL="171450" indent="-171450">
              <a:spcBef>
                <a:spcPts val="0"/>
              </a:spcBef>
              <a:buFont typeface="Arial" panose="020B0604020202020204" pitchFamily="34" charset="0"/>
              <a:buChar char="•"/>
            </a:pPr>
            <a:r>
              <a:rPr lang="en-US" sz="1100" dirty="0"/>
              <a:t>A new complex widget named eSignature is available in Gateway Questionnaires.</a:t>
            </a:r>
            <a:endParaRPr lang="en-IN" sz="1100" dirty="0"/>
          </a:p>
          <a:p>
            <a:pPr marL="171450" indent="-171450">
              <a:spcBef>
                <a:spcPts val="0"/>
              </a:spcBef>
              <a:buFont typeface="Arial" panose="020B0604020202020204" pitchFamily="34" charset="0"/>
              <a:buChar char="•"/>
            </a:pPr>
            <a:r>
              <a:rPr lang="en-US" sz="1100" dirty="0"/>
              <a:t>When the eSignature complex widget is enabled and rendered on Talent Gateway Questionnaire, the response is captured into all the eSignature ﬁelds associated to the forms on the Gateway Questionnaire.</a:t>
            </a:r>
            <a:endParaRPr lang="en-IN" sz="1100" dirty="0"/>
          </a:p>
          <a:p>
            <a:pPr marL="171450" indent="-171450">
              <a:spcBef>
                <a:spcPts val="0"/>
              </a:spcBef>
              <a:buFont typeface="Arial" panose="020B0604020202020204" pitchFamily="34" charset="0"/>
              <a:buChar char="•"/>
            </a:pPr>
            <a:r>
              <a:rPr lang="en-US" sz="1100" dirty="0"/>
              <a:t>Only one signature can be added per Gateway Questionnaire.</a:t>
            </a:r>
          </a:p>
          <a:p>
            <a:pPr marL="171450" indent="-171450">
              <a:spcBef>
                <a:spcPts val="0"/>
              </a:spcBef>
              <a:buFont typeface="Arial" panose="020B0604020202020204" pitchFamily="34" charset="0"/>
              <a:buChar char="•"/>
            </a:pPr>
            <a:endParaRPr lang="en-IN" sz="700" dirty="0"/>
          </a:p>
          <a:p>
            <a:pPr>
              <a:spcBef>
                <a:spcPts val="0"/>
              </a:spcBef>
              <a:spcAft>
                <a:spcPts val="600"/>
              </a:spcAft>
            </a:pPr>
            <a:r>
              <a:rPr lang="en-US" b="1" dirty="0">
                <a:latin typeface="IBM Plex Sans" panose="020B0503050000000000" pitchFamily="34" charset="0"/>
              </a:rPr>
              <a:t>Restrictions:</a:t>
            </a:r>
          </a:p>
          <a:p>
            <a:pPr marL="171450" indent="-171450">
              <a:spcBef>
                <a:spcPts val="0"/>
              </a:spcBef>
              <a:buFont typeface="Arial" panose="020B0604020202020204" pitchFamily="34" charset="0"/>
              <a:buChar char="•"/>
            </a:pPr>
            <a:r>
              <a:rPr lang="en-US" sz="1100" dirty="0"/>
              <a:t>Field cannot be made searchable &amp; outputable.</a:t>
            </a:r>
          </a:p>
          <a:p>
            <a:pPr marL="171450" indent="-171450">
              <a:spcBef>
                <a:spcPts val="0"/>
              </a:spcBef>
              <a:buFont typeface="Arial" panose="020B0604020202020204" pitchFamily="34" charset="0"/>
              <a:buChar char="•"/>
            </a:pPr>
            <a:r>
              <a:rPr lang="en-US" sz="1100" dirty="0"/>
              <a:t>Field cannot be made encrypted.</a:t>
            </a:r>
          </a:p>
          <a:p>
            <a:pPr marL="171450" indent="-171450">
              <a:spcBef>
                <a:spcPts val="0"/>
              </a:spcBef>
              <a:buFont typeface="Arial" panose="020B0604020202020204" pitchFamily="34" charset="0"/>
              <a:buChar char="•"/>
            </a:pPr>
            <a:r>
              <a:rPr lang="en-US" sz="1100" dirty="0"/>
              <a:t>Field cannot be inactivated or deleted.</a:t>
            </a:r>
          </a:p>
          <a:p>
            <a:pPr marL="171450" indent="-171450">
              <a:spcBef>
                <a:spcPts val="0"/>
              </a:spcBef>
              <a:buFont typeface="Arial" panose="020B0604020202020204" pitchFamily="34" charset="0"/>
              <a:buChar char="•"/>
            </a:pPr>
            <a:r>
              <a:rPr lang="en-US" sz="1100" dirty="0">
                <a:latin typeface="IBM Plex Sans" panose="020B0503050000000000" pitchFamily="34" charset="0"/>
              </a:rPr>
              <a:t>Database name cannot be changed. By default, “non-editable” for all user types as this is explicitly for candidates use.</a:t>
            </a:r>
          </a:p>
          <a:p>
            <a:pPr marL="171450" indent="-171450">
              <a:spcBef>
                <a:spcPts val="0"/>
              </a:spcBef>
              <a:buFont typeface="Arial" panose="020B0604020202020204" pitchFamily="34" charset="0"/>
              <a:buChar char="•"/>
            </a:pPr>
            <a:r>
              <a:rPr lang="en-US" sz="1100" dirty="0"/>
              <a:t>Form preview and field preview will display the field in add mode (icon/link), like candidate would see, but cannot click to launch the esignature. widget/modal.</a:t>
            </a:r>
          </a:p>
          <a:p>
            <a:pPr marL="171450" indent="-171450">
              <a:spcBef>
                <a:spcPts val="0"/>
              </a:spcBef>
              <a:buFont typeface="Arial" panose="020B0604020202020204" pitchFamily="34" charset="0"/>
              <a:buChar char="•"/>
            </a:pPr>
            <a:r>
              <a:rPr lang="en-US" sz="1100" dirty="0"/>
              <a:t>eSignature Field will NOT be available to be Auto filled from.</a:t>
            </a:r>
          </a:p>
          <a:p>
            <a:pPr marL="171450" indent="-171450">
              <a:spcBef>
                <a:spcPts val="0"/>
              </a:spcBef>
              <a:buFont typeface="Arial" panose="020B0604020202020204" pitchFamily="34" charset="0"/>
              <a:buChar char="•"/>
            </a:pPr>
            <a:r>
              <a:rPr lang="en-US" sz="1100" dirty="0"/>
              <a:t>Field cannot be configured as a CHILD for Field Associations, unlike a regular text field type.</a:t>
            </a:r>
            <a:endParaRPr lang="en-US" sz="1100" dirty="0">
              <a:latin typeface="IBM Plex Sans" panose="020B0503050000000000" pitchFamily="34" charset="0"/>
            </a:endParaRPr>
          </a:p>
        </p:txBody>
      </p:sp>
      <p:pic>
        <p:nvPicPr>
          <p:cNvPr id="4" name="Picture 3">
            <a:extLst>
              <a:ext uri="{FF2B5EF4-FFF2-40B4-BE49-F238E27FC236}">
                <a16:creationId xmlns:a16="http://schemas.microsoft.com/office/drawing/2014/main" id="{81892644-012A-4BB7-9E41-3DB30C969402}"/>
              </a:ext>
            </a:extLst>
          </p:cNvPr>
          <p:cNvPicPr>
            <a:picLocks noChangeAspect="1"/>
          </p:cNvPicPr>
          <p:nvPr/>
        </p:nvPicPr>
        <p:blipFill>
          <a:blip r:embed="rId2"/>
          <a:stretch>
            <a:fillRect/>
          </a:stretch>
        </p:blipFill>
        <p:spPr>
          <a:xfrm>
            <a:off x="5512216" y="2498292"/>
            <a:ext cx="2952334" cy="2645208"/>
          </a:xfrm>
          <a:prstGeom prst="rect">
            <a:avLst/>
          </a:prstGeom>
        </p:spPr>
      </p:pic>
      <p:pic>
        <p:nvPicPr>
          <p:cNvPr id="5" name="Picture 4">
            <a:extLst>
              <a:ext uri="{FF2B5EF4-FFF2-40B4-BE49-F238E27FC236}">
                <a16:creationId xmlns:a16="http://schemas.microsoft.com/office/drawing/2014/main" id="{E36F1037-40A9-451B-8DA7-659E9228AA1D}"/>
              </a:ext>
            </a:extLst>
          </p:cNvPr>
          <p:cNvPicPr>
            <a:picLocks noChangeAspect="1"/>
          </p:cNvPicPr>
          <p:nvPr/>
        </p:nvPicPr>
        <p:blipFill>
          <a:blip r:embed="rId3"/>
          <a:stretch>
            <a:fillRect/>
          </a:stretch>
        </p:blipFill>
        <p:spPr>
          <a:xfrm>
            <a:off x="5512216" y="811924"/>
            <a:ext cx="2603176" cy="1569562"/>
          </a:xfrm>
          <a:prstGeom prst="rect">
            <a:avLst/>
          </a:prstGeom>
        </p:spPr>
      </p:pic>
    </p:spTree>
    <p:extLst>
      <p:ext uri="{BB962C8B-B14F-4D97-AF65-F5344CB8AC3E}">
        <p14:creationId xmlns:p14="http://schemas.microsoft.com/office/powerpoint/2010/main" val="2856152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759794"/>
            <a:ext cx="4343398" cy="3938594"/>
          </a:xfrm>
        </p:spPr>
        <p:txBody>
          <a:bodyPr/>
          <a:lstStyle/>
          <a:p>
            <a:r>
              <a:rPr lang="en-US" dirty="0"/>
              <a:t>RTC #: </a:t>
            </a:r>
            <a:r>
              <a:rPr lang="en-IN" dirty="0"/>
              <a:t>129145, 129148</a:t>
            </a:r>
            <a:endParaRPr lang="en-US" dirty="0"/>
          </a:p>
          <a:p>
            <a:r>
              <a:rPr lang="en-US" dirty="0"/>
              <a:t>Description:</a:t>
            </a:r>
          </a:p>
          <a:p>
            <a:r>
              <a:rPr lang="en-US" sz="1400" dirty="0"/>
              <a:t>The all new eLink Dashboard is an all-encompassing, single access point meant for Hiring Managers to review and act on all their tasks.</a:t>
            </a:r>
          </a:p>
          <a:p>
            <a:r>
              <a:rPr lang="en-US" sz="1400" dirty="0"/>
              <a:t>Single dashboard view of actionable items.</a:t>
            </a:r>
          </a:p>
          <a:p>
            <a:r>
              <a:rPr lang="en-US" sz="1400" dirty="0"/>
              <a:t>The dashboard is unique to the recipient of the eLink and linked to their email address.</a:t>
            </a:r>
          </a:p>
          <a:p>
            <a:r>
              <a:rPr lang="en-US" sz="1400" dirty="0"/>
              <a:t>The eLink dashboard includes:</a:t>
            </a:r>
            <a:endParaRPr lang="en-IN" sz="1400" dirty="0"/>
          </a:p>
          <a:p>
            <a:pPr marL="285750" indent="-285750">
              <a:buFont typeface="Wingdings" panose="05000000000000000000" pitchFamily="2" charset="2"/>
              <a:buChar char="v"/>
            </a:pPr>
            <a:r>
              <a:rPr lang="en-US" sz="1400" b="1" dirty="0"/>
              <a:t>Candidates for review.</a:t>
            </a:r>
            <a:endParaRPr lang="en-IN" sz="1400" b="1" dirty="0"/>
          </a:p>
          <a:p>
            <a:pPr marL="285750" indent="-285750">
              <a:buFont typeface="Wingdings" panose="05000000000000000000" pitchFamily="2" charset="2"/>
              <a:buChar char="v"/>
            </a:pPr>
            <a:r>
              <a:rPr lang="en-US" sz="1400" b="1" dirty="0"/>
              <a:t>Forms to complete, approve, or view. </a:t>
            </a:r>
          </a:p>
          <a:p>
            <a:pPr marL="285750" indent="-285750">
              <a:buFont typeface="Wingdings" panose="05000000000000000000" pitchFamily="2" charset="2"/>
              <a:buChar char="v"/>
            </a:pPr>
            <a:r>
              <a:rPr lang="en-US" sz="1400" b="1" dirty="0"/>
              <a:t>Reqs to approve, add, edit, or view.</a:t>
            </a:r>
            <a:endParaRPr lang="en-IN" sz="1400" b="1" dirty="0"/>
          </a:p>
          <a:p>
            <a:endParaRPr lang="en-US" dirty="0"/>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1"/>
            <a:ext cx="2286000" cy="1106909"/>
          </a:xfrm>
        </p:spPr>
        <p:txBody>
          <a:bodyPr/>
          <a:lstStyle/>
          <a:p>
            <a:pPr>
              <a:spcBef>
                <a:spcPts val="0"/>
              </a:spcBef>
            </a:pPr>
            <a:r>
              <a:rPr lang="en-US" sz="1350" dirty="0"/>
              <a:t>Configurable or Visible?</a:t>
            </a:r>
          </a:p>
          <a:p>
            <a:pPr>
              <a:spcBef>
                <a:spcPts val="0"/>
              </a:spcBef>
            </a:pPr>
            <a:r>
              <a:rPr lang="en-US" sz="1350" dirty="0"/>
              <a:t>      VISIBLE</a:t>
            </a:r>
          </a:p>
          <a:p>
            <a:pPr>
              <a:spcBef>
                <a:spcPts val="0"/>
              </a:spcBef>
            </a:pPr>
            <a:r>
              <a:rPr lang="en-US" sz="1350" dirty="0"/>
              <a:t>	 </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1"/>
            <a:ext cx="2286000" cy="1106909"/>
          </a:xfrm>
        </p:spPr>
        <p:txBody>
          <a:bodyPr/>
          <a:lstStyle/>
          <a:p>
            <a:pPr>
              <a:spcBef>
                <a:spcPts val="0"/>
              </a:spcBef>
            </a:pPr>
            <a:r>
              <a:rPr lang="en-US" dirty="0"/>
              <a:t>Who’s Affected:</a:t>
            </a:r>
          </a:p>
          <a:p>
            <a:pPr>
              <a:spcBef>
                <a:spcPts val="0"/>
              </a:spcBef>
            </a:pPr>
            <a:r>
              <a:rPr lang="en-US" dirty="0"/>
              <a:t>Hiring Managers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eLinks - eLink Dashboard</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82519" y="1106909"/>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is released to STAGING ONLY with December release. </a:t>
            </a:r>
          </a:p>
          <a:p>
            <a:r>
              <a:rPr lang="en-US" dirty="0"/>
              <a:t>It will NOT go to PRODUCTION with this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2519" y="1121554"/>
            <a:ext cx="218079" cy="218079"/>
          </a:xfrm>
          <a:prstGeom prst="rect">
            <a:avLst/>
          </a:prstGeom>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10547" y="86716"/>
            <a:ext cx="327129" cy="327129"/>
          </a:xfrm>
          <a:prstGeom prst="rect">
            <a:avLst/>
          </a:prstGeom>
        </p:spPr>
      </p:pic>
      <p:pic>
        <p:nvPicPr>
          <p:cNvPr id="15" name="Picture 4" descr="eyes icon">
            <a:extLst>
              <a:ext uri="{FF2B5EF4-FFF2-40B4-BE49-F238E27FC236}">
                <a16:creationId xmlns:a16="http://schemas.microsoft.com/office/drawing/2014/main" id="{C5D5A595-FC69-4660-AB73-419FF449ACE5}"/>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7009995"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840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5" name="Picture 4">
            <a:extLst>
              <a:ext uri="{FF2B5EF4-FFF2-40B4-BE49-F238E27FC236}">
                <a16:creationId xmlns:a16="http://schemas.microsoft.com/office/drawing/2014/main" id="{6F0E1721-04FA-4901-8EBE-B728A8DAA1CC}"/>
              </a:ext>
            </a:extLst>
          </p:cNvPr>
          <p:cNvPicPr/>
          <p:nvPr/>
        </p:nvPicPr>
        <p:blipFill>
          <a:blip r:embed="rId2"/>
          <a:stretch>
            <a:fillRect/>
          </a:stretch>
        </p:blipFill>
        <p:spPr>
          <a:xfrm>
            <a:off x="72887" y="931502"/>
            <a:ext cx="5135217" cy="2425672"/>
          </a:xfrm>
          <a:prstGeom prst="rect">
            <a:avLst/>
          </a:prstGeom>
        </p:spPr>
      </p:pic>
      <p:pic>
        <p:nvPicPr>
          <p:cNvPr id="6" name="Picture 5">
            <a:extLst>
              <a:ext uri="{FF2B5EF4-FFF2-40B4-BE49-F238E27FC236}">
                <a16:creationId xmlns:a16="http://schemas.microsoft.com/office/drawing/2014/main" id="{B4769639-3870-4E16-8397-8C7C652160F1}"/>
              </a:ext>
            </a:extLst>
          </p:cNvPr>
          <p:cNvPicPr/>
          <p:nvPr/>
        </p:nvPicPr>
        <p:blipFill>
          <a:blip r:embed="rId3"/>
          <a:stretch>
            <a:fillRect/>
          </a:stretch>
        </p:blipFill>
        <p:spPr>
          <a:xfrm>
            <a:off x="4827407" y="3119290"/>
            <a:ext cx="4149576" cy="1812512"/>
          </a:xfrm>
          <a:prstGeom prst="rect">
            <a:avLst/>
          </a:prstGeom>
        </p:spPr>
      </p:pic>
      <p:cxnSp>
        <p:nvCxnSpPr>
          <p:cNvPr id="8" name="Straight Arrow Connector 7">
            <a:extLst>
              <a:ext uri="{FF2B5EF4-FFF2-40B4-BE49-F238E27FC236}">
                <a16:creationId xmlns:a16="http://schemas.microsoft.com/office/drawing/2014/main" id="{53A4A8ED-78FC-4C8A-A2E3-BEC0E38B5A49}"/>
              </a:ext>
            </a:extLst>
          </p:cNvPr>
          <p:cNvCxnSpPr/>
          <p:nvPr/>
        </p:nvCxnSpPr>
        <p:spPr>
          <a:xfrm flipV="1">
            <a:off x="609600" y="2736574"/>
            <a:ext cx="0" cy="921026"/>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cxnSp>
        <p:nvCxnSpPr>
          <p:cNvPr id="9" name="Straight Arrow Connector 8">
            <a:extLst>
              <a:ext uri="{FF2B5EF4-FFF2-40B4-BE49-F238E27FC236}">
                <a16:creationId xmlns:a16="http://schemas.microsoft.com/office/drawing/2014/main" id="{9B210B73-3042-46F2-AFDD-E77753DBEDC1}"/>
              </a:ext>
            </a:extLst>
          </p:cNvPr>
          <p:cNvCxnSpPr>
            <a:cxnSpLocks/>
          </p:cNvCxnSpPr>
          <p:nvPr/>
        </p:nvCxnSpPr>
        <p:spPr>
          <a:xfrm flipH="1">
            <a:off x="1007165" y="1205948"/>
            <a:ext cx="4591878" cy="728869"/>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2" name="TextBox 11">
            <a:extLst>
              <a:ext uri="{FF2B5EF4-FFF2-40B4-BE49-F238E27FC236}">
                <a16:creationId xmlns:a16="http://schemas.microsoft.com/office/drawing/2014/main" id="{D96D8E3B-CEE4-4B7F-947E-650CA2CA054A}"/>
              </a:ext>
            </a:extLst>
          </p:cNvPr>
          <p:cNvSpPr txBox="1"/>
          <p:nvPr/>
        </p:nvSpPr>
        <p:spPr>
          <a:xfrm>
            <a:off x="5539408" y="966116"/>
            <a:ext cx="3321618" cy="1015663"/>
          </a:xfrm>
          <a:prstGeom prst="rect">
            <a:avLst/>
          </a:prstGeom>
          <a:noFill/>
        </p:spPr>
        <p:txBody>
          <a:bodyPr wrap="square" rtlCol="0">
            <a:spAutoFit/>
          </a:bodyPr>
          <a:lstStyle/>
          <a:p>
            <a:r>
              <a:rPr lang="en-US" sz="1200" dirty="0"/>
              <a:t>Clicking on the link in the email requires the user to authenticate. (This will display if they haven’t already authenticated or have chosen not to have the browser remember the computer, they’re on.)</a:t>
            </a:r>
          </a:p>
        </p:txBody>
      </p:sp>
      <p:cxnSp>
        <p:nvCxnSpPr>
          <p:cNvPr id="13" name="Straight Arrow Connector 12">
            <a:extLst>
              <a:ext uri="{FF2B5EF4-FFF2-40B4-BE49-F238E27FC236}">
                <a16:creationId xmlns:a16="http://schemas.microsoft.com/office/drawing/2014/main" id="{FECE16E9-73C3-47FB-899B-5CFE8BDAA602}"/>
              </a:ext>
            </a:extLst>
          </p:cNvPr>
          <p:cNvCxnSpPr>
            <a:cxnSpLocks/>
          </p:cNvCxnSpPr>
          <p:nvPr/>
        </p:nvCxnSpPr>
        <p:spPr>
          <a:xfrm flipH="1">
            <a:off x="6539949" y="1981779"/>
            <a:ext cx="99390" cy="1691363"/>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id="{5CB91588-AA97-4DC1-B68B-C7F88A4628AE}"/>
              </a:ext>
            </a:extLst>
          </p:cNvPr>
          <p:cNvSpPr txBox="1"/>
          <p:nvPr/>
        </p:nvSpPr>
        <p:spPr>
          <a:xfrm>
            <a:off x="167017" y="3652362"/>
            <a:ext cx="3321618" cy="923330"/>
          </a:xfrm>
          <a:prstGeom prst="rect">
            <a:avLst/>
          </a:prstGeom>
          <a:noFill/>
        </p:spPr>
        <p:txBody>
          <a:bodyPr wrap="square" rtlCol="0">
            <a:spAutoFit/>
          </a:bodyPr>
          <a:lstStyle/>
          <a:p>
            <a:r>
              <a:rPr lang="en-US" dirty="0"/>
              <a:t>The user can also click the My eLink Dashboard to access the site. The page the user is taken to can be bookmarked for future access.</a:t>
            </a:r>
          </a:p>
        </p:txBody>
      </p:sp>
      <p:pic>
        <p:nvPicPr>
          <p:cNvPr id="2" name="Picture 1">
            <a:extLst>
              <a:ext uri="{FF2B5EF4-FFF2-40B4-BE49-F238E27FC236}">
                <a16:creationId xmlns:a16="http://schemas.microsoft.com/office/drawing/2014/main" id="{0A57386B-ED55-4BB1-857D-62A9E7186F3A}"/>
              </a:ext>
            </a:extLst>
          </p:cNvPr>
          <p:cNvPicPr>
            <a:picLocks noChangeAspect="1"/>
          </p:cNvPicPr>
          <p:nvPr/>
        </p:nvPicPr>
        <p:blipFill>
          <a:blip r:embed="rId4"/>
          <a:stretch>
            <a:fillRect/>
          </a:stretch>
        </p:blipFill>
        <p:spPr>
          <a:xfrm>
            <a:off x="0" y="0"/>
            <a:ext cx="9144000" cy="810768"/>
          </a:xfrm>
          <a:prstGeom prst="rect">
            <a:avLst/>
          </a:prstGeom>
        </p:spPr>
      </p:pic>
    </p:spTree>
    <p:extLst>
      <p:ext uri="{BB962C8B-B14F-4D97-AF65-F5344CB8AC3E}">
        <p14:creationId xmlns:p14="http://schemas.microsoft.com/office/powerpoint/2010/main" val="261789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5" name="Picture 4">
            <a:extLst>
              <a:ext uri="{FF2B5EF4-FFF2-40B4-BE49-F238E27FC236}">
                <a16:creationId xmlns:a16="http://schemas.microsoft.com/office/drawing/2014/main" id="{72CD24B3-A655-4121-B036-988F2EFDBD95}"/>
              </a:ext>
            </a:extLst>
          </p:cNvPr>
          <p:cNvPicPr/>
          <p:nvPr/>
        </p:nvPicPr>
        <p:blipFill>
          <a:blip r:embed="rId2"/>
          <a:stretch>
            <a:fillRect/>
          </a:stretch>
        </p:blipFill>
        <p:spPr>
          <a:xfrm>
            <a:off x="2215843" y="806484"/>
            <a:ext cx="3732421" cy="1967396"/>
          </a:xfrm>
          <a:prstGeom prst="rect">
            <a:avLst/>
          </a:prstGeom>
        </p:spPr>
      </p:pic>
      <p:pic>
        <p:nvPicPr>
          <p:cNvPr id="6" name="Picture 5">
            <a:extLst>
              <a:ext uri="{FF2B5EF4-FFF2-40B4-BE49-F238E27FC236}">
                <a16:creationId xmlns:a16="http://schemas.microsoft.com/office/drawing/2014/main" id="{6B19BA59-A5C9-4844-A22E-076D548B524F}"/>
              </a:ext>
            </a:extLst>
          </p:cNvPr>
          <p:cNvPicPr/>
          <p:nvPr/>
        </p:nvPicPr>
        <p:blipFill>
          <a:blip r:embed="rId3"/>
          <a:stretch>
            <a:fillRect/>
          </a:stretch>
        </p:blipFill>
        <p:spPr>
          <a:xfrm>
            <a:off x="5694192" y="2347534"/>
            <a:ext cx="3393882" cy="2759103"/>
          </a:xfrm>
          <a:prstGeom prst="rect">
            <a:avLst/>
          </a:prstGeom>
        </p:spPr>
      </p:pic>
      <p:sp>
        <p:nvSpPr>
          <p:cNvPr id="8" name="TextBox 7">
            <a:extLst>
              <a:ext uri="{FF2B5EF4-FFF2-40B4-BE49-F238E27FC236}">
                <a16:creationId xmlns:a16="http://schemas.microsoft.com/office/drawing/2014/main" id="{E36302A3-549E-42A9-A423-933CC2B4FEE0}"/>
              </a:ext>
            </a:extLst>
          </p:cNvPr>
          <p:cNvSpPr txBox="1"/>
          <p:nvPr/>
        </p:nvSpPr>
        <p:spPr>
          <a:xfrm>
            <a:off x="107950" y="1331556"/>
            <a:ext cx="1992504" cy="1338828"/>
          </a:xfrm>
          <a:prstGeom prst="rect">
            <a:avLst/>
          </a:prstGeom>
          <a:noFill/>
        </p:spPr>
        <p:txBody>
          <a:bodyPr wrap="square" rtlCol="0">
            <a:spAutoFit/>
          </a:bodyPr>
          <a:lstStyle/>
          <a:p>
            <a:r>
              <a:rPr lang="en-US" dirty="0"/>
              <a:t>When authenticating, the user will receive an email with the code. They then have 20 minutes to use that code to authenticate.</a:t>
            </a:r>
          </a:p>
        </p:txBody>
      </p:sp>
      <p:sp>
        <p:nvSpPr>
          <p:cNvPr id="9" name="TextBox 8">
            <a:extLst>
              <a:ext uri="{FF2B5EF4-FFF2-40B4-BE49-F238E27FC236}">
                <a16:creationId xmlns:a16="http://schemas.microsoft.com/office/drawing/2014/main" id="{B38B88CE-E15C-4150-ABE4-3F1D074029FB}"/>
              </a:ext>
            </a:extLst>
          </p:cNvPr>
          <p:cNvSpPr txBox="1"/>
          <p:nvPr/>
        </p:nvSpPr>
        <p:spPr>
          <a:xfrm>
            <a:off x="1573042" y="3028164"/>
            <a:ext cx="4121150" cy="1754326"/>
          </a:xfrm>
          <a:prstGeom prst="rect">
            <a:avLst/>
          </a:prstGeom>
          <a:noFill/>
        </p:spPr>
        <p:txBody>
          <a:bodyPr wrap="square" rtlCol="0">
            <a:spAutoFit/>
          </a:bodyPr>
          <a:lstStyle/>
          <a:p>
            <a:r>
              <a:rPr lang="en-US" sz="1200" dirty="0"/>
              <a:t>After the code is entered, the user will have the option to:</a:t>
            </a:r>
          </a:p>
          <a:p>
            <a:endParaRPr lang="en-US" sz="1200" dirty="0"/>
          </a:p>
          <a:p>
            <a:pPr marL="285750" indent="-285750">
              <a:buFont typeface="Arial" panose="020B0604020202020204" pitchFamily="34" charset="0"/>
              <a:buChar char="•"/>
            </a:pPr>
            <a:r>
              <a:rPr lang="en-US" sz="1200" b="1" dirty="0"/>
              <a:t>Remember this device </a:t>
            </a:r>
            <a:r>
              <a:rPr lang="en-US" sz="1200" dirty="0"/>
              <a:t>– If selected, the user will not have to authenticate each time. However, if they clear their cache and cookies or use a different browser, they will have to authenticate again.</a:t>
            </a:r>
          </a:p>
          <a:p>
            <a:pPr marL="285750" indent="-285750">
              <a:buFont typeface="Arial" panose="020B0604020202020204" pitchFamily="34" charset="0"/>
              <a:buChar char="•"/>
            </a:pPr>
            <a:r>
              <a:rPr lang="en-US" sz="1200" b="1" dirty="0"/>
              <a:t>Do not remember this device </a:t>
            </a:r>
            <a:r>
              <a:rPr lang="en-US" sz="1200" dirty="0"/>
              <a:t>– If selected, the user will have to authenticate each time accessing the eLink Dashboard.</a:t>
            </a:r>
          </a:p>
        </p:txBody>
      </p:sp>
      <p:pic>
        <p:nvPicPr>
          <p:cNvPr id="2" name="Picture 1">
            <a:extLst>
              <a:ext uri="{FF2B5EF4-FFF2-40B4-BE49-F238E27FC236}">
                <a16:creationId xmlns:a16="http://schemas.microsoft.com/office/drawing/2014/main" id="{15A7EDD3-48A1-40B5-A014-19CF5F982D12}"/>
              </a:ext>
            </a:extLst>
          </p:cNvPr>
          <p:cNvPicPr>
            <a:picLocks noChangeAspect="1"/>
          </p:cNvPicPr>
          <p:nvPr/>
        </p:nvPicPr>
        <p:blipFill>
          <a:blip r:embed="rId4"/>
          <a:stretch>
            <a:fillRect/>
          </a:stretch>
        </p:blipFill>
        <p:spPr>
          <a:xfrm>
            <a:off x="0" y="0"/>
            <a:ext cx="9144000" cy="810768"/>
          </a:xfrm>
          <a:prstGeom prst="rect">
            <a:avLst/>
          </a:prstGeom>
        </p:spPr>
      </p:pic>
    </p:spTree>
    <p:extLst>
      <p:ext uri="{BB962C8B-B14F-4D97-AF65-F5344CB8AC3E}">
        <p14:creationId xmlns:p14="http://schemas.microsoft.com/office/powerpoint/2010/main" val="784709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2" name="Picture 1">
            <a:extLst>
              <a:ext uri="{FF2B5EF4-FFF2-40B4-BE49-F238E27FC236}">
                <a16:creationId xmlns:a16="http://schemas.microsoft.com/office/drawing/2014/main" id="{0E53119E-1BD4-4BDA-AA32-7CBA8862F7E2}"/>
              </a:ext>
            </a:extLst>
          </p:cNvPr>
          <p:cNvPicPr>
            <a:picLocks noChangeAspect="1"/>
          </p:cNvPicPr>
          <p:nvPr/>
        </p:nvPicPr>
        <p:blipFill>
          <a:blip r:embed="rId2"/>
          <a:stretch>
            <a:fillRect/>
          </a:stretch>
        </p:blipFill>
        <p:spPr>
          <a:xfrm>
            <a:off x="1425575" y="863188"/>
            <a:ext cx="6111875" cy="2980621"/>
          </a:xfrm>
          <a:prstGeom prst="rect">
            <a:avLst/>
          </a:prstGeom>
        </p:spPr>
      </p:pic>
      <p:pic>
        <p:nvPicPr>
          <p:cNvPr id="5" name="Picture 4">
            <a:extLst>
              <a:ext uri="{FF2B5EF4-FFF2-40B4-BE49-F238E27FC236}">
                <a16:creationId xmlns:a16="http://schemas.microsoft.com/office/drawing/2014/main" id="{04A0EF88-E79A-4A68-B510-4415721ACA5D}"/>
              </a:ext>
            </a:extLst>
          </p:cNvPr>
          <p:cNvPicPr>
            <a:picLocks noChangeAspect="1"/>
          </p:cNvPicPr>
          <p:nvPr/>
        </p:nvPicPr>
        <p:blipFill>
          <a:blip r:embed="rId3"/>
          <a:stretch>
            <a:fillRect/>
          </a:stretch>
        </p:blipFill>
        <p:spPr>
          <a:xfrm>
            <a:off x="0" y="0"/>
            <a:ext cx="9144000" cy="810768"/>
          </a:xfrm>
          <a:prstGeom prst="rect">
            <a:avLst/>
          </a:prstGeom>
        </p:spPr>
      </p:pic>
      <p:sp>
        <p:nvSpPr>
          <p:cNvPr id="3" name="TextBox 2">
            <a:extLst>
              <a:ext uri="{FF2B5EF4-FFF2-40B4-BE49-F238E27FC236}">
                <a16:creationId xmlns:a16="http://schemas.microsoft.com/office/drawing/2014/main" id="{55F27FF9-8527-4AC0-98F5-863F7F1E96EC}"/>
              </a:ext>
            </a:extLst>
          </p:cNvPr>
          <p:cNvSpPr txBox="1"/>
          <p:nvPr/>
        </p:nvSpPr>
        <p:spPr>
          <a:xfrm>
            <a:off x="57150" y="3793254"/>
            <a:ext cx="9086850" cy="923330"/>
          </a:xfrm>
          <a:prstGeom prst="rect">
            <a:avLst/>
          </a:prstGeom>
          <a:noFill/>
        </p:spPr>
        <p:txBody>
          <a:bodyPr wrap="square" rtlCol="0">
            <a:spAutoFit/>
          </a:bodyPr>
          <a:lstStyle/>
          <a:p>
            <a:r>
              <a:rPr lang="en-IN" dirty="0"/>
              <a:t>Resources: </a:t>
            </a:r>
            <a:r>
              <a:rPr lang="en-IN" dirty="0">
                <a:hlinkClick r:id="rId4"/>
              </a:rPr>
              <a:t>https://www.ibm.com/support/knowledgecenter/en/SSEUFV/6_CommsAndElinks/5c_eLinkDashboard.html</a:t>
            </a:r>
            <a:endParaRPr lang="en-IN" dirty="0"/>
          </a:p>
          <a:p>
            <a:r>
              <a:rPr lang="en-IN" dirty="0">
                <a:hlinkClick r:id="rId5"/>
              </a:rPr>
              <a:t>https://www.ibm.com/links?url=https%3A%2F%2Fibm.box.com%2Fs%2F892vd4yuzdfhe0e60k7rmg3k4v2y3fs1</a:t>
            </a:r>
            <a:endParaRPr lang="en-IN" dirty="0"/>
          </a:p>
          <a:p>
            <a:r>
              <a:rPr lang="en-IN" dirty="0">
                <a:hlinkClick r:id="rId6"/>
              </a:rPr>
              <a:t>https://www.ibm.com/links?url=https%3A%2F%2Fibm.box.com%2Fs%2Fbo3q0hpjqicvnqduofm9lc5npspmytlo</a:t>
            </a:r>
            <a:endParaRPr lang="en-IN" dirty="0"/>
          </a:p>
        </p:txBody>
      </p:sp>
    </p:spTree>
    <p:extLst>
      <p:ext uri="{BB962C8B-B14F-4D97-AF65-F5344CB8AC3E}">
        <p14:creationId xmlns:p14="http://schemas.microsoft.com/office/powerpoint/2010/main" val="1680249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3" name="Picture 2">
            <a:extLst>
              <a:ext uri="{FF2B5EF4-FFF2-40B4-BE49-F238E27FC236}">
                <a16:creationId xmlns:a16="http://schemas.microsoft.com/office/drawing/2014/main" id="{89584971-888A-4829-9720-39890D8251D3}"/>
              </a:ext>
            </a:extLst>
          </p:cNvPr>
          <p:cNvPicPr>
            <a:picLocks noChangeAspect="1"/>
          </p:cNvPicPr>
          <p:nvPr/>
        </p:nvPicPr>
        <p:blipFill>
          <a:blip r:embed="rId2"/>
          <a:stretch>
            <a:fillRect/>
          </a:stretch>
        </p:blipFill>
        <p:spPr>
          <a:xfrm>
            <a:off x="146050" y="906736"/>
            <a:ext cx="3981062" cy="1926792"/>
          </a:xfrm>
          <a:prstGeom prst="rect">
            <a:avLst/>
          </a:prstGeom>
        </p:spPr>
      </p:pic>
      <p:pic>
        <p:nvPicPr>
          <p:cNvPr id="5" name="Picture 4">
            <a:extLst>
              <a:ext uri="{FF2B5EF4-FFF2-40B4-BE49-F238E27FC236}">
                <a16:creationId xmlns:a16="http://schemas.microsoft.com/office/drawing/2014/main" id="{FD2B9917-44AF-481A-925C-4EE8653EC44C}"/>
              </a:ext>
            </a:extLst>
          </p:cNvPr>
          <p:cNvPicPr>
            <a:picLocks noChangeAspect="1"/>
          </p:cNvPicPr>
          <p:nvPr/>
        </p:nvPicPr>
        <p:blipFill>
          <a:blip r:embed="rId3"/>
          <a:stretch>
            <a:fillRect/>
          </a:stretch>
        </p:blipFill>
        <p:spPr>
          <a:xfrm>
            <a:off x="4864100" y="906736"/>
            <a:ext cx="3569790" cy="1932344"/>
          </a:xfrm>
          <a:prstGeom prst="rect">
            <a:avLst/>
          </a:prstGeom>
        </p:spPr>
      </p:pic>
      <p:pic>
        <p:nvPicPr>
          <p:cNvPr id="6" name="Picture 5">
            <a:extLst>
              <a:ext uri="{FF2B5EF4-FFF2-40B4-BE49-F238E27FC236}">
                <a16:creationId xmlns:a16="http://schemas.microsoft.com/office/drawing/2014/main" id="{AFF31038-04D5-4843-BF9F-23B96ED257F7}"/>
              </a:ext>
            </a:extLst>
          </p:cNvPr>
          <p:cNvPicPr>
            <a:picLocks noChangeAspect="1"/>
          </p:cNvPicPr>
          <p:nvPr/>
        </p:nvPicPr>
        <p:blipFill>
          <a:blip r:embed="rId4"/>
          <a:stretch>
            <a:fillRect/>
          </a:stretch>
        </p:blipFill>
        <p:spPr>
          <a:xfrm>
            <a:off x="4864099" y="2929496"/>
            <a:ext cx="3625851" cy="1955631"/>
          </a:xfrm>
          <a:prstGeom prst="rect">
            <a:avLst/>
          </a:prstGeom>
        </p:spPr>
      </p:pic>
      <p:pic>
        <p:nvPicPr>
          <p:cNvPr id="8" name="Picture 7">
            <a:extLst>
              <a:ext uri="{FF2B5EF4-FFF2-40B4-BE49-F238E27FC236}">
                <a16:creationId xmlns:a16="http://schemas.microsoft.com/office/drawing/2014/main" id="{1F949CDC-A27E-440F-8DAC-64291A663DED}"/>
              </a:ext>
            </a:extLst>
          </p:cNvPr>
          <p:cNvPicPr>
            <a:picLocks noChangeAspect="1"/>
          </p:cNvPicPr>
          <p:nvPr/>
        </p:nvPicPr>
        <p:blipFill>
          <a:blip r:embed="rId5"/>
          <a:stretch>
            <a:fillRect/>
          </a:stretch>
        </p:blipFill>
        <p:spPr>
          <a:xfrm>
            <a:off x="223339" y="2929496"/>
            <a:ext cx="3903773" cy="1902057"/>
          </a:xfrm>
          <a:prstGeom prst="rect">
            <a:avLst/>
          </a:prstGeom>
        </p:spPr>
      </p:pic>
      <p:pic>
        <p:nvPicPr>
          <p:cNvPr id="9" name="Picture 8">
            <a:extLst>
              <a:ext uri="{FF2B5EF4-FFF2-40B4-BE49-F238E27FC236}">
                <a16:creationId xmlns:a16="http://schemas.microsoft.com/office/drawing/2014/main" id="{9E2062E7-C45B-47A2-BB69-0C1E79CABFC7}"/>
              </a:ext>
            </a:extLst>
          </p:cNvPr>
          <p:cNvPicPr>
            <a:picLocks noChangeAspect="1"/>
          </p:cNvPicPr>
          <p:nvPr/>
        </p:nvPicPr>
        <p:blipFill>
          <a:blip r:embed="rId6"/>
          <a:stretch>
            <a:fillRect/>
          </a:stretch>
        </p:blipFill>
        <p:spPr>
          <a:xfrm>
            <a:off x="0" y="0"/>
            <a:ext cx="9144000" cy="810768"/>
          </a:xfrm>
          <a:prstGeom prst="rect">
            <a:avLst/>
          </a:prstGeom>
        </p:spPr>
      </p:pic>
    </p:spTree>
    <p:extLst>
      <p:ext uri="{BB962C8B-B14F-4D97-AF65-F5344CB8AC3E}">
        <p14:creationId xmlns:p14="http://schemas.microsoft.com/office/powerpoint/2010/main" val="1039457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5371312" cy="4493752"/>
          </a:xfrm>
        </p:spPr>
        <p:txBody>
          <a:bodyPr/>
          <a:lstStyle/>
          <a:p>
            <a:r>
              <a:rPr lang="en-US" dirty="0"/>
              <a:t>Features Being Released this Month</a:t>
            </a:r>
            <a:endParaRPr lang="en-US" dirty="0">
              <a:solidFill>
                <a:schemeClr val="accent1">
                  <a:lumMod val="75000"/>
                </a:schemeClr>
              </a:solidFill>
            </a:endParaRPr>
          </a:p>
        </p:txBody>
      </p:sp>
    </p:spTree>
    <p:extLst>
      <p:ext uri="{BB962C8B-B14F-4D97-AF65-F5344CB8AC3E}">
        <p14:creationId xmlns:p14="http://schemas.microsoft.com/office/powerpoint/2010/main" val="3502743167"/>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FF14FB-150C-4D1E-8125-C1C112DC1DBC}"/>
              </a:ext>
            </a:extLst>
          </p:cNvPr>
          <p:cNvSpPr>
            <a:spLocks noGrp="1"/>
          </p:cNvSpPr>
          <p:nvPr>
            <p:ph sz="quarter" idx="17"/>
          </p:nvPr>
        </p:nvSpPr>
        <p:spPr>
          <a:xfrm>
            <a:off x="4571997" y="2186911"/>
            <a:ext cx="4572000" cy="1344793"/>
          </a:xfrm>
        </p:spPr>
        <p:txBody>
          <a:bodyPr/>
          <a:lstStyle/>
          <a:p>
            <a:r>
              <a:rPr lang="en-US" dirty="0"/>
              <a:t>Benefits:</a:t>
            </a:r>
          </a:p>
          <a:p>
            <a:r>
              <a:rPr lang="en-US" sz="1200" dirty="0"/>
              <a:t>Easy way to reschedule interviews.</a:t>
            </a:r>
          </a:p>
          <a:p>
            <a:r>
              <a:rPr lang="en-US" sz="1200" dirty="0"/>
              <a:t>We highly recommend to start testing this new feature in Staging!</a:t>
            </a:r>
          </a:p>
        </p:txBody>
      </p:sp>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Interview Manager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1012516"/>
            <a:ext cx="4343398" cy="3938594"/>
          </a:xfrm>
        </p:spPr>
        <p:txBody>
          <a:bodyPr/>
          <a:lstStyle/>
          <a:p>
            <a:r>
              <a:rPr lang="en-US" dirty="0"/>
              <a:t>RTC #: 129489</a:t>
            </a:r>
          </a:p>
          <a:p>
            <a:r>
              <a:rPr lang="en-US" dirty="0"/>
              <a:t>Description:</a:t>
            </a:r>
          </a:p>
          <a:p>
            <a:r>
              <a:rPr lang="en-US" dirty="0">
                <a:latin typeface="IBM Plex Sans" panose="020B0503050000000000" pitchFamily="34" charset="0"/>
              </a:rPr>
              <a:t>Interviews that are of Schedule Type </a:t>
            </a:r>
            <a:r>
              <a:rPr lang="en-US" b="1" dirty="0">
                <a:latin typeface="IBM Plex Sans" panose="020B0503050000000000" pitchFamily="34" charset="0"/>
              </a:rPr>
              <a:t>Verify interviewer availability first</a:t>
            </a:r>
            <a:r>
              <a:rPr lang="en-US" dirty="0">
                <a:latin typeface="IBM Plex Sans" panose="020B0503050000000000" pitchFamily="34" charset="0"/>
              </a:rPr>
              <a:t> can be now rescheduled.</a:t>
            </a:r>
          </a:p>
          <a:p>
            <a:r>
              <a:rPr lang="en-US" dirty="0"/>
              <a:t>Rescheduling can be done from the section level button on the </a:t>
            </a:r>
            <a:r>
              <a:rPr lang="en-US" b="1" dirty="0"/>
              <a:t>Interview details</a:t>
            </a:r>
            <a:r>
              <a:rPr lang="en-US" dirty="0"/>
              <a:t> page, </a:t>
            </a:r>
            <a:r>
              <a:rPr lang="en-US" b="1" dirty="0"/>
              <a:t>Card level action </a:t>
            </a:r>
            <a:r>
              <a:rPr lang="en-US" dirty="0"/>
              <a:t>or </a:t>
            </a:r>
            <a:r>
              <a:rPr lang="en-US" b="1" dirty="0"/>
              <a:t>grid level action</a:t>
            </a:r>
            <a:r>
              <a:rPr lang="en-US" dirty="0"/>
              <a:t> on the interview listing page.</a:t>
            </a:r>
            <a:endParaRPr lang="en-IN" dirty="0"/>
          </a:p>
          <a:p>
            <a:r>
              <a:rPr lang="en-US" dirty="0"/>
              <a:t>For interviews meeting the criteria, a Reschedule Interview button is displayed in the Interview details section.</a:t>
            </a:r>
            <a:endParaRPr lang="en-IN" dirty="0"/>
          </a:p>
          <a:p>
            <a:endParaRPr lang="en-US" dirty="0">
              <a:latin typeface="IBM Plex Sans" panose="020B0503050000000000" pitchFamily="34" charset="0"/>
            </a:endParaRP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25235"/>
            <a:ext cx="4114800" cy="55853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Reschedule Interviews – Verify interviewer availability first</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was released to STAGING ONLY with October release. </a:t>
            </a:r>
          </a:p>
          <a:p>
            <a:r>
              <a:rPr lang="en-US" dirty="0"/>
              <a:t>It will go to PRODUCTION with December release.</a:t>
            </a:r>
          </a:p>
        </p:txBody>
      </p:sp>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spTree>
    <p:extLst>
      <p:ext uri="{BB962C8B-B14F-4D97-AF65-F5344CB8AC3E}">
        <p14:creationId xmlns:p14="http://schemas.microsoft.com/office/powerpoint/2010/main" val="4111516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Reschedule Interviews – </a:t>
            </a:r>
            <a:r>
              <a:rPr lang="en-US" b="1" dirty="0">
                <a:solidFill>
                  <a:schemeClr val="accent2"/>
                </a:solidFill>
              </a:rPr>
              <a:t>Verify interviewer availability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4342531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Reschedule Interviews – </a:t>
            </a:r>
            <a:r>
              <a:rPr lang="en-US" b="1" dirty="0">
                <a:solidFill>
                  <a:schemeClr val="accent2"/>
                </a:solidFill>
              </a:rPr>
              <a:t>Verify interviewer availability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12" name="Text Placeholder 3">
            <a:extLst>
              <a:ext uri="{FF2B5EF4-FFF2-40B4-BE49-F238E27FC236}">
                <a16:creationId xmlns:a16="http://schemas.microsoft.com/office/drawing/2014/main" id="{57F90343-F5E9-451E-9A86-9AC13A74B9E1}"/>
              </a:ext>
            </a:extLst>
          </p:cNvPr>
          <p:cNvSpPr txBox="1">
            <a:spLocks/>
          </p:cNvSpPr>
          <p:nvPr/>
        </p:nvSpPr>
        <p:spPr>
          <a:xfrm>
            <a:off x="51405" y="767235"/>
            <a:ext cx="4672128" cy="42639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Selecting </a:t>
            </a:r>
            <a:r>
              <a:rPr lang="en-US" sz="1200" b="1" dirty="0"/>
              <a:t>Reschedule Interview</a:t>
            </a:r>
            <a:r>
              <a:rPr lang="en-US" sz="1200" dirty="0"/>
              <a:t> in any of the screens displays the </a:t>
            </a:r>
            <a:r>
              <a:rPr lang="en-US" sz="1200" b="1" dirty="0"/>
              <a:t>appropriate “Reschedule Interview” </a:t>
            </a:r>
            <a:r>
              <a:rPr lang="en-US" sz="1200" dirty="0"/>
              <a:t>page depending upon the Interview Status. </a:t>
            </a:r>
          </a:p>
          <a:p>
            <a:pPr marL="171450" indent="-171450">
              <a:buFont typeface="Arial" panose="020B0604020202020204" pitchFamily="34" charset="0"/>
              <a:buChar char="•"/>
            </a:pPr>
            <a:r>
              <a:rPr lang="en-US" sz="1200" dirty="0"/>
              <a:t>On the </a:t>
            </a:r>
            <a:r>
              <a:rPr lang="en-US" sz="1200" b="1" dirty="0"/>
              <a:t>Reschedule Interview </a:t>
            </a:r>
            <a:r>
              <a:rPr lang="en-US" sz="1200" dirty="0"/>
              <a:t>screen, 2 workflows can be followed:</a:t>
            </a:r>
          </a:p>
          <a:p>
            <a:pPr marL="344488" lvl="1" indent="-171450">
              <a:buFont typeface="Arial" panose="020B0604020202020204" pitchFamily="34" charset="0"/>
              <a:buChar char="•"/>
            </a:pPr>
            <a:r>
              <a:rPr lang="en-US" sz="1050" b="1" dirty="0"/>
              <a:t>Reschedule the interview by selecting a new timeslot</a:t>
            </a:r>
          </a:p>
          <a:p>
            <a:pPr marL="344488" lvl="1" indent="-171450">
              <a:buFont typeface="Arial" panose="020B0604020202020204" pitchFamily="34" charset="0"/>
              <a:buChar char="•"/>
            </a:pPr>
            <a:r>
              <a:rPr lang="en-US" sz="1050" b="1" dirty="0"/>
              <a:t>Restart the process of requesting candidate availability by selecting interviewer available times</a:t>
            </a:r>
          </a:p>
          <a:p>
            <a:pPr marL="171450" indent="-171450">
              <a:buFont typeface="Arial" panose="020B0604020202020204" pitchFamily="34" charset="0"/>
              <a:buChar char="•"/>
            </a:pPr>
            <a:r>
              <a:rPr lang="en-US" sz="1200" dirty="0"/>
              <a:t>The interviewer name, interview duration, time slots, can be changed. </a:t>
            </a:r>
          </a:p>
          <a:p>
            <a:pPr marL="171450" indent="-171450">
              <a:buFont typeface="Arial" panose="020B0604020202020204" pitchFamily="34" charset="0"/>
              <a:buChar char="•"/>
            </a:pPr>
            <a:r>
              <a:rPr lang="en-US" sz="1200" dirty="0"/>
              <a:t>Details like the type of interview, and schedule type </a:t>
            </a:r>
            <a:r>
              <a:rPr lang="en-US" sz="1200" u="sng" dirty="0"/>
              <a:t>cannot</a:t>
            </a:r>
            <a:r>
              <a:rPr lang="en-US" sz="1200" dirty="0"/>
              <a:t> be changed. </a:t>
            </a:r>
          </a:p>
          <a:p>
            <a:pPr marL="171450" indent="-171450">
              <a:buFont typeface="Arial" panose="020B0604020202020204" pitchFamily="34" charset="0"/>
              <a:buChar char="•"/>
            </a:pPr>
            <a:r>
              <a:rPr lang="en-US" sz="1200" dirty="0"/>
              <a:t>Based on the changes made to the interview schedule, a communication must be sent to the impacted interviewers and candidates.</a:t>
            </a:r>
          </a:p>
          <a:p>
            <a:pPr marL="171450" indent="-171450">
              <a:buFont typeface="Arial" panose="020B0604020202020204" pitchFamily="34" charset="0"/>
              <a:buChar char="•"/>
            </a:pPr>
            <a:r>
              <a:rPr lang="en-US" sz="1200" dirty="0"/>
              <a:t>Similarly, based on the actions taken by the user, alert messages are displayed to the user on screen.</a:t>
            </a:r>
          </a:p>
          <a:p>
            <a:endParaRPr lang="en-US" dirty="0"/>
          </a:p>
        </p:txBody>
      </p:sp>
      <p:pic>
        <p:nvPicPr>
          <p:cNvPr id="5" name="Picture 4">
            <a:extLst>
              <a:ext uri="{FF2B5EF4-FFF2-40B4-BE49-F238E27FC236}">
                <a16:creationId xmlns:a16="http://schemas.microsoft.com/office/drawing/2014/main" id="{CAE39DE9-D747-4D34-8267-77E4CCD8F85B}"/>
              </a:ext>
            </a:extLst>
          </p:cNvPr>
          <p:cNvPicPr>
            <a:picLocks noChangeAspect="1"/>
          </p:cNvPicPr>
          <p:nvPr/>
        </p:nvPicPr>
        <p:blipFill>
          <a:blip r:embed="rId2"/>
          <a:stretch>
            <a:fillRect/>
          </a:stretch>
        </p:blipFill>
        <p:spPr>
          <a:xfrm>
            <a:off x="4734387" y="3585621"/>
            <a:ext cx="4354485" cy="1445570"/>
          </a:xfrm>
          <a:prstGeom prst="rect">
            <a:avLst/>
          </a:prstGeom>
        </p:spPr>
      </p:pic>
      <p:pic>
        <p:nvPicPr>
          <p:cNvPr id="8" name="Picture 7">
            <a:extLst>
              <a:ext uri="{FF2B5EF4-FFF2-40B4-BE49-F238E27FC236}">
                <a16:creationId xmlns:a16="http://schemas.microsoft.com/office/drawing/2014/main" id="{7C4FC6F1-4E18-4ABE-A5EE-F3E97F4FD601}"/>
              </a:ext>
            </a:extLst>
          </p:cNvPr>
          <p:cNvPicPr>
            <a:picLocks noChangeAspect="1"/>
          </p:cNvPicPr>
          <p:nvPr/>
        </p:nvPicPr>
        <p:blipFill>
          <a:blip r:embed="rId3"/>
          <a:stretch>
            <a:fillRect/>
          </a:stretch>
        </p:blipFill>
        <p:spPr>
          <a:xfrm>
            <a:off x="4740893" y="848240"/>
            <a:ext cx="2409207" cy="1067271"/>
          </a:xfrm>
          <a:prstGeom prst="rect">
            <a:avLst/>
          </a:prstGeom>
        </p:spPr>
      </p:pic>
      <p:pic>
        <p:nvPicPr>
          <p:cNvPr id="9" name="Picture 8">
            <a:extLst>
              <a:ext uri="{FF2B5EF4-FFF2-40B4-BE49-F238E27FC236}">
                <a16:creationId xmlns:a16="http://schemas.microsoft.com/office/drawing/2014/main" id="{5E0DF7E9-002D-4A07-9DA0-6E948D5BE02A}"/>
              </a:ext>
            </a:extLst>
          </p:cNvPr>
          <p:cNvPicPr>
            <a:picLocks noChangeAspect="1"/>
          </p:cNvPicPr>
          <p:nvPr/>
        </p:nvPicPr>
        <p:blipFill>
          <a:blip r:embed="rId4"/>
          <a:stretch>
            <a:fillRect/>
          </a:stretch>
        </p:blipFill>
        <p:spPr>
          <a:xfrm>
            <a:off x="4922435" y="1998986"/>
            <a:ext cx="4166437" cy="1525264"/>
          </a:xfrm>
          <a:prstGeom prst="rect">
            <a:avLst/>
          </a:prstGeom>
        </p:spPr>
      </p:pic>
    </p:spTree>
    <p:extLst>
      <p:ext uri="{BB962C8B-B14F-4D97-AF65-F5344CB8AC3E}">
        <p14:creationId xmlns:p14="http://schemas.microsoft.com/office/powerpoint/2010/main" val="7617854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92995"/>
            <a:ext cx="4201745" cy="3809986"/>
          </a:xfrm>
        </p:spPr>
        <p:txBody>
          <a:bodyPr/>
          <a:lstStyle/>
          <a:p>
            <a:r>
              <a:rPr lang="en-US" dirty="0"/>
              <a:t>RTC #: 128224</a:t>
            </a:r>
          </a:p>
          <a:p>
            <a:r>
              <a:rPr lang="en-US" dirty="0"/>
              <a:t>Description:</a:t>
            </a:r>
          </a:p>
          <a:p>
            <a:r>
              <a:rPr lang="en-US" sz="1300" dirty="0"/>
              <a:t>A new </a:t>
            </a:r>
            <a:r>
              <a:rPr lang="en-US" sz="1300" b="1" dirty="0"/>
              <a:t>Aging Interview RAM</a:t>
            </a:r>
            <a:r>
              <a:rPr lang="en-US" sz="1300" dirty="0"/>
              <a:t> Trigger Mechanism with associated attributes is added to the Rules Automation Manager. </a:t>
            </a:r>
          </a:p>
          <a:p>
            <a:r>
              <a:rPr lang="en-US" sz="1300" dirty="0"/>
              <a:t>This trigger sends reminder emails to the interview coordinators when an interview is aging, needs review as there was no deﬁnitive action was taken on its status. </a:t>
            </a:r>
          </a:p>
          <a:p>
            <a:r>
              <a:rPr lang="en-US" sz="1300" dirty="0"/>
              <a:t>Interviews where the interview date is not scheduled or canceled or rescheduled in a timely manner must trigger an email to the coordinator so that the required attention is received.</a:t>
            </a:r>
          </a:p>
          <a:p>
            <a:r>
              <a:rPr lang="en-US" sz="1300" dirty="0"/>
              <a:t>This will ensure that coordinators are reminded of interviews where their action is needed.</a:t>
            </a:r>
            <a:endParaRPr lang="en-IN" sz="13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33202"/>
            <a:ext cx="4114800" cy="559793"/>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RAM -Interview Manager Send Reminders to Coordinators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1" name="Picture 2" descr="wrench icon">
            <a:extLst>
              <a:ext uri="{FF2B5EF4-FFF2-40B4-BE49-F238E27FC236}">
                <a16:creationId xmlns:a16="http://schemas.microsoft.com/office/drawing/2014/main" id="{CA4C3F4B-77B5-430D-948D-B11DC01B422E}"/>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8" name="Picture 7">
            <a:extLst>
              <a:ext uri="{FF2B5EF4-FFF2-40B4-BE49-F238E27FC236}">
                <a16:creationId xmlns:a16="http://schemas.microsoft.com/office/drawing/2014/main" id="{49818543-0B64-4D0B-BC0A-C091EC126EA6}"/>
              </a:ext>
            </a:extLst>
          </p:cNvPr>
          <p:cNvPicPr>
            <a:picLocks noChangeAspect="1"/>
          </p:cNvPicPr>
          <p:nvPr/>
        </p:nvPicPr>
        <p:blipFill>
          <a:blip r:embed="rId6"/>
          <a:stretch>
            <a:fillRect/>
          </a:stretch>
        </p:blipFill>
        <p:spPr>
          <a:xfrm>
            <a:off x="4713659" y="1282900"/>
            <a:ext cx="4015625" cy="2158800"/>
          </a:xfrm>
          <a:prstGeom prst="rect">
            <a:avLst/>
          </a:prstGeom>
        </p:spPr>
      </p:pic>
    </p:spTree>
    <p:extLst>
      <p:ext uri="{BB962C8B-B14F-4D97-AF65-F5344CB8AC3E}">
        <p14:creationId xmlns:p14="http://schemas.microsoft.com/office/powerpoint/2010/main" val="2111637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b="1" dirty="0">
                <a:solidFill>
                  <a:schemeClr val="accent2"/>
                </a:solidFill>
              </a:rPr>
              <a:t>RAM -Interview Manager Send Reminders to Coordinators</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811924"/>
            <a:ext cx="8935370" cy="38854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IBM Plex Sans" panose="020B0503050000000000" pitchFamily="34" charset="0"/>
            </a:endParaRPr>
          </a:p>
        </p:txBody>
      </p:sp>
      <p:sp>
        <p:nvSpPr>
          <p:cNvPr id="4" name="Rectangle 3">
            <a:extLst>
              <a:ext uri="{FF2B5EF4-FFF2-40B4-BE49-F238E27FC236}">
                <a16:creationId xmlns:a16="http://schemas.microsoft.com/office/drawing/2014/main" id="{7FF6B859-625D-4EBE-8F7E-2E319871569A}"/>
              </a:ext>
            </a:extLst>
          </p:cNvPr>
          <p:cNvSpPr/>
          <p:nvPr/>
        </p:nvSpPr>
        <p:spPr>
          <a:xfrm>
            <a:off x="228599" y="863590"/>
            <a:ext cx="8811084" cy="4178067"/>
          </a:xfrm>
          <a:prstGeom prst="rect">
            <a:avLst/>
          </a:prstGeom>
        </p:spPr>
        <p:txBody>
          <a:bodyPr wrap="square">
            <a:spAutoFit/>
          </a:bodyPr>
          <a:lstStyle/>
          <a:p>
            <a:r>
              <a:rPr lang="en-US" sz="1200" dirty="0"/>
              <a:t>The following are the attributes for the new trigger.</a:t>
            </a:r>
          </a:p>
          <a:p>
            <a:endParaRPr lang="en-US" dirty="0"/>
          </a:p>
          <a:p>
            <a:r>
              <a:rPr lang="en-US" sz="1200" b="1" dirty="0"/>
              <a:t>Trigger Name: </a:t>
            </a:r>
            <a:r>
              <a:rPr lang="en-US" sz="1200" dirty="0"/>
              <a:t>Send reminders to Coordinators for Aging Interviews or Declined interviews based on Trigger event</a:t>
            </a:r>
          </a:p>
          <a:p>
            <a:r>
              <a:rPr lang="en-US" sz="1200" b="1" dirty="0"/>
              <a:t>Trigger Type: </a:t>
            </a:r>
            <a:r>
              <a:rPr lang="en-US" sz="1200" dirty="0"/>
              <a:t>RAM Trigger</a:t>
            </a:r>
          </a:p>
          <a:p>
            <a:r>
              <a:rPr lang="en-US" sz="1200" b="1" dirty="0"/>
              <a:t>Triggering Mechanism: </a:t>
            </a:r>
            <a:r>
              <a:rPr lang="en-US" sz="1200" dirty="0"/>
              <a:t>IM: Action Needed By Coordinator</a:t>
            </a:r>
          </a:p>
          <a:p>
            <a:r>
              <a:rPr lang="en-US" sz="1200" b="1" dirty="0"/>
              <a:t>Select Trigger Event: </a:t>
            </a:r>
            <a:r>
              <a:rPr lang="en-US" sz="1200" dirty="0"/>
              <a:t>3 options, 1. Aging Active Interviews (excludes declined) 2. Interviewer Declined 3. Candidate Declined</a:t>
            </a:r>
          </a:p>
          <a:p>
            <a:r>
              <a:rPr lang="en-US" sz="1200" b="1" dirty="0"/>
              <a:t>Timing Mechanism: </a:t>
            </a:r>
            <a:r>
              <a:rPr lang="en-US" sz="1200" dirty="0"/>
              <a:t>Aging (only option, default selection)</a:t>
            </a:r>
          </a:p>
          <a:p>
            <a:r>
              <a:rPr lang="en-US" sz="1000" i="1" dirty="0"/>
              <a:t>Note: Based on last interview action, not on interview creation</a:t>
            </a:r>
          </a:p>
          <a:p>
            <a:r>
              <a:rPr lang="en-US" sz="1200" b="1" dirty="0"/>
              <a:t>Trigger Timing (</a:t>
            </a:r>
            <a:r>
              <a:rPr lang="en-US" sz="1200" b="1" dirty="0" err="1"/>
              <a:t>hrs</a:t>
            </a:r>
            <a:r>
              <a:rPr lang="en-US" sz="1200" b="1" dirty="0"/>
              <a:t>): </a:t>
            </a:r>
            <a:r>
              <a:rPr lang="en-US" sz="1200" dirty="0"/>
              <a:t>48 </a:t>
            </a:r>
            <a:r>
              <a:rPr lang="en-US" sz="1200" dirty="0" err="1"/>
              <a:t>hrs</a:t>
            </a:r>
            <a:r>
              <a:rPr lang="en-US" sz="1200" dirty="0"/>
              <a:t> [2 days in advance, default value can be changed to integer value (Min 1, Max no limit)].</a:t>
            </a:r>
          </a:p>
          <a:p>
            <a:r>
              <a:rPr lang="en-US" sz="1200" b="1" dirty="0"/>
              <a:t>Triggering Context</a:t>
            </a:r>
            <a:r>
              <a:rPr lang="en-US" sz="1200" dirty="0"/>
              <a:t>: NA [only value, selected by default]</a:t>
            </a:r>
          </a:p>
          <a:p>
            <a:r>
              <a:rPr lang="en-US" sz="1200" b="1" dirty="0"/>
              <a:t>Deﬁned Rules</a:t>
            </a:r>
            <a:r>
              <a:rPr lang="en-US" dirty="0"/>
              <a:t>: </a:t>
            </a:r>
            <a:r>
              <a:rPr lang="en-US" sz="1200" dirty="0"/>
              <a:t>[blank by default, user can Add Rule as normal, with a few modiﬁcations]</a:t>
            </a:r>
          </a:p>
          <a:p>
            <a:r>
              <a:rPr lang="en-US" sz="1200" b="1" dirty="0"/>
              <a:t>Actions: </a:t>
            </a:r>
            <a:r>
              <a:rPr lang="en-US" sz="1200" dirty="0"/>
              <a:t>Normal Options. If Action is selected as “</a:t>
            </a:r>
            <a:r>
              <a:rPr lang="en-US" sz="1200" b="1" dirty="0"/>
              <a:t>Send Communication</a:t>
            </a:r>
            <a:r>
              <a:rPr lang="en-US" sz="1200" dirty="0"/>
              <a:t>”:</a:t>
            </a:r>
          </a:p>
          <a:p>
            <a:r>
              <a:rPr lang="en-US" sz="1200" b="1" dirty="0"/>
              <a:t>Select notiﬁcation template</a:t>
            </a:r>
            <a:r>
              <a:rPr lang="en-US" b="1" dirty="0"/>
              <a:t> </a:t>
            </a:r>
            <a:r>
              <a:rPr lang="en-US" sz="1200" dirty="0"/>
              <a:t>allows for normal communication templates as well as Interview Manager templates (that contains one or more interview tokens).</a:t>
            </a:r>
            <a:endParaRPr lang="en-IN" sz="1200" dirty="0"/>
          </a:p>
          <a:p>
            <a:pPr lvl="0"/>
            <a:r>
              <a:rPr lang="en-US" sz="1200" b="1" dirty="0"/>
              <a:t>Select recipients </a:t>
            </a:r>
            <a:r>
              <a:rPr lang="en-US" sz="1200" dirty="0"/>
              <a:t>includes normal recipient options as well as two new interview options:</a:t>
            </a:r>
          </a:p>
          <a:p>
            <a:pPr lvl="0"/>
            <a:endParaRPr lang="en-US" sz="900" dirty="0"/>
          </a:p>
          <a:p>
            <a:pPr marL="171450" lvl="0" indent="-171450">
              <a:buFont typeface="Arial" panose="020B0604020202020204" pitchFamily="34" charset="0"/>
              <a:buChar char="•"/>
            </a:pPr>
            <a:r>
              <a:rPr lang="en-US" sz="1100" b="1" i="1" dirty="0"/>
              <a:t>[Interview Fields] Lead Coordinator</a:t>
            </a:r>
          </a:p>
          <a:p>
            <a:pPr marL="171450" lvl="0" indent="-171450">
              <a:buFont typeface="Arial" panose="020B0604020202020204" pitchFamily="34" charset="0"/>
              <a:buChar char="•"/>
            </a:pPr>
            <a:r>
              <a:rPr lang="en-US" sz="1100" b="1" i="1" dirty="0"/>
              <a:t>[Interview Fields] Coordination Team </a:t>
            </a:r>
          </a:p>
          <a:p>
            <a:pPr lvl="0"/>
            <a:endParaRPr lang="en-US" sz="200" b="1" dirty="0"/>
          </a:p>
          <a:p>
            <a:pPr lvl="0"/>
            <a:r>
              <a:rPr lang="en-US" sz="1200" dirty="0"/>
              <a:t>Recipients list is ﬁltered to exclude </a:t>
            </a:r>
            <a:r>
              <a:rPr lang="en-US" sz="1200" b="1" dirty="0"/>
              <a:t>[Interview Fields] Interviewer</a:t>
            </a:r>
            <a:r>
              <a:rPr lang="en-US" sz="1200" dirty="0"/>
              <a:t> and </a:t>
            </a:r>
            <a:r>
              <a:rPr lang="en-US" sz="1200" b="1" dirty="0"/>
              <a:t>[Talent Record] email </a:t>
            </a:r>
            <a:r>
              <a:rPr lang="en-US" sz="1200" dirty="0"/>
              <a:t>for this trigger type, regardless of context. </a:t>
            </a:r>
          </a:p>
          <a:p>
            <a:pPr lvl="0"/>
            <a:r>
              <a:rPr lang="en-US" sz="1200" dirty="0"/>
              <a:t>Recipients list automatically selects </a:t>
            </a:r>
            <a:r>
              <a:rPr lang="en-US" sz="1200" b="1" dirty="0"/>
              <a:t>[Interview Fields] Lead Coordinator</a:t>
            </a:r>
            <a:r>
              <a:rPr lang="en-US" sz="1200" dirty="0"/>
              <a:t>(by default).</a:t>
            </a:r>
            <a:endParaRPr lang="en-IN" sz="1200" dirty="0"/>
          </a:p>
          <a:p>
            <a:endParaRPr lang="en-US" sz="1200" dirty="0"/>
          </a:p>
        </p:txBody>
      </p:sp>
    </p:spTree>
    <p:extLst>
      <p:ext uri="{BB962C8B-B14F-4D97-AF65-F5344CB8AC3E}">
        <p14:creationId xmlns:p14="http://schemas.microsoft.com/office/powerpoint/2010/main" val="3654495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131390</a:t>
            </a:r>
          </a:p>
          <a:p>
            <a:r>
              <a:rPr lang="en-US" dirty="0"/>
              <a:t>Description:</a:t>
            </a:r>
          </a:p>
          <a:p>
            <a:r>
              <a:rPr lang="en-US" dirty="0"/>
              <a:t>The menu option for accessing the Recruiter Branding tool is updated. </a:t>
            </a:r>
          </a:p>
          <a:p>
            <a:r>
              <a:rPr lang="en-US" dirty="0"/>
              <a:t>It is updated from </a:t>
            </a:r>
            <a:r>
              <a:rPr lang="en-US" b="1" dirty="0"/>
              <a:t>BrassRing UI Colors </a:t>
            </a:r>
            <a:r>
              <a:rPr lang="en-US" dirty="0"/>
              <a:t>to </a:t>
            </a:r>
            <a:r>
              <a:rPr lang="en-US" b="1" dirty="0"/>
              <a:t>BrassRing Recruiter Branding</a:t>
            </a:r>
            <a:r>
              <a:rPr lang="en-US" dirty="0"/>
              <a:t>.</a:t>
            </a:r>
          </a:p>
          <a:p>
            <a:r>
              <a:rPr lang="en-US" dirty="0"/>
              <a:t>When users select this option, the Recruiter Branding tool is displayed in a new window.</a:t>
            </a:r>
          </a:p>
          <a:p>
            <a:r>
              <a:rPr lang="en-US" dirty="0"/>
              <a:t>Users can configure font, font size, color and background image in this section.</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Recruiter Branding Tool - Update to Display Responsive Settings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9" name="image17.jpeg">
            <a:extLst>
              <a:ext uri="{FF2B5EF4-FFF2-40B4-BE49-F238E27FC236}">
                <a16:creationId xmlns:a16="http://schemas.microsoft.com/office/drawing/2014/main" id="{7DE80F9A-8D3E-4005-B575-7D2A82AF4980}"/>
              </a:ext>
            </a:extLst>
          </p:cNvPr>
          <p:cNvPicPr/>
          <p:nvPr/>
        </p:nvPicPr>
        <p:blipFill>
          <a:blip r:embed="rId6" cstate="print"/>
          <a:stretch>
            <a:fillRect/>
          </a:stretch>
        </p:blipFill>
        <p:spPr>
          <a:xfrm>
            <a:off x="5251069" y="1100904"/>
            <a:ext cx="3346831" cy="3435350"/>
          </a:xfrm>
          <a:prstGeom prst="rect">
            <a:avLst/>
          </a:prstGeom>
        </p:spPr>
      </p:pic>
    </p:spTree>
    <p:extLst>
      <p:ext uri="{BB962C8B-B14F-4D97-AF65-F5344CB8AC3E}">
        <p14:creationId xmlns:p14="http://schemas.microsoft.com/office/powerpoint/2010/main" val="1457657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343403" cy="3863176"/>
          </a:xfrm>
        </p:spPr>
        <p:txBody>
          <a:bodyPr/>
          <a:lstStyle/>
          <a:p>
            <a:r>
              <a:rPr lang="en-US" dirty="0"/>
              <a:t>RTC #: 131603</a:t>
            </a:r>
          </a:p>
          <a:p>
            <a:r>
              <a:rPr lang="en-US" dirty="0"/>
              <a:t>Description:</a:t>
            </a:r>
          </a:p>
          <a:p>
            <a:r>
              <a:rPr lang="en-US" sz="1400" dirty="0"/>
              <a:t>The background image selection modal in the BrassRing recruiter branding tool has been enhanced.</a:t>
            </a:r>
          </a:p>
          <a:p>
            <a:r>
              <a:rPr lang="en-US" sz="1400" dirty="0"/>
              <a:t>Users can now conﬁgure the </a:t>
            </a:r>
            <a:r>
              <a:rPr lang="en-US" sz="1400" b="1" dirty="0"/>
              <a:t>background image </a:t>
            </a:r>
            <a:r>
              <a:rPr lang="en-US" sz="1400" dirty="0"/>
              <a:t>of the landing page by uploading a new image.</a:t>
            </a:r>
          </a:p>
          <a:p>
            <a:r>
              <a:rPr lang="en-US" sz="1400" dirty="0"/>
              <a:t>When users </a:t>
            </a:r>
            <a:r>
              <a:rPr lang="en-US" sz="1400" b="1" dirty="0"/>
              <a:t>upload</a:t>
            </a:r>
            <a:r>
              <a:rPr lang="en-US" sz="1400" dirty="0"/>
              <a:t> the new image, they have the option to </a:t>
            </a:r>
            <a:r>
              <a:rPr lang="en-US" sz="1400" b="1" dirty="0"/>
              <a:t>preview</a:t>
            </a:r>
            <a:r>
              <a:rPr lang="en-US" sz="1400" dirty="0"/>
              <a:t> the landing page with the new image.</a:t>
            </a:r>
          </a:p>
          <a:p>
            <a:r>
              <a:rPr lang="en-US" sz="1400" dirty="0"/>
              <a:t>Users can also select the </a:t>
            </a:r>
            <a:r>
              <a:rPr lang="en-US" sz="1400" b="1" dirty="0"/>
              <a:t>Use Default </a:t>
            </a:r>
            <a:r>
              <a:rPr lang="en-US" sz="1400" dirty="0"/>
              <a:t>option and if this option is selected, a check mark is displayed next to the Use default link to indicate that the default image is being displayed.</a:t>
            </a:r>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Recruiter Branding Tool - Background Image Conﬁguration Enhancement</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8" name="Picture 7">
            <a:extLst>
              <a:ext uri="{FF2B5EF4-FFF2-40B4-BE49-F238E27FC236}">
                <a16:creationId xmlns:a16="http://schemas.microsoft.com/office/drawing/2014/main" id="{1501A62C-D003-4EAA-BA52-407C96012036}"/>
              </a:ext>
            </a:extLst>
          </p:cNvPr>
          <p:cNvPicPr>
            <a:picLocks noChangeAspect="1"/>
          </p:cNvPicPr>
          <p:nvPr/>
        </p:nvPicPr>
        <p:blipFill>
          <a:blip r:embed="rId6"/>
          <a:stretch>
            <a:fillRect/>
          </a:stretch>
        </p:blipFill>
        <p:spPr>
          <a:xfrm>
            <a:off x="4781549" y="1237288"/>
            <a:ext cx="4305821" cy="2521912"/>
          </a:xfrm>
          <a:prstGeom prst="rect">
            <a:avLst/>
          </a:prstGeom>
        </p:spPr>
      </p:pic>
    </p:spTree>
    <p:extLst>
      <p:ext uri="{BB962C8B-B14F-4D97-AF65-F5344CB8AC3E}">
        <p14:creationId xmlns:p14="http://schemas.microsoft.com/office/powerpoint/2010/main" val="33982344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114803" cy="3863176"/>
          </a:xfrm>
        </p:spPr>
        <p:txBody>
          <a:bodyPr/>
          <a:lstStyle/>
          <a:p>
            <a:r>
              <a:rPr lang="en-US" dirty="0"/>
              <a:t>RTC #: 132435</a:t>
            </a:r>
          </a:p>
          <a:p>
            <a:r>
              <a:rPr lang="en-US" dirty="0"/>
              <a:t>Description:</a:t>
            </a:r>
          </a:p>
          <a:p>
            <a:r>
              <a:rPr lang="en-US" dirty="0"/>
              <a:t>Previously, Workbench Power users were able to conﬁgure banding for batch assessments.</a:t>
            </a:r>
          </a:p>
          <a:p>
            <a:r>
              <a:rPr lang="en-US" dirty="0"/>
              <a:t>However, they were unable to edit banding (Max &amp; Min scores) for individual assessments.</a:t>
            </a:r>
          </a:p>
          <a:p>
            <a:r>
              <a:rPr lang="en-US" dirty="0"/>
              <a:t>Starting this release, Power users get the privilege to edit banding for individual assessments.</a:t>
            </a:r>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Workbench Power Users - Assessment Banding Privileges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8" name="Picture 7">
            <a:extLst>
              <a:ext uri="{FF2B5EF4-FFF2-40B4-BE49-F238E27FC236}">
                <a16:creationId xmlns:a16="http://schemas.microsoft.com/office/drawing/2014/main" id="{EAF21F78-57FA-4728-BE56-9D93A19701C9}"/>
              </a:ext>
            </a:extLst>
          </p:cNvPr>
          <p:cNvPicPr>
            <a:picLocks noChangeAspect="1"/>
          </p:cNvPicPr>
          <p:nvPr/>
        </p:nvPicPr>
        <p:blipFill>
          <a:blip r:embed="rId6"/>
          <a:stretch>
            <a:fillRect/>
          </a:stretch>
        </p:blipFill>
        <p:spPr>
          <a:xfrm>
            <a:off x="4572000" y="1235753"/>
            <a:ext cx="4572000" cy="2167847"/>
          </a:xfrm>
          <a:prstGeom prst="rect">
            <a:avLst/>
          </a:prstGeom>
        </p:spPr>
      </p:pic>
    </p:spTree>
    <p:extLst>
      <p:ext uri="{BB962C8B-B14F-4D97-AF65-F5344CB8AC3E}">
        <p14:creationId xmlns:p14="http://schemas.microsoft.com/office/powerpoint/2010/main" val="959625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149209" y="901832"/>
            <a:ext cx="4422792" cy="3994018"/>
          </a:xfrm>
        </p:spPr>
        <p:txBody>
          <a:bodyPr/>
          <a:lstStyle/>
          <a:p>
            <a:r>
              <a:rPr lang="en-US" sz="1200" dirty="0"/>
              <a:t>RTC #: 129968</a:t>
            </a:r>
          </a:p>
          <a:p>
            <a:r>
              <a:rPr lang="en-US" sz="1200" dirty="0"/>
              <a:t>Description:</a:t>
            </a:r>
          </a:p>
          <a:p>
            <a:r>
              <a:rPr lang="en-US" sz="1200" dirty="0"/>
              <a:t>Currently, a BrassRing user can move/copy a candidate from one req to another. </a:t>
            </a:r>
          </a:p>
          <a:p>
            <a:r>
              <a:rPr lang="en-US" sz="1200" dirty="0"/>
              <a:t>However, there is no record from which req a candidate was copied or moved to the current req.</a:t>
            </a:r>
          </a:p>
          <a:p>
            <a:r>
              <a:rPr lang="en-US" sz="1200" dirty="0"/>
              <a:t>Starting this release, a log is maintained indicating the source requisition from which a candidate is copied or moved to the current req. </a:t>
            </a:r>
          </a:p>
          <a:p>
            <a:r>
              <a:rPr lang="en-US" sz="1200" dirty="0"/>
              <a:t>The candidate’s Talent Record </a:t>
            </a:r>
            <a:r>
              <a:rPr lang="en-US" sz="1200" b="1" dirty="0"/>
              <a:t>Action log </a:t>
            </a:r>
            <a:r>
              <a:rPr lang="en-US" sz="1200" dirty="0"/>
              <a:t>captures the below information:</a:t>
            </a:r>
          </a:p>
          <a:p>
            <a:pPr>
              <a:spcBef>
                <a:spcPts val="0"/>
              </a:spcBef>
            </a:pPr>
            <a:endParaRPr lang="en-US" sz="1200" i="1" dirty="0"/>
          </a:p>
          <a:p>
            <a:pPr marL="171450" lvl="0" indent="-171450">
              <a:spcBef>
                <a:spcPts val="0"/>
              </a:spcBef>
              <a:buFont typeface="Arial" panose="020B0604020202020204" pitchFamily="34" charset="0"/>
              <a:buChar char="•"/>
            </a:pPr>
            <a:r>
              <a:rPr lang="en-US" sz="1100" b="1" i="1" dirty="0"/>
              <a:t>Source folder or req details</a:t>
            </a:r>
            <a:endParaRPr lang="en-IN" sz="1100" b="1" i="1" dirty="0"/>
          </a:p>
          <a:p>
            <a:pPr marL="171450" lvl="0" indent="-171450">
              <a:spcBef>
                <a:spcPts val="0"/>
              </a:spcBef>
              <a:buFont typeface="Arial" panose="020B0604020202020204" pitchFamily="34" charset="0"/>
              <a:buChar char="•"/>
            </a:pPr>
            <a:r>
              <a:rPr lang="en-US" sz="1100" b="1" i="1" dirty="0"/>
              <a:t>Date of copy or move action</a:t>
            </a:r>
            <a:endParaRPr lang="en-IN" sz="1100" b="1" i="1" dirty="0"/>
          </a:p>
          <a:p>
            <a:r>
              <a:rPr lang="en-US" sz="1100" b="1" dirty="0"/>
              <a:t>Note</a:t>
            </a:r>
            <a:r>
              <a:rPr lang="en-US" sz="1400" dirty="0"/>
              <a:t>: </a:t>
            </a:r>
            <a:r>
              <a:rPr lang="en-US" sz="1000" i="1" dirty="0"/>
              <a:t>All (including RAM action) copy and move action details post this release will be available. Historical copy and move action information will be unavailable.</a:t>
            </a:r>
            <a:endParaRPr lang="en-IN" sz="1000" i="1"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13638"/>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Candidates - Document Source Req Information of Copied Candidates</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sp>
        <p:nvSpPr>
          <p:cNvPr id="12" name="Star: 5 Points 11">
            <a:extLst>
              <a:ext uri="{FF2B5EF4-FFF2-40B4-BE49-F238E27FC236}">
                <a16:creationId xmlns:a16="http://schemas.microsoft.com/office/drawing/2014/main" id="{F8047B09-76F4-4238-8E6E-E1CF96F325FB}"/>
              </a:ext>
            </a:extLst>
          </p:cNvPr>
          <p:cNvSpPr/>
          <p:nvPr/>
        </p:nvSpPr>
        <p:spPr>
          <a:xfrm>
            <a:off x="3695439" y="821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pic>
        <p:nvPicPr>
          <p:cNvPr id="9" name="Picture 8">
            <a:extLst>
              <a:ext uri="{FF2B5EF4-FFF2-40B4-BE49-F238E27FC236}">
                <a16:creationId xmlns:a16="http://schemas.microsoft.com/office/drawing/2014/main" id="{AB6A0459-E78D-427A-91CD-3A3C14435EDE}"/>
              </a:ext>
            </a:extLst>
          </p:cNvPr>
          <p:cNvPicPr>
            <a:picLocks noChangeAspect="1"/>
          </p:cNvPicPr>
          <p:nvPr/>
        </p:nvPicPr>
        <p:blipFill>
          <a:blip r:embed="rId5"/>
          <a:stretch>
            <a:fillRect/>
          </a:stretch>
        </p:blipFill>
        <p:spPr>
          <a:xfrm>
            <a:off x="4916127" y="1460903"/>
            <a:ext cx="4078664" cy="875898"/>
          </a:xfrm>
          <a:prstGeom prst="rect">
            <a:avLst/>
          </a:prstGeom>
        </p:spPr>
      </p:pic>
      <p:sp>
        <p:nvSpPr>
          <p:cNvPr id="15" name="TextBox 14">
            <a:extLst>
              <a:ext uri="{FF2B5EF4-FFF2-40B4-BE49-F238E27FC236}">
                <a16:creationId xmlns:a16="http://schemas.microsoft.com/office/drawing/2014/main" id="{19A64099-F479-4959-AE5F-8A4BC7985F14}"/>
              </a:ext>
            </a:extLst>
          </p:cNvPr>
          <p:cNvSpPr txBox="1"/>
          <p:nvPr/>
        </p:nvSpPr>
        <p:spPr>
          <a:xfrm>
            <a:off x="6195895" y="1157813"/>
            <a:ext cx="868423" cy="300082"/>
          </a:xfrm>
          <a:prstGeom prst="rect">
            <a:avLst/>
          </a:prstGeom>
          <a:noFill/>
        </p:spPr>
        <p:txBody>
          <a:bodyPr wrap="square" rtlCol="0">
            <a:spAutoFit/>
          </a:bodyPr>
          <a:lstStyle/>
          <a:p>
            <a:r>
              <a:rPr lang="en-IN" dirty="0"/>
              <a:t>Before</a:t>
            </a:r>
          </a:p>
        </p:txBody>
      </p:sp>
      <p:sp>
        <p:nvSpPr>
          <p:cNvPr id="16" name="TextBox 15">
            <a:extLst>
              <a:ext uri="{FF2B5EF4-FFF2-40B4-BE49-F238E27FC236}">
                <a16:creationId xmlns:a16="http://schemas.microsoft.com/office/drawing/2014/main" id="{6B4F699C-09BD-452D-8F23-E3AFC508ABB8}"/>
              </a:ext>
            </a:extLst>
          </p:cNvPr>
          <p:cNvSpPr txBox="1"/>
          <p:nvPr/>
        </p:nvSpPr>
        <p:spPr>
          <a:xfrm>
            <a:off x="6285287" y="2584509"/>
            <a:ext cx="572713" cy="300082"/>
          </a:xfrm>
          <a:prstGeom prst="rect">
            <a:avLst/>
          </a:prstGeom>
          <a:noFill/>
        </p:spPr>
        <p:txBody>
          <a:bodyPr wrap="square" rtlCol="0">
            <a:spAutoFit/>
          </a:bodyPr>
          <a:lstStyle/>
          <a:p>
            <a:r>
              <a:rPr lang="en-IN" dirty="0"/>
              <a:t>After</a:t>
            </a:r>
          </a:p>
        </p:txBody>
      </p:sp>
      <p:pic>
        <p:nvPicPr>
          <p:cNvPr id="13" name="Picture 12">
            <a:extLst>
              <a:ext uri="{FF2B5EF4-FFF2-40B4-BE49-F238E27FC236}">
                <a16:creationId xmlns:a16="http://schemas.microsoft.com/office/drawing/2014/main" id="{92EFE767-C2C9-490B-839E-2D8338C66670}"/>
              </a:ext>
            </a:extLst>
          </p:cNvPr>
          <p:cNvPicPr>
            <a:picLocks noChangeAspect="1"/>
          </p:cNvPicPr>
          <p:nvPr/>
        </p:nvPicPr>
        <p:blipFill>
          <a:blip r:embed="rId6"/>
          <a:stretch>
            <a:fillRect/>
          </a:stretch>
        </p:blipFill>
        <p:spPr>
          <a:xfrm>
            <a:off x="4942483" y="2987895"/>
            <a:ext cx="4052309" cy="931758"/>
          </a:xfrm>
          <a:prstGeom prst="rect">
            <a:avLst/>
          </a:prstGeom>
        </p:spPr>
      </p:pic>
      <p:pic>
        <p:nvPicPr>
          <p:cNvPr id="17" name="Picture 16">
            <a:extLst>
              <a:ext uri="{FF2B5EF4-FFF2-40B4-BE49-F238E27FC236}">
                <a16:creationId xmlns:a16="http://schemas.microsoft.com/office/drawing/2014/main" id="{6A73FE19-6CDD-4CCB-AC0D-3A1E3C870463}"/>
              </a:ext>
            </a:extLst>
          </p:cNvPr>
          <p:cNvPicPr>
            <a:picLocks noChangeAspect="1"/>
          </p:cNvPicPr>
          <p:nvPr/>
        </p:nvPicPr>
        <p:blipFill>
          <a:blip r:embed="rId7"/>
          <a:stretch>
            <a:fillRect/>
          </a:stretch>
        </p:blipFill>
        <p:spPr>
          <a:xfrm>
            <a:off x="4942484" y="4131576"/>
            <a:ext cx="4052308" cy="875150"/>
          </a:xfrm>
          <a:prstGeom prst="rect">
            <a:avLst/>
          </a:prstGeom>
        </p:spPr>
      </p:pic>
    </p:spTree>
    <p:extLst>
      <p:ext uri="{BB962C8B-B14F-4D97-AF65-F5344CB8AC3E}">
        <p14:creationId xmlns:p14="http://schemas.microsoft.com/office/powerpoint/2010/main" val="37659382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931340"/>
            <a:ext cx="4343399" cy="3786710"/>
          </a:xfrm>
        </p:spPr>
        <p:txBody>
          <a:bodyPr/>
          <a:lstStyle/>
          <a:p>
            <a:r>
              <a:rPr lang="en-US" dirty="0"/>
              <a:t>RTC #: 126448</a:t>
            </a:r>
          </a:p>
          <a:p>
            <a:r>
              <a:rPr lang="en-US" dirty="0"/>
              <a:t>Description:</a:t>
            </a:r>
          </a:p>
          <a:p>
            <a:r>
              <a:rPr lang="en-US" sz="1400" dirty="0"/>
              <a:t>The content of the “Candidate availability” response email has been enhanced.</a:t>
            </a:r>
          </a:p>
          <a:p>
            <a:r>
              <a:rPr lang="en-US" sz="1400" dirty="0"/>
              <a:t>The content of the automatic email received by an interview coordinator in response to the Candidate Availability Request is updated.</a:t>
            </a:r>
          </a:p>
          <a:p>
            <a:r>
              <a:rPr lang="en-US" sz="1400" dirty="0"/>
              <a:t>The email provides information about the candidate's availability in the email body.</a:t>
            </a:r>
          </a:p>
          <a:p>
            <a:r>
              <a:rPr lang="en-US" sz="1400" dirty="0"/>
              <a:t>A new field “</a:t>
            </a:r>
            <a:r>
              <a:rPr lang="en-US" sz="1400" b="1" dirty="0"/>
              <a:t>Candidate Response</a:t>
            </a:r>
            <a:r>
              <a:rPr lang="en-US" sz="1400" dirty="0"/>
              <a:t>” has been added to the body which will show whether a candidate has “</a:t>
            </a:r>
            <a:r>
              <a:rPr lang="en-US" sz="1400" b="1" dirty="0"/>
              <a:t>provided</a:t>
            </a:r>
            <a:r>
              <a:rPr lang="en-US" sz="1400" dirty="0"/>
              <a:t>” or “</a:t>
            </a:r>
            <a:r>
              <a:rPr lang="en-US" sz="1400" b="1" dirty="0"/>
              <a:t>declined</a:t>
            </a:r>
            <a:r>
              <a:rPr lang="en-US" sz="1400" dirty="0"/>
              <a:t>” their availability.</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75623"/>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Interview Manager - Response Email Content Update</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pic>
        <p:nvPicPr>
          <p:cNvPr id="8" name="Picture 7">
            <a:extLst>
              <a:ext uri="{FF2B5EF4-FFF2-40B4-BE49-F238E27FC236}">
                <a16:creationId xmlns:a16="http://schemas.microsoft.com/office/drawing/2014/main" id="{74CFEFBD-41C0-436F-9517-2806553AA75B}"/>
              </a:ext>
            </a:extLst>
          </p:cNvPr>
          <p:cNvPicPr>
            <a:picLocks noChangeAspect="1"/>
          </p:cNvPicPr>
          <p:nvPr/>
        </p:nvPicPr>
        <p:blipFill>
          <a:blip r:embed="rId5"/>
          <a:stretch>
            <a:fillRect/>
          </a:stretch>
        </p:blipFill>
        <p:spPr>
          <a:xfrm>
            <a:off x="4850781" y="3417120"/>
            <a:ext cx="4151774" cy="1216176"/>
          </a:xfrm>
          <a:prstGeom prst="rect">
            <a:avLst/>
          </a:prstGeom>
        </p:spPr>
      </p:pic>
      <p:pic>
        <p:nvPicPr>
          <p:cNvPr id="12" name="Picture 11">
            <a:extLst>
              <a:ext uri="{FF2B5EF4-FFF2-40B4-BE49-F238E27FC236}">
                <a16:creationId xmlns:a16="http://schemas.microsoft.com/office/drawing/2014/main" id="{AB662B3A-BD25-4D67-970C-0F46EE19F1E7}"/>
              </a:ext>
            </a:extLst>
          </p:cNvPr>
          <p:cNvPicPr>
            <a:picLocks noChangeAspect="1"/>
          </p:cNvPicPr>
          <p:nvPr/>
        </p:nvPicPr>
        <p:blipFill>
          <a:blip r:embed="rId6"/>
          <a:stretch>
            <a:fillRect/>
          </a:stretch>
        </p:blipFill>
        <p:spPr>
          <a:xfrm>
            <a:off x="4850781" y="1592356"/>
            <a:ext cx="4150346" cy="1216176"/>
          </a:xfrm>
          <a:prstGeom prst="rect">
            <a:avLst/>
          </a:prstGeom>
        </p:spPr>
      </p:pic>
      <p:sp>
        <p:nvSpPr>
          <p:cNvPr id="15" name="TextBox 14">
            <a:extLst>
              <a:ext uri="{FF2B5EF4-FFF2-40B4-BE49-F238E27FC236}">
                <a16:creationId xmlns:a16="http://schemas.microsoft.com/office/drawing/2014/main" id="{D083EBE3-24AE-49E5-ABED-449DEA2A0324}"/>
              </a:ext>
            </a:extLst>
          </p:cNvPr>
          <p:cNvSpPr txBox="1"/>
          <p:nvPr/>
        </p:nvSpPr>
        <p:spPr>
          <a:xfrm>
            <a:off x="6195895" y="1157813"/>
            <a:ext cx="868423" cy="300082"/>
          </a:xfrm>
          <a:prstGeom prst="rect">
            <a:avLst/>
          </a:prstGeom>
          <a:noFill/>
        </p:spPr>
        <p:txBody>
          <a:bodyPr wrap="square" rtlCol="0">
            <a:spAutoFit/>
          </a:bodyPr>
          <a:lstStyle/>
          <a:p>
            <a:r>
              <a:rPr lang="en-IN" dirty="0"/>
              <a:t>Before</a:t>
            </a:r>
          </a:p>
        </p:txBody>
      </p:sp>
      <p:sp>
        <p:nvSpPr>
          <p:cNvPr id="16" name="TextBox 15">
            <a:extLst>
              <a:ext uri="{FF2B5EF4-FFF2-40B4-BE49-F238E27FC236}">
                <a16:creationId xmlns:a16="http://schemas.microsoft.com/office/drawing/2014/main" id="{9A1B8C33-994B-4877-A4E6-46B75BC2D096}"/>
              </a:ext>
            </a:extLst>
          </p:cNvPr>
          <p:cNvSpPr txBox="1"/>
          <p:nvPr/>
        </p:nvSpPr>
        <p:spPr>
          <a:xfrm>
            <a:off x="6250903" y="2978772"/>
            <a:ext cx="572713" cy="300082"/>
          </a:xfrm>
          <a:prstGeom prst="rect">
            <a:avLst/>
          </a:prstGeom>
          <a:noFill/>
        </p:spPr>
        <p:txBody>
          <a:bodyPr wrap="square" rtlCol="0">
            <a:spAutoFit/>
          </a:bodyPr>
          <a:lstStyle/>
          <a:p>
            <a:r>
              <a:rPr lang="en-IN" dirty="0"/>
              <a:t>After</a:t>
            </a:r>
          </a:p>
        </p:txBody>
      </p:sp>
    </p:spTree>
    <p:extLst>
      <p:ext uri="{BB962C8B-B14F-4D97-AF65-F5344CB8AC3E}">
        <p14:creationId xmlns:p14="http://schemas.microsoft.com/office/powerpoint/2010/main" val="1273604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914400"/>
            <a:ext cx="4343399" cy="3527669"/>
          </a:xfrm>
        </p:spPr>
        <p:txBody>
          <a:bodyPr/>
          <a:lstStyle/>
          <a:p>
            <a:r>
              <a:rPr lang="en-US" dirty="0"/>
              <a:t>RTC #: 132804</a:t>
            </a:r>
          </a:p>
          <a:p>
            <a:r>
              <a:rPr lang="en-US" dirty="0"/>
              <a:t>Description:</a:t>
            </a:r>
          </a:p>
          <a:p>
            <a:r>
              <a:rPr lang="en-US" dirty="0"/>
              <a:t>The CK Editor previously used on BrassRing is now being replaced with a new version.</a:t>
            </a:r>
          </a:p>
          <a:p>
            <a:r>
              <a:rPr lang="en-US" dirty="0"/>
              <a:t>Starting this release, CK Editor v4 is available in BrassRing. </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90"/>
            <a:ext cx="4114800" cy="35691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CK Editor - Updated Version</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pic>
        <p:nvPicPr>
          <p:cNvPr id="2" name="Picture 1">
            <a:extLst>
              <a:ext uri="{FF2B5EF4-FFF2-40B4-BE49-F238E27FC236}">
                <a16:creationId xmlns:a16="http://schemas.microsoft.com/office/drawing/2014/main" id="{13DBEFBA-029C-47E7-BE53-C1E588CF6209}"/>
              </a:ext>
            </a:extLst>
          </p:cNvPr>
          <p:cNvPicPr>
            <a:picLocks noChangeAspect="1"/>
          </p:cNvPicPr>
          <p:nvPr/>
        </p:nvPicPr>
        <p:blipFill>
          <a:blip r:embed="rId5"/>
          <a:stretch>
            <a:fillRect/>
          </a:stretch>
        </p:blipFill>
        <p:spPr>
          <a:xfrm>
            <a:off x="4837335" y="1192469"/>
            <a:ext cx="4041329" cy="2322417"/>
          </a:xfrm>
          <a:prstGeom prst="rect">
            <a:avLst/>
          </a:prstGeom>
        </p:spPr>
      </p:pic>
    </p:spTree>
    <p:extLst>
      <p:ext uri="{BB962C8B-B14F-4D97-AF65-F5344CB8AC3E}">
        <p14:creationId xmlns:p14="http://schemas.microsoft.com/office/powerpoint/2010/main" val="40867092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Talent Gateways</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1" y="914400"/>
            <a:ext cx="4207850" cy="3810000"/>
          </a:xfrm>
        </p:spPr>
        <p:txBody>
          <a:bodyPr/>
          <a:lstStyle/>
          <a:p>
            <a:r>
              <a:rPr lang="en-US" dirty="0"/>
              <a:t>RTC #: 132039</a:t>
            </a:r>
          </a:p>
          <a:p>
            <a:r>
              <a:rPr lang="en-US" dirty="0"/>
              <a:t>Description:</a:t>
            </a:r>
          </a:p>
          <a:p>
            <a:r>
              <a:rPr lang="en-US" dirty="0"/>
              <a:t>During the previous build, the Google Sign in and Sign-up options present on the Talent Gateways were updated.</a:t>
            </a:r>
          </a:p>
          <a:p>
            <a:r>
              <a:rPr lang="en-US" dirty="0"/>
              <a:t>It was observed that when the text on these buttons were translated, the text was wrapping to next line.</a:t>
            </a:r>
          </a:p>
          <a:p>
            <a:r>
              <a:rPr lang="en-US" dirty="0"/>
              <a:t>The buttons are now updated to dynamically resize.</a:t>
            </a:r>
          </a:p>
          <a:p>
            <a:r>
              <a:rPr lang="en-US" dirty="0"/>
              <a:t>This will ensure better screen usage and improved user experience.</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90"/>
            <a:ext cx="4114800" cy="35691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Google Sign In Branding Updates</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pic>
        <p:nvPicPr>
          <p:cNvPr id="2" name="Picture 1">
            <a:extLst>
              <a:ext uri="{FF2B5EF4-FFF2-40B4-BE49-F238E27FC236}">
                <a16:creationId xmlns:a16="http://schemas.microsoft.com/office/drawing/2014/main" id="{F61ED9EB-9DEE-4FB3-91CF-7FCE9873C83B}"/>
              </a:ext>
            </a:extLst>
          </p:cNvPr>
          <p:cNvPicPr>
            <a:picLocks noChangeAspect="1"/>
          </p:cNvPicPr>
          <p:nvPr/>
        </p:nvPicPr>
        <p:blipFill>
          <a:blip r:embed="rId5"/>
          <a:stretch>
            <a:fillRect/>
          </a:stretch>
        </p:blipFill>
        <p:spPr>
          <a:xfrm>
            <a:off x="6647665" y="1655993"/>
            <a:ext cx="2390043" cy="2090507"/>
          </a:xfrm>
          <a:prstGeom prst="rect">
            <a:avLst/>
          </a:prstGeom>
        </p:spPr>
      </p:pic>
      <p:pic>
        <p:nvPicPr>
          <p:cNvPr id="8" name="Picture 7">
            <a:extLst>
              <a:ext uri="{FF2B5EF4-FFF2-40B4-BE49-F238E27FC236}">
                <a16:creationId xmlns:a16="http://schemas.microsoft.com/office/drawing/2014/main" id="{DC67F73C-44B9-4FEB-A5A1-1A092458B1AE}"/>
              </a:ext>
            </a:extLst>
          </p:cNvPr>
          <p:cNvPicPr>
            <a:picLocks noChangeAspect="1"/>
          </p:cNvPicPr>
          <p:nvPr/>
        </p:nvPicPr>
        <p:blipFill>
          <a:blip r:embed="rId6"/>
          <a:stretch>
            <a:fillRect/>
          </a:stretch>
        </p:blipFill>
        <p:spPr>
          <a:xfrm>
            <a:off x="4572000" y="1655993"/>
            <a:ext cx="1982615" cy="2636673"/>
          </a:xfrm>
          <a:prstGeom prst="rect">
            <a:avLst/>
          </a:prstGeom>
        </p:spPr>
      </p:pic>
      <p:sp>
        <p:nvSpPr>
          <p:cNvPr id="11" name="TextBox 10">
            <a:extLst>
              <a:ext uri="{FF2B5EF4-FFF2-40B4-BE49-F238E27FC236}">
                <a16:creationId xmlns:a16="http://schemas.microsoft.com/office/drawing/2014/main" id="{789FFFE2-D106-4BBF-9510-DCE9329AD8B2}"/>
              </a:ext>
            </a:extLst>
          </p:cNvPr>
          <p:cNvSpPr txBox="1"/>
          <p:nvPr/>
        </p:nvSpPr>
        <p:spPr>
          <a:xfrm>
            <a:off x="5129095" y="1307854"/>
            <a:ext cx="868423" cy="300082"/>
          </a:xfrm>
          <a:prstGeom prst="rect">
            <a:avLst/>
          </a:prstGeom>
          <a:noFill/>
        </p:spPr>
        <p:txBody>
          <a:bodyPr wrap="square" rtlCol="0">
            <a:spAutoFit/>
          </a:bodyPr>
          <a:lstStyle/>
          <a:p>
            <a:r>
              <a:rPr lang="en-IN" dirty="0"/>
              <a:t>Before</a:t>
            </a:r>
          </a:p>
        </p:txBody>
      </p:sp>
      <p:sp>
        <p:nvSpPr>
          <p:cNvPr id="13" name="TextBox 12">
            <a:extLst>
              <a:ext uri="{FF2B5EF4-FFF2-40B4-BE49-F238E27FC236}">
                <a16:creationId xmlns:a16="http://schemas.microsoft.com/office/drawing/2014/main" id="{BE9A5827-B6F3-4851-B602-18A514F8836D}"/>
              </a:ext>
            </a:extLst>
          </p:cNvPr>
          <p:cNvSpPr txBox="1"/>
          <p:nvPr/>
        </p:nvSpPr>
        <p:spPr>
          <a:xfrm>
            <a:off x="7415587" y="1307854"/>
            <a:ext cx="572713" cy="300082"/>
          </a:xfrm>
          <a:prstGeom prst="rect">
            <a:avLst/>
          </a:prstGeom>
          <a:noFill/>
        </p:spPr>
        <p:txBody>
          <a:bodyPr wrap="square" rtlCol="0">
            <a:spAutoFit/>
          </a:bodyPr>
          <a:lstStyle/>
          <a:p>
            <a:r>
              <a:rPr lang="en-IN" dirty="0"/>
              <a:t>After</a:t>
            </a:r>
          </a:p>
        </p:txBody>
      </p:sp>
    </p:spTree>
    <p:extLst>
      <p:ext uri="{BB962C8B-B14F-4D97-AF65-F5344CB8AC3E}">
        <p14:creationId xmlns:p14="http://schemas.microsoft.com/office/powerpoint/2010/main" val="2577608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Lead Manager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008429338"/>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Lead Manager</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1" y="1058340"/>
            <a:ext cx="4298949" cy="3691460"/>
          </a:xfrm>
        </p:spPr>
        <p:txBody>
          <a:bodyPr/>
          <a:lstStyle/>
          <a:p>
            <a:r>
              <a:rPr lang="en-US" dirty="0"/>
              <a:t>RTC #: 131891</a:t>
            </a:r>
          </a:p>
          <a:p>
            <a:r>
              <a:rPr lang="en-US" dirty="0"/>
              <a:t>Description:</a:t>
            </a:r>
          </a:p>
          <a:p>
            <a:r>
              <a:rPr lang="en-US" dirty="0"/>
              <a:t>The default background image of the </a:t>
            </a:r>
            <a:r>
              <a:rPr lang="en-US" b="1" dirty="0"/>
              <a:t>Lead Manager login </a:t>
            </a:r>
            <a:r>
              <a:rPr lang="en-US" dirty="0"/>
              <a:t>page is updated to an image that is inclusive.</a:t>
            </a:r>
          </a:p>
          <a:p>
            <a:r>
              <a:rPr lang="en-US" dirty="0"/>
              <a:t>This change is to the </a:t>
            </a:r>
            <a:r>
              <a:rPr lang="en-US" b="1" dirty="0"/>
              <a:t>default image </a:t>
            </a:r>
            <a:r>
              <a:rPr lang="en-US" dirty="0"/>
              <a:t>only. Also, applicable to </a:t>
            </a:r>
            <a:r>
              <a:rPr lang="en-US" b="1" dirty="0"/>
              <a:t>Standalone</a:t>
            </a:r>
            <a:r>
              <a:rPr lang="en-US" dirty="0"/>
              <a:t> Lead Manager.</a:t>
            </a:r>
          </a:p>
          <a:p>
            <a:r>
              <a:rPr lang="en-US" dirty="0"/>
              <a:t>Clients can always choose a different image for their landing page according to their requirement.</a:t>
            </a:r>
          </a:p>
          <a:p>
            <a:r>
              <a:rPr lang="en-US" dirty="0"/>
              <a:t>Currently if a custom image is used, that remains </a:t>
            </a:r>
            <a:r>
              <a:rPr lang="en-US" b="1" dirty="0"/>
              <a:t>UNCHANGED</a:t>
            </a:r>
            <a:r>
              <a:rPr lang="en-US" dirty="0"/>
              <a:t>.</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Sourcers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90"/>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Login Page - Default Background Image</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pic>
        <p:nvPicPr>
          <p:cNvPr id="11" name="image15.jpeg">
            <a:extLst>
              <a:ext uri="{FF2B5EF4-FFF2-40B4-BE49-F238E27FC236}">
                <a16:creationId xmlns:a16="http://schemas.microsoft.com/office/drawing/2014/main" id="{0CBA4851-7BA5-46B8-B725-D37B6B249940}"/>
              </a:ext>
            </a:extLst>
          </p:cNvPr>
          <p:cNvPicPr/>
          <p:nvPr/>
        </p:nvPicPr>
        <p:blipFill>
          <a:blip r:embed="rId5" cstate="print"/>
          <a:stretch>
            <a:fillRect/>
          </a:stretch>
        </p:blipFill>
        <p:spPr>
          <a:xfrm>
            <a:off x="4737098" y="1120542"/>
            <a:ext cx="4089401" cy="2810108"/>
          </a:xfrm>
          <a:prstGeom prst="rect">
            <a:avLst/>
          </a:prstGeom>
        </p:spPr>
      </p:pic>
    </p:spTree>
    <p:extLst>
      <p:ext uri="{BB962C8B-B14F-4D97-AF65-F5344CB8AC3E}">
        <p14:creationId xmlns:p14="http://schemas.microsoft.com/office/powerpoint/2010/main" val="2186617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dirty="0">
                <a:solidFill>
                  <a:schemeClr val="tx1"/>
                </a:solidFill>
              </a:rPr>
              <a:t>RAM - Send reminders based on date field on any form.</a:t>
            </a:r>
          </a:p>
          <a:p>
            <a:r>
              <a:rPr lang="en-US" dirty="0">
                <a:solidFill>
                  <a:schemeClr val="tx1"/>
                </a:solidFill>
              </a:rPr>
              <a:t>DIT Renewal Expiration</a:t>
            </a:r>
          </a:p>
          <a:p>
            <a:r>
              <a:rPr lang="en-US" dirty="0">
                <a:solidFill>
                  <a:schemeClr val="tx1"/>
                </a:solidFill>
              </a:rPr>
              <a:t>Communication Templates for Candidate Form eLinks</a:t>
            </a:r>
          </a:p>
          <a:p>
            <a:r>
              <a:rPr lang="en-US" dirty="0">
                <a:solidFill>
                  <a:schemeClr val="tx1"/>
                </a:solidFill>
              </a:rPr>
              <a:t>E-link Dashboard</a:t>
            </a:r>
          </a:p>
          <a:p>
            <a:r>
              <a:rPr lang="en-US" dirty="0">
                <a:solidFill>
                  <a:schemeClr val="tx1"/>
                </a:solidFill>
              </a:rPr>
              <a:t>E-Signature</a:t>
            </a:r>
          </a:p>
          <a:p>
            <a:endParaRPr lang="en-US" dirty="0">
              <a:solidFill>
                <a:schemeClr val="tx1"/>
              </a:solidFill>
            </a:endParaRPr>
          </a:p>
          <a:p>
            <a:endParaRPr lang="en-US" dirty="0">
              <a:solidFill>
                <a:schemeClr val="tx1"/>
              </a:solidFill>
            </a:endParaRPr>
          </a:p>
        </p:txBody>
      </p:sp>
      <p:sp>
        <p:nvSpPr>
          <p:cNvPr id="6" name="Content Placeholder 5"/>
          <p:cNvSpPr>
            <a:spLocks noGrp="1"/>
          </p:cNvSpPr>
          <p:nvPr>
            <p:ph sz="quarter" idx="17"/>
          </p:nvPr>
        </p:nvSpPr>
        <p:spPr>
          <a:xfrm>
            <a:off x="4572001" y="2571750"/>
            <a:ext cx="4571997" cy="2571750"/>
          </a:xfrm>
        </p:spPr>
        <p:txBody>
          <a:bodyPr/>
          <a:lstStyle/>
          <a:p>
            <a:r>
              <a:rPr lang="en-US" dirty="0"/>
              <a:t>Lead Manager – Manual Stacking</a:t>
            </a:r>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Tree>
    <p:extLst>
      <p:ext uri="{BB962C8B-B14F-4D97-AF65-F5344CB8AC3E}">
        <p14:creationId xmlns:p14="http://schemas.microsoft.com/office/powerpoint/2010/main" val="17516898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December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42502810"/>
              </p:ext>
            </p:extLst>
          </p:nvPr>
        </p:nvGraphicFramePr>
        <p:xfrm>
          <a:off x="143464" y="768012"/>
          <a:ext cx="8896483" cy="4175572"/>
        </p:xfrm>
        <a:graphic>
          <a:graphicData uri="http://schemas.openxmlformats.org/drawingml/2006/table">
            <a:tbl>
              <a:tblPr firstRow="1" bandRow="1">
                <a:tableStyleId>{93296810-A885-4BE3-A3E7-6D5BEEA58F35}</a:tableStyleId>
              </a:tblPr>
              <a:tblGrid>
                <a:gridCol w="1270926">
                  <a:extLst>
                    <a:ext uri="{9D8B030D-6E8A-4147-A177-3AD203B41FA5}">
                      <a16:colId xmlns:a16="http://schemas.microsoft.com/office/drawing/2014/main" val="1350891789"/>
                    </a:ext>
                  </a:extLst>
                </a:gridCol>
                <a:gridCol w="1270926">
                  <a:extLst>
                    <a:ext uri="{9D8B030D-6E8A-4147-A177-3AD203B41FA5}">
                      <a16:colId xmlns:a16="http://schemas.microsoft.com/office/drawing/2014/main" val="1325881092"/>
                    </a:ext>
                  </a:extLst>
                </a:gridCol>
                <a:gridCol w="1303646">
                  <a:extLst>
                    <a:ext uri="{9D8B030D-6E8A-4147-A177-3AD203B41FA5}">
                      <a16:colId xmlns:a16="http://schemas.microsoft.com/office/drawing/2014/main" val="1573733701"/>
                    </a:ext>
                  </a:extLst>
                </a:gridCol>
                <a:gridCol w="1243980">
                  <a:extLst>
                    <a:ext uri="{9D8B030D-6E8A-4147-A177-3AD203B41FA5}">
                      <a16:colId xmlns:a16="http://schemas.microsoft.com/office/drawing/2014/main" val="515021033"/>
                    </a:ext>
                  </a:extLst>
                </a:gridCol>
                <a:gridCol w="1265153">
                  <a:extLst>
                    <a:ext uri="{9D8B030D-6E8A-4147-A177-3AD203B41FA5}">
                      <a16:colId xmlns:a16="http://schemas.microsoft.com/office/drawing/2014/main" val="1806861775"/>
                    </a:ext>
                  </a:extLst>
                </a:gridCol>
                <a:gridCol w="1270926">
                  <a:extLst>
                    <a:ext uri="{9D8B030D-6E8A-4147-A177-3AD203B41FA5}">
                      <a16:colId xmlns:a16="http://schemas.microsoft.com/office/drawing/2014/main" val="4008877000"/>
                    </a:ext>
                  </a:extLst>
                </a:gridCol>
                <a:gridCol w="1270926">
                  <a:extLst>
                    <a:ext uri="{9D8B030D-6E8A-4147-A177-3AD203B41FA5}">
                      <a16:colId xmlns:a16="http://schemas.microsoft.com/office/drawing/2014/main" val="554407507"/>
                    </a:ext>
                  </a:extLst>
                </a:gridCol>
              </a:tblGrid>
              <a:tr h="24434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563927">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1</a:t>
                      </a:r>
                    </a:p>
                  </a:txBody>
                  <a:tcPr/>
                </a:tc>
                <a:tc>
                  <a:txBody>
                    <a:bodyPr/>
                    <a:lstStyle/>
                    <a:p>
                      <a:r>
                        <a:rPr lang="en-US" sz="900" b="0" strike="noStrike" dirty="0"/>
                        <a:t>2</a:t>
                      </a:r>
                    </a:p>
                  </a:txBody>
                  <a:tcPr/>
                </a:tc>
                <a:tc>
                  <a:txBody>
                    <a:bodyPr/>
                    <a:lstStyle/>
                    <a:p>
                      <a:r>
                        <a:rPr lang="en-US" sz="900" b="0" dirty="0"/>
                        <a:t>3</a:t>
                      </a:r>
                    </a:p>
                    <a:p>
                      <a:r>
                        <a:rPr lang="en-US" sz="900" b="1" dirty="0"/>
                        <a:t>Client: </a:t>
                      </a:r>
                      <a:r>
                        <a:rPr lang="en-US" sz="900" b="0" strike="noStrike" dirty="0">
                          <a:hlinkClick r:id="rId3"/>
                        </a:rPr>
                        <a:t>BR 20.12.01 and Onboard Release (11AM EST)</a:t>
                      </a:r>
                      <a:endParaRPr lang="en-US" sz="900" b="0" dirty="0"/>
                    </a:p>
                  </a:txBody>
                  <a:tcPr/>
                </a:tc>
                <a:tc>
                  <a:txBody>
                    <a:bodyPr/>
                    <a:lstStyle/>
                    <a:p>
                      <a:r>
                        <a:rPr lang="en-US" sz="900" dirty="0"/>
                        <a:t>4</a:t>
                      </a:r>
                    </a:p>
                  </a:txBody>
                  <a:tcPr/>
                </a:tc>
                <a:tc>
                  <a:txBody>
                    <a:bodyPr/>
                    <a:lstStyle/>
                    <a:p>
                      <a:r>
                        <a:rPr lang="en-US" sz="900" dirty="0"/>
                        <a:t>5</a:t>
                      </a:r>
                    </a:p>
                  </a:txBody>
                  <a:tcPr/>
                </a:tc>
                <a:extLst>
                  <a:ext uri="{0D108BD9-81ED-4DB2-BD59-A6C34878D82A}">
                    <a16:rowId xmlns:a16="http://schemas.microsoft.com/office/drawing/2014/main" val="1628256478"/>
                  </a:ext>
                </a:extLst>
              </a:tr>
              <a:tr h="809757">
                <a:tc>
                  <a:txBody>
                    <a:bodyPr/>
                    <a:lstStyle/>
                    <a:p>
                      <a:r>
                        <a:rPr lang="en-US" sz="900" dirty="0"/>
                        <a:t>6</a:t>
                      </a:r>
                    </a:p>
                  </a:txBody>
                  <a:tcPr/>
                </a:tc>
                <a:tc>
                  <a:txBody>
                    <a:bodyPr/>
                    <a:lstStyle/>
                    <a:p>
                      <a:r>
                        <a:rPr lang="en-US" sz="900" dirty="0"/>
                        <a:t>7</a:t>
                      </a:r>
                    </a:p>
                  </a:txBody>
                  <a:tcPr/>
                </a:tc>
                <a:tc>
                  <a:txBody>
                    <a:bodyPr/>
                    <a:lstStyle/>
                    <a:p>
                      <a:r>
                        <a:rPr lang="en-US" sz="900" dirty="0"/>
                        <a:t>8</a:t>
                      </a:r>
                    </a:p>
                  </a:txBody>
                  <a:tcPr/>
                </a:tc>
                <a:tc>
                  <a:txBody>
                    <a:bodyPr/>
                    <a:lstStyle/>
                    <a:p>
                      <a:r>
                        <a:rPr lang="en-US" sz="900" dirty="0"/>
                        <a:t>9</a:t>
                      </a:r>
                      <a:endParaRPr lang="en-US" sz="900" b="1" dirty="0"/>
                    </a:p>
                  </a:txBody>
                  <a:tcPr/>
                </a:tc>
                <a:tc>
                  <a:txBody>
                    <a:bodyPr/>
                    <a:lstStyle/>
                    <a:p>
                      <a:r>
                        <a:rPr lang="en-US" sz="900" dirty="0"/>
                        <a:t>10</a:t>
                      </a:r>
                      <a:endParaRPr lang="en-US" sz="900" b="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Slack Me Anything (11 AM EST)</a:t>
                      </a:r>
                    </a:p>
                    <a:p>
                      <a:endParaRPr lang="en-US" sz="900" b="0" dirty="0"/>
                    </a:p>
                  </a:txBody>
                  <a:tcPr/>
                </a:tc>
                <a:tc>
                  <a:txBody>
                    <a:bodyPr/>
                    <a:lstStyle/>
                    <a:p>
                      <a:r>
                        <a:rPr lang="en-US" sz="900" dirty="0"/>
                        <a:t>11</a:t>
                      </a:r>
                    </a:p>
                  </a:txBody>
                  <a:tcPr/>
                </a:tc>
                <a:tc>
                  <a:txBody>
                    <a:bodyPr/>
                    <a:lstStyle/>
                    <a:p>
                      <a:r>
                        <a:rPr lang="en-US" sz="900" dirty="0"/>
                        <a:t>12</a:t>
                      </a:r>
                    </a:p>
                  </a:txBody>
                  <a:tcPr/>
                </a:tc>
                <a:extLst>
                  <a:ext uri="{0D108BD9-81ED-4DB2-BD59-A6C34878D82A}">
                    <a16:rowId xmlns:a16="http://schemas.microsoft.com/office/drawing/2014/main" val="634571686"/>
                  </a:ext>
                </a:extLst>
              </a:tr>
              <a:tr h="1155094">
                <a:tc>
                  <a:txBody>
                    <a:bodyPr/>
                    <a:lstStyle/>
                    <a:p>
                      <a:r>
                        <a:rPr lang="en-US" sz="900" dirty="0"/>
                        <a:t>13</a:t>
                      </a:r>
                    </a:p>
                  </a:txBody>
                  <a:tcPr/>
                </a:tc>
                <a:tc>
                  <a:txBody>
                    <a:bodyPr/>
                    <a:lstStyle/>
                    <a:p>
                      <a:r>
                        <a:rPr lang="en-US" sz="900" dirty="0"/>
                        <a:t>14</a:t>
                      </a:r>
                    </a:p>
                  </a:txBody>
                  <a:tcPr/>
                </a:tc>
                <a:tc>
                  <a:txBody>
                    <a:bodyPr/>
                    <a:lstStyle/>
                    <a:p>
                      <a:r>
                        <a:rPr lang="en-US" sz="900" dirty="0"/>
                        <a:t>15</a:t>
                      </a:r>
                    </a:p>
                    <a:p>
                      <a:r>
                        <a:rPr lang="en-US" sz="900" b="1" dirty="0"/>
                        <a:t>Client: </a:t>
                      </a:r>
                      <a:r>
                        <a:rPr lang="en-US" sz="900" b="0" dirty="0" err="1">
                          <a:hlinkClick r:id="rId4"/>
                        </a:rPr>
                        <a:t>eLink</a:t>
                      </a:r>
                      <a:r>
                        <a:rPr lang="en-US" sz="900" b="0" dirty="0">
                          <a:hlinkClick r:id="rId4"/>
                        </a:rPr>
                        <a:t> Dashboard Configuration &amp; Usage (11AM EST)</a:t>
                      </a:r>
                      <a:endParaRPr lang="en-US" sz="900" b="1" dirty="0"/>
                    </a:p>
                  </a:txBody>
                  <a:tcPr/>
                </a:tc>
                <a:tc>
                  <a:txBody>
                    <a:bodyPr/>
                    <a:lstStyle/>
                    <a:p>
                      <a:r>
                        <a:rPr lang="en-US" sz="900" dirty="0"/>
                        <a:t>16</a:t>
                      </a:r>
                    </a:p>
                  </a:txBody>
                  <a:tcPr/>
                </a:tc>
                <a:tc>
                  <a:txBody>
                    <a:bodyPr/>
                    <a:lstStyle/>
                    <a:p>
                      <a:r>
                        <a:rPr lang="en-US" sz="900" dirty="0"/>
                        <a:t>17</a:t>
                      </a:r>
                      <a:endParaRPr lang="en-US" sz="900" b="1" dirty="0"/>
                    </a:p>
                    <a:p>
                      <a:endParaRPr lang="en-US" sz="900" dirty="0"/>
                    </a:p>
                  </a:txBody>
                  <a:tcPr/>
                </a:tc>
                <a:tc>
                  <a:txBody>
                    <a:bodyPr/>
                    <a:lstStyle/>
                    <a:p>
                      <a:r>
                        <a:rPr lang="en-US" sz="900" dirty="0"/>
                        <a:t>18</a:t>
                      </a:r>
                    </a:p>
                  </a:txBody>
                  <a:tcPr/>
                </a:tc>
                <a:tc>
                  <a:txBody>
                    <a:bodyPr/>
                    <a:lstStyle/>
                    <a:p>
                      <a:r>
                        <a:rPr lang="en-US" sz="900" dirty="0"/>
                        <a:t>19</a:t>
                      </a:r>
                    </a:p>
                  </a:txBody>
                  <a:tcPr/>
                </a:tc>
                <a:extLst>
                  <a:ext uri="{0D108BD9-81ED-4DB2-BD59-A6C34878D82A}">
                    <a16:rowId xmlns:a16="http://schemas.microsoft.com/office/drawing/2014/main" val="1980404736"/>
                  </a:ext>
                </a:extLst>
              </a:tr>
              <a:tr h="755254">
                <a:tc>
                  <a:txBody>
                    <a:bodyPr/>
                    <a:lstStyle/>
                    <a:p>
                      <a:r>
                        <a:rPr lang="en-US" sz="900" dirty="0"/>
                        <a:t>20</a:t>
                      </a:r>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tc>
                  <a:txBody>
                    <a:bodyPr/>
                    <a:lstStyle/>
                    <a:p>
                      <a:r>
                        <a:rPr lang="en-US" sz="900" dirty="0"/>
                        <a:t>24</a:t>
                      </a:r>
                    </a:p>
                  </a:txBody>
                  <a:tcPr/>
                </a:tc>
                <a:tc>
                  <a:txBody>
                    <a:bodyPr/>
                    <a:lstStyle/>
                    <a:p>
                      <a:r>
                        <a:rPr lang="en-US" sz="900" dirty="0"/>
                        <a:t>25</a:t>
                      </a:r>
                    </a:p>
                  </a:txBody>
                  <a:tcPr/>
                </a:tc>
                <a:tc>
                  <a:txBody>
                    <a:bodyPr/>
                    <a:lstStyle/>
                    <a:p>
                      <a:r>
                        <a:rPr lang="en-US" sz="900" dirty="0"/>
                        <a:t>26</a:t>
                      </a:r>
                    </a:p>
                  </a:txBody>
                  <a:tcPr/>
                </a:tc>
                <a:extLst>
                  <a:ext uri="{0D108BD9-81ED-4DB2-BD59-A6C34878D82A}">
                    <a16:rowId xmlns:a16="http://schemas.microsoft.com/office/drawing/2014/main" val="1218527354"/>
                  </a:ext>
                </a:extLst>
              </a:tr>
              <a:tr h="563927">
                <a:tc>
                  <a:txBody>
                    <a:bodyPr/>
                    <a:lstStyle/>
                    <a:p>
                      <a:r>
                        <a:rPr lang="en-US" sz="900" dirty="0"/>
                        <a:t>27</a:t>
                      </a:r>
                    </a:p>
                  </a:txBody>
                  <a:tcPr/>
                </a:tc>
                <a:tc>
                  <a:txBody>
                    <a:bodyPr/>
                    <a:lstStyle/>
                    <a:p>
                      <a:r>
                        <a:rPr lang="en-US" sz="900" dirty="0"/>
                        <a:t>28</a:t>
                      </a:r>
                    </a:p>
                  </a:txBody>
                  <a:tcPr/>
                </a:tc>
                <a:tc>
                  <a:txBody>
                    <a:bodyPr/>
                    <a:lstStyle/>
                    <a:p>
                      <a:r>
                        <a:rPr lang="en-US" sz="900" b="0" dirty="0"/>
                        <a:t>29</a:t>
                      </a:r>
                      <a:endParaRPr lang="en-US" sz="900" b="1" dirty="0"/>
                    </a:p>
                    <a:p>
                      <a:endParaRPr lang="en-US" sz="900" b="0" dirty="0"/>
                    </a:p>
                  </a:txBody>
                  <a:tcPr/>
                </a:tc>
                <a:tc>
                  <a:txBody>
                    <a:bodyPr/>
                    <a:lstStyle/>
                    <a:p>
                      <a:r>
                        <a:rPr lang="en-US" sz="900" dirty="0"/>
                        <a:t>30</a:t>
                      </a:r>
                    </a:p>
                  </a:txBody>
                  <a:tcPr/>
                </a:tc>
                <a:tc>
                  <a:txBody>
                    <a:bodyPr/>
                    <a:lstStyle/>
                    <a:p>
                      <a:r>
                        <a:rPr lang="en-US" sz="900" dirty="0"/>
                        <a:t>31</a:t>
                      </a:r>
                    </a:p>
                  </a:txBody>
                  <a:tcPr/>
                </a:tc>
                <a:tc>
                  <a:txBody>
                    <a:bodyPr/>
                    <a:lstStyle/>
                    <a:p>
                      <a:endParaRPr lang="en-US" sz="900" dirty="0"/>
                    </a:p>
                  </a:txBody>
                  <a:tcPr/>
                </a:tc>
                <a:tc>
                  <a:txBody>
                    <a:bodyPr/>
                    <a:lstStyle/>
                    <a:p>
                      <a:endParaRPr lang="en-US" sz="900" dirty="0"/>
                    </a:p>
                  </a:txBody>
                  <a:tcPr/>
                </a:tc>
                <a:extLst>
                  <a:ext uri="{0D108BD9-81ED-4DB2-BD59-A6C34878D82A}">
                    <a16:rowId xmlns:a16="http://schemas.microsoft.com/office/drawing/2014/main" val="3022507098"/>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5"/>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custDataLst>
      <p:tags r:id="rId1"/>
    </p:custDataLst>
    <p:extLst>
      <p:ext uri="{BB962C8B-B14F-4D97-AF65-F5344CB8AC3E}">
        <p14:creationId xmlns:p14="http://schemas.microsoft.com/office/powerpoint/2010/main" val="10181567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January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564444478"/>
              </p:ext>
            </p:extLst>
          </p:nvPr>
        </p:nvGraphicFramePr>
        <p:xfrm>
          <a:off x="228600" y="808590"/>
          <a:ext cx="8726214" cy="4142775"/>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336594">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r>
                        <a:rPr lang="en-US" sz="700" b="1" dirty="0">
                          <a:solidFill>
                            <a:schemeClr val="tx1"/>
                          </a:solidFill>
                          <a:latin typeface="+mn-lt"/>
                        </a:rPr>
                        <a:t>1</a:t>
                      </a:r>
                    </a:p>
                  </a:txBody>
                  <a:tcPr/>
                </a:tc>
                <a:tc>
                  <a:txBody>
                    <a:bodyPr/>
                    <a:lstStyle/>
                    <a:p>
                      <a:r>
                        <a:rPr lang="en-US" sz="700" b="1" dirty="0">
                          <a:latin typeface="+mn-lt"/>
                        </a:rPr>
                        <a:t>2</a:t>
                      </a:r>
                    </a:p>
                  </a:txBody>
                  <a:tcPr/>
                </a:tc>
                <a:extLst>
                  <a:ext uri="{0D108BD9-81ED-4DB2-BD59-A6C34878D82A}">
                    <a16:rowId xmlns:a16="http://schemas.microsoft.com/office/drawing/2014/main" val="2963636183"/>
                  </a:ext>
                </a:extLst>
              </a:tr>
              <a:tr h="482290">
                <a:tc>
                  <a:txBody>
                    <a:bodyPr/>
                    <a:lstStyle/>
                    <a:p>
                      <a:r>
                        <a:rPr lang="en-US" sz="700" b="1" dirty="0">
                          <a:latin typeface="+mn-lt"/>
                        </a:rPr>
                        <a:t>3</a:t>
                      </a:r>
                    </a:p>
                  </a:txBody>
                  <a:tcPr/>
                </a:tc>
                <a:tc>
                  <a:txBody>
                    <a:bodyPr/>
                    <a:lstStyle/>
                    <a:p>
                      <a:r>
                        <a:rPr lang="en-US" sz="700" b="1" dirty="0">
                          <a:latin typeface="+mn-lt"/>
                        </a:rPr>
                        <a:t>4</a:t>
                      </a:r>
                    </a:p>
                  </a:txBody>
                  <a:tcPr/>
                </a:tc>
                <a:tc>
                  <a:txBody>
                    <a:bodyPr/>
                    <a:lstStyle/>
                    <a:p>
                      <a:r>
                        <a:rPr lang="en-US" sz="700" b="1" strike="noStrike" dirty="0">
                          <a:solidFill>
                            <a:schemeClr val="tx1"/>
                          </a:solidFill>
                          <a:latin typeface="+mn-lt"/>
                        </a:rPr>
                        <a:t>5</a:t>
                      </a:r>
                    </a:p>
                  </a:txBody>
                  <a:tcPr/>
                </a:tc>
                <a:tc>
                  <a:txBody>
                    <a:bodyPr/>
                    <a:lstStyle/>
                    <a:p>
                      <a:r>
                        <a:rPr lang="en-US" sz="700" b="1" dirty="0">
                          <a:latin typeface="+mn-lt"/>
                        </a:rPr>
                        <a:t>6</a:t>
                      </a:r>
                    </a:p>
                  </a:txBody>
                  <a:tcPr/>
                </a:tc>
                <a:tc>
                  <a:txBody>
                    <a:bodyPr/>
                    <a:lstStyle/>
                    <a:p>
                      <a:r>
                        <a:rPr lang="en-US" sz="700" b="1" dirty="0">
                          <a:latin typeface="+mn-lt"/>
                        </a:rPr>
                        <a:t>7</a:t>
                      </a:r>
                    </a:p>
                  </a:txBody>
                  <a:tcPr/>
                </a:tc>
                <a:tc>
                  <a:txBody>
                    <a:bodyPr/>
                    <a:lstStyle/>
                    <a:p>
                      <a:r>
                        <a:rPr lang="en-US" sz="700" b="1" dirty="0">
                          <a:latin typeface="+mn-lt"/>
                        </a:rPr>
                        <a:t>8</a:t>
                      </a:r>
                    </a:p>
                  </a:txBody>
                  <a:tcPr/>
                </a:tc>
                <a:tc>
                  <a:txBody>
                    <a:bodyPr/>
                    <a:lstStyle/>
                    <a:p>
                      <a:r>
                        <a:rPr lang="en-US" sz="700" b="1" dirty="0">
                          <a:latin typeface="+mn-lt"/>
                        </a:rPr>
                        <a:t>9</a:t>
                      </a:r>
                    </a:p>
                  </a:txBody>
                  <a:tcPr/>
                </a:tc>
                <a:extLst>
                  <a:ext uri="{0D108BD9-81ED-4DB2-BD59-A6C34878D82A}">
                    <a16:rowId xmlns:a16="http://schemas.microsoft.com/office/drawing/2014/main" val="1628256478"/>
                  </a:ext>
                </a:extLst>
              </a:tr>
              <a:tr h="826714">
                <a:tc>
                  <a:txBody>
                    <a:bodyPr/>
                    <a:lstStyle/>
                    <a:p>
                      <a:r>
                        <a:rPr lang="en-US" sz="700" b="1" dirty="0">
                          <a:latin typeface="+mn-lt"/>
                        </a:rPr>
                        <a:t>10</a:t>
                      </a:r>
                    </a:p>
                  </a:txBody>
                  <a:tcPr/>
                </a:tc>
                <a:tc>
                  <a:txBody>
                    <a:bodyPr/>
                    <a:lstStyle/>
                    <a:p>
                      <a:r>
                        <a:rPr lang="en-US" sz="700" b="1" dirty="0">
                          <a:latin typeface="+mn-lt"/>
                        </a:rPr>
                        <a:t>11</a:t>
                      </a:r>
                    </a:p>
                  </a:txBody>
                  <a:tcPr/>
                </a:tc>
                <a:tc>
                  <a:txBody>
                    <a:bodyPr/>
                    <a:lstStyle/>
                    <a:p>
                      <a:r>
                        <a:rPr lang="en-US" sz="700" b="1" dirty="0">
                          <a:solidFill>
                            <a:schemeClr val="tx1"/>
                          </a:solidFill>
                          <a:latin typeface="+mn-lt"/>
                        </a:rPr>
                        <a:t>12</a:t>
                      </a:r>
                    </a:p>
                  </a:txBody>
                  <a:tcPr/>
                </a:tc>
                <a:tc>
                  <a:txBody>
                    <a:bodyPr/>
                    <a:lstStyle/>
                    <a:p>
                      <a:r>
                        <a:rPr lang="en-US" sz="700" b="1" dirty="0">
                          <a:latin typeface="+mn-lt"/>
                        </a:rPr>
                        <a:t>13</a:t>
                      </a:r>
                    </a:p>
                    <a:p>
                      <a:endParaRPr lang="en-US" sz="700" b="1" dirty="0">
                        <a:latin typeface="+mn-lt"/>
                      </a:endParaRPr>
                    </a:p>
                  </a:txBody>
                  <a:tcPr/>
                </a:tc>
                <a:tc>
                  <a:txBody>
                    <a:bodyPr/>
                    <a:lstStyle/>
                    <a:p>
                      <a:r>
                        <a:rPr lang="en-US" sz="700" b="1" dirty="0">
                          <a:latin typeface="+mn-lt"/>
                        </a:rPr>
                        <a:t>14</a:t>
                      </a:r>
                    </a:p>
                    <a:p>
                      <a:endParaRPr lang="en-US" sz="700" b="1" dirty="0">
                        <a:latin typeface="+mn-lt"/>
                      </a:endParaRPr>
                    </a:p>
                    <a:p>
                      <a:r>
                        <a:rPr lang="en-US" sz="700" b="1" dirty="0">
                          <a:latin typeface="+mn-lt"/>
                        </a:rPr>
                        <a:t>Client: </a:t>
                      </a:r>
                      <a:r>
                        <a:rPr lang="en-US" sz="700" b="0" dirty="0" err="1">
                          <a:latin typeface="+mn-lt"/>
                          <a:hlinkClick r:id="rId3"/>
                        </a:rPr>
                        <a:t>eLink</a:t>
                      </a:r>
                      <a:r>
                        <a:rPr lang="en-US" sz="700" b="0" dirty="0">
                          <a:latin typeface="+mn-lt"/>
                          <a:hlinkClick r:id="rId3"/>
                        </a:rPr>
                        <a:t> Dashboard Config and Usage (11AM EST) </a:t>
                      </a:r>
                      <a:endParaRPr lang="en-US" sz="700" b="1" dirty="0">
                        <a:latin typeface="+mn-lt"/>
                      </a:endParaRPr>
                    </a:p>
                  </a:txBody>
                  <a:tcPr/>
                </a:tc>
                <a:tc>
                  <a:txBody>
                    <a:bodyPr/>
                    <a:lstStyle/>
                    <a:p>
                      <a:r>
                        <a:rPr lang="en-US" sz="700" b="1" dirty="0">
                          <a:latin typeface="+mn-lt"/>
                        </a:rPr>
                        <a:t>15</a:t>
                      </a:r>
                    </a:p>
                  </a:txBody>
                  <a:tcPr/>
                </a:tc>
                <a:tc>
                  <a:txBody>
                    <a:bodyPr/>
                    <a:lstStyle/>
                    <a:p>
                      <a:r>
                        <a:rPr lang="en-US" sz="700" b="1" dirty="0">
                          <a:latin typeface="+mn-lt"/>
                        </a:rPr>
                        <a:t>16</a:t>
                      </a:r>
                    </a:p>
                  </a:txBody>
                  <a:tcPr/>
                </a:tc>
                <a:extLst>
                  <a:ext uri="{0D108BD9-81ED-4DB2-BD59-A6C34878D82A}">
                    <a16:rowId xmlns:a16="http://schemas.microsoft.com/office/drawing/2014/main" val="634571686"/>
                  </a:ext>
                </a:extLst>
              </a:tr>
              <a:tr h="739140">
                <a:tc>
                  <a:txBody>
                    <a:bodyPr/>
                    <a:lstStyle/>
                    <a:p>
                      <a:r>
                        <a:rPr lang="en-US" sz="700" b="1" dirty="0">
                          <a:latin typeface="+mn-lt"/>
                        </a:rPr>
                        <a:t>17</a:t>
                      </a:r>
                    </a:p>
                  </a:txBody>
                  <a:tcPr/>
                </a:tc>
                <a:tc>
                  <a:txBody>
                    <a:bodyPr/>
                    <a:lstStyle/>
                    <a:p>
                      <a:r>
                        <a:rPr lang="en-US" sz="700" b="1" dirty="0">
                          <a:latin typeface="+mn-lt"/>
                        </a:rPr>
                        <a:t>18</a:t>
                      </a:r>
                    </a:p>
                  </a:txBody>
                  <a:tcPr/>
                </a:tc>
                <a:tc>
                  <a:txBody>
                    <a:bodyPr/>
                    <a:lstStyle/>
                    <a:p>
                      <a:r>
                        <a:rPr lang="en-US" sz="700" b="1" dirty="0">
                          <a:latin typeface="+mn-lt"/>
                        </a:rPr>
                        <a:t>19</a:t>
                      </a:r>
                    </a:p>
                  </a:txBody>
                  <a:tcPr/>
                </a:tc>
                <a:tc>
                  <a:txBody>
                    <a:bodyPr/>
                    <a:lstStyle/>
                    <a:p>
                      <a:r>
                        <a:rPr lang="en-US" sz="700" b="1" dirty="0">
                          <a:latin typeface="+mn-lt"/>
                        </a:rPr>
                        <a:t>20</a:t>
                      </a:r>
                    </a:p>
                    <a:p>
                      <a:endParaRPr lang="en-US" sz="700" b="1" dirty="0">
                        <a:latin typeface="+mn-lt"/>
                      </a:endParaRPr>
                    </a:p>
                  </a:txBody>
                  <a:tcPr/>
                </a:tc>
                <a:tc>
                  <a:txBody>
                    <a:bodyPr/>
                    <a:lstStyle/>
                    <a:p>
                      <a:r>
                        <a:rPr lang="en-US" sz="700" b="1" dirty="0">
                          <a:latin typeface="+mn-lt"/>
                        </a:rPr>
                        <a:t>21</a:t>
                      </a:r>
                    </a:p>
                    <a:p>
                      <a:endParaRPr lang="en-US" sz="700" b="1" dirty="0">
                        <a:latin typeface="+mn-lt"/>
                      </a:endParaRPr>
                    </a:p>
                    <a:p>
                      <a:r>
                        <a:rPr lang="en-US" sz="700" b="1" dirty="0">
                          <a:latin typeface="+mn-lt"/>
                        </a:rPr>
                        <a:t>Client: </a:t>
                      </a:r>
                      <a:r>
                        <a:rPr lang="en-US" sz="700" b="0" dirty="0">
                          <a:latin typeface="+mn-lt"/>
                          <a:hlinkClick r:id="rId4"/>
                        </a:rPr>
                        <a:t>BR 21.01.20 Release Enablement (11AM EST)</a:t>
                      </a:r>
                      <a:endParaRPr lang="en-US" sz="700" b="1" dirty="0">
                        <a:latin typeface="+mn-lt"/>
                      </a:endParaRPr>
                    </a:p>
                  </a:txBody>
                  <a:tcPr/>
                </a:tc>
                <a:tc>
                  <a:txBody>
                    <a:bodyPr/>
                    <a:lstStyle/>
                    <a:p>
                      <a:r>
                        <a:rPr lang="en-US" sz="700" b="1" dirty="0">
                          <a:latin typeface="+mn-lt"/>
                        </a:rPr>
                        <a:t>22</a:t>
                      </a:r>
                    </a:p>
                  </a:txBody>
                  <a:tcPr/>
                </a:tc>
                <a:tc>
                  <a:txBody>
                    <a:bodyPr/>
                    <a:lstStyle/>
                    <a:p>
                      <a:r>
                        <a:rPr lang="en-US" sz="700" b="1" dirty="0">
                          <a:latin typeface="+mn-lt"/>
                        </a:rPr>
                        <a:t>23</a:t>
                      </a:r>
                    </a:p>
                  </a:txBody>
                  <a:tcPr/>
                </a:tc>
                <a:extLst>
                  <a:ext uri="{0D108BD9-81ED-4DB2-BD59-A6C34878D82A}">
                    <a16:rowId xmlns:a16="http://schemas.microsoft.com/office/drawing/2014/main" val="1980404736"/>
                  </a:ext>
                </a:extLst>
              </a:tr>
              <a:tr h="731520">
                <a:tc>
                  <a:txBody>
                    <a:bodyPr/>
                    <a:lstStyle/>
                    <a:p>
                      <a:r>
                        <a:rPr lang="en-US" sz="700" b="1" dirty="0">
                          <a:latin typeface="+mn-lt"/>
                        </a:rPr>
                        <a:t>24</a:t>
                      </a:r>
                    </a:p>
                  </a:txBody>
                  <a:tcPr/>
                </a:tc>
                <a:tc>
                  <a:txBody>
                    <a:bodyPr/>
                    <a:lstStyle/>
                    <a:p>
                      <a:r>
                        <a:rPr lang="en-US" sz="700" b="1" dirty="0">
                          <a:latin typeface="+mn-lt"/>
                        </a:rPr>
                        <a:t>25</a:t>
                      </a:r>
                    </a:p>
                  </a:txBody>
                  <a:tcPr/>
                </a:tc>
                <a:tc>
                  <a:txBody>
                    <a:bodyPr/>
                    <a:lstStyle/>
                    <a:p>
                      <a:r>
                        <a:rPr lang="en-US" sz="700" b="1" dirty="0">
                          <a:latin typeface="+mn-lt"/>
                        </a:rPr>
                        <a:t>26</a:t>
                      </a:r>
                    </a:p>
                  </a:txBody>
                  <a:tcPr/>
                </a:tc>
                <a:tc>
                  <a:txBody>
                    <a:bodyPr/>
                    <a:lstStyle/>
                    <a:p>
                      <a:r>
                        <a:rPr lang="en-US" sz="700" b="1" dirty="0">
                          <a:latin typeface="+mn-lt"/>
                        </a:rPr>
                        <a:t>27</a:t>
                      </a:r>
                    </a:p>
                  </a:txBody>
                  <a:tcPr/>
                </a:tc>
                <a:tc>
                  <a:txBody>
                    <a:bodyPr/>
                    <a:lstStyle/>
                    <a:p>
                      <a:r>
                        <a:rPr lang="en-US" sz="700" b="1" dirty="0">
                          <a:latin typeface="+mn-lt"/>
                        </a:rPr>
                        <a:t>28</a:t>
                      </a:r>
                    </a:p>
                    <a:p>
                      <a:endParaRPr lang="en-US" sz="700" b="1" dirty="0">
                        <a:latin typeface="+mn-lt"/>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700" b="1" dirty="0"/>
                        <a:t>Client:</a:t>
                      </a:r>
                      <a:r>
                        <a:rPr lang="en-US" sz="700" b="0" dirty="0"/>
                        <a:t> Slack Me Anything (11 AM EST)</a:t>
                      </a:r>
                    </a:p>
                    <a:p>
                      <a:endParaRPr lang="en-US" sz="700" b="1" dirty="0">
                        <a:latin typeface="+mn-lt"/>
                      </a:endParaRPr>
                    </a:p>
                  </a:txBody>
                  <a:tcPr/>
                </a:tc>
                <a:tc>
                  <a:txBody>
                    <a:bodyPr/>
                    <a:lstStyle/>
                    <a:p>
                      <a:r>
                        <a:rPr lang="en-US" sz="700" b="1" dirty="0">
                          <a:latin typeface="+mn-lt"/>
                        </a:rPr>
                        <a:t>29</a:t>
                      </a:r>
                    </a:p>
                  </a:txBody>
                  <a:tcPr/>
                </a:tc>
                <a:tc>
                  <a:txBody>
                    <a:bodyPr/>
                    <a:lstStyle/>
                    <a:p>
                      <a:r>
                        <a:rPr lang="en-US" sz="700" b="1" dirty="0">
                          <a:latin typeface="+mn-lt"/>
                        </a:rPr>
                        <a:t>30</a:t>
                      </a:r>
                    </a:p>
                  </a:txBody>
                  <a:tcPr/>
                </a:tc>
                <a:extLst>
                  <a:ext uri="{0D108BD9-81ED-4DB2-BD59-A6C34878D82A}">
                    <a16:rowId xmlns:a16="http://schemas.microsoft.com/office/drawing/2014/main" val="1218527354"/>
                  </a:ext>
                </a:extLst>
              </a:tr>
              <a:tr h="731520">
                <a:tc>
                  <a:txBody>
                    <a:bodyPr/>
                    <a:lstStyle/>
                    <a:p>
                      <a:r>
                        <a:rPr lang="en-US" sz="700" b="1" dirty="0">
                          <a:latin typeface="+mn-lt"/>
                        </a:rPr>
                        <a:t>31</a:t>
                      </a: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extLst>
                  <a:ext uri="{0D108BD9-81ED-4DB2-BD59-A6C34878D82A}">
                    <a16:rowId xmlns:a16="http://schemas.microsoft.com/office/drawing/2014/main" val="22665801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5"/>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22526119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3.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4.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5.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6.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7.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8.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9.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0.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1.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14739</TotalTime>
  <Words>4036</Words>
  <Application>Microsoft Office PowerPoint</Application>
  <PresentationFormat>On-screen Show (16:9)</PresentationFormat>
  <Paragraphs>534</Paragraphs>
  <Slides>56</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56</vt:i4>
      </vt:variant>
    </vt:vector>
  </HeadingPairs>
  <TitlesOfParts>
    <vt:vector size="66" baseType="lpstr">
      <vt:lpstr>Arial</vt:lpstr>
      <vt:lpstr>Calibri</vt:lpstr>
      <vt:lpstr>IBM Plex Sans</vt:lpstr>
      <vt:lpstr>IBM Plex Sans Light</vt:lpstr>
      <vt:lpstr>IBM Plex Sans SemiBold</vt:lpstr>
      <vt:lpstr>Wingdings</vt:lpstr>
      <vt:lpstr>blk_background_2017</vt:lpstr>
      <vt:lpstr>gry_background_2017</vt:lpstr>
      <vt:lpstr>wht_background_2017</vt:lpstr>
      <vt:lpstr>1_gry_background_2017</vt:lpstr>
      <vt:lpstr>IBM Kenexa BrassRing, Onboard and Lead Manager on Cloud Release 20.12.01 — Client Training and Enablement Session IBM Talent Management Solutions  December 3rd, 2020 </vt:lpstr>
      <vt:lpstr>Onboard Release Features –   Staging: December 03rd , 2020  Production: December 12th , 2020</vt:lpstr>
      <vt:lpstr>Dark Launch Features</vt:lpstr>
      <vt:lpstr>Features Being Released this Month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I-9 Section 2: I-9 Approver Name and  Completion 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Builds</vt:lpstr>
      <vt:lpstr>Questions?</vt:lpstr>
      <vt:lpstr>BrassRing Release Features – </vt:lpstr>
      <vt:lpstr>PowerPoint Presentation</vt:lpstr>
      <vt:lpstr>Dark Launch Features</vt:lpstr>
      <vt:lpstr>PowerPoint Presentation</vt:lpstr>
      <vt:lpstr>Candidates - eSignature</vt:lpstr>
      <vt:lpstr>Candidates - eSignature</vt:lpstr>
      <vt:lpstr>PowerPoint Presentation</vt:lpstr>
      <vt:lpstr>Candidates - eSignature</vt:lpstr>
      <vt:lpstr>PowerPoint Presentation</vt:lpstr>
      <vt:lpstr>PowerPoint Presentation</vt:lpstr>
      <vt:lpstr>PowerPoint Presentation</vt:lpstr>
      <vt:lpstr>PowerPoint Presentation</vt:lpstr>
      <vt:lpstr>PowerPoint Presentation</vt:lpstr>
      <vt:lpstr>Features Being Released this Month</vt:lpstr>
      <vt:lpstr>PowerPoint Presentation</vt:lpstr>
      <vt:lpstr>Reschedule Interviews – Verify interviewer availability first</vt:lpstr>
      <vt:lpstr>Reschedule Interviews – Verify interviewer availability first</vt:lpstr>
      <vt:lpstr>PowerPoint Presentation</vt:lpstr>
      <vt:lpstr>RAM -Interview Manager Send Reminders to Coordinators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 Manager Release Features –</vt:lpstr>
      <vt:lpstr>PowerPoint Presentation</vt:lpstr>
      <vt:lpstr>Upcoming Builds</vt:lpstr>
      <vt:lpstr>December VIRTUAL TRAINING SESSIONS</vt:lpstr>
      <vt:lpstr>January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 Nandan Kumar</cp:lastModifiedBy>
  <cp:revision>1419</cp:revision>
  <dcterms:created xsi:type="dcterms:W3CDTF">2018-03-01T22:47:15Z</dcterms:created>
  <dcterms:modified xsi:type="dcterms:W3CDTF">2020-12-03T15:34:37Z</dcterms:modified>
</cp:coreProperties>
</file>