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4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theme/theme5.xml" ContentType="application/vnd.openxmlformats-officedocument.theme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  <p:sldMasterId id="2147483745" r:id="rId2"/>
    <p:sldMasterId id="2147483781" r:id="rId3"/>
    <p:sldMasterId id="2147483867" r:id="rId4"/>
    <p:sldMasterId id="2147483906" r:id="rId5"/>
    <p:sldMasterId id="2147484019" r:id="rId6"/>
  </p:sldMasterIdLst>
  <p:notesMasterIdLst>
    <p:notesMasterId r:id="rId39"/>
  </p:notesMasterIdLst>
  <p:handoutMasterIdLst>
    <p:handoutMasterId r:id="rId40"/>
  </p:handoutMasterIdLst>
  <p:sldIdLst>
    <p:sldId id="338" r:id="rId7"/>
    <p:sldId id="643" r:id="rId8"/>
    <p:sldId id="812" r:id="rId9"/>
    <p:sldId id="750" r:id="rId10"/>
    <p:sldId id="813" r:id="rId11"/>
    <p:sldId id="768" r:id="rId12"/>
    <p:sldId id="644" r:id="rId13"/>
    <p:sldId id="719" r:id="rId14"/>
    <p:sldId id="341" r:id="rId15"/>
    <p:sldId id="343" r:id="rId16"/>
    <p:sldId id="811" r:id="rId17"/>
    <p:sldId id="598" r:id="rId18"/>
    <p:sldId id="792" r:id="rId19"/>
    <p:sldId id="775" r:id="rId20"/>
    <p:sldId id="776" r:id="rId21"/>
    <p:sldId id="803" r:id="rId22"/>
    <p:sldId id="773" r:id="rId23"/>
    <p:sldId id="769" r:id="rId24"/>
    <p:sldId id="806" r:id="rId25"/>
    <p:sldId id="762" r:id="rId26"/>
    <p:sldId id="790" r:id="rId27"/>
    <p:sldId id="809" r:id="rId28"/>
    <p:sldId id="763" r:id="rId29"/>
    <p:sldId id="767" r:id="rId30"/>
    <p:sldId id="805" r:id="rId31"/>
    <p:sldId id="810" r:id="rId32"/>
    <p:sldId id="804" r:id="rId33"/>
    <p:sldId id="799" r:id="rId34"/>
    <p:sldId id="787" r:id="rId35"/>
    <p:sldId id="458" r:id="rId36"/>
    <p:sldId id="459" r:id="rId37"/>
    <p:sldId id="288" r:id="rId38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2C50C5-6740-4E81-9701-BF05B35664B8}">
          <p14:sldIdLst>
            <p14:sldId id="338"/>
            <p14:sldId id="643"/>
            <p14:sldId id="812"/>
            <p14:sldId id="750"/>
            <p14:sldId id="813"/>
            <p14:sldId id="768"/>
            <p14:sldId id="644"/>
            <p14:sldId id="719"/>
            <p14:sldId id="341"/>
            <p14:sldId id="343"/>
            <p14:sldId id="811"/>
            <p14:sldId id="598"/>
            <p14:sldId id="792"/>
            <p14:sldId id="775"/>
            <p14:sldId id="776"/>
            <p14:sldId id="803"/>
            <p14:sldId id="773"/>
            <p14:sldId id="769"/>
            <p14:sldId id="806"/>
            <p14:sldId id="762"/>
            <p14:sldId id="790"/>
            <p14:sldId id="809"/>
            <p14:sldId id="763"/>
            <p14:sldId id="767"/>
            <p14:sldId id="805"/>
            <p14:sldId id="810"/>
          </p14:sldIdLst>
        </p14:section>
        <p14:section name="Untitled Section" id="{97DC8226-CC19-4D59-98C9-CBBC2AAE8554}">
          <p14:sldIdLst>
            <p14:sldId id="804"/>
            <p14:sldId id="799"/>
            <p14:sldId id="787"/>
            <p14:sldId id="458"/>
            <p14:sldId id="459"/>
          </p14:sldIdLst>
        </p14:section>
        <p14:section name="Untitled Section" id="{632084D7-027F-45EB-819F-49525DF9A7EB}">
          <p14:sldIdLst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 Nandan Kumar" initials="NNK" lastIdx="2" clrIdx="0">
    <p:extLst>
      <p:ext uri="{19B8F6BF-5375-455C-9EA6-DF929625EA0E}">
        <p15:presenceInfo xmlns:p15="http://schemas.microsoft.com/office/powerpoint/2012/main" userId="S::nandan.kumar@in.ibm.com::158285ee-0d24-4443-9558-b32aa347895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B75"/>
    <a:srgbClr val="8C8C8C"/>
    <a:srgbClr val="3D3D3D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828D37-9CB0-43B9-980A-B2F6098200DE}" v="15" dt="2026-09-08T22:06:46.1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28" autoAdjust="0"/>
    <p:restoredTop sz="94659"/>
  </p:normalViewPr>
  <p:slideViewPr>
    <p:cSldViewPr snapToGrid="0" snapToObjects="1" showGuides="1">
      <p:cViewPr varScale="1">
        <p:scale>
          <a:sx n="84" d="100"/>
          <a:sy n="84" d="100"/>
        </p:scale>
        <p:origin x="596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6/11/relationships/changesInfo" Target="changesInfos/changesInfo1.xml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modSld delMainMaster modMainMaster">
      <pc:chgData name="Saipraveen Aratikatla" userId="7cbd96c3-eaaf-4109-8341-8b6b787e6477" providerId="ADAL" clId="{56E4A0E2-5718-42BC-8AF0-53586295FCD2}" dt="2026-09-08T22:06:46.129" v="54" actId="20577"/>
      <pc:docMkLst>
        <pc:docMk/>
      </pc:docMkLst>
      <pc:sldChg chg="modSp mod">
        <pc:chgData name="Saipraveen Aratikatla" userId="7cbd96c3-eaaf-4109-8341-8b6b787e6477" providerId="ADAL" clId="{56E4A0E2-5718-42BC-8AF0-53586295FCD2}" dt="2026-09-08T13:31:27.609" v="13" actId="20577"/>
        <pc:sldMkLst>
          <pc:docMk/>
          <pc:sldMk cId="1961028589" sldId="338"/>
        </pc:sldMkLst>
        <pc:spChg chg="mod">
          <ac:chgData name="Saipraveen Aratikatla" userId="7cbd96c3-eaaf-4109-8341-8b6b787e6477" providerId="ADAL" clId="{56E4A0E2-5718-42BC-8AF0-53586295FCD2}" dt="2026-09-08T13:31:27.609" v="13" actId="20577"/>
          <ac:spMkLst>
            <pc:docMk/>
            <pc:sldMk cId="1961028589" sldId="338"/>
            <ac:spMk id="4" creationId="{00000000-0000-0000-0000-000000000000}"/>
          </ac:spMkLst>
        </pc:spChg>
      </pc:sldChg>
      <pc:sldChg chg="modSp mod">
        <pc:chgData name="Saipraveen Aratikatla" userId="7cbd96c3-eaaf-4109-8341-8b6b787e6477" providerId="ADAL" clId="{56E4A0E2-5718-42BC-8AF0-53586295FCD2}" dt="2026-09-08T13:32:25.313" v="28" actId="14100"/>
        <pc:sldMkLst>
          <pc:docMk/>
          <pc:sldMk cId="2531545846" sldId="343"/>
        </pc:sldMkLst>
        <pc:spChg chg="mod">
          <ac:chgData name="Saipraveen Aratikatla" userId="7cbd96c3-eaaf-4109-8341-8b6b787e6477" providerId="ADAL" clId="{56E4A0E2-5718-42BC-8AF0-53586295FCD2}" dt="2026-09-08T13:32:25.313" v="28" actId="14100"/>
          <ac:spMkLst>
            <pc:docMk/>
            <pc:sldMk cId="2531545846" sldId="343"/>
            <ac:spMk id="13" creationId="{9EC19D5E-67E0-48A2-BDDD-3446635F0250}"/>
          </ac:spMkLst>
        </pc:spChg>
      </pc:sldChg>
      <pc:sldChg chg="setBg">
        <pc:chgData name="Saipraveen Aratikatla" userId="7cbd96c3-eaaf-4109-8341-8b6b787e6477" providerId="ADAL" clId="{56E4A0E2-5718-42BC-8AF0-53586295FCD2}" dt="2026-09-08T13:31:37.035" v="14"/>
        <pc:sldMkLst>
          <pc:docMk/>
          <pc:sldMk cId="3502743167" sldId="763"/>
        </pc:sldMkLst>
      </pc:sldChg>
      <pc:sldChg chg="modSp">
        <pc:chgData name="Saipraveen Aratikatla" userId="7cbd96c3-eaaf-4109-8341-8b6b787e6477" providerId="ADAL" clId="{56E4A0E2-5718-42BC-8AF0-53586295FCD2}" dt="2026-09-08T13:45:37.640" v="40" actId="20577"/>
        <pc:sldMkLst>
          <pc:docMk/>
          <pc:sldMk cId="1039457892" sldId="769"/>
        </pc:sldMkLst>
        <pc:spChg chg="mod">
          <ac:chgData name="Saipraveen Aratikatla" userId="7cbd96c3-eaaf-4109-8341-8b6b787e6477" providerId="ADAL" clId="{56E4A0E2-5718-42BC-8AF0-53586295FCD2}" dt="2026-09-08T13:45:37.640" v="40" actId="20577"/>
          <ac:spMkLst>
            <pc:docMk/>
            <pc:sldMk cId="1039457892" sldId="769"/>
            <ac:spMk id="7" creationId="{551B5125-4799-4BFB-8019-0699F0B7B6E8}"/>
          </ac:spMkLst>
        </pc:spChg>
      </pc:sldChg>
      <pc:sldChg chg="modSp modAnim">
        <pc:chgData name="Saipraveen Aratikatla" userId="7cbd96c3-eaaf-4109-8341-8b6b787e6477" providerId="ADAL" clId="{56E4A0E2-5718-42BC-8AF0-53586295FCD2}" dt="2026-09-08T22:06:46.129" v="54" actId="20577"/>
        <pc:sldMkLst>
          <pc:docMk/>
          <pc:sldMk cId="784709924" sldId="776"/>
        </pc:sldMkLst>
        <pc:spChg chg="mod">
          <ac:chgData name="Saipraveen Aratikatla" userId="7cbd96c3-eaaf-4109-8341-8b6b787e6477" providerId="ADAL" clId="{56E4A0E2-5718-42BC-8AF0-53586295FCD2}" dt="2026-09-08T22:06:46.129" v="54" actId="20577"/>
          <ac:spMkLst>
            <pc:docMk/>
            <pc:sldMk cId="784709924" sldId="776"/>
            <ac:spMk id="11" creationId="{805C5B15-71B9-4A3F-8DD2-CD1CF45A8A20}"/>
          </ac:spMkLst>
        </pc:spChg>
      </pc:sldChg>
      <pc:sldChg chg="modSp mod">
        <pc:chgData name="Saipraveen Aratikatla" userId="7cbd96c3-eaaf-4109-8341-8b6b787e6477" providerId="ADAL" clId="{56E4A0E2-5718-42BC-8AF0-53586295FCD2}" dt="2026-09-08T13:47:14.165" v="53" actId="20577"/>
        <pc:sldMkLst>
          <pc:docMk/>
          <pc:sldMk cId="3280568111" sldId="806"/>
        </pc:sldMkLst>
        <pc:spChg chg="mod">
          <ac:chgData name="Saipraveen Aratikatla" userId="7cbd96c3-eaaf-4109-8341-8b6b787e6477" providerId="ADAL" clId="{56E4A0E2-5718-42BC-8AF0-53586295FCD2}" dt="2026-09-08T13:47:14.165" v="53" actId="20577"/>
          <ac:spMkLst>
            <pc:docMk/>
            <pc:sldMk cId="3280568111" sldId="806"/>
            <ac:spMk id="9" creationId="{CD4B05BF-CB67-4631-A7C9-2CB0BE21FD77}"/>
          </ac:spMkLst>
        </pc:spChg>
      </pc:sldChg>
      <pc:sldMasterChg chg="modSldLayout">
        <pc:chgData name="Saipraveen Aratikatla" userId="7cbd96c3-eaaf-4109-8341-8b6b787e6477" providerId="ADAL" clId="{56E4A0E2-5718-42BC-8AF0-53586295FCD2}" dt="2026-09-08T13:31:37.035" v="14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17404520" sldId="2147483672"/>
            <pc:sldLayoutMk cId="0" sldId="2147483828"/>
          </pc:sldLayoutMkLst>
        </pc:sldLayoutChg>
      </pc:sldMasterChg>
      <pc:sldMasterChg chg="del delSldLayout">
        <pc:chgData name="Saipraveen Aratikatla" userId="7cbd96c3-eaaf-4109-8341-8b6b787e6477" providerId="ADAL" clId="{56E4A0E2-5718-42BC-8AF0-53586295FCD2}" dt="2026-09-08T13:31:25.916" v="11"/>
        <pc:sldMasterMkLst>
          <pc:docMk/>
          <pc:sldMasterMk cId="446267318" sldId="2147483830"/>
        </pc:sldMasterMkLst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701515051" sldId="214748383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813743718" sldId="214748383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064049617" sldId="214748383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792647177" sldId="214748383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7533548" sldId="214748383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833389400" sldId="214748383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393671107" sldId="214748383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151473666" sldId="214748383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959342059" sldId="214748383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046561381" sldId="214748384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961377787" sldId="214748384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774159900" sldId="214748384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362126490" sldId="214748384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504855262" sldId="214748384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196792019" sldId="214748384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14214468" sldId="214748384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126407526" sldId="214748384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237760106" sldId="214748384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836171665" sldId="214748384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993536619" sldId="214748385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966233064" sldId="214748385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047591450" sldId="214748385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866941505" sldId="214748385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984680776" sldId="214748385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3694890309" sldId="214748385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12823907" sldId="214748385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052950237" sldId="214748385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4052284977" sldId="214748385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553519454" sldId="214748385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853701514" sldId="214748386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539940617" sldId="214748386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729490434" sldId="214748386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351293362" sldId="214748386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223313804" sldId="214748386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629094432" sldId="214748386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446267318" sldId="2147483830"/>
            <pc:sldLayoutMk cId="1309527806" sldId="2147483866"/>
          </pc:sldLayoutMkLst>
        </pc:sldLayoutChg>
      </pc:sldMasterChg>
      <pc:sldMasterChg chg="modSldLayout">
        <pc:chgData name="Saipraveen Aratikatla" userId="7cbd96c3-eaaf-4109-8341-8b6b787e6477" providerId="ADAL" clId="{56E4A0E2-5718-42BC-8AF0-53586295FCD2}" dt="2026-09-08T13:31:37.035" v="14"/>
        <pc:sldMasterMkLst>
          <pc:docMk/>
          <pc:sldMasterMk cId="1852345931" sldId="2147483867"/>
        </pc:sldMasterMkLst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852345931" sldId="2147483867"/>
            <pc:sldLayoutMk cId="679386718" sldId="2147483870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852345931" sldId="2147483867"/>
            <pc:sldLayoutMk cId="105610376" sldId="2147483871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1852345931" sldId="2147483867"/>
            <pc:sldLayoutMk cId="3640358268" sldId="2147483904"/>
          </pc:sldLayoutMkLst>
        </pc:sldLayoutChg>
      </pc:sldMasterChg>
      <pc:sldMasterChg chg="del delSldLayout">
        <pc:chgData name="Saipraveen Aratikatla" userId="7cbd96c3-eaaf-4109-8341-8b6b787e6477" providerId="ADAL" clId="{56E4A0E2-5718-42BC-8AF0-53586295FCD2}" dt="2026-09-08T13:31:25.916" v="11"/>
        <pc:sldMasterMkLst>
          <pc:docMk/>
          <pc:sldMasterMk cId="2751221415" sldId="2147483943"/>
        </pc:sldMasterMkLst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478008982" sldId="214748394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344333108" sldId="214748394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128318072" sldId="214748394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144155099" sldId="214748394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428856944" sldId="214748394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776958289" sldId="214748394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767032440" sldId="214748395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63730440" sldId="214748395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719875285" sldId="214748395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240060240" sldId="214748395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484112525" sldId="214748395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320667616" sldId="214748395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520079838" sldId="214748395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232156285" sldId="214748395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548003098" sldId="214748395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818376011" sldId="214748395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955515067" sldId="214748396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665001207" sldId="214748396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654301252" sldId="214748396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751506581" sldId="214748396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443629197" sldId="214748396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418737877" sldId="214748396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072082367" sldId="214748396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372148794" sldId="214748396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156279977" sldId="214748396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323340061" sldId="214748396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94724899" sldId="214748397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974780495" sldId="214748397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4152271191" sldId="214748397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4080145877" sldId="214748397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1075254555" sldId="214748397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2954137251" sldId="214748397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57539678" sldId="214748397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771687864" sldId="214748397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4151953273" sldId="214748397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4213374557" sldId="214748397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4152255921" sldId="214748398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2751221415" sldId="2147483943"/>
            <pc:sldLayoutMk cId="3939129386" sldId="2147483981"/>
          </pc:sldLayoutMkLst>
        </pc:sldLayoutChg>
      </pc:sldMasterChg>
      <pc:sldMasterChg chg="del delSldLayout">
        <pc:chgData name="Saipraveen Aratikatla" userId="7cbd96c3-eaaf-4109-8341-8b6b787e6477" providerId="ADAL" clId="{56E4A0E2-5718-42BC-8AF0-53586295FCD2}" dt="2026-09-08T13:31:25.916" v="11"/>
        <pc:sldMasterMkLst>
          <pc:docMk/>
          <pc:sldMasterMk cId="3442172809" sldId="2147483982"/>
        </pc:sldMasterMkLst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964015768" sldId="214748398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253393227" sldId="214748398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440409717" sldId="214748398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551535871" sldId="214748398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719821895" sldId="214748398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688932715" sldId="214748398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4259581388" sldId="214748398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830850928" sldId="214748399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270662345" sldId="214748399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571708633" sldId="214748399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426702642" sldId="214748399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689422232" sldId="214748399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819793383" sldId="214748399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492044802" sldId="214748399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108806044" sldId="214748399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155200829" sldId="214748399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242699228" sldId="214748399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732004737" sldId="214748400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959759064" sldId="214748400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382705975" sldId="214748400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86343399" sldId="214748400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993112708" sldId="214748400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568720219" sldId="214748400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991799019" sldId="214748400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404539237" sldId="214748400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396061579" sldId="2147484008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762376489" sldId="2147484009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565420355" sldId="2147484010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2818335027" sldId="2147484011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979371351" sldId="2147484012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529227884" sldId="2147484013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353601650" sldId="2147484014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902508873" sldId="2147484015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3828465574" sldId="2147484016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4261333682" sldId="2147484017"/>
          </pc:sldLayoutMkLst>
        </pc:sldLayoutChg>
        <pc:sldLayoutChg chg="del">
          <pc:chgData name="Saipraveen Aratikatla" userId="7cbd96c3-eaaf-4109-8341-8b6b787e6477" providerId="ADAL" clId="{56E4A0E2-5718-42BC-8AF0-53586295FCD2}" dt="2026-09-08T13:31:25.916" v="11"/>
          <pc:sldLayoutMkLst>
            <pc:docMk/>
            <pc:sldMasterMk cId="3442172809" sldId="2147483982"/>
            <pc:sldLayoutMk cId="1215232044" sldId="2147484018"/>
          </pc:sldLayoutMkLst>
        </pc:sldLayoutChg>
      </pc:sldMasterChg>
      <pc:sldMasterChg chg="modSldLayout">
        <pc:chgData name="Saipraveen Aratikatla" userId="7cbd96c3-eaaf-4109-8341-8b6b787e6477" providerId="ADAL" clId="{56E4A0E2-5718-42BC-8AF0-53586295FCD2}" dt="2026-09-08T13:31:37.035" v="14"/>
        <pc:sldMasterMkLst>
          <pc:docMk/>
          <pc:sldMasterMk cId="2887577139" sldId="2147484019"/>
        </pc:sldMasterMkLst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2887577139" sldId="2147484019"/>
            <pc:sldLayoutMk cId="778429022" sldId="2147484022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2887577139" sldId="2147484019"/>
            <pc:sldLayoutMk cId="2033075578" sldId="2147484023"/>
          </pc:sldLayoutMkLst>
        </pc:sldLayoutChg>
        <pc:sldLayoutChg chg="setBg">
          <pc:chgData name="Saipraveen Aratikatla" userId="7cbd96c3-eaaf-4109-8341-8b6b787e6477" providerId="ADAL" clId="{56E4A0E2-5718-42BC-8AF0-53586295FCD2}" dt="2026-09-08T13:31:37.035" v="14"/>
          <pc:sldLayoutMkLst>
            <pc:docMk/>
            <pc:sldMasterMk cId="2887577139" sldId="2147484019"/>
            <pc:sldLayoutMk cId="1087404162" sldId="214748405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1C20527-0275-4009-A045-19619A1FD1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23656C-C6DA-4B91-9655-FB6FD633F5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83AB471-A9FE-44C4-B480-86E4C3C62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6E3C5CDB-B29C-4599-94CA-97812C5422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96A77B-D5D4-4B40-82E9-078050F541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pic>
        <p:nvPicPr>
          <p:cNvPr id="6" name="Picture 5" descr="IBM Talent Management Solutions.png">
            <a:extLst>
              <a:ext uri="{FF2B5EF4-FFF2-40B4-BE49-F238E27FC236}">
                <a16:creationId xmlns:a16="http://schemas.microsoft.com/office/drawing/2014/main" id="{B097645E-3F74-4491-A563-7932AC0672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Picture 5" descr="IBM Talent Management Solutions.png">
            <a:extLst>
              <a:ext uri="{FF2B5EF4-FFF2-40B4-BE49-F238E27FC236}">
                <a16:creationId xmlns:a16="http://schemas.microsoft.com/office/drawing/2014/main" id="{45E0F7AD-AC9F-4415-B4C1-A02F32B6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IBM Talent Management Solutions.png">
            <a:extLst>
              <a:ext uri="{FF2B5EF4-FFF2-40B4-BE49-F238E27FC236}">
                <a16:creationId xmlns:a16="http://schemas.microsoft.com/office/drawing/2014/main" id="{964458ED-20B7-4EE1-94DE-33C95E81BC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6776" cy="1516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15202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4441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8671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037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03583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3632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98806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5004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83338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39725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7021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5801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1517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433815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98839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9179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13162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4813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79567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3732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61679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52966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65054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485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8381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97567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1451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05993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2330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6182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303799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90444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9280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9773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9247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22623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35826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87475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5134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82067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38237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233597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017638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0803630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2833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9133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889741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0236951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82641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87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42034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758297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97271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63345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4520284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9133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6356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3064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0364617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17354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1598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0610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5908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0580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30300985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427555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60901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7256740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45611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216405737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924015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0177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39087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233020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90657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5" t="24616" r="33365" b="22735"/>
          <a:stretch/>
        </p:blipFill>
        <p:spPr>
          <a:xfrm>
            <a:off x="8247186" y="4270238"/>
            <a:ext cx="826477" cy="73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5245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3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3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2" y="4314619"/>
            <a:ext cx="685799" cy="639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4E0C07-3BD5-6E4C-B02C-C4B734B673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77842902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3782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239" y="4314619"/>
            <a:ext cx="685799" cy="63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75578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3592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189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076999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4547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3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03912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7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27099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5187462" cy="4520805"/>
          </a:xfrm>
        </p:spPr>
        <p:txBody>
          <a:bodyPr/>
          <a:lstStyle>
            <a:lvl1pPr marL="117472" indent="-117472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210716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4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6813519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3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94807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1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87309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9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9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06692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70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3079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125729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80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316016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858157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3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9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691555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392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57025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238425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1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892439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1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4458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2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7715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84631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46200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59589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1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169730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1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61576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9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60357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09714534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2" indent="-117472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28352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5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6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970336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591228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46217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076" algn="dec"/>
              </a:tabLst>
              <a:defRPr sz="1100"/>
            </a:lvl1pPr>
            <a:lvl2pPr marL="173034" indent="-173034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260" algn="r"/>
              </a:tabLst>
              <a:defRPr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7404162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D999D4-B456-9943-89B7-30D56181CE18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106" y="1573759"/>
            <a:ext cx="1637786" cy="152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927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77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22.xml"/><Relationship Id="rId18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135.xml"/><Relationship Id="rId39" Type="http://schemas.openxmlformats.org/officeDocument/2006/relationships/theme" Target="../theme/theme4.xml"/><Relationship Id="rId21" Type="http://schemas.openxmlformats.org/officeDocument/2006/relationships/slideLayout" Target="../slideLayouts/slideLayout130.xml"/><Relationship Id="rId34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16.xml"/><Relationship Id="rId12" Type="http://schemas.openxmlformats.org/officeDocument/2006/relationships/slideLayout" Target="../slideLayouts/slideLayout121.xml"/><Relationship Id="rId17" Type="http://schemas.openxmlformats.org/officeDocument/2006/relationships/slideLayout" Target="../slideLayouts/slideLayout126.xml"/><Relationship Id="rId25" Type="http://schemas.openxmlformats.org/officeDocument/2006/relationships/slideLayout" Target="../slideLayouts/slideLayout134.xml"/><Relationship Id="rId33" Type="http://schemas.openxmlformats.org/officeDocument/2006/relationships/slideLayout" Target="../slideLayouts/slideLayout142.xml"/><Relationship Id="rId38" Type="http://schemas.openxmlformats.org/officeDocument/2006/relationships/slideLayout" Target="../slideLayouts/slideLayout147.xml"/><Relationship Id="rId2" Type="http://schemas.openxmlformats.org/officeDocument/2006/relationships/slideLayout" Target="../slideLayouts/slideLayout111.xml"/><Relationship Id="rId16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129.xml"/><Relationship Id="rId29" Type="http://schemas.openxmlformats.org/officeDocument/2006/relationships/slideLayout" Target="../slideLayouts/slideLayout138.xml"/><Relationship Id="rId1" Type="http://schemas.openxmlformats.org/officeDocument/2006/relationships/slideLayout" Target="../slideLayouts/slideLayout110.xml"/><Relationship Id="rId6" Type="http://schemas.openxmlformats.org/officeDocument/2006/relationships/slideLayout" Target="../slideLayouts/slideLayout115.xml"/><Relationship Id="rId11" Type="http://schemas.openxmlformats.org/officeDocument/2006/relationships/slideLayout" Target="../slideLayouts/slideLayout120.xml"/><Relationship Id="rId24" Type="http://schemas.openxmlformats.org/officeDocument/2006/relationships/slideLayout" Target="../slideLayouts/slideLayout133.xml"/><Relationship Id="rId32" Type="http://schemas.openxmlformats.org/officeDocument/2006/relationships/slideLayout" Target="../slideLayouts/slideLayout141.xml"/><Relationship Id="rId37" Type="http://schemas.openxmlformats.org/officeDocument/2006/relationships/slideLayout" Target="../slideLayouts/slideLayout146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114.xml"/><Relationship Id="rId15" Type="http://schemas.openxmlformats.org/officeDocument/2006/relationships/slideLayout" Target="../slideLayouts/slideLayout124.xml"/><Relationship Id="rId23" Type="http://schemas.openxmlformats.org/officeDocument/2006/relationships/slideLayout" Target="../slideLayouts/slideLayout132.xml"/><Relationship Id="rId28" Type="http://schemas.openxmlformats.org/officeDocument/2006/relationships/slideLayout" Target="../slideLayouts/slideLayout137.xml"/><Relationship Id="rId36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19.xml"/><Relationship Id="rId19" Type="http://schemas.openxmlformats.org/officeDocument/2006/relationships/slideLayout" Target="../slideLayouts/slideLayout128.xml"/><Relationship Id="rId31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13.xml"/><Relationship Id="rId9" Type="http://schemas.openxmlformats.org/officeDocument/2006/relationships/slideLayout" Target="../slideLayouts/slideLayout118.xml"/><Relationship Id="rId14" Type="http://schemas.openxmlformats.org/officeDocument/2006/relationships/slideLayout" Target="../slideLayouts/slideLayout123.xml"/><Relationship Id="rId22" Type="http://schemas.openxmlformats.org/officeDocument/2006/relationships/slideLayout" Target="../slideLayouts/slideLayout131.xml"/><Relationship Id="rId27" Type="http://schemas.openxmlformats.org/officeDocument/2006/relationships/slideLayout" Target="../slideLayouts/slideLayout136.xml"/><Relationship Id="rId30" Type="http://schemas.openxmlformats.org/officeDocument/2006/relationships/slideLayout" Target="../slideLayouts/slideLayout139.xml"/><Relationship Id="rId35" Type="http://schemas.openxmlformats.org/officeDocument/2006/relationships/slideLayout" Target="../slideLayouts/slideLayout144.xml"/><Relationship Id="rId8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112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21" Type="http://schemas.openxmlformats.org/officeDocument/2006/relationships/slideLayout" Target="../slideLayouts/slideLayout168.xml"/><Relationship Id="rId34" Type="http://schemas.openxmlformats.org/officeDocument/2006/relationships/slideLayout" Target="../slideLayouts/slideLayout181.xml"/><Relationship Id="rId7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33" Type="http://schemas.openxmlformats.org/officeDocument/2006/relationships/slideLayout" Target="../slideLayouts/slideLayout180.xml"/><Relationship Id="rId38" Type="http://schemas.openxmlformats.org/officeDocument/2006/relationships/image" Target="../media/image3.png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32" Type="http://schemas.openxmlformats.org/officeDocument/2006/relationships/slideLayout" Target="../slideLayouts/slideLayout179.xml"/><Relationship Id="rId37" Type="http://schemas.openxmlformats.org/officeDocument/2006/relationships/theme" Target="../theme/theme5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slideLayout" Target="../slideLayouts/slideLayout175.xml"/><Relationship Id="rId36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31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4.xml"/><Relationship Id="rId30" Type="http://schemas.openxmlformats.org/officeDocument/2006/relationships/slideLayout" Target="../slideLayouts/slideLayout177.xml"/><Relationship Id="rId35" Type="http://schemas.openxmlformats.org/officeDocument/2006/relationships/slideLayout" Target="../slideLayouts/slideLayout182.xml"/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6.xml"/><Relationship Id="rId18" Type="http://schemas.openxmlformats.org/officeDocument/2006/relationships/slideLayout" Target="../slideLayouts/slideLayout201.xml"/><Relationship Id="rId26" Type="http://schemas.openxmlformats.org/officeDocument/2006/relationships/slideLayout" Target="../slideLayouts/slideLayout209.xml"/><Relationship Id="rId39" Type="http://schemas.openxmlformats.org/officeDocument/2006/relationships/theme" Target="../theme/theme6.xml"/><Relationship Id="rId21" Type="http://schemas.openxmlformats.org/officeDocument/2006/relationships/slideLayout" Target="../slideLayouts/slideLayout204.xml"/><Relationship Id="rId34" Type="http://schemas.openxmlformats.org/officeDocument/2006/relationships/slideLayout" Target="../slideLayouts/slideLayout217.xml"/><Relationship Id="rId7" Type="http://schemas.openxmlformats.org/officeDocument/2006/relationships/slideLayout" Target="../slideLayouts/slideLayout190.xml"/><Relationship Id="rId12" Type="http://schemas.openxmlformats.org/officeDocument/2006/relationships/slideLayout" Target="../slideLayouts/slideLayout195.xml"/><Relationship Id="rId17" Type="http://schemas.openxmlformats.org/officeDocument/2006/relationships/slideLayout" Target="../slideLayouts/slideLayout200.xml"/><Relationship Id="rId25" Type="http://schemas.openxmlformats.org/officeDocument/2006/relationships/slideLayout" Target="../slideLayouts/slideLayout208.xml"/><Relationship Id="rId33" Type="http://schemas.openxmlformats.org/officeDocument/2006/relationships/slideLayout" Target="../slideLayouts/slideLayout216.xml"/><Relationship Id="rId38" Type="http://schemas.openxmlformats.org/officeDocument/2006/relationships/slideLayout" Target="../slideLayouts/slideLayout221.xml"/><Relationship Id="rId2" Type="http://schemas.openxmlformats.org/officeDocument/2006/relationships/slideLayout" Target="../slideLayouts/slideLayout185.xml"/><Relationship Id="rId16" Type="http://schemas.openxmlformats.org/officeDocument/2006/relationships/slideLayout" Target="../slideLayouts/slideLayout199.xml"/><Relationship Id="rId20" Type="http://schemas.openxmlformats.org/officeDocument/2006/relationships/slideLayout" Target="../slideLayouts/slideLayout203.xml"/><Relationship Id="rId29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89.xml"/><Relationship Id="rId11" Type="http://schemas.openxmlformats.org/officeDocument/2006/relationships/slideLayout" Target="../slideLayouts/slideLayout194.xml"/><Relationship Id="rId24" Type="http://schemas.openxmlformats.org/officeDocument/2006/relationships/slideLayout" Target="../slideLayouts/slideLayout207.xml"/><Relationship Id="rId32" Type="http://schemas.openxmlformats.org/officeDocument/2006/relationships/slideLayout" Target="../slideLayouts/slideLayout215.xml"/><Relationship Id="rId37" Type="http://schemas.openxmlformats.org/officeDocument/2006/relationships/slideLayout" Target="../slideLayouts/slideLayout220.xml"/><Relationship Id="rId40" Type="http://schemas.openxmlformats.org/officeDocument/2006/relationships/image" Target="../media/image6.png"/><Relationship Id="rId5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8.xml"/><Relationship Id="rId23" Type="http://schemas.openxmlformats.org/officeDocument/2006/relationships/slideLayout" Target="../slideLayouts/slideLayout206.xml"/><Relationship Id="rId28" Type="http://schemas.openxmlformats.org/officeDocument/2006/relationships/slideLayout" Target="../slideLayouts/slideLayout211.xml"/><Relationship Id="rId36" Type="http://schemas.openxmlformats.org/officeDocument/2006/relationships/slideLayout" Target="../slideLayouts/slideLayout219.xml"/><Relationship Id="rId10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202.xml"/><Relationship Id="rId31" Type="http://schemas.openxmlformats.org/officeDocument/2006/relationships/slideLayout" Target="../slideLayouts/slideLayout214.xml"/><Relationship Id="rId4" Type="http://schemas.openxmlformats.org/officeDocument/2006/relationships/slideLayout" Target="../slideLayouts/slideLayout187.xml"/><Relationship Id="rId9" Type="http://schemas.openxmlformats.org/officeDocument/2006/relationships/slideLayout" Target="../slideLayouts/slideLayout192.xml"/><Relationship Id="rId14" Type="http://schemas.openxmlformats.org/officeDocument/2006/relationships/slideLayout" Target="../slideLayouts/slideLayout197.xml"/><Relationship Id="rId22" Type="http://schemas.openxmlformats.org/officeDocument/2006/relationships/slideLayout" Target="../slideLayouts/slideLayout205.xml"/><Relationship Id="rId27" Type="http://schemas.openxmlformats.org/officeDocument/2006/relationships/slideLayout" Target="../slideLayouts/slideLayout210.xml"/><Relationship Id="rId30" Type="http://schemas.openxmlformats.org/officeDocument/2006/relationships/slideLayout" Target="../slideLayouts/slideLayout213.xml"/><Relationship Id="rId35" Type="http://schemas.openxmlformats.org/officeDocument/2006/relationships/slideLayout" Target="../slideLayouts/slideLayout218.xml"/><Relationship Id="rId8" Type="http://schemas.openxmlformats.org/officeDocument/2006/relationships/slideLayout" Target="../slideLayouts/slideLayout191.xml"/><Relationship Id="rId3" Type="http://schemas.openxmlformats.org/officeDocument/2006/relationships/slideLayout" Target="../slideLayouts/slideLayout1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AEBDA1-BBD6-4B0F-9C9D-72C45F24E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A2EED04A-EC5E-4774-A4B6-CDAAE22DFBA5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.png">
            <a:extLst>
              <a:ext uri="{FF2B5EF4-FFF2-40B4-BE49-F238E27FC236}">
                <a16:creationId xmlns:a16="http://schemas.microsoft.com/office/drawing/2014/main" id="{0F85C13B-6C4B-4FAA-A796-4A47281C1580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sldNum="0"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345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  <p:sldLayoutId id="2147483879" r:id="rId12"/>
    <p:sldLayoutId id="2147483880" r:id="rId13"/>
    <p:sldLayoutId id="2147483881" r:id="rId14"/>
    <p:sldLayoutId id="2147483882" r:id="rId15"/>
    <p:sldLayoutId id="2147483883" r:id="rId16"/>
    <p:sldLayoutId id="2147483884" r:id="rId17"/>
    <p:sldLayoutId id="2147483885" r:id="rId18"/>
    <p:sldLayoutId id="2147483886" r:id="rId19"/>
    <p:sldLayoutId id="2147483887" r:id="rId20"/>
    <p:sldLayoutId id="2147483888" r:id="rId21"/>
    <p:sldLayoutId id="2147483889" r:id="rId22"/>
    <p:sldLayoutId id="2147483890" r:id="rId23"/>
    <p:sldLayoutId id="2147483891" r:id="rId24"/>
    <p:sldLayoutId id="2147483892" r:id="rId25"/>
    <p:sldLayoutId id="2147483893" r:id="rId26"/>
    <p:sldLayoutId id="2147483894" r:id="rId27"/>
    <p:sldLayoutId id="2147483895" r:id="rId28"/>
    <p:sldLayoutId id="2147483896" r:id="rId29"/>
    <p:sldLayoutId id="2147483897" r:id="rId30"/>
    <p:sldLayoutId id="2147483898" r:id="rId31"/>
    <p:sldLayoutId id="2147483899" r:id="rId32"/>
    <p:sldLayoutId id="2147483900" r:id="rId33"/>
    <p:sldLayoutId id="2147483901" r:id="rId34"/>
    <p:sldLayoutId id="2147483902" r:id="rId35"/>
    <p:sldLayoutId id="2147483903" r:id="rId36"/>
    <p:sldLayoutId id="2147483904" r:id="rId37"/>
    <p:sldLayoutId id="2147483905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64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  <p:sldLayoutId id="2147483920" r:id="rId14"/>
    <p:sldLayoutId id="2147483921" r:id="rId15"/>
    <p:sldLayoutId id="2147483922" r:id="rId16"/>
    <p:sldLayoutId id="2147483923" r:id="rId17"/>
    <p:sldLayoutId id="2147483924" r:id="rId18"/>
    <p:sldLayoutId id="2147483925" r:id="rId19"/>
    <p:sldLayoutId id="2147483926" r:id="rId20"/>
    <p:sldLayoutId id="2147483927" r:id="rId21"/>
    <p:sldLayoutId id="2147483928" r:id="rId22"/>
    <p:sldLayoutId id="2147483929" r:id="rId23"/>
    <p:sldLayoutId id="2147483930" r:id="rId24"/>
    <p:sldLayoutId id="2147483931" r:id="rId25"/>
    <p:sldLayoutId id="2147483932" r:id="rId26"/>
    <p:sldLayoutId id="2147483933" r:id="rId27"/>
    <p:sldLayoutId id="2147483934" r:id="rId28"/>
    <p:sldLayoutId id="2147483935" r:id="rId29"/>
    <p:sldLayoutId id="2147483936" r:id="rId30"/>
    <p:sldLayoutId id="2147483937" r:id="rId31"/>
    <p:sldLayoutId id="2147483938" r:id="rId32"/>
    <p:sldLayoutId id="2147483939" r:id="rId33"/>
    <p:sldLayoutId id="2147483940" r:id="rId34"/>
    <p:sldLayoutId id="2147483941" r:id="rId35"/>
    <p:sldLayoutId id="2147483942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9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5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3FD999D4-B456-9943-89B7-30D56181CE18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DB9C487-8FC3-3D4E-BB54-543ECB6C6D4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-8872" y="4552570"/>
            <a:ext cx="1854877" cy="570380"/>
          </a:xfrm>
          <a:prstGeom prst="rect">
            <a:avLst/>
          </a:prstGeom>
        </p:spPr>
      </p:pic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2019 IBM Corporation</a:t>
            </a:r>
          </a:p>
        </p:txBody>
      </p:sp>
    </p:spTree>
    <p:extLst>
      <p:ext uri="{BB962C8B-B14F-4D97-AF65-F5344CB8AC3E}">
        <p14:creationId xmlns:p14="http://schemas.microsoft.com/office/powerpoint/2010/main" val="2887577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  <p:sldLayoutId id="2147484040" r:id="rId21"/>
    <p:sldLayoutId id="2147484041" r:id="rId22"/>
    <p:sldLayoutId id="2147484042" r:id="rId23"/>
    <p:sldLayoutId id="2147484043" r:id="rId24"/>
    <p:sldLayoutId id="2147484044" r:id="rId25"/>
    <p:sldLayoutId id="2147484045" r:id="rId26"/>
    <p:sldLayoutId id="2147484046" r:id="rId27"/>
    <p:sldLayoutId id="2147484047" r:id="rId28"/>
    <p:sldLayoutId id="2147484048" r:id="rId29"/>
    <p:sldLayoutId id="2147484049" r:id="rId30"/>
    <p:sldLayoutId id="2147484050" r:id="rId31"/>
    <p:sldLayoutId id="2147484051" r:id="rId32"/>
    <p:sldLayoutId id="2147484052" r:id="rId33"/>
    <p:sldLayoutId id="2147484053" r:id="rId34"/>
    <p:sldLayoutId id="2147484054" r:id="rId35"/>
    <p:sldLayoutId id="2147484055" r:id="rId36"/>
    <p:sldLayoutId id="2147484056" r:id="rId37"/>
    <p:sldLayoutId id="2147484057" r:id="rId38"/>
  </p:sldLayoutIdLst>
  <p:hf sldNum="0" hdr="0" dt="0"/>
  <p:txStyles>
    <p:titleStyle>
      <a:lvl1pPr algn="l" defTabSz="457189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189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4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6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60" indent="-168271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55" indent="-173034" algn="l" defTabSz="457189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168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9.png"/><Relationship Id="rId12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18.svg"/><Relationship Id="rId5" Type="http://schemas.openxmlformats.org/officeDocument/2006/relationships/image" Target="../media/image16.png"/><Relationship Id="rId10" Type="http://schemas.openxmlformats.org/officeDocument/2006/relationships/image" Target="../media/image8.svg"/><Relationship Id="rId4" Type="http://schemas.microsoft.com/office/2007/relationships/hdphoto" Target="../media/hdphoto2.wdp"/><Relationship Id="rId9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59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9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32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31.jpe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microsoft.com/office/2007/relationships/hdphoto" Target="../media/hdphoto2.wdp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4.svg"/><Relationship Id="rId7" Type="http://schemas.microsoft.com/office/2007/relationships/hdphoto" Target="../media/hdphoto2.wdp"/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14.png"/><Relationship Id="rId4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745de5296532de50d4671db3ce3b1045" TargetMode="External"/><Relationship Id="rId2" Type="http://schemas.openxmlformats.org/officeDocument/2006/relationships/slideLayout" Target="../slideLayouts/slideLayout185.xml"/><Relationship Id="rId1" Type="http://schemas.openxmlformats.org/officeDocument/2006/relationships/tags" Target="../tags/tag1.xml"/><Relationship Id="rId5" Type="http://schemas.openxmlformats.org/officeDocument/2006/relationships/hyperlink" Target="https://www.ibm.com/support/knowledgecenter/SSDLQA/2_Assess_Training/1UpcomingEnablements.html" TargetMode="External"/><Relationship Id="rId4" Type="http://schemas.openxmlformats.org/officeDocument/2006/relationships/hyperlink" Target="https://ibm.webex.com/ibm/j.php?RGID=r495c0691c00af9599479f046b01fe08a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ibm.webex.com/ibm/j.php?RGID=r2b5d049ea65192fb2fd744983fb718a4" TargetMode="External"/><Relationship Id="rId2" Type="http://schemas.openxmlformats.org/officeDocument/2006/relationships/slideLayout" Target="../slideLayouts/slideLayout185.xml"/><Relationship Id="rId1" Type="http://schemas.openxmlformats.org/officeDocument/2006/relationships/tags" Target="../tags/tag2.xml"/><Relationship Id="rId6" Type="http://schemas.openxmlformats.org/officeDocument/2006/relationships/hyperlink" Target="https://www.ibm.com/support/knowledgecenter/SSDLQA/2_Assess_Training/1UpcomingEnablements.html" TargetMode="External"/><Relationship Id="rId5" Type="http://schemas.openxmlformats.org/officeDocument/2006/relationships/hyperlink" Target="https://ibm.webex.com/ibm/j.php?RGID=r85a64f8297238fdb33c76d1eb1b7f41b" TargetMode="External"/><Relationship Id="rId4" Type="http://schemas.openxmlformats.org/officeDocument/2006/relationships/hyperlink" Target="https://ibm.webex.com/ibm/j.php?RGID=r685b95cfba45c4274a85bf8b00e5503b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7437330" cy="4479344"/>
          </a:xfrm>
        </p:spPr>
        <p:txBody>
          <a:bodyPr/>
          <a:lstStyle/>
          <a:p>
            <a:r>
              <a:rPr lang="en-US" dirty="0"/>
              <a:t>BrassRing, Onboard and Lead Manager on Cloud Release 21.02.15</a:t>
            </a:r>
            <a:br>
              <a:rPr lang="en-US" dirty="0"/>
            </a:br>
            <a:r>
              <a:rPr lang="en-US" sz="1600" b="0" dirty="0"/>
              <a:t>—</a:t>
            </a:r>
            <a:br>
              <a:rPr lang="en-US" b="0" dirty="0"/>
            </a:br>
            <a:r>
              <a:rPr lang="en-US" sz="1600" dirty="0"/>
              <a:t>Client Training and Enablement Session</a:t>
            </a:r>
            <a:br>
              <a:rPr lang="en-US" sz="1600" dirty="0"/>
            </a:br>
            <a:br>
              <a:rPr lang="en-US" sz="1400" dirty="0"/>
            </a:br>
            <a:r>
              <a:rPr lang="en-US" sz="1400" dirty="0">
                <a:latin typeface="IBM Plex Sans" charset="0"/>
              </a:rPr>
              <a:t>February 18</a:t>
            </a:r>
            <a:r>
              <a:rPr lang="en-US" sz="1400" baseline="30000" dirty="0">
                <a:latin typeface="IBM Plex Sans" charset="0"/>
              </a:rPr>
              <a:t>th</a:t>
            </a:r>
            <a:r>
              <a:rPr lang="en-US" sz="1400" dirty="0">
                <a:latin typeface="IBM Plex Sans" charset="0"/>
              </a:rPr>
              <a:t>, 2021</a:t>
            </a:r>
            <a:br>
              <a:rPr lang="en-US" sz="1400" dirty="0">
                <a:latin typeface="IBM Plex Sans" charset="0"/>
              </a:rPr>
            </a:b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8623852" cy="4493752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Onboard Release Features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b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Staging (US): February 11</a:t>
            </a:r>
            <a:r>
              <a:rPr lang="en-US" sz="2000" b="1" baseline="30000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th</a:t>
            </a: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 , 2021</a:t>
            </a: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Production (US): February 20</a:t>
            </a:r>
            <a:r>
              <a:rPr lang="en-US" sz="2000" b="1" baseline="30000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th</a:t>
            </a:r>
            <a: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  <a:t> , 2021</a:t>
            </a: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br>
              <a:rPr lang="en-US" sz="2000" b="1" dirty="0">
                <a:latin typeface="IBM Plex Sans" panose="020B0503050203000203" pitchFamily="34" charset="0"/>
                <a:ea typeface="IBM Plex Sans Light" charset="0"/>
                <a:cs typeface="IBM Plex Sans Light" charset="0"/>
              </a:rPr>
            </a:br>
            <a:r>
              <a:rPr lang="en-US" dirty="0">
                <a:latin typeface="+mn-lt"/>
              </a:rPr>
              <a:t>There are no Dark Launch features for this release.</a:t>
            </a:r>
            <a:endParaRPr lang="en-US" sz="6000" b="1" dirty="0">
              <a:latin typeface="+mn-lt"/>
              <a:ea typeface="IBM Plex Sans Light" charset="0"/>
              <a:cs typeface="IBM Plex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318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1168"/>
            <a:ext cx="8530721" cy="1432621"/>
          </a:xfrm>
        </p:spPr>
        <p:txBody>
          <a:bodyPr/>
          <a:lstStyle/>
          <a:p>
            <a:r>
              <a:rPr lang="en-US" sz="4000" dirty="0">
                <a:latin typeface="IBM Plex Sans Light" charset="0"/>
                <a:ea typeface="IBM Plex Sans Light" charset="0"/>
                <a:cs typeface="IBM Plex Sans Light" charset="0"/>
              </a:rPr>
              <a:t>Features Being Released this Month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C6E16A-BF60-43C2-B6C2-C8D5EB0F35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D999D4-B456-9943-89B7-30D56181CE18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662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87890"/>
            <a:ext cx="4289051" cy="689661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05523" y="839756"/>
            <a:ext cx="4366476" cy="4116608"/>
          </a:xfrm>
        </p:spPr>
        <p:txBody>
          <a:bodyPr/>
          <a:lstStyle/>
          <a:p>
            <a:r>
              <a:rPr lang="en-US" dirty="0"/>
              <a:t>Description:</a:t>
            </a:r>
          </a:p>
          <a:p>
            <a:r>
              <a:rPr lang="en-US" sz="1400" dirty="0"/>
              <a:t>Users will now be able to configure supported </a:t>
            </a:r>
            <a:r>
              <a:rPr lang="en-US" sz="1400" b="1" dirty="0"/>
              <a:t>HTML tags</a:t>
            </a:r>
            <a:r>
              <a:rPr lang="en-US" sz="1400" dirty="0"/>
              <a:t> in </a:t>
            </a:r>
            <a:r>
              <a:rPr lang="en-US" sz="1400" b="1" dirty="0"/>
              <a:t>Field Labels</a:t>
            </a:r>
            <a:r>
              <a:rPr lang="en-US" sz="1400" dirty="0"/>
              <a:t> for the </a:t>
            </a:r>
            <a:r>
              <a:rPr lang="en-US" sz="1400" b="1" dirty="0"/>
              <a:t>Activities</a:t>
            </a:r>
            <a:r>
              <a:rPr lang="en-US" sz="1400" dirty="0"/>
              <a:t> created with </a:t>
            </a:r>
            <a:r>
              <a:rPr lang="en-US" sz="1400" b="1" dirty="0"/>
              <a:t>NO_TEMPLATE.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Enable HTML coding in field </a:t>
            </a:r>
            <a:r>
              <a:rPr lang="en-US" sz="1400" b="1"/>
              <a:t>name </a:t>
            </a:r>
            <a:r>
              <a:rPr lang="en-US" sz="1400"/>
              <a:t>from </a:t>
            </a:r>
            <a:r>
              <a:rPr lang="en-US" sz="1400" b="1" dirty="0"/>
              <a:t>Onboard settings</a:t>
            </a:r>
            <a:r>
              <a:rPr lang="en-US" sz="1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By default, this setting is disabled.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When this setting is enabled the following warning/error message is displayed.</a:t>
            </a:r>
          </a:p>
          <a:p>
            <a:pPr lvl="2" indent="0">
              <a:buNone/>
            </a:pPr>
            <a:r>
              <a:rPr lang="en-US" sz="1200" i="1" dirty="0"/>
              <a:t>Using HTML codes can make your activity or site vulnerable to security breaches. Do you want to continue? 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6858000" y="6773"/>
            <a:ext cx="2286000" cy="1020270"/>
          </a:xfrm>
          <a:solidFill>
            <a:schemeClr val="bg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Who does it affect?</a:t>
            </a:r>
          </a:p>
          <a:p>
            <a:r>
              <a:rPr lang="en-US" sz="1300" dirty="0">
                <a:solidFill>
                  <a:schemeClr val="tx1"/>
                </a:solidFill>
              </a:rPr>
              <a:t>Onboarding Manager, New Hire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0E28E-2A34-4D9D-8355-E285A862365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1027043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5" name="Graphic 14" descr="Compass">
            <a:extLst>
              <a:ext uri="{FF2B5EF4-FFF2-40B4-BE49-F238E27FC236}">
                <a16:creationId xmlns:a16="http://schemas.microsoft.com/office/drawing/2014/main" id="{FF5E1CA4-2D6B-41C4-B987-EB46754BE6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11348" y="123399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05D81D7-EC16-4841-8C8B-E56B9D7D28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732" y="114568"/>
            <a:ext cx="268330" cy="2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2" descr="wrench icon">
            <a:extLst>
              <a:ext uri="{FF2B5EF4-FFF2-40B4-BE49-F238E27FC236}">
                <a16:creationId xmlns:a16="http://schemas.microsoft.com/office/drawing/2014/main" id="{24B486F7-54CF-4C11-9FAC-E208D3C41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5985" y="222648"/>
            <a:ext cx="263666" cy="26366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2BFD8A2-17E0-44D5-837E-3823740D3A07}"/>
              </a:ext>
            </a:extLst>
          </p:cNvPr>
          <p:cNvSpPr txBox="1">
            <a:spLocks/>
          </p:cNvSpPr>
          <p:nvPr/>
        </p:nvSpPr>
        <p:spPr>
          <a:xfrm>
            <a:off x="4572000" y="0"/>
            <a:ext cx="2286000" cy="1027043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How do you get it?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Configurable Change</a:t>
            </a:r>
          </a:p>
        </p:txBody>
      </p:sp>
      <p:pic>
        <p:nvPicPr>
          <p:cNvPr id="17" name="Picture 2" descr="wrench icon">
            <a:extLst>
              <a:ext uri="{FF2B5EF4-FFF2-40B4-BE49-F238E27FC236}">
                <a16:creationId xmlns:a16="http://schemas.microsoft.com/office/drawing/2014/main" id="{7D9C6602-91A7-43E1-9CF2-DC6841E82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4190" y="174985"/>
            <a:ext cx="247337" cy="26366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34D5EB60-2976-40D5-990C-94D13C014C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571999" y="1033816"/>
            <a:ext cx="4572000" cy="1020270"/>
          </a:xfrm>
        </p:spPr>
        <p:txBody>
          <a:bodyPr/>
          <a:lstStyle/>
          <a:p>
            <a:r>
              <a:rPr lang="en-US" sz="1600" dirty="0"/>
              <a:t>Benefits:</a:t>
            </a:r>
            <a:endParaRPr lang="en-U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Format field names using HTML tags.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E4C6D5-C973-4B09-AD83-27DE40008FA9}"/>
              </a:ext>
            </a:extLst>
          </p:cNvPr>
          <p:cNvSpPr/>
          <p:nvPr/>
        </p:nvSpPr>
        <p:spPr>
          <a:xfrm>
            <a:off x="4674761" y="2555833"/>
            <a:ext cx="4366476" cy="12926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HTML Tags can be configured for the following Activities: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NO_TEMPLATE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STATE_FORM_ACTIVITY</a:t>
            </a:r>
          </a:p>
          <a:p>
            <a:pPr marL="458788" marR="0" lvl="1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ea typeface="+mn-ea"/>
                <a:cs typeface="+mn-cs"/>
              </a:rPr>
              <a:t>GENERIC_FORM_ACTIVITY</a:t>
            </a:r>
          </a:p>
        </p:txBody>
      </p:sp>
    </p:spTree>
    <p:extLst>
      <p:ext uri="{BB962C8B-B14F-4D97-AF65-F5344CB8AC3E}">
        <p14:creationId xmlns:p14="http://schemas.microsoft.com/office/powerpoint/2010/main" val="1846158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100056"/>
            <a:ext cx="6364358" cy="410017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  <a:p>
            <a:endParaRPr lang="en-US" sz="2000" b="1" dirty="0">
              <a:solidFill>
                <a:schemeClr val="accent2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05523" y="513446"/>
            <a:ext cx="8884128" cy="41166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Below is the list of Supported HTML Codes when the new setting is enabled.                                                                   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88785-CF3D-4946-B69B-19AD23CAC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13" y="789989"/>
            <a:ext cx="3609272" cy="392715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B45B24E-1938-4902-8317-C12599D70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251" y="1859221"/>
            <a:ext cx="4724400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599" y="87890"/>
            <a:ext cx="8915401" cy="694313"/>
          </a:xfrm>
        </p:spPr>
        <p:txBody>
          <a:bodyPr/>
          <a:lstStyle/>
          <a:p>
            <a:r>
              <a:rPr lang="en-US" sz="2000" b="1" dirty="0">
                <a:solidFill>
                  <a:schemeClr val="accent2"/>
                </a:solidFill>
              </a:rPr>
              <a:t>Activity Field Name With HTML Coding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902116-8C67-4B57-A129-C7AC48968A8C}"/>
              </a:ext>
            </a:extLst>
          </p:cNvPr>
          <p:cNvSpPr/>
          <p:nvPr/>
        </p:nvSpPr>
        <p:spPr>
          <a:xfrm>
            <a:off x="0" y="598566"/>
            <a:ext cx="9144000" cy="4108901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CB9ABB-28B7-46BD-B738-C08CAD729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68" y="912623"/>
            <a:ext cx="5385248" cy="301245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FAB3F84-C289-48A5-97E4-55C5041E4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836" y="900388"/>
            <a:ext cx="3499757" cy="361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37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Date Picker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Bulk Action Email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Access to New Hire Experience through candidate zone – SSO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New Public Filter for Activities in Progress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257F7587-9066-4277-936D-575A5622BBA8}"/>
              </a:ext>
            </a:extLst>
          </p:cNvPr>
          <p:cNvSpPr txBox="1">
            <a:spLocks/>
          </p:cNvSpPr>
          <p:nvPr/>
        </p:nvSpPr>
        <p:spPr>
          <a:xfrm>
            <a:off x="4572001" y="2571750"/>
            <a:ext cx="4571997" cy="2571750"/>
          </a:xfrm>
          <a:prstGeom prst="rect">
            <a:avLst/>
          </a:prstGeom>
          <a:solidFill>
            <a:schemeClr val="accent2"/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Add Quick Search to Onboard Pages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BM Plex Sans"/>
                <a:cs typeface="Arial" charset="0"/>
              </a:rPr>
              <a:t>Mass Job Update for Participants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90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3693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6400800" cy="4493752"/>
          </a:xfrm>
        </p:spPr>
        <p:txBody>
          <a:bodyPr/>
          <a:lstStyle/>
          <a:p>
            <a: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  <a:t>BrassRing Release Features</a:t>
            </a:r>
            <a:br>
              <a:rPr lang="en-US" sz="6000" dirty="0">
                <a:latin typeface="IBM Plex Sans Light" charset="0"/>
                <a:ea typeface="IBM Plex Sans Light" charset="0"/>
                <a:cs typeface="IBM Plex Sans Light" charset="0"/>
              </a:rPr>
            </a:br>
            <a: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  <a:t>–</a:t>
            </a:r>
            <a:br>
              <a:rPr lang="en-US" sz="6000" dirty="0">
                <a:solidFill>
                  <a:schemeClr val="accent2"/>
                </a:solidFill>
                <a:latin typeface="IBM Plex Sans Light" charset="0"/>
                <a:ea typeface="IBM Plex Sans Light" charset="0"/>
                <a:cs typeface="IBM Plex Sans Light" charset="0"/>
              </a:rPr>
            </a:br>
            <a:endParaRPr lang="en-US" sz="6000" dirty="0">
              <a:solidFill>
                <a:schemeClr val="accent2"/>
              </a:solidFill>
              <a:latin typeface="IBM Plex Sans Light" charset="0"/>
              <a:ea typeface="IBM Plex Sans Light" charset="0"/>
              <a:cs typeface="IBM Plex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096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0D442CD-BCA9-4F00-8060-86FBCAEE778B}"/>
              </a:ext>
            </a:extLst>
          </p:cNvPr>
          <p:cNvSpPr/>
          <p:nvPr/>
        </p:nvSpPr>
        <p:spPr>
          <a:xfrm>
            <a:off x="7017033" y="2528882"/>
            <a:ext cx="1734833" cy="15702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200" b="1" u="sng" dirty="0">
                <a:solidFill>
                  <a:schemeClr val="bg2"/>
                </a:solidFill>
              </a:rPr>
              <a:t>RELEASE DATES</a:t>
            </a:r>
          </a:p>
          <a:p>
            <a:pPr algn="ctr"/>
            <a:endParaRPr lang="en-US" sz="1200" dirty="0">
              <a:solidFill>
                <a:schemeClr val="bg2"/>
              </a:solidFill>
            </a:endParaRPr>
          </a:p>
          <a:p>
            <a:pPr algn="ctr"/>
            <a:r>
              <a:rPr lang="en-US" sz="1200" b="1" dirty="0">
                <a:solidFill>
                  <a:schemeClr val="bg2"/>
                </a:solidFill>
              </a:rPr>
              <a:t>Staging</a:t>
            </a:r>
            <a:r>
              <a:rPr lang="en-US" sz="1200" dirty="0">
                <a:solidFill>
                  <a:schemeClr val="bg2"/>
                </a:solidFill>
              </a:rPr>
              <a:t>: </a:t>
            </a:r>
          </a:p>
          <a:p>
            <a:pPr algn="ctr"/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February 16th, 2021</a:t>
            </a:r>
          </a:p>
          <a:p>
            <a:pPr algn="ctr"/>
            <a:r>
              <a:rPr lang="en-US" sz="1200" b="1" dirty="0">
                <a:solidFill>
                  <a:schemeClr val="bg2"/>
                </a:solidFill>
              </a:rPr>
              <a:t>Production</a:t>
            </a:r>
            <a:r>
              <a:rPr lang="en-US" sz="1200" dirty="0">
                <a:solidFill>
                  <a:schemeClr val="bg2"/>
                </a:solidFill>
              </a:rPr>
              <a:t>: </a:t>
            </a:r>
          </a:p>
          <a:p>
            <a:pPr algn="ctr"/>
            <a:r>
              <a:rPr lang="en-US" sz="1200" dirty="0">
                <a:solidFill>
                  <a:schemeClr val="bg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February 23rd, 2021</a:t>
            </a:r>
          </a:p>
          <a:p>
            <a:endParaRPr lang="en-US" sz="11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endParaRPr lang="en-US" sz="1100" dirty="0">
              <a:solidFill>
                <a:schemeClr val="bg2"/>
              </a:solidFill>
              <a:latin typeface="IBM Plex Sans" panose="020B0503050000000000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C19D5E-67E0-48A2-BDDD-3446635F0250}"/>
              </a:ext>
            </a:extLst>
          </p:cNvPr>
          <p:cNvSpPr/>
          <p:nvPr/>
        </p:nvSpPr>
        <p:spPr>
          <a:xfrm>
            <a:off x="4215915" y="2528882"/>
            <a:ext cx="2457253" cy="19738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100" b="1" u="sng" dirty="0">
                <a:solidFill>
                  <a:schemeClr val="bg2"/>
                </a:solidFill>
                <a:latin typeface="IBM Plex Sans" panose="020B0503050000000000" pitchFamily="34" charset="0"/>
              </a:rPr>
              <a:t>Icon Key</a:t>
            </a:r>
          </a:p>
          <a:p>
            <a:pPr algn="ctr"/>
            <a:endParaRPr lang="en-US" sz="600" b="1" u="sng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Configurable Feature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Visible Feature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Requires </a:t>
            </a:r>
            <a:r>
              <a:rPr lang="en-US" sz="700" dirty="0" err="1">
                <a:solidFill>
                  <a:schemeClr val="bg2"/>
                </a:solidFill>
                <a:latin typeface="IBM Plex Sans" panose="020B0503050000000000" pitchFamily="34" charset="0"/>
              </a:rPr>
              <a:t>SignalLabs</a:t>
            </a:r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 to Enable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Recruiters Affected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Candidates Affected</a:t>
            </a:r>
          </a:p>
          <a:p>
            <a:endParaRPr lang="en-US" sz="700" dirty="0">
              <a:solidFill>
                <a:schemeClr val="bg2"/>
              </a:solidFill>
              <a:latin typeface="IBM Plex Sans" panose="020B0503050000000000" pitchFamily="34" charset="0"/>
            </a:endParaRPr>
          </a:p>
          <a:p>
            <a:r>
              <a:rPr lang="en-US" sz="700" dirty="0">
                <a:solidFill>
                  <a:schemeClr val="bg2"/>
                </a:solidFill>
                <a:latin typeface="IBM Plex Sans" panose="020B0503050000000000" pitchFamily="34" charset="0"/>
              </a:rPr>
              <a:t>Accessibility Update</a:t>
            </a:r>
          </a:p>
          <a:p>
            <a:endParaRPr lang="en-US" sz="900" dirty="0">
              <a:latin typeface="IBM Plex Sans" panose="020B0503050000000000" pitchFamily="34" charset="0"/>
            </a:endParaRPr>
          </a:p>
          <a:p>
            <a:endParaRPr lang="en-US" sz="1100" dirty="0">
              <a:latin typeface="IBM Plex Sans" panose="020B0503050000000000" pitchFamily="34" charset="0"/>
            </a:endParaRPr>
          </a:p>
        </p:txBody>
      </p:sp>
      <p:pic>
        <p:nvPicPr>
          <p:cNvPr id="14" name="Picture 4" descr="eyes icon">
            <a:extLst>
              <a:ext uri="{FF2B5EF4-FFF2-40B4-BE49-F238E27FC236}">
                <a16:creationId xmlns:a16="http://schemas.microsoft.com/office/drawing/2014/main" id="{EB54E984-8C55-43DB-B518-81F8D59D1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001" y="3025487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CE028F-2331-4353-88BF-29834AF0D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3292" y="3184859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645C015-CD49-4412-98E5-C179BE74A64F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936" y="3682365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</p:pic>
      <p:pic>
        <p:nvPicPr>
          <p:cNvPr id="19" name="Picture 2" descr="wrench icon">
            <a:extLst>
              <a:ext uri="{FF2B5EF4-FFF2-40B4-BE49-F238E27FC236}">
                <a16:creationId xmlns:a16="http://schemas.microsoft.com/office/drawing/2014/main" id="{4859498A-8FF6-4050-BFF7-9EA6E8A83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435" y="2762246"/>
            <a:ext cx="178459" cy="17845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</p:pic>
      <p:pic>
        <p:nvPicPr>
          <p:cNvPr id="20" name="Graphic 19" descr="Compass">
            <a:extLst>
              <a:ext uri="{FF2B5EF4-FFF2-40B4-BE49-F238E27FC236}">
                <a16:creationId xmlns:a16="http://schemas.microsoft.com/office/drawing/2014/main" id="{B4615545-AFBB-4449-98F7-4C1D82F626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11772" y="4362786"/>
            <a:ext cx="178460" cy="17846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058CC3F-9DAB-4E95-9D81-B0F870923BAE}"/>
              </a:ext>
            </a:extLst>
          </p:cNvPr>
          <p:cNvSpPr txBox="1"/>
          <p:nvPr/>
        </p:nvSpPr>
        <p:spPr>
          <a:xfrm>
            <a:off x="5649858" y="3370162"/>
            <a:ext cx="899638" cy="95410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700" dirty="0">
                <a:solidFill>
                  <a:schemeClr val="bg2"/>
                </a:solidFill>
              </a:rPr>
              <a:t>Dark Launch Feature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Information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RFE Feature</a:t>
            </a:r>
          </a:p>
          <a:p>
            <a:endParaRPr lang="en-US" sz="700" dirty="0">
              <a:solidFill>
                <a:schemeClr val="bg2"/>
              </a:solidFill>
            </a:endParaRPr>
          </a:p>
          <a:p>
            <a:r>
              <a:rPr lang="en-US" sz="700" dirty="0">
                <a:solidFill>
                  <a:schemeClr val="bg2"/>
                </a:solidFill>
              </a:rPr>
              <a:t>NPS Feature</a:t>
            </a:r>
          </a:p>
        </p:txBody>
      </p:sp>
      <p:pic>
        <p:nvPicPr>
          <p:cNvPr id="26" name="Graphic 25" descr="Compass">
            <a:extLst>
              <a:ext uri="{FF2B5EF4-FFF2-40B4-BE49-F238E27FC236}">
                <a16:creationId xmlns:a16="http://schemas.microsoft.com/office/drawing/2014/main" id="{2F3B9DB0-CDF5-4349-BF4A-F3A6624C89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95149" y="3415505"/>
            <a:ext cx="233246" cy="233246"/>
          </a:xfrm>
          <a:prstGeom prst="rect">
            <a:avLst/>
          </a:prstGeom>
        </p:spPr>
      </p:pic>
      <p:pic>
        <p:nvPicPr>
          <p:cNvPr id="27" name="Graphic 26" descr="Moon and stars">
            <a:extLst>
              <a:ext uri="{FF2B5EF4-FFF2-40B4-BE49-F238E27FC236}">
                <a16:creationId xmlns:a16="http://schemas.microsoft.com/office/drawing/2014/main" id="{ADC90695-8D08-4D4F-A185-9F3984C8BE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99680" y="3415505"/>
            <a:ext cx="218079" cy="218079"/>
          </a:xfrm>
          <a:prstGeom prst="rect">
            <a:avLst/>
          </a:prstGeom>
        </p:spPr>
      </p:pic>
      <p:pic>
        <p:nvPicPr>
          <p:cNvPr id="28" name="Graphic 27" descr="Information">
            <a:extLst>
              <a:ext uri="{FF2B5EF4-FFF2-40B4-BE49-F238E27FC236}">
                <a16:creationId xmlns:a16="http://schemas.microsoft.com/office/drawing/2014/main" id="{39BB5053-6703-45F9-9E7A-92C62831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32819" y="3666134"/>
            <a:ext cx="233245" cy="233245"/>
          </a:xfrm>
          <a:prstGeom prst="rect">
            <a:avLst/>
          </a:prstGeom>
        </p:spPr>
      </p:pic>
      <p:pic>
        <p:nvPicPr>
          <p:cNvPr id="33" name="Graphic 32" descr="Key">
            <a:extLst>
              <a:ext uri="{FF2B5EF4-FFF2-40B4-BE49-F238E27FC236}">
                <a16:creationId xmlns:a16="http://schemas.microsoft.com/office/drawing/2014/main" id="{7E4C0A91-B5A9-412D-9204-4ECB1E9D84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69298" y="3899379"/>
            <a:ext cx="342184" cy="342184"/>
          </a:xfrm>
          <a:prstGeom prst="rect">
            <a:avLst/>
          </a:prstGeom>
        </p:spPr>
      </p:pic>
      <p:sp>
        <p:nvSpPr>
          <p:cNvPr id="23" name="Speech Bubble: Oval 22">
            <a:extLst>
              <a:ext uri="{FF2B5EF4-FFF2-40B4-BE49-F238E27FC236}">
                <a16:creationId xmlns:a16="http://schemas.microsoft.com/office/drawing/2014/main" id="{021E2EF8-9842-4F1A-AE86-A26F6E7933CD}"/>
              </a:ext>
            </a:extLst>
          </p:cNvPr>
          <p:cNvSpPr/>
          <p:nvPr/>
        </p:nvSpPr>
        <p:spPr>
          <a:xfrm>
            <a:off x="6281312" y="4168543"/>
            <a:ext cx="316702" cy="182880"/>
          </a:xfrm>
          <a:prstGeom prst="wedgeEllipseCallout">
            <a:avLst>
              <a:gd name="adj1" fmla="val -45833"/>
              <a:gd name="adj2" fmla="val 57975"/>
            </a:avLst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800" dirty="0">
                <a:latin typeface="Arial"/>
                <a:cs typeface="Arial"/>
              </a:rPr>
              <a:t>NPS</a:t>
            </a:r>
          </a:p>
        </p:txBody>
      </p:sp>
      <p:sp>
        <p:nvSpPr>
          <p:cNvPr id="24" name="Star: 5 Points 23">
            <a:extLst>
              <a:ext uri="{FF2B5EF4-FFF2-40B4-BE49-F238E27FC236}">
                <a16:creationId xmlns:a16="http://schemas.microsoft.com/office/drawing/2014/main" id="{480B607C-E7CE-4058-A550-4DF5208FF1D2}"/>
              </a:ext>
            </a:extLst>
          </p:cNvPr>
          <p:cNvSpPr/>
          <p:nvPr/>
        </p:nvSpPr>
        <p:spPr>
          <a:xfrm>
            <a:off x="6293383" y="3845585"/>
            <a:ext cx="353149" cy="286010"/>
          </a:xfrm>
          <a:prstGeom prst="star5">
            <a:avLst/>
          </a:prstGeom>
          <a:solidFill>
            <a:srgbClr val="FFFF00"/>
          </a:solidFill>
          <a:ln>
            <a:solidFill>
              <a:srgbClr val="051B75"/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500" dirty="0">
                <a:latin typeface="Arial"/>
                <a:cs typeface="Arial"/>
              </a:rPr>
              <a:t>RFE</a:t>
            </a:r>
          </a:p>
        </p:txBody>
      </p:sp>
      <p:graphicFrame>
        <p:nvGraphicFramePr>
          <p:cNvPr id="22" name="Content Placeholder 5">
            <a:extLst>
              <a:ext uri="{FF2B5EF4-FFF2-40B4-BE49-F238E27FC236}">
                <a16:creationId xmlns:a16="http://schemas.microsoft.com/office/drawing/2014/main" id="{51868D80-DB20-4BA8-A1B5-F4D8442EAD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366206"/>
              </p:ext>
            </p:extLst>
          </p:nvPr>
        </p:nvGraphicFramePr>
        <p:xfrm>
          <a:off x="81929" y="136848"/>
          <a:ext cx="4133986" cy="1974264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785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8241">
                  <a:extLst>
                    <a:ext uri="{9D8B030D-6E8A-4147-A177-3AD203B41FA5}">
                      <a16:colId xmlns:a16="http://schemas.microsoft.com/office/drawing/2014/main" val="2010359779"/>
                    </a:ext>
                  </a:extLst>
                </a:gridCol>
              </a:tblGrid>
              <a:tr h="386573">
                <a:tc gridSpan="2"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</a:rPr>
                        <a:t>Feature</a:t>
                      </a:r>
                      <a:endParaRPr lang="en-US" sz="800" b="1" i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tc hMerge="1">
                  <a:txBody>
                    <a:bodyPr/>
                    <a:lstStyle/>
                    <a:p>
                      <a:endParaRPr lang="en-US" sz="800" b="1" i="0" dirty="0">
                        <a:solidFill>
                          <a:srgbClr val="FFFFFF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813">
                <a:tc rowSpan="7"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bg2"/>
                          </a:solidFill>
                          <a:effectLst/>
                        </a:rPr>
                        <a:t>BrassRing UI</a:t>
                      </a:r>
                      <a:endParaRPr lang="en-US" sz="700" b="0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eLink Dashboard - Merge Token for URL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Data Insight Tool - Scheduling and Communication Enhancements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857224135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eLink Dashboard - CC and BCC Users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2176403872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My Tasks - New Filters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4201386944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Talent Gateway - Offer Notiﬁcations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4089888893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Req Filters - Candidate Results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36400253"/>
                  </a:ext>
                </a:extLst>
              </a:tr>
              <a:tr h="226813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Candidate Forms - Field Filtering and Mandatory Forms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312118921"/>
                  </a:ext>
                </a:extLst>
              </a:tr>
            </a:tbl>
          </a:graphicData>
        </a:graphic>
      </p:graphicFrame>
      <p:graphicFrame>
        <p:nvGraphicFramePr>
          <p:cNvPr id="21" name="Content Placeholder 5">
            <a:extLst>
              <a:ext uri="{FF2B5EF4-FFF2-40B4-BE49-F238E27FC236}">
                <a16:creationId xmlns:a16="http://schemas.microsoft.com/office/drawing/2014/main" id="{1D0D7D97-42C6-4189-9580-F76E6B7B93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1559937"/>
              </p:ext>
            </p:extLst>
          </p:nvPr>
        </p:nvGraphicFramePr>
        <p:xfrm>
          <a:off x="4363419" y="125447"/>
          <a:ext cx="4279354" cy="607305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990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9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8144">
                <a:tc>
                  <a:txBody>
                    <a:bodyPr/>
                    <a:lstStyle/>
                    <a:p>
                      <a:r>
                        <a:rPr lang="en-US" sz="800" dirty="0">
                          <a:solidFill>
                            <a:schemeClr val="bg2"/>
                          </a:solidFill>
                        </a:rPr>
                        <a:t>Feature</a:t>
                      </a:r>
                      <a:endParaRPr lang="en-US" sz="800" b="1" i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r>
                        <a:rPr lang="en-US" sz="800" noProof="0" dirty="0">
                          <a:solidFill>
                            <a:schemeClr val="bg2"/>
                          </a:solidFill>
                        </a:rPr>
                        <a:t>Description</a:t>
                      </a:r>
                      <a:endParaRPr lang="en-US" sz="800" b="1" i="0" noProof="0" dirty="0">
                        <a:solidFill>
                          <a:schemeClr val="bg2"/>
                        </a:solidFill>
                        <a:latin typeface="+mn-lt"/>
                        <a:cs typeface="Helvetica Neue Regular" charset="0"/>
                      </a:endParaRP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6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u="none" strike="noStrike" dirty="0">
                          <a:solidFill>
                            <a:schemeClr val="bg2"/>
                          </a:solidFill>
                          <a:effectLst/>
                        </a:rPr>
                        <a:t>Workbench</a:t>
                      </a:r>
                      <a:endParaRPr lang="en-US" sz="700" b="0" i="0" u="none" strike="noStrike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marL="111091" marR="111091" marT="55546" marB="55546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700" b="0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Client Settings - eLink Dashboard</a:t>
                      </a:r>
                    </a:p>
                  </a:txBody>
                  <a:tcPr marL="111091" marR="111091" marT="55546" marB="55546" anchor="ctr"/>
                </a:tc>
                <a:extLst>
                  <a:ext uri="{0D108BD9-81ED-4DB2-BD59-A6C34878D82A}">
                    <a16:rowId xmlns:a16="http://schemas.microsoft.com/office/drawing/2014/main" val="161471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E75BE3E-28D3-400E-8546-63ABD475A3AA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4FF"/>
                </a:solidFill>
                <a:effectLst/>
                <a:uLnTx/>
                <a:uFillTx/>
                <a:latin typeface="IBM Plex Sans"/>
                <a:cs typeface="Arial" charset="0"/>
              </a:rPr>
              <a:t>Edge Support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E3F6EB33-83F3-4802-B05F-92BE1EA94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574" y="1727200"/>
            <a:ext cx="3800475" cy="25336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D412C2-4634-4E4F-AE96-D4EFC1404AC7}"/>
              </a:ext>
            </a:extLst>
          </p:cNvPr>
          <p:cNvSpPr txBox="1"/>
          <p:nvPr/>
        </p:nvSpPr>
        <p:spPr>
          <a:xfrm>
            <a:off x="3031329" y="1154446"/>
            <a:ext cx="28749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Edge is now a supported browser</a:t>
            </a:r>
          </a:p>
        </p:txBody>
      </p:sp>
    </p:spTree>
    <p:extLst>
      <p:ext uri="{BB962C8B-B14F-4D97-AF65-F5344CB8AC3E}">
        <p14:creationId xmlns:p14="http://schemas.microsoft.com/office/powerpoint/2010/main" val="16986335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Dark Launch Features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Graphic 2" descr="Moon and stars">
            <a:extLst>
              <a:ext uri="{FF2B5EF4-FFF2-40B4-BE49-F238E27FC236}">
                <a16:creationId xmlns:a16="http://schemas.microsoft.com/office/drawing/2014/main" id="{E52DE401-5132-424D-896A-30D843FFC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52341" y="100077"/>
            <a:ext cx="348503" cy="348503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15919561-F555-4459-A964-BD26909287EC}"/>
              </a:ext>
            </a:extLst>
          </p:cNvPr>
          <p:cNvSpPr txBox="1">
            <a:spLocks/>
          </p:cNvSpPr>
          <p:nvPr/>
        </p:nvSpPr>
        <p:spPr>
          <a:xfrm>
            <a:off x="228600" y="1169356"/>
            <a:ext cx="7470913" cy="1049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980E68BD-5CB9-4038-BE95-B47B5B7D7301}"/>
              </a:ext>
            </a:extLst>
          </p:cNvPr>
          <p:cNvSpPr txBox="1">
            <a:spLocks/>
          </p:cNvSpPr>
          <p:nvPr/>
        </p:nvSpPr>
        <p:spPr>
          <a:xfrm>
            <a:off x="381000" y="1321756"/>
            <a:ext cx="7470913" cy="1049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bg2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649641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0666" y="1356521"/>
            <a:ext cx="4290421" cy="1970769"/>
          </a:xfrm>
        </p:spPr>
        <p:txBody>
          <a:bodyPr/>
          <a:lstStyle/>
          <a:p>
            <a:r>
              <a:rPr lang="en-US" dirty="0"/>
              <a:t>RTC #: 58959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There were 2 new enhancements introduced inside DIT.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End date selection.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n-US" sz="1200" b="1" dirty="0"/>
              <a:t>Schedule expiry and communication.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VISIBLE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Data Insight Tool - Scheduling and Communication Enhancements - UPDATE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was released to </a:t>
            </a:r>
            <a:r>
              <a:rPr lang="en-US" dirty="0">
                <a:solidFill>
                  <a:srgbClr val="92D050"/>
                </a:solidFill>
              </a:rPr>
              <a:t>STAGING ONLY</a:t>
            </a:r>
            <a:r>
              <a:rPr lang="en-US" dirty="0"/>
              <a:t> with </a:t>
            </a:r>
            <a:r>
              <a:rPr lang="en-US" dirty="0">
                <a:solidFill>
                  <a:srgbClr val="92D050"/>
                </a:solidFill>
              </a:rPr>
              <a:t>January</a:t>
            </a:r>
            <a:r>
              <a:rPr lang="en-US" dirty="0"/>
              <a:t> release. </a:t>
            </a:r>
          </a:p>
          <a:p>
            <a:r>
              <a:rPr lang="en-US" dirty="0"/>
              <a:t>It will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NOT</a:t>
            </a:r>
            <a:r>
              <a:rPr lang="en-US" dirty="0">
                <a:solidFill>
                  <a:srgbClr val="FF0000"/>
                </a:solidFill>
              </a:rPr>
              <a:t>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February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5" name="Picture 4" descr="eyes icon">
            <a:extLst>
              <a:ext uri="{FF2B5EF4-FFF2-40B4-BE49-F238E27FC236}">
                <a16:creationId xmlns:a16="http://schemas.microsoft.com/office/drawing/2014/main" id="{C5D5A595-FC69-4660-AB73-419FF449AC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995" y="348752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304807-1485-4232-83F0-54A01730BCF8}"/>
              </a:ext>
            </a:extLst>
          </p:cNvPr>
          <p:cNvSpPr txBox="1"/>
          <p:nvPr/>
        </p:nvSpPr>
        <p:spPr>
          <a:xfrm>
            <a:off x="4642913" y="2373674"/>
            <a:ext cx="4290421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Why this change:</a:t>
            </a:r>
          </a:p>
          <a:p>
            <a:endParaRPr lang="en-US" sz="14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/>
              <a:t>This will help in optimal usage of resources and smooth delivery of reports.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1400" b="1" dirty="0"/>
              <a:t>To ensure a periodic review of the scheduled jobs/templates, a new default expiration frequency is introduced.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sz="8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Queue time of reports will be reduced, and delivery would be faster.</a:t>
            </a:r>
            <a:endParaRPr lang="en-IN" sz="1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9F86D6-734B-4D49-8884-02240DD82C33}"/>
              </a:ext>
            </a:extLst>
          </p:cNvPr>
          <p:cNvSpPr txBox="1"/>
          <p:nvPr/>
        </p:nvSpPr>
        <p:spPr>
          <a:xfrm>
            <a:off x="210665" y="3411194"/>
            <a:ext cx="429042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Update:</a:t>
            </a:r>
          </a:p>
          <a:p>
            <a:endParaRPr lang="en-US" sz="1400" b="1" dirty="0"/>
          </a:p>
          <a:p>
            <a:r>
              <a:rPr lang="en-US" sz="1400" b="1" dirty="0"/>
              <a:t>The Time Frame of expiration period has been increased for 2 schedule types based on client feedback.</a:t>
            </a:r>
          </a:p>
          <a:p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429840966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E75BE3E-28D3-400E-8546-63ABD475A3AA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– End Date Selection</a:t>
            </a:r>
          </a:p>
        </p:txBody>
      </p:sp>
      <p:pic>
        <p:nvPicPr>
          <p:cNvPr id="14" name="image4.jpeg">
            <a:extLst>
              <a:ext uri="{FF2B5EF4-FFF2-40B4-BE49-F238E27FC236}">
                <a16:creationId xmlns:a16="http://schemas.microsoft.com/office/drawing/2014/main" id="{6A737701-5E82-403A-A6E9-AC6E3369E28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8627" y="1156634"/>
            <a:ext cx="3980815" cy="3035300"/>
          </a:xfrm>
          <a:prstGeom prst="rect">
            <a:avLst/>
          </a:prstGeom>
        </p:spPr>
      </p:pic>
      <p:pic>
        <p:nvPicPr>
          <p:cNvPr id="15" name="image5.jpeg">
            <a:extLst>
              <a:ext uri="{FF2B5EF4-FFF2-40B4-BE49-F238E27FC236}">
                <a16:creationId xmlns:a16="http://schemas.microsoft.com/office/drawing/2014/main" id="{FDFA7578-6A44-4A33-A792-037E2C2E683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4558" y="1142480"/>
            <a:ext cx="4111941" cy="30494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AF5F70-8953-485A-A251-FB18448C5167}"/>
              </a:ext>
            </a:extLst>
          </p:cNvPr>
          <p:cNvSpPr txBox="1"/>
          <p:nvPr/>
        </p:nvSpPr>
        <p:spPr>
          <a:xfrm>
            <a:off x="2064384" y="836982"/>
            <a:ext cx="7493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Before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80A3D0-9B5C-43F7-8CE5-22DD1930B6A6}"/>
              </a:ext>
            </a:extLst>
          </p:cNvPr>
          <p:cNvSpPr txBox="1"/>
          <p:nvPr/>
        </p:nvSpPr>
        <p:spPr>
          <a:xfrm>
            <a:off x="6395878" y="811924"/>
            <a:ext cx="7493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After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075970C-1694-4B23-AE66-22B66AB938DE}"/>
              </a:ext>
            </a:extLst>
          </p:cNvPr>
          <p:cNvSpPr/>
          <p:nvPr/>
        </p:nvSpPr>
        <p:spPr>
          <a:xfrm>
            <a:off x="153034" y="4282728"/>
            <a:ext cx="890206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Note</a:t>
            </a:r>
            <a:r>
              <a:rPr lang="en-US" dirty="0"/>
              <a:t>: </a:t>
            </a:r>
            <a:r>
              <a:rPr lang="en-US" sz="1200" i="1" dirty="0"/>
              <a:t>If a user tries to select </a:t>
            </a:r>
            <a:r>
              <a:rPr lang="en-US" sz="1200" b="1" i="1" dirty="0"/>
              <a:t>Next </a:t>
            </a:r>
            <a:r>
              <a:rPr lang="en-US" sz="1200" i="1" dirty="0"/>
              <a:t>without selecting an end date, an alert message is displayed stating that an end date needs to be selected</a:t>
            </a:r>
            <a:r>
              <a:rPr lang="en-US" i="1" dirty="0"/>
              <a:t>.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26178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EE63A6-0B12-4876-B859-D56E167C928C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End Date Selection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805C5B15-71B9-4A3F-8DD2-CD1CF45A8A20}"/>
              </a:ext>
            </a:extLst>
          </p:cNvPr>
          <p:cNvSpPr txBox="1">
            <a:spLocks/>
          </p:cNvSpPr>
          <p:nvPr/>
        </p:nvSpPr>
        <p:spPr>
          <a:xfrm>
            <a:off x="104313" y="881822"/>
            <a:ext cx="8633287" cy="3944178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600" b="1" dirty="0">
                <a:latin typeface="IBM Plex Sans" panose="020B0503050000000000" pitchFamily="34" charset="0"/>
              </a:rPr>
              <a:t>Criteria</a:t>
            </a:r>
            <a:r>
              <a:rPr lang="en-US" dirty="0">
                <a:latin typeface="IBM Plex Sans" panose="020B0503050000000000" pitchFamily="34" charset="0"/>
              </a:rPr>
              <a:t>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The end date cannot exceed a timeframe that is determined based on the schedule frequency.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dirty="0">
                <a:latin typeface="IBM Plex Sans" panose="020B0503050000000000" pitchFamily="34" charset="0"/>
              </a:rPr>
              <a:t>End date selection can be done based on the following criteria: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900" dirty="0">
              <a:latin typeface="IBM Plex Sans" panose="020B0503050000000000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a frequency of </a:t>
            </a:r>
            <a:r>
              <a:rPr lang="en-US" b="1" dirty="0">
                <a:latin typeface="IBM Plex Sans" panose="020B0503050000000000" pitchFamily="34" charset="0"/>
              </a:rPr>
              <a:t>daily, weekly, bi-weekly, or semi-monthly </a:t>
            </a:r>
            <a:r>
              <a:rPr lang="en-US" dirty="0">
                <a:latin typeface="IBM Plex Sans" panose="020B0503050000000000" pitchFamily="34" charset="0"/>
              </a:rPr>
              <a:t>must have an end date less than 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12 months </a:t>
            </a:r>
            <a:r>
              <a:rPr lang="en-US" dirty="0">
                <a:latin typeface="IBM Plex Sans" panose="020B0503050000000000" pitchFamily="34" charset="0"/>
              </a:rPr>
              <a:t>from the start date or the current system date.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a frequency of </a:t>
            </a:r>
            <a:r>
              <a:rPr lang="en-US" b="1" dirty="0">
                <a:latin typeface="IBM Plex Sans" panose="020B0503050000000000" pitchFamily="34" charset="0"/>
              </a:rPr>
              <a:t>monthly, and quarterly </a:t>
            </a:r>
            <a:r>
              <a:rPr lang="en-US" dirty="0">
                <a:latin typeface="IBM Plex Sans" panose="020B0503050000000000" pitchFamily="34" charset="0"/>
              </a:rPr>
              <a:t>must have an end date less than 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24 months </a:t>
            </a:r>
            <a:r>
              <a:rPr lang="en-US" dirty="0">
                <a:latin typeface="IBM Plex Sans" panose="020B0503050000000000" pitchFamily="34" charset="0"/>
              </a:rPr>
              <a:t>from the start date or the current system date.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dirty="0">
                <a:latin typeface="IBM Plex Sans" panose="020B0503050000000000" pitchFamily="34" charset="0"/>
              </a:rPr>
              <a:t>Templates that are scheduled with the frequency of </a:t>
            </a:r>
            <a:r>
              <a:rPr lang="en-US" b="1" dirty="0">
                <a:latin typeface="IBM Plex Sans" panose="020B0503050000000000" pitchFamily="34" charset="0"/>
              </a:rPr>
              <a:t>run every 'X' days </a:t>
            </a:r>
            <a:r>
              <a:rPr lang="en-US" dirty="0">
                <a:latin typeface="IBM Plex Sans" panose="020B0503050000000000" pitchFamily="34" charset="0"/>
              </a:rPr>
              <a:t>must have an end date less than 6 months + 2X days selected from the start date or the current system date. (</a:t>
            </a:r>
            <a:r>
              <a:rPr lang="en-US" b="1" dirty="0">
                <a:solidFill>
                  <a:srgbClr val="00B050"/>
                </a:solidFill>
                <a:latin typeface="IBM Plex Sans" panose="020B0503050000000000" pitchFamily="34" charset="0"/>
              </a:rPr>
              <a:t>Unchanged</a:t>
            </a:r>
            <a:r>
              <a:rPr lang="en-US" dirty="0">
                <a:latin typeface="IBM Plex Sans" panose="020B0503050000000000" pitchFamily="34" charset="0"/>
              </a:rPr>
              <a:t>)</a:t>
            </a:r>
          </a:p>
          <a:p>
            <a:pPr marL="285750" indent="-28575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en-US" sz="1050" dirty="0">
              <a:latin typeface="IBM Plex Sans" panose="020B0503050000000000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100" b="1" dirty="0">
                <a:latin typeface="IBM Plex Sans" panose="020B0503050000000000" pitchFamily="34" charset="0"/>
              </a:rPr>
              <a:t>The new feature applies to schedules that are newly created and any schedules that are edited after the release of this feature.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100" b="1" dirty="0">
                <a:latin typeface="IBM Plex Sans" panose="020B0503050000000000" pitchFamily="34" charset="0"/>
              </a:rPr>
              <a:t>A migration activity is planned to set an end date for the existing schedules that do not have a user-deﬁned end date</a:t>
            </a:r>
            <a:r>
              <a:rPr lang="en-US" sz="1100" b="1">
                <a:latin typeface="IBM Plex Sans" panose="020B0503050000000000" pitchFamily="34" charset="0"/>
              </a:rPr>
              <a:t>. </a:t>
            </a:r>
            <a:endParaRPr lang="en-US" sz="1100" b="1" dirty="0">
              <a:latin typeface="IBM Plex Sans" panose="020B050305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70992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AEE63A6-0B12-4876-B859-D56E167C928C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End Date Selection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C17FBC5-3988-4451-9368-634EBFF198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039727"/>
              </p:ext>
            </p:extLst>
          </p:nvPr>
        </p:nvGraphicFramePr>
        <p:xfrm>
          <a:off x="153754" y="1282246"/>
          <a:ext cx="8836488" cy="1742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122">
                  <a:extLst>
                    <a:ext uri="{9D8B030D-6E8A-4147-A177-3AD203B41FA5}">
                      <a16:colId xmlns:a16="http://schemas.microsoft.com/office/drawing/2014/main" val="3858361253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069954921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13525914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2888796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Schedule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dirty="0"/>
                        <a:t>Max Allowed Limit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Start Date</a:t>
                      </a:r>
                      <a:endParaRPr lang="en-IN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400" kern="1200" dirty="0"/>
                        <a:t>Max Possible End Date</a:t>
                      </a:r>
                    </a:p>
                    <a:p>
                      <a:endParaRPr lang="en-IN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78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100" dirty="0"/>
                        <a:t>Daily, Weekly, Bi-weekly, or Semi-monthly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12 Months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100" kern="1200" dirty="0"/>
                        <a:t>15 January 2021</a:t>
                      </a:r>
                    </a:p>
                    <a:p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/>
                        <a:t>14 January 2022</a:t>
                      </a:r>
                      <a:endParaRPr lang="en-IN" sz="1100" kern="1200" dirty="0"/>
                    </a:p>
                    <a:p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0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Monthly or Quarterly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24 Months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15 January 2021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14 January 2023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019880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Run every “X” days (e.g.: 5 days)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1100" kern="1200" dirty="0"/>
                        <a:t>6 Months + 2X Days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1 February 2021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10 August 2021 </a:t>
                      </a:r>
                      <a:endParaRPr lang="en-IN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429896"/>
                  </a:ext>
                </a:extLst>
              </a:tr>
            </a:tbl>
          </a:graphicData>
        </a:graphic>
      </p:graphicFrame>
      <p:pic>
        <p:nvPicPr>
          <p:cNvPr id="12" name="image7.jpeg">
            <a:extLst>
              <a:ext uri="{FF2B5EF4-FFF2-40B4-BE49-F238E27FC236}">
                <a16:creationId xmlns:a16="http://schemas.microsoft.com/office/drawing/2014/main" id="{8B754A36-4838-40E2-87A5-252D88F2BF1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81942" y="3194926"/>
            <a:ext cx="2908300" cy="130087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0A84DE1-AB8E-4FD6-B35E-6AD0ADA44AD4}"/>
              </a:ext>
            </a:extLst>
          </p:cNvPr>
          <p:cNvSpPr/>
          <p:nvPr/>
        </p:nvSpPr>
        <p:spPr>
          <a:xfrm>
            <a:off x="153754" y="3221070"/>
            <a:ext cx="5719996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IBM Plex Sans" panose="020B0503050000000000" pitchFamily="34" charset="0"/>
              </a:rPr>
              <a:t>If a user sets an end date that exceeds the timeframe set for the respective schedule, an alert message is displayed.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latin typeface="IBM Plex Sans" panose="020B0503050000000000" pitchFamily="34" charset="0"/>
              </a:rPr>
              <a:t>The alert message displays the farthest date and users can refer to the tooltip message that provides the criteria.</a:t>
            </a:r>
            <a:endParaRPr lang="en-US" sz="1600" dirty="0">
              <a:latin typeface="IBM Plex Sans" panose="020B0503050000000000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A8252-4344-4CC7-BA03-1125D59D60B8}"/>
              </a:ext>
            </a:extLst>
          </p:cNvPr>
          <p:cNvSpPr/>
          <p:nvPr/>
        </p:nvSpPr>
        <p:spPr>
          <a:xfrm>
            <a:off x="76200" y="832123"/>
            <a:ext cx="6908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Examples for calculating the expiry date when users schedule new jobs: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14657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DDE22E5-C6F0-48C6-8441-78EBBD1A2B8B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b="1">
                <a:solidFill>
                  <a:schemeClr val="accent2"/>
                </a:solidFill>
              </a:rPr>
              <a:t>DIT - End Date Selection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9EFD1-B1CF-4687-9520-429894E10953}"/>
              </a:ext>
            </a:extLst>
          </p:cNvPr>
          <p:cNvSpPr txBox="1"/>
          <p:nvPr/>
        </p:nvSpPr>
        <p:spPr>
          <a:xfrm>
            <a:off x="223339" y="939800"/>
            <a:ext cx="4812211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A new column </a:t>
            </a:r>
            <a:r>
              <a:rPr lang="en-US" sz="1200" b="1" dirty="0"/>
              <a:t>Expiry Date</a:t>
            </a:r>
            <a:r>
              <a:rPr lang="en-US" sz="1200" dirty="0"/>
              <a:t> is added to the My Scheduled Jobs table.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column displays the expiry date of the user's job that is approaching expiry.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b="1" dirty="0"/>
              <a:t>Status</a:t>
            </a:r>
            <a:r>
              <a:rPr lang="en-US" sz="1200" dirty="0"/>
              <a:t> </a:t>
            </a:r>
            <a:r>
              <a:rPr lang="en-US" sz="1200" b="1" dirty="0"/>
              <a:t>column</a:t>
            </a:r>
            <a:r>
              <a:rPr lang="en-US" sz="1200" dirty="0"/>
              <a:t> displays the status of expired jobs as </a:t>
            </a:r>
            <a:r>
              <a:rPr lang="en-US" sz="1200" b="1" dirty="0"/>
              <a:t>Expired</a:t>
            </a:r>
            <a:r>
              <a:rPr lang="en-US" sz="1200" dirty="0"/>
              <a:t> in </a:t>
            </a:r>
            <a:r>
              <a:rPr lang="en-US" sz="1200" dirty="0">
                <a:solidFill>
                  <a:srgbClr val="FF0000"/>
                </a:solidFill>
              </a:rPr>
              <a:t>red</a:t>
            </a:r>
            <a:r>
              <a:rPr lang="en-US" sz="1200" dirty="0"/>
              <a:t>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status is displayed for 14 days from the date of expiry.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Users can renew the schedule of the job during this renewal window using the new button </a:t>
            </a:r>
            <a:r>
              <a:rPr lang="en-US" sz="1200" b="1" dirty="0"/>
              <a:t>Renew Schedule.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Renewal window for a scheduled job is opened </a:t>
            </a:r>
            <a:r>
              <a:rPr lang="en-US" sz="1200" b="1" dirty="0"/>
              <a:t>14 days before </a:t>
            </a:r>
            <a:r>
              <a:rPr lang="en-US" sz="1200" dirty="0"/>
              <a:t>the date of expiry and up to </a:t>
            </a:r>
            <a:r>
              <a:rPr lang="en-US" sz="1200" b="1" dirty="0"/>
              <a:t>14 days after </a:t>
            </a:r>
            <a:r>
              <a:rPr lang="en-US" sz="1200" dirty="0"/>
              <a:t>the expiry.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This button is enabled for a scheduled job only during the </a:t>
            </a:r>
            <a:r>
              <a:rPr lang="en-US" sz="1200" b="1" dirty="0"/>
              <a:t>28 days</a:t>
            </a:r>
            <a:r>
              <a:rPr lang="en-US" sz="1200" dirty="0"/>
              <a:t> of the renewal window and is disabled during all other time. </a:t>
            </a:r>
          </a:p>
          <a:p>
            <a:pPr marL="171450" indent="-1714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200" dirty="0"/>
              <a:t>When users select Renew Schedule, the schedule is renewed based on the criteria and the next expiry date is displayed.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6FB73B-5C85-4F21-993E-1A5175527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350" y="939800"/>
            <a:ext cx="3911168" cy="1152652"/>
          </a:xfrm>
          <a:prstGeom prst="rect">
            <a:avLst/>
          </a:prstGeom>
        </p:spPr>
      </p:pic>
      <p:pic>
        <p:nvPicPr>
          <p:cNvPr id="11" name="image9.jpeg">
            <a:extLst>
              <a:ext uri="{FF2B5EF4-FFF2-40B4-BE49-F238E27FC236}">
                <a16:creationId xmlns:a16="http://schemas.microsoft.com/office/drawing/2014/main" id="{F1C0CD62-3F8C-45CE-9EEE-0825058DF580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7241" y="2092452"/>
            <a:ext cx="3887277" cy="280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2491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9" y="920750"/>
            <a:ext cx="8133262" cy="3752849"/>
          </a:xfrm>
        </p:spPr>
        <p:txBody>
          <a:bodyPr/>
          <a:lstStyle/>
          <a:p>
            <a:endParaRPr lang="en-US" dirty="0">
              <a:latin typeface="IBM Plex Sans" panose="020B0503050000000000" pitchFamily="34" charset="0"/>
            </a:endParaRPr>
          </a:p>
          <a:p>
            <a:endParaRPr lang="en-US" sz="14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099EEA-CD4F-4D47-AB15-A296C6237423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9143999" cy="811925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algn="l" defTabSz="4572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2200" b="1" dirty="0">
                <a:solidFill>
                  <a:schemeClr val="accent2"/>
                </a:solidFill>
              </a:rPr>
              <a:t>DIT - </a:t>
            </a:r>
            <a:r>
              <a:rPr lang="en-US" sz="2200" b="1">
                <a:solidFill>
                  <a:schemeClr val="accent2"/>
                </a:solidFill>
              </a:rPr>
              <a:t>Schedule Expiry &amp; </a:t>
            </a:r>
            <a:r>
              <a:rPr lang="en-US" sz="2200" b="1" dirty="0">
                <a:solidFill>
                  <a:schemeClr val="accent2"/>
                </a:solidFill>
              </a:rPr>
              <a:t>Communication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51B5125-4799-4BFB-8019-0699F0B7B6E8}"/>
              </a:ext>
            </a:extLst>
          </p:cNvPr>
          <p:cNvSpPr/>
          <p:nvPr/>
        </p:nvSpPr>
        <p:spPr>
          <a:xfrm>
            <a:off x="172538" y="1172587"/>
            <a:ext cx="8697323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 new setting has been introduced for notifying users for their scheduled jobs.</a:t>
            </a:r>
          </a:p>
          <a:p>
            <a:endParaRPr lang="en-US" sz="1200" dirty="0"/>
          </a:p>
          <a:p>
            <a:r>
              <a:rPr lang="en-US" sz="1200" dirty="0"/>
              <a:t>The owners of the respective templates receive notiﬁcation emails based on the conﬁguration that is available in the Workbench client settings.</a:t>
            </a:r>
          </a:p>
          <a:p>
            <a:endParaRPr lang="en-US" sz="1050" dirty="0"/>
          </a:p>
          <a:p>
            <a:r>
              <a:rPr lang="en-US" sz="1200" dirty="0"/>
              <a:t>Clients can conﬁgure the frequency at which they might receive the schedule expiry notiﬁcations. </a:t>
            </a:r>
          </a:p>
          <a:p>
            <a:endParaRPr lang="en-US" sz="900" dirty="0"/>
          </a:p>
          <a:p>
            <a:r>
              <a:rPr lang="en-US" sz="1200" dirty="0"/>
              <a:t>The client-setting </a:t>
            </a:r>
            <a:r>
              <a:rPr lang="en-US" sz="1200" b="1" dirty="0"/>
              <a:t>DIT schedule expiration notiﬁcation frequency </a:t>
            </a:r>
            <a:r>
              <a:rPr lang="en-US" sz="1200" dirty="0"/>
              <a:t>is available with the following frequencies of notiﬁcation:</a:t>
            </a:r>
          </a:p>
          <a:p>
            <a:endParaRPr lang="en-IN" sz="1200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14 days and 1 day (default)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7 days and 1 day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1 day</a:t>
            </a:r>
            <a:endParaRPr lang="en-IN" sz="1200" b="1" dirty="0"/>
          </a:p>
          <a:p>
            <a:pPr marL="285750" lvl="0" indent="-285750">
              <a:buFont typeface="Wingdings" panose="05000000000000000000" pitchFamily="2" charset="2"/>
              <a:buChar char="ü"/>
            </a:pPr>
            <a:r>
              <a:rPr lang="en-US" sz="1200" b="1" dirty="0"/>
              <a:t>No notiﬁcation</a:t>
            </a:r>
            <a:endParaRPr lang="en-IN" sz="1200" b="1" dirty="0"/>
          </a:p>
          <a:p>
            <a:endParaRPr lang="en-US" sz="1200" dirty="0"/>
          </a:p>
          <a:p>
            <a:r>
              <a:rPr lang="en-US" sz="1200" dirty="0"/>
              <a:t>When users receive a notiﬁcation, they can verify and decide to let the scheduled job expire or validate and renew. </a:t>
            </a:r>
          </a:p>
          <a:p>
            <a:endParaRPr lang="en-US" sz="600" dirty="0"/>
          </a:p>
          <a:p>
            <a:r>
              <a:rPr lang="en-US" sz="1200" dirty="0"/>
              <a:t>A user receives a single email that lists all their schedules getting expired in 1, 7 &amp; 14 days (based on the expiration notification setting)</a:t>
            </a:r>
          </a:p>
          <a:p>
            <a:endParaRPr lang="en-US" sz="700" dirty="0"/>
          </a:p>
          <a:p>
            <a:r>
              <a:rPr lang="en-US" sz="1100" b="1" dirty="0"/>
              <a:t>Note</a:t>
            </a:r>
            <a:r>
              <a:rPr lang="en-US" sz="1100" dirty="0"/>
              <a:t>: </a:t>
            </a:r>
            <a:r>
              <a:rPr lang="en-US" sz="1100" b="1" i="1" dirty="0"/>
              <a:t>This is a client setting. Please reach out to your </a:t>
            </a:r>
            <a:r>
              <a:rPr lang="en-US" sz="1100" b="1" i="1" dirty="0" err="1"/>
              <a:t>SignaLabs</a:t>
            </a:r>
            <a:r>
              <a:rPr lang="en-US" sz="1100" b="1" i="1" dirty="0"/>
              <a:t> representative for any changes to this setting</a:t>
            </a:r>
            <a:r>
              <a:rPr lang="en-US" sz="1100" i="1" dirty="0"/>
              <a:t>.</a:t>
            </a:r>
            <a:endParaRPr lang="en-IN" sz="11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495A72-4693-47D8-B10A-E68425808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920750"/>
            <a:ext cx="6954154" cy="19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5789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229605"/>
          </a:xfrm>
        </p:spPr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Workbench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7674" y="736848"/>
            <a:ext cx="4343400" cy="4114552"/>
          </a:xfrm>
        </p:spPr>
        <p:txBody>
          <a:bodyPr/>
          <a:lstStyle/>
          <a:p>
            <a:r>
              <a:rPr lang="en-US" dirty="0"/>
              <a:t>RTC #: 133392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A new client setting is available for eLink Dashboard.</a:t>
            </a:r>
          </a:p>
          <a:p>
            <a:r>
              <a:rPr lang="en-US" sz="1400" b="1" dirty="0"/>
              <a:t>ELink Dashboard: Yes </a:t>
            </a:r>
            <a:r>
              <a:rPr lang="en-US" sz="1400" dirty="0"/>
              <a:t>and</a:t>
            </a:r>
            <a:r>
              <a:rPr lang="en-US" sz="1400" b="1" dirty="0"/>
              <a:t> Optional.</a:t>
            </a:r>
            <a:r>
              <a:rPr lang="en-US" sz="1400" dirty="0"/>
              <a:t> (</a:t>
            </a:r>
            <a:r>
              <a:rPr lang="en-US" sz="1200" i="1" dirty="0"/>
              <a:t>Default Optional</a:t>
            </a:r>
            <a:r>
              <a:rPr lang="en-US" sz="1400" dirty="0"/>
              <a:t>)</a:t>
            </a:r>
          </a:p>
          <a:p>
            <a:r>
              <a:rPr lang="en-US" sz="1400" dirty="0"/>
              <a:t>This client setting will determine if the links in the eLink email redirect users to eLink Dashboard or not.</a:t>
            </a:r>
          </a:p>
          <a:p>
            <a:r>
              <a:rPr lang="en-US" sz="1400" dirty="0"/>
              <a:t>If the conﬁguration is set to </a:t>
            </a:r>
            <a:r>
              <a:rPr lang="en-US" sz="1400" b="1" dirty="0"/>
              <a:t>Yes</a:t>
            </a:r>
            <a:r>
              <a:rPr lang="en-US" sz="1400" dirty="0"/>
              <a:t>, users that click a link in the eLink email are always redirected to eLink dashboard.</a:t>
            </a:r>
          </a:p>
          <a:p>
            <a:r>
              <a:rPr lang="en-US" sz="1400" dirty="0"/>
              <a:t>If </a:t>
            </a:r>
            <a:r>
              <a:rPr lang="en-US" sz="1400" b="1" dirty="0"/>
              <a:t>Optional</a:t>
            </a:r>
            <a:r>
              <a:rPr lang="en-US" sz="1400" dirty="0"/>
              <a:t>, users that select links in the eLink email are directed to the eLink profile page not to the eLink dashboard.</a:t>
            </a:r>
          </a:p>
          <a:p>
            <a:r>
              <a:rPr lang="en-US" sz="1400" dirty="0"/>
              <a:t>Users can always launch the Dashboard by clicking on the link at the bottom of the email.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CONFIGURABLE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Workbench Admin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07674" y="505020"/>
            <a:ext cx="4114800" cy="3569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Client Settings - eLink Dashboard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4B05BF-CB67-4631-A7C9-2CB0BE21FD77}"/>
              </a:ext>
            </a:extLst>
          </p:cNvPr>
          <p:cNvSpPr/>
          <p:nvPr/>
        </p:nvSpPr>
        <p:spPr>
          <a:xfrm>
            <a:off x="4800598" y="4291568"/>
            <a:ext cx="41357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Note</a:t>
            </a:r>
            <a:r>
              <a:rPr lang="en-US" sz="1200" dirty="0"/>
              <a:t>: </a:t>
            </a:r>
            <a:r>
              <a:rPr lang="en-US" sz="1200" i="1" dirty="0"/>
              <a:t>This is a client setting. Please reach out to your </a:t>
            </a:r>
            <a:r>
              <a:rPr lang="en-US" sz="1200" i="1" dirty="0" err="1"/>
              <a:t>SignalLabs</a:t>
            </a:r>
            <a:r>
              <a:rPr lang="en-US" sz="1200" i="1" dirty="0"/>
              <a:t> representative for any changes.</a:t>
            </a:r>
          </a:p>
          <a:p>
            <a:r>
              <a:rPr lang="en-US" sz="1200" i="1" dirty="0">
                <a:solidFill>
                  <a:srgbClr val="FF0000"/>
                </a:solidFill>
              </a:rPr>
              <a:t>*In optional mode, </a:t>
            </a:r>
            <a:r>
              <a:rPr lang="en-US" sz="1200" i="1" dirty="0" err="1">
                <a:solidFill>
                  <a:srgbClr val="FF0000"/>
                </a:solidFill>
              </a:rPr>
              <a:t>elinks</a:t>
            </a:r>
            <a:r>
              <a:rPr lang="en-US" sz="1200" i="1" dirty="0">
                <a:solidFill>
                  <a:srgbClr val="FF0000"/>
                </a:solidFill>
              </a:rPr>
              <a:t> would expire as per current days/clicks configuration.</a:t>
            </a:r>
            <a:endParaRPr lang="en-IN" sz="1200" i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BFA292-72CB-430D-B511-8BF5523F16C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0618" y="144156"/>
            <a:ext cx="268329" cy="268329"/>
          </a:xfrm>
          <a:prstGeom prst="rect">
            <a:avLst/>
          </a:prstGeom>
        </p:spPr>
      </p:pic>
      <p:pic>
        <p:nvPicPr>
          <p:cNvPr id="13" name="Picture 2" descr="wrench icon">
            <a:extLst>
              <a:ext uri="{FF2B5EF4-FFF2-40B4-BE49-F238E27FC236}">
                <a16:creationId xmlns:a16="http://schemas.microsoft.com/office/drawing/2014/main" id="{A6BA09B6-C2FE-4E24-B21C-30EADAAF3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3584" y="358435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12.jpeg">
            <a:extLst>
              <a:ext uri="{FF2B5EF4-FFF2-40B4-BE49-F238E27FC236}">
                <a16:creationId xmlns:a16="http://schemas.microsoft.com/office/drawing/2014/main" id="{91D4D952-2A20-46B1-9268-7B2C912EACE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296211" y="2271766"/>
            <a:ext cx="2857190" cy="1966800"/>
          </a:xfrm>
          <a:prstGeom prst="rect">
            <a:avLst/>
          </a:prstGeom>
        </p:spPr>
      </p:pic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573E31D3-9507-40E4-8143-886B022152F0}"/>
              </a:ext>
            </a:extLst>
          </p:cNvPr>
          <p:cNvSpPr txBox="1">
            <a:spLocks/>
          </p:cNvSpPr>
          <p:nvPr/>
        </p:nvSpPr>
        <p:spPr>
          <a:xfrm>
            <a:off x="4571999" y="983768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5" name="Graphic 14" descr="Moon and stars">
            <a:extLst>
              <a:ext uri="{FF2B5EF4-FFF2-40B4-BE49-F238E27FC236}">
                <a16:creationId xmlns:a16="http://schemas.microsoft.com/office/drawing/2014/main" id="{5E18F4C3-89A8-4DD2-9DBE-7685DDE30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68111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079" y="763874"/>
            <a:ext cx="4364439" cy="4062125"/>
          </a:xfrm>
        </p:spPr>
        <p:txBody>
          <a:bodyPr/>
          <a:lstStyle/>
          <a:p>
            <a:r>
              <a:rPr lang="en-US" dirty="0"/>
              <a:t>RTC #: 133367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As a part of the eLink dashboard development project, a new merge token is now available.</a:t>
            </a:r>
          </a:p>
          <a:p>
            <a:r>
              <a:rPr lang="en-US" sz="1400" dirty="0"/>
              <a:t>The new token “</a:t>
            </a:r>
            <a:r>
              <a:rPr lang="en-US" sz="1400" b="1" dirty="0"/>
              <a:t>Add eLink Dashboard placeholder token</a:t>
            </a:r>
            <a:r>
              <a:rPr lang="en-US" sz="1400" dirty="0"/>
              <a:t>” is available inside template page.</a:t>
            </a:r>
          </a:p>
          <a:p>
            <a:r>
              <a:rPr lang="en-US" sz="1400" dirty="0"/>
              <a:t>Token can be used inside Communication templates &amp; System templates.</a:t>
            </a:r>
          </a:p>
          <a:p>
            <a:r>
              <a:rPr lang="en-US" sz="1400" dirty="0"/>
              <a:t>Communication templates can now be branded as per client’s requirement.</a:t>
            </a:r>
          </a:p>
          <a:p>
            <a:r>
              <a:rPr lang="en-US" sz="1400" dirty="0"/>
              <a:t>The merge token is replaced with a hyperlink "</a:t>
            </a:r>
            <a:r>
              <a:rPr lang="en-US" sz="1400" b="1" dirty="0"/>
              <a:t>eLink Dashboard</a:t>
            </a:r>
            <a:r>
              <a:rPr lang="en-US" sz="1400" dirty="0"/>
              <a:t>" in the email as recipient speciﬁc URL.</a:t>
            </a:r>
          </a:p>
          <a:p>
            <a:r>
              <a:rPr lang="en-US" sz="1400" dirty="0"/>
              <a:t>The text of the hyperlink (eLink Dashboard) cannot be changed.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CONFIGURABLE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Recruiters, Workbench Admins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eLink Dashboard - Merge Token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7D6E1CA-AAAD-43F2-92E3-BCF86BFB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87" y="369712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AE52C4-140A-40CA-A0B6-CC2ACFD9A71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2740" y="86716"/>
            <a:ext cx="268329" cy="26832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3DE6229-CD8B-459E-A967-07171A901710}"/>
              </a:ext>
            </a:extLst>
          </p:cNvPr>
          <p:cNvSpPr txBox="1"/>
          <p:nvPr/>
        </p:nvSpPr>
        <p:spPr>
          <a:xfrm>
            <a:off x="4642915" y="2466652"/>
            <a:ext cx="42904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Why this change:</a:t>
            </a:r>
          </a:p>
          <a:p>
            <a:endParaRPr lang="en-US" sz="1400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This will help clients to add branding to the eLink emails.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Multiple templates can be used for different actions.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400" b="1" dirty="0"/>
              <a:t>Communications can be sent manually or Rules Automation Manager workflow.</a:t>
            </a:r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886632372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eLink Dashboard - Merge Token for URL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5ED405-0395-4798-BFEA-9795C7B88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869074"/>
            <a:ext cx="4090706" cy="26615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BD38053-3197-4586-A005-CC2FAFECF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24" y="913524"/>
            <a:ext cx="4540252" cy="259219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5C2FF7-DDFD-4519-BADC-11C43A22BA86}"/>
              </a:ext>
            </a:extLst>
          </p:cNvPr>
          <p:cNvSpPr/>
          <p:nvPr/>
        </p:nvSpPr>
        <p:spPr>
          <a:xfrm>
            <a:off x="228598" y="3632200"/>
            <a:ext cx="8763001" cy="996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00"/>
              </a:spcBef>
              <a:spcAft>
                <a:spcPts val="0"/>
              </a:spcAft>
            </a:pPr>
            <a:r>
              <a:rPr lang="en-US" sz="11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Note</a:t>
            </a: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</a:t>
            </a:r>
            <a:endParaRPr lang="en-IN" sz="18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28600" marR="10795" lvl="0" indent="-228600">
              <a:lnSpc>
                <a:spcPct val="91000"/>
              </a:lnSpc>
              <a:spcBef>
                <a:spcPts val="58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 system email templates can be conﬁgured only when the client setting </a:t>
            </a:r>
            <a:r>
              <a:rPr lang="en-US" sz="10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 type conﬁguration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set to </a:t>
            </a:r>
            <a:r>
              <a:rPr lang="en-US" sz="1000" spc="-2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Yes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AND the user type privilege </a:t>
            </a:r>
            <a:r>
              <a:rPr lang="en-US" sz="10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 E-mail templates - administer </a:t>
            </a:r>
            <a:r>
              <a:rPr lang="en-US" sz="1000" spc="-3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is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turned on.</a:t>
            </a:r>
            <a:endParaRPr lang="en-IN" sz="10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228600" marR="49530" lvl="0" indent="-228600">
              <a:lnSpc>
                <a:spcPct val="91000"/>
              </a:lnSpc>
              <a:spcBef>
                <a:spcPts val="415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ü"/>
              <a:tabLst>
                <a:tab pos="193040" algn="l"/>
              </a:tabLst>
            </a:pP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As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per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existing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templates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functionality,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text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conﬁgured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in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the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system</a:t>
            </a:r>
            <a:r>
              <a:rPr lang="en-US" sz="1000" spc="-1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email templates is appended to eLinks. This text is not available for any additional branding. For full control over branding, clients must use regular communication templates and use them for</a:t>
            </a:r>
            <a:r>
              <a:rPr lang="en-US" sz="1000" spc="-5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 </a:t>
            </a:r>
            <a:r>
              <a:rPr lang="en-US" sz="10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eLinks.</a:t>
            </a:r>
            <a:endParaRPr lang="en-IN" sz="10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58992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8080" y="763875"/>
            <a:ext cx="4343398" cy="3938594"/>
          </a:xfrm>
        </p:spPr>
        <p:txBody>
          <a:bodyPr/>
          <a:lstStyle/>
          <a:p>
            <a:r>
              <a:rPr lang="en-US" dirty="0"/>
              <a:t>RTC #: 133826</a:t>
            </a:r>
          </a:p>
          <a:p>
            <a:r>
              <a:rPr lang="en-US" dirty="0"/>
              <a:t>Description:</a:t>
            </a:r>
          </a:p>
          <a:p>
            <a:r>
              <a:rPr lang="en-US" sz="1400" dirty="0"/>
              <a:t>Based on conﬁguration, recipients that are copied in CC and BCC receive a summary of the eLink email. </a:t>
            </a:r>
          </a:p>
          <a:p>
            <a:r>
              <a:rPr lang="en-US" sz="1400" dirty="0"/>
              <a:t>Only the main recipient receives the eLinks for the eLink dashboard. </a:t>
            </a:r>
          </a:p>
          <a:p>
            <a:r>
              <a:rPr lang="en-US" sz="1400" dirty="0"/>
              <a:t>However, it was recently observed all types of recipients are receiving the eLinks for the eLink dashboard. </a:t>
            </a:r>
          </a:p>
          <a:p>
            <a:r>
              <a:rPr lang="en-US" sz="1400" dirty="0"/>
              <a:t>This behavior is restored to the original design during the current release. </a:t>
            </a:r>
          </a:p>
          <a:p>
            <a:r>
              <a:rPr lang="en-US" sz="1400" dirty="0"/>
              <a:t>Starting this release, the CC and BCC recipients receive a summary of the eLink email.</a:t>
            </a:r>
            <a:endParaRPr lang="en-IN" sz="1400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      CONFIGURABLE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-1"/>
            <a:ext cx="2286000" cy="110690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Recruiters, Workbench Admins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eLink Dashboard - CC and BCC Users</a:t>
            </a: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52DB1FB1-6D4B-4222-B993-40B45CEB1D07}"/>
              </a:ext>
            </a:extLst>
          </p:cNvPr>
          <p:cNvSpPr txBox="1">
            <a:spLocks/>
          </p:cNvSpPr>
          <p:nvPr/>
        </p:nvSpPr>
        <p:spPr>
          <a:xfrm>
            <a:off x="4582519" y="1106909"/>
            <a:ext cx="4571999" cy="1234997"/>
          </a:xfrm>
          <a:prstGeom prst="rect">
            <a:avLst/>
          </a:prstGeom>
          <a:solidFill>
            <a:schemeClr val="tx2">
              <a:lumMod val="10000"/>
            </a:schemeClr>
          </a:solidFill>
        </p:spPr>
        <p:txBody>
          <a:bodyPr vert="horz" lIns="228600" tIns="192024" rIns="228600" bIns="22860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This feature is released to STAGING ONLY with February release. </a:t>
            </a:r>
          </a:p>
          <a:p>
            <a:r>
              <a:rPr lang="en-US" dirty="0"/>
              <a:t>It will </a:t>
            </a:r>
            <a:r>
              <a:rPr lang="en-US" dirty="0">
                <a:solidFill>
                  <a:srgbClr val="FF0000"/>
                </a:solidFill>
              </a:rPr>
              <a:t>NOT go to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February</a:t>
            </a:r>
            <a:r>
              <a:rPr lang="en-US" dirty="0"/>
              <a:t> release.</a:t>
            </a:r>
          </a:p>
        </p:txBody>
      </p:sp>
      <p:pic>
        <p:nvPicPr>
          <p:cNvPr id="16" name="Graphic 15" descr="Moon and stars">
            <a:extLst>
              <a:ext uri="{FF2B5EF4-FFF2-40B4-BE49-F238E27FC236}">
                <a16:creationId xmlns:a16="http://schemas.microsoft.com/office/drawing/2014/main" id="{3F1ADAE8-751B-42AD-BFC7-DA408F3C92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82519" y="1121554"/>
            <a:ext cx="218079" cy="218079"/>
          </a:xfrm>
          <a:prstGeom prst="rect">
            <a:avLst/>
          </a:prstGeom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  <p:pic>
        <p:nvPicPr>
          <p:cNvPr id="12" name="Picture 2" descr="wrench icon">
            <a:extLst>
              <a:ext uri="{FF2B5EF4-FFF2-40B4-BE49-F238E27FC236}">
                <a16:creationId xmlns:a16="http://schemas.microsoft.com/office/drawing/2014/main" id="{B7D6E1CA-AAAD-43F2-92E3-BCF86BFB0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987" y="369712"/>
            <a:ext cx="247337" cy="263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5AE52C4-140A-40CA-A0B6-CC2ACFD9A713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2740" y="86716"/>
            <a:ext cx="268329" cy="26832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D88016A-1F59-4C6D-87D7-AFFA933F40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91289" y="2516381"/>
            <a:ext cx="2855798" cy="2081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83366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01168"/>
            <a:ext cx="5371312" cy="4493752"/>
          </a:xfrm>
        </p:spPr>
        <p:txBody>
          <a:bodyPr/>
          <a:lstStyle/>
          <a:p>
            <a:r>
              <a:rPr lang="en-US" dirty="0"/>
              <a:t>Features Being Released this Month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7431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600" y="182881"/>
            <a:ext cx="4114800" cy="188564"/>
          </a:xfrm>
        </p:spPr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2247" y="799782"/>
            <a:ext cx="4349754" cy="3863176"/>
          </a:xfrm>
        </p:spPr>
        <p:txBody>
          <a:bodyPr/>
          <a:lstStyle/>
          <a:p>
            <a:r>
              <a:rPr lang="en-US" dirty="0"/>
              <a:t>RTC #: 132348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The My Tasks page in the BrassRing home page now has a new set of ﬁlters available. </a:t>
            </a:r>
          </a:p>
          <a:p>
            <a:r>
              <a:rPr lang="en-US" dirty="0"/>
              <a:t>Three new ﬁlters are available when users select the task type </a:t>
            </a:r>
            <a:r>
              <a:rPr lang="en-US" b="1" dirty="0"/>
              <a:t>HR Status Aging</a:t>
            </a:r>
            <a:r>
              <a:rPr lang="en-US" dirty="0"/>
              <a:t>. </a:t>
            </a:r>
          </a:p>
          <a:p>
            <a:r>
              <a:rPr lang="en-US" dirty="0"/>
              <a:t>The following ﬁlters are displayed in the My tasks pane:</a:t>
            </a:r>
            <a:endParaRPr lang="en-IN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Candidates</a:t>
            </a:r>
            <a:endParaRPr lang="en-IN" sz="1400" b="1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HR Status</a:t>
            </a:r>
            <a:endParaRPr lang="en-IN" sz="1400" b="1" dirty="0"/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en-US" sz="1400" b="1" dirty="0"/>
              <a:t>Folder Name</a:t>
            </a:r>
            <a:endParaRPr lang="en-IN" sz="1400" b="1" dirty="0"/>
          </a:p>
          <a:p>
            <a:endParaRPr lang="en-US" sz="1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Workbench Admin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390854"/>
            <a:ext cx="4114800" cy="34574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My Tasks - New Filters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A64A4E-4DC3-4C44-8B45-E510C64B3DF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84307" y="113676"/>
            <a:ext cx="268329" cy="268329"/>
          </a:xfrm>
          <a:prstGeom prst="rect">
            <a:avLst/>
          </a:prstGeom>
        </p:spPr>
      </p:pic>
      <p:pic>
        <p:nvPicPr>
          <p:cNvPr id="10" name="image11.jpeg">
            <a:extLst>
              <a:ext uri="{FF2B5EF4-FFF2-40B4-BE49-F238E27FC236}">
                <a16:creationId xmlns:a16="http://schemas.microsoft.com/office/drawing/2014/main" id="{5018E6B7-B1CA-471D-BEC6-57DF7EE813D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38612" y="1065694"/>
            <a:ext cx="4183141" cy="2547456"/>
          </a:xfrm>
          <a:prstGeom prst="rect">
            <a:avLst/>
          </a:prstGeom>
        </p:spPr>
      </p:pic>
      <p:pic>
        <p:nvPicPr>
          <p:cNvPr id="12" name="Picture 4" descr="eyes icon">
            <a:extLst>
              <a:ext uri="{FF2B5EF4-FFF2-40B4-BE49-F238E27FC236}">
                <a16:creationId xmlns:a16="http://schemas.microsoft.com/office/drawing/2014/main" id="{CCD377DD-299C-48A9-BE6D-34634A30B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67" y="371444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5424967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Talent Gateways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1060450"/>
            <a:ext cx="8616949" cy="3663950"/>
          </a:xfrm>
        </p:spPr>
        <p:txBody>
          <a:bodyPr/>
          <a:lstStyle/>
          <a:p>
            <a:r>
              <a:rPr lang="en-US" dirty="0"/>
              <a:t>RTC #: 132549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The Talent Gateway notiﬁcations feature is enhanced to display a notiﬁcation when a new offer is posted to a candidate's proﬁle.</a:t>
            </a:r>
            <a:endParaRPr lang="en-IN" dirty="0"/>
          </a:p>
          <a:p>
            <a:pPr lvl="0"/>
            <a:r>
              <a:rPr lang="en-US" dirty="0"/>
              <a:t>The number that is displayed with the notiﬁcation bell is incremented by one for each offer the candidate receives.</a:t>
            </a:r>
            <a:endParaRPr lang="en-IN" dirty="0"/>
          </a:p>
          <a:p>
            <a:r>
              <a:rPr lang="en-US" dirty="0"/>
              <a:t>The notiﬁcation drop-down displays a new offer card in the list of cards. </a:t>
            </a:r>
          </a:p>
          <a:p>
            <a:r>
              <a:rPr lang="en-US" dirty="0"/>
              <a:t>The latest card is displayed at the beginning of the drop-down. </a:t>
            </a:r>
          </a:p>
          <a:p>
            <a:r>
              <a:rPr lang="en-US" dirty="0"/>
              <a:t>A different card is displayed for each offer that is posted to the candidate's proﬁle.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Candidates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501967"/>
            <a:ext cx="4114800" cy="4953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Talent Gateway - Offer Notiﬁcations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6839E50D-A177-4170-86C7-919C49618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58" y="357719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FE79D4-0F79-459D-BBE5-BD3FE7BEF8F7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948" y="112659"/>
            <a:ext cx="257053" cy="25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95840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6B28-095C-4707-BDE1-06479CD1C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811925"/>
          </a:xfrm>
        </p:spPr>
        <p:txBody>
          <a:bodyPr/>
          <a:lstStyle/>
          <a:p>
            <a:r>
              <a:rPr lang="en-US" b="1" dirty="0">
                <a:solidFill>
                  <a:schemeClr val="accent2"/>
                </a:solidFill>
              </a:rPr>
              <a:t>Talent Gateway - Offer Notiﬁcations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E3D87E5-7DC5-4C50-8449-7C70671CF5BD}"/>
              </a:ext>
            </a:extLst>
          </p:cNvPr>
          <p:cNvSpPr txBox="1">
            <a:spLocks/>
          </p:cNvSpPr>
          <p:nvPr/>
        </p:nvSpPr>
        <p:spPr>
          <a:xfrm>
            <a:off x="228599" y="1418896"/>
            <a:ext cx="8688377" cy="3313123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BM Plex Sans"/>
                <a:cs typeface="Arial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5C2FF7-DDFD-4519-BADC-11C43A22BA86}"/>
              </a:ext>
            </a:extLst>
          </p:cNvPr>
          <p:cNvSpPr/>
          <p:nvPr/>
        </p:nvSpPr>
        <p:spPr>
          <a:xfrm>
            <a:off x="82548" y="901700"/>
            <a:ext cx="876300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spcBef>
                <a:spcPts val="500"/>
              </a:spcBef>
              <a:spcAft>
                <a:spcPts val="0"/>
              </a:spcAft>
            </a:pPr>
            <a:r>
              <a:rPr lang="en-US" dirty="0"/>
              <a:t>Each card displays the following information: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Date Posted</a:t>
            </a:r>
            <a:endParaRPr lang="en-IN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Card title </a:t>
            </a:r>
            <a:r>
              <a:rPr lang="en-IN" dirty="0"/>
              <a:t>– As per Talent Gateway layout configuration.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Job details</a:t>
            </a:r>
            <a:endParaRPr lang="en-IN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Expiry</a:t>
            </a:r>
            <a:r>
              <a:rPr lang="en-US" dirty="0"/>
              <a:t> – when form should be completed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Action items:	</a:t>
            </a:r>
            <a:r>
              <a:rPr lang="en-US" b="1" dirty="0"/>
              <a:t>Review </a:t>
            </a:r>
            <a:r>
              <a:rPr lang="en-US" dirty="0"/>
              <a:t>and </a:t>
            </a:r>
            <a:r>
              <a:rPr lang="en-US" b="1" dirty="0"/>
              <a:t>Dismiss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IN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b="1" dirty="0"/>
              <a:t>Review</a:t>
            </a:r>
            <a:r>
              <a:rPr lang="en-US" sz="1200" dirty="0"/>
              <a:t>: When candidates select this link, the document with subsidiary form new page is displayed.</a:t>
            </a:r>
            <a:endParaRPr lang="en-IN" sz="12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200" b="1" dirty="0"/>
              <a:t>Dismiss</a:t>
            </a:r>
            <a:r>
              <a:rPr lang="en-US" sz="1200" dirty="0"/>
              <a:t>: When candidates select this link, the card is permanently removed from the notiﬁcation list.</a:t>
            </a:r>
            <a:endParaRPr lang="en-IN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64757E-DA68-4ED5-82A6-944D8A84B0BA}"/>
              </a:ext>
            </a:extLst>
          </p:cNvPr>
          <p:cNvSpPr/>
          <p:nvPr/>
        </p:nvSpPr>
        <p:spPr>
          <a:xfrm>
            <a:off x="82548" y="3173222"/>
            <a:ext cx="8616950" cy="1425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</a:pPr>
            <a:r>
              <a:rPr lang="en-US" sz="14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Note</a:t>
            </a:r>
            <a:r>
              <a:rPr lang="en-US" sz="14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:</a:t>
            </a:r>
          </a:p>
          <a:p>
            <a:pPr marL="184150" indent="-171450">
              <a:lnSpc>
                <a:spcPct val="91000"/>
              </a:lnSpc>
              <a:spcBef>
                <a:spcPts val="18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When a candidate submits the offer (document subsidiary form), the card is automatically removed from the notiﬁcation list.</a:t>
            </a:r>
            <a:endParaRPr lang="en-IN" sz="12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84150" indent="-171450">
              <a:lnSpc>
                <a:spcPct val="91000"/>
              </a:lnSpc>
              <a:spcBef>
                <a:spcPts val="41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an offer form is removed from the candidate proﬁle based on the setting </a:t>
            </a:r>
            <a:r>
              <a:rPr lang="en-US" sz="1200" b="1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post for # days</a:t>
            </a: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, the notiﬁcation card is also removed from the list after the form expires.</a:t>
            </a:r>
            <a:endParaRPr lang="en-IN" sz="1200" dirty="0"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  <a:p>
            <a:pPr marL="184150" indent="-171450">
              <a:lnSpc>
                <a:spcPct val="91000"/>
              </a:lnSpc>
              <a:spcBef>
                <a:spcPts val="405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en-US" sz="1200" dirty="0">
                <a:latin typeface="IBM Plex Sans" panose="020B0503050203000203" pitchFamily="34" charset="0"/>
                <a:ea typeface="IBM Plex Sans" panose="020B0503050203000203" pitchFamily="34" charset="0"/>
                <a:cs typeface="IBM Plex Sans" panose="020B0503050203000203" pitchFamily="34" charset="0"/>
              </a:rPr>
              <a:t>If a candidate receives multiple offers for the same job, the notiﬁcation card for the offer to which the candidate has not submitted yet is displayed.</a:t>
            </a:r>
            <a:endParaRPr lang="en-IN" sz="1200" dirty="0">
              <a:effectLst/>
              <a:latin typeface="IBM Plex Sans" panose="020B0503050203000203" pitchFamily="34" charset="0"/>
              <a:ea typeface="IBM Plex Sans" panose="020B0503050203000203" pitchFamily="34" charset="0"/>
              <a:cs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406972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3338" y="759794"/>
            <a:ext cx="8609511" cy="4047156"/>
          </a:xfrm>
        </p:spPr>
        <p:txBody>
          <a:bodyPr/>
          <a:lstStyle/>
          <a:p>
            <a:r>
              <a:rPr lang="en-US" dirty="0"/>
              <a:t>RTC #: 133643, 133643</a:t>
            </a:r>
          </a:p>
          <a:p>
            <a:r>
              <a:rPr lang="en-US" dirty="0"/>
              <a:t>Description: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It was observed that candidate records were not being displayed (candidate results with in a req) when a candidate ﬁeld speciﬁc ﬁlter is applied and then the grid is sorted based on the column </a:t>
            </a:r>
            <a:r>
              <a:rPr lang="en-US" b="1" dirty="0"/>
              <a:t>Last Comm Date</a:t>
            </a:r>
            <a:r>
              <a:rPr lang="en-US" dirty="0"/>
              <a:t>. </a:t>
            </a:r>
          </a:p>
          <a:p>
            <a:r>
              <a:rPr lang="en-US" dirty="0"/>
              <a:t>This behavior is addressed, and candidate records are displayed accurately starting this release.</a:t>
            </a:r>
            <a:endParaRPr lang="en-IN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It was observed that when candidate results are ﬁltered in a speciﬁc way, the ﬁeld content was being displayed in HTML format. </a:t>
            </a:r>
          </a:p>
          <a:p>
            <a:r>
              <a:rPr lang="en-US" dirty="0"/>
              <a:t>This behavior is displayed when a candidate form that has a single- select ﬁeld is added to a candidate record and icons are conﬁgured for its options. </a:t>
            </a:r>
          </a:p>
          <a:p>
            <a:r>
              <a:rPr lang="en-US" dirty="0"/>
              <a:t>This behavior is addressed during this release, so that the options are displayed without any HTML content.</a:t>
            </a:r>
            <a:endParaRPr lang="en-I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350" dirty="0"/>
              <a:t>Configurable or Visible?</a:t>
            </a:r>
          </a:p>
          <a:p>
            <a:pPr>
              <a:spcBef>
                <a:spcPts val="0"/>
              </a:spcBef>
            </a:pPr>
            <a:r>
              <a:rPr lang="en-US" sz="1350" dirty="0"/>
              <a:t>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Who’s Affected:</a:t>
            </a:r>
          </a:p>
          <a:p>
            <a:pPr>
              <a:spcBef>
                <a:spcPts val="0"/>
              </a:spcBef>
            </a:pPr>
            <a:r>
              <a:rPr lang="en-US" dirty="0"/>
              <a:t>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3339" y="445112"/>
            <a:ext cx="4114800" cy="30003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accent2"/>
                </a:solidFill>
              </a:rPr>
              <a:t>Req Filters - Candidate Results</a:t>
            </a:r>
          </a:p>
        </p:txBody>
      </p:sp>
      <p:pic>
        <p:nvPicPr>
          <p:cNvPr id="15" name="Picture 4" descr="eyes icon">
            <a:extLst>
              <a:ext uri="{FF2B5EF4-FFF2-40B4-BE49-F238E27FC236}">
                <a16:creationId xmlns:a16="http://schemas.microsoft.com/office/drawing/2014/main" id="{B5F732F0-6A88-4DA6-B950-172F15B3A1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067" y="371444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Graphic 12" descr="Compass">
            <a:extLst>
              <a:ext uri="{FF2B5EF4-FFF2-40B4-BE49-F238E27FC236}">
                <a16:creationId xmlns:a16="http://schemas.microsoft.com/office/drawing/2014/main" id="{5511A7FA-7959-4E52-A8C0-C20C61666E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10547" y="86716"/>
            <a:ext cx="327129" cy="32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287470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64277D-72FC-4427-BF33-7F8BAD8B4C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accent2"/>
                </a:solidFill>
              </a:rPr>
              <a:t>BrassRing UI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52697-D16B-43CD-99AB-823915017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8600" y="999071"/>
            <a:ext cx="8655050" cy="3786710"/>
          </a:xfrm>
        </p:spPr>
        <p:txBody>
          <a:bodyPr/>
          <a:lstStyle/>
          <a:p>
            <a:r>
              <a:rPr lang="en-US" dirty="0"/>
              <a:t>RTC #: 132641</a:t>
            </a:r>
          </a:p>
          <a:p>
            <a:r>
              <a:rPr lang="en-US" dirty="0"/>
              <a:t>Description:</a:t>
            </a:r>
          </a:p>
          <a:p>
            <a:r>
              <a:rPr lang="en-US" dirty="0"/>
              <a:t>It was observed that at a speciﬁc HR status, if a candidate form is made mandatory, the form ﬁeld ﬁltering was not </a:t>
            </a:r>
            <a:r>
              <a:rPr lang="en-IN" dirty="0"/>
              <a:t>honouring the HR status.</a:t>
            </a:r>
          </a:p>
          <a:p>
            <a:r>
              <a:rPr lang="en-US" dirty="0"/>
              <a:t>When a candidate form is marked as mandatory at a speciﬁc HR Status XYZ AND there is a ﬁeld option ﬁltering conﬁgured at the same HR Status XYZ, then the pop-up form while updating HR status honors the current HR Status (neither XYZ nor the to be HR Status). </a:t>
            </a:r>
          </a:p>
          <a:p>
            <a:r>
              <a:rPr lang="en-US" dirty="0"/>
              <a:t>This behavior is because the HR status does not get updated until the form is ﬁlled as its marked as mandatory for the HR status XYZ. </a:t>
            </a:r>
          </a:p>
          <a:p>
            <a:r>
              <a:rPr lang="en-US" dirty="0"/>
              <a:t>Starting this release, the pop-up form honors the to-be HR status (XYZ in this scenario) while ﬁltering the list options for a ﬁeld if the options are conﬁgured against that HR Status.</a:t>
            </a:r>
            <a:endParaRPr lang="en-IN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C9C4D9-F6B3-4BC4-8489-830E87E0119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983768"/>
          </a:xfrm>
        </p:spPr>
        <p:txBody>
          <a:bodyPr/>
          <a:lstStyle/>
          <a:p>
            <a:r>
              <a:rPr lang="en-US" sz="1350" dirty="0"/>
              <a:t>Configurable or Visible? 	 VISIBLE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79DFAC-61D6-4707-803D-7B558154124A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983768"/>
          </a:xfrm>
        </p:spPr>
        <p:txBody>
          <a:bodyPr/>
          <a:lstStyle/>
          <a:p>
            <a:r>
              <a:rPr lang="en-US" dirty="0"/>
              <a:t>Who’s Affected: Recruiters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28600" y="375623"/>
            <a:ext cx="4114800" cy="5008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b="1" dirty="0">
                <a:solidFill>
                  <a:srgbClr val="0064FF"/>
                </a:solidFill>
              </a:rPr>
              <a:t>Candidate Forms - Field Filtering and Mandatory Forms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srgbClr val="0064FF"/>
              </a:solidFill>
              <a:effectLst/>
              <a:uLnTx/>
              <a:uFillTx/>
              <a:latin typeface="IBM Plex Sans"/>
              <a:cs typeface="Arial" charset="0"/>
            </a:endParaRPr>
          </a:p>
        </p:txBody>
      </p:sp>
      <p:pic>
        <p:nvPicPr>
          <p:cNvPr id="10" name="Picture 4" descr="eyes icon">
            <a:extLst>
              <a:ext uri="{FF2B5EF4-FFF2-40B4-BE49-F238E27FC236}">
                <a16:creationId xmlns:a16="http://schemas.microsoft.com/office/drawing/2014/main" id="{6839E50D-A177-4170-86C7-919C49618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258" y="357719"/>
            <a:ext cx="268329" cy="268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 descr="Compass">
            <a:extLst>
              <a:ext uri="{FF2B5EF4-FFF2-40B4-BE49-F238E27FC236}">
                <a16:creationId xmlns:a16="http://schemas.microsoft.com/office/drawing/2014/main" id="{38981162-6BE9-4017-A4D6-4B7F0DDF6A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7339" y="136774"/>
            <a:ext cx="327129" cy="32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04571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/>
          <p:cNvSpPr>
            <a:spLocks noGrp="1"/>
          </p:cNvSpPr>
          <p:nvPr>
            <p:ph sz="quarter" idx="15"/>
          </p:nvPr>
        </p:nvSpPr>
        <p:spPr>
          <a:xfrm>
            <a:off x="-1" y="2571750"/>
            <a:ext cx="4572002" cy="2571750"/>
          </a:xfrm>
          <a:solidFill>
            <a:schemeClr val="tx2"/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RAM - Send reminders based on date field on any form.</a:t>
            </a:r>
          </a:p>
          <a:p>
            <a:r>
              <a:rPr lang="en-US" dirty="0">
                <a:solidFill>
                  <a:schemeClr val="tx1"/>
                </a:solidFill>
              </a:rPr>
              <a:t>DIT – Renew multiple schedules</a:t>
            </a:r>
          </a:p>
          <a:p>
            <a:r>
              <a:rPr lang="en-US" dirty="0">
                <a:solidFill>
                  <a:schemeClr val="tx1"/>
                </a:solidFill>
              </a:rPr>
              <a:t>ELink Dashboard – Show/Hide Years of Experience, Show/Hide Download PDF button</a:t>
            </a:r>
          </a:p>
          <a:p>
            <a:r>
              <a:rPr lang="en-US" dirty="0">
                <a:solidFill>
                  <a:schemeClr val="tx1"/>
                </a:solidFill>
              </a:rPr>
              <a:t>Interview Manager – Talent Record Action Logs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1997" cy="2571750"/>
          </a:xfrm>
        </p:spPr>
        <p:txBody>
          <a:bodyPr/>
          <a:lstStyle/>
          <a:p>
            <a:r>
              <a:rPr lang="en-US" dirty="0"/>
              <a:t>Lead Manager – Manual Stacking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Upcoming Builds</a:t>
            </a:r>
          </a:p>
        </p:txBody>
      </p:sp>
    </p:spTree>
    <p:extLst>
      <p:ext uri="{BB962C8B-B14F-4D97-AF65-F5344CB8AC3E}">
        <p14:creationId xmlns:p14="http://schemas.microsoft.com/office/powerpoint/2010/main" val="1751689867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FEBRUARY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826743"/>
              </p:ext>
            </p:extLst>
          </p:nvPr>
        </p:nvGraphicFramePr>
        <p:xfrm>
          <a:off x="228600" y="808590"/>
          <a:ext cx="8726214" cy="39291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46602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624274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712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  <a:p>
                      <a:endParaRPr lang="en-US" sz="700" b="1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endParaRPr lang="en-US" sz="700" b="1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</a:t>
                      </a:r>
                      <a:r>
                        <a:rPr lang="en-US" sz="700" b="1" dirty="0">
                          <a:latin typeface="+mn-lt"/>
                          <a:hlinkClick r:id="rId3"/>
                        </a:rPr>
                        <a:t>: </a:t>
                      </a:r>
                      <a:r>
                        <a:rPr lang="en-US" sz="700" b="0" dirty="0">
                          <a:latin typeface="+mn-lt"/>
                          <a:hlinkClick r:id="rId3"/>
                        </a:rPr>
                        <a:t>BR 21.05.15 Release Enablement 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4"/>
                        </a:rPr>
                        <a:t>TAS Roadmap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/>
                        <a:t>Client:</a:t>
                      </a:r>
                      <a:r>
                        <a:rPr lang="en-US" sz="700" b="0" dirty="0"/>
                        <a:t> Slack Me Anything (11 AM EST)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5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31234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600" y="203782"/>
            <a:ext cx="8726215" cy="357471"/>
          </a:xfrm>
        </p:spPr>
        <p:txBody>
          <a:bodyPr/>
          <a:lstStyle/>
          <a:p>
            <a:pPr algn="ctr"/>
            <a:r>
              <a:rPr lang="en-US" dirty="0"/>
              <a:t>MARCH VIRTUAL TRAINING SESSIONS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C167B89-1E38-4EF7-9127-C289B5579B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334152"/>
              </p:ext>
            </p:extLst>
          </p:nvPr>
        </p:nvGraphicFramePr>
        <p:xfrm>
          <a:off x="191814" y="742336"/>
          <a:ext cx="8692073" cy="400567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12461">
                  <a:extLst>
                    <a:ext uri="{9D8B030D-6E8A-4147-A177-3AD203B41FA5}">
                      <a16:colId xmlns:a16="http://schemas.microsoft.com/office/drawing/2014/main" val="1350891789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325881092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573733701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15021033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1806861775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4008877000"/>
                    </a:ext>
                  </a:extLst>
                </a:gridCol>
                <a:gridCol w="1246602">
                  <a:extLst>
                    <a:ext uri="{9D8B030D-6E8A-4147-A177-3AD203B41FA5}">
                      <a16:colId xmlns:a16="http://schemas.microsoft.com/office/drawing/2014/main" val="554407507"/>
                    </a:ext>
                  </a:extLst>
                </a:gridCol>
              </a:tblGrid>
              <a:tr h="294997">
                <a:tc>
                  <a:txBody>
                    <a:bodyPr/>
                    <a:lstStyle/>
                    <a:p>
                      <a:r>
                        <a:rPr lang="en-US" sz="1100" dirty="0"/>
                        <a:t>Sunday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Monday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Wednesday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Thursday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/>
                        <a:t>Saturday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81760"/>
                  </a:ext>
                </a:extLst>
              </a:tr>
              <a:tr h="706926"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dirty="0">
                          <a:hlinkClick r:id="rId3"/>
                        </a:rPr>
                        <a:t>Learning Series: BrassRing Web/Jobs API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dirty="0">
                          <a:hlinkClick r:id="rId4"/>
                        </a:rPr>
                        <a:t>New Idea Portal - Migration of RFEs (11AM EST)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636183"/>
                  </a:ext>
                </a:extLst>
              </a:tr>
              <a:tr h="70637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10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pPr marL="0" marR="0" lvl="0" indent="0" algn="l" defTabSz="6095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/>
                        <a:t>Client:</a:t>
                      </a:r>
                      <a:r>
                        <a:rPr lang="en-US" sz="700" b="0" dirty="0"/>
                        <a:t> Slack Me Anything (11 AM EST)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256478"/>
                  </a:ext>
                </a:extLst>
              </a:tr>
              <a:tr h="826714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solidFill>
                            <a:schemeClr val="tx1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17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18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dirty="0">
                          <a:latin typeface="+mn-lt"/>
                        </a:rPr>
                        <a:t>Client: </a:t>
                      </a:r>
                      <a:r>
                        <a:rPr lang="en-US" sz="700" b="0" dirty="0">
                          <a:latin typeface="+mn-lt"/>
                          <a:hlinkClick r:id="rId5"/>
                        </a:rPr>
                        <a:t>BR 12.03.15 Release Enablement</a:t>
                      </a:r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571686"/>
                  </a:ext>
                </a:extLst>
              </a:tr>
              <a:tr h="73914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24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25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r>
                        <a:rPr lang="en-US" sz="700" b="1" strike="sngStrike" dirty="0">
                          <a:latin typeface="+mn-lt"/>
                        </a:rPr>
                        <a:t>Client: RESCHEDULED </a:t>
                      </a:r>
                      <a:r>
                        <a:rPr lang="en-US" sz="700" b="0" strike="sngStrike" dirty="0">
                          <a:latin typeface="+mn-lt"/>
                        </a:rPr>
                        <a:t>TAS Roadmap Session</a:t>
                      </a:r>
                      <a:endParaRPr lang="en-US" sz="700" b="1" strike="sngStrike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40473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700" b="1" dirty="0">
                          <a:latin typeface="+mn-lt"/>
                        </a:rPr>
                        <a:t>31</a:t>
                      </a: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7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273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D1E3DE1-D347-4861-8099-60E3B68F226A}"/>
              </a:ext>
            </a:extLst>
          </p:cNvPr>
          <p:cNvSpPr txBox="1"/>
          <p:nvPr/>
        </p:nvSpPr>
        <p:spPr>
          <a:xfrm>
            <a:off x="58332" y="467930"/>
            <a:ext cx="267225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783">
              <a:defRPr/>
            </a:pPr>
            <a:r>
              <a:rPr lang="en-US" dirty="0">
                <a:solidFill>
                  <a:srgbClr val="000000"/>
                </a:solidFill>
                <a:latin typeface="IBM Plex Sans"/>
                <a:hlinkClick r:id="rId6"/>
              </a:rPr>
              <a:t>Client-facing training schedule</a:t>
            </a:r>
            <a:endParaRPr lang="en-US" dirty="0">
              <a:solidFill>
                <a:srgbClr val="000000"/>
              </a:solidFill>
              <a:latin typeface="IBM Plex San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261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5"/>
            <a:ext cx="4114800" cy="855726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1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5.xml><?xml version="1.0" encoding="utf-8"?>
<a:theme xmlns:a="http://schemas.openxmlformats.org/drawingml/2006/main" name="2_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6.xml><?xml version="1.0" encoding="utf-8"?>
<a:theme xmlns:a="http://schemas.openxmlformats.org/drawingml/2006/main" name="3_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2.xml><?xml version="1.0" encoding="utf-8"?>
<a:themeOverride xmlns:a="http://schemas.openxmlformats.org/drawingml/2006/main">
  <a:clrScheme name="Custom 4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ppt/theme/themeOverride3.xml><?xml version="1.0" encoding="utf-8"?>
<a:themeOverride xmlns:a="http://schemas.openxmlformats.org/drawingml/2006/main">
  <a:clrScheme name="Custom 2">
    <a:dk1>
      <a:srgbClr val="000000"/>
    </a:dk1>
    <a:lt1>
      <a:srgbClr val="000E5E"/>
    </a:lt1>
    <a:dk2>
      <a:srgbClr val="EAEAEA"/>
    </a:dk2>
    <a:lt2>
      <a:srgbClr val="FFFFFF"/>
    </a:lt2>
    <a:accent1>
      <a:srgbClr val="69A6FF"/>
    </a:accent1>
    <a:accent2>
      <a:srgbClr val="0064FF"/>
    </a:accent2>
    <a:accent3>
      <a:srgbClr val="003BC9"/>
    </a:accent3>
    <a:accent4>
      <a:srgbClr val="BB8EFF"/>
    </a:accent4>
    <a:accent5>
      <a:srgbClr val="6E177D"/>
    </a:accent5>
    <a:accent6>
      <a:srgbClr val="20D5D2"/>
    </a:accent6>
    <a:hlink>
      <a:srgbClr val="0064FF"/>
    </a:hlink>
    <a:folHlink>
      <a:srgbClr val="E0E0E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15467</TotalTime>
  <Words>2635</Words>
  <Application>Microsoft Office PowerPoint</Application>
  <PresentationFormat>On-screen Show (16:9)</PresentationFormat>
  <Paragraphs>392</Paragraphs>
  <Slides>32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32</vt:i4>
      </vt:variant>
    </vt:vector>
  </HeadingPairs>
  <TitlesOfParts>
    <vt:vector size="44" baseType="lpstr">
      <vt:lpstr>Arial</vt:lpstr>
      <vt:lpstr>Calibri</vt:lpstr>
      <vt:lpstr>Courier New</vt:lpstr>
      <vt:lpstr>IBM Plex Sans</vt:lpstr>
      <vt:lpstr>IBM Plex Sans Light</vt:lpstr>
      <vt:lpstr>Wingdings</vt:lpstr>
      <vt:lpstr>blk_background_2017</vt:lpstr>
      <vt:lpstr>gry_background_2017</vt:lpstr>
      <vt:lpstr>wht_background_2017</vt:lpstr>
      <vt:lpstr>1_blk_background_2017</vt:lpstr>
      <vt:lpstr>2_gry_background_2017</vt:lpstr>
      <vt:lpstr>3_blk_background_2017</vt:lpstr>
      <vt:lpstr>BrassRing, Onboard and Lead Manager on Cloud Release 21.02.15 — Client Training and Enablement Session  February 18th, 2021 </vt:lpstr>
      <vt:lpstr>Onboard Release Features – Staging (US): February 11th , 2021  Production (US): February 20th , 2021   There are no Dark Launch features for this release.</vt:lpstr>
      <vt:lpstr>Features Being Released this Month –</vt:lpstr>
      <vt:lpstr>PowerPoint Presentation</vt:lpstr>
      <vt:lpstr>PowerPoint Presentation</vt:lpstr>
      <vt:lpstr>PowerPoint Presentation</vt:lpstr>
      <vt:lpstr>Upcoming Builds</vt:lpstr>
      <vt:lpstr>Questions?</vt:lpstr>
      <vt:lpstr>BrassRing Release Features – </vt:lpstr>
      <vt:lpstr>PowerPoint Presentation</vt:lpstr>
      <vt:lpstr>PowerPoint Presentation</vt:lpstr>
      <vt:lpstr>Dark Launch Features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eLink Dashboard - Merge Token for URL</vt:lpstr>
      <vt:lpstr>PowerPoint Presentation</vt:lpstr>
      <vt:lpstr>Features Being Released this Month</vt:lpstr>
      <vt:lpstr>PowerPoint Presentation</vt:lpstr>
      <vt:lpstr>PowerPoint Presentation</vt:lpstr>
      <vt:lpstr>Talent Gateway - Offer Notiﬁcations</vt:lpstr>
      <vt:lpstr>PowerPoint Presentation</vt:lpstr>
      <vt:lpstr>PowerPoint Presentation</vt:lpstr>
      <vt:lpstr>Upcoming Builds</vt:lpstr>
      <vt:lpstr>FEBRUARY VIRTUAL TRAINING SESSIONS</vt:lpstr>
      <vt:lpstr>MARCH VIRTUAL TRAINING SESSIONS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Saipraveen Aratikatla</cp:lastModifiedBy>
  <cp:revision>1613</cp:revision>
  <dcterms:created xsi:type="dcterms:W3CDTF">2018-03-01T22:47:15Z</dcterms:created>
  <dcterms:modified xsi:type="dcterms:W3CDTF">2026-09-08T22:06:47Z</dcterms:modified>
</cp:coreProperties>
</file>