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35"/>
  </p:notesMasterIdLst>
  <p:handoutMasterIdLst>
    <p:handoutMasterId r:id="rId36"/>
  </p:handoutMasterIdLst>
  <p:sldIdLst>
    <p:sldId id="769" r:id="rId4"/>
    <p:sldId id="498" r:id="rId5"/>
    <p:sldId id="799" r:id="rId6"/>
    <p:sldId id="790" r:id="rId7"/>
    <p:sldId id="800" r:id="rId8"/>
    <p:sldId id="831" r:id="rId9"/>
    <p:sldId id="801" r:id="rId10"/>
    <p:sldId id="807" r:id="rId11"/>
    <p:sldId id="808" r:id="rId12"/>
    <p:sldId id="794" r:id="rId13"/>
    <p:sldId id="832" r:id="rId14"/>
    <p:sldId id="778" r:id="rId15"/>
    <p:sldId id="776" r:id="rId16"/>
    <p:sldId id="779" r:id="rId17"/>
    <p:sldId id="781" r:id="rId18"/>
    <p:sldId id="825" r:id="rId19"/>
    <p:sldId id="826" r:id="rId20"/>
    <p:sldId id="802" r:id="rId21"/>
    <p:sldId id="784" r:id="rId22"/>
    <p:sldId id="827" r:id="rId23"/>
    <p:sldId id="782" r:id="rId24"/>
    <p:sldId id="806" r:id="rId25"/>
    <p:sldId id="828" r:id="rId26"/>
    <p:sldId id="829" r:id="rId27"/>
    <p:sldId id="795" r:id="rId28"/>
    <p:sldId id="813" r:id="rId29"/>
    <p:sldId id="815" r:id="rId30"/>
    <p:sldId id="284" r:id="rId31"/>
    <p:sldId id="460" r:id="rId32"/>
    <p:sldId id="830" r:id="rId33"/>
    <p:sldId id="719" r:id="rId34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EE959C-630A-4993-B704-881FA77D84C9}" v="10" dt="2026-09-08T22:26:50.7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59"/>
  </p:normalViewPr>
  <p:slideViewPr>
    <p:cSldViewPr snapToGrid="0" snapToObjects="1" showGuides="1">
      <p:cViewPr varScale="1">
        <p:scale>
          <a:sx n="84" d="100"/>
          <a:sy n="84" d="100"/>
        </p:scale>
        <p:origin x="612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praveen Aratikatla" userId="7cbd96c3-eaaf-4109-8341-8b6b787e6477" providerId="ADAL" clId="{56E4A0E2-5718-42BC-8AF0-53586295FCD2}"/>
    <pc:docChg chg="modSld modMainMaster">
      <pc:chgData name="Saipraveen Aratikatla" userId="7cbd96c3-eaaf-4109-8341-8b6b787e6477" providerId="ADAL" clId="{56E4A0E2-5718-42BC-8AF0-53586295FCD2}" dt="2026-09-08T22:26:50.797" v="61" actId="207"/>
      <pc:docMkLst>
        <pc:docMk/>
      </pc:docMkLst>
      <pc:sldChg chg="modSp mod">
        <pc:chgData name="Saipraveen Aratikatla" userId="7cbd96c3-eaaf-4109-8341-8b6b787e6477" providerId="ADAL" clId="{56E4A0E2-5718-42BC-8AF0-53586295FCD2}" dt="2026-09-08T22:23:31.961" v="9" actId="20577"/>
        <pc:sldMkLst>
          <pc:docMk/>
          <pc:sldMk cId="3611581488" sldId="498"/>
        </pc:sldMkLst>
        <pc:spChg chg="mod">
          <ac:chgData name="Saipraveen Aratikatla" userId="7cbd96c3-eaaf-4109-8341-8b6b787e6477" providerId="ADAL" clId="{56E4A0E2-5718-42BC-8AF0-53586295FCD2}" dt="2026-09-08T22:23:31.961" v="9" actId="20577"/>
          <ac:spMkLst>
            <pc:docMk/>
            <pc:sldMk cId="3611581488" sldId="498"/>
            <ac:spMk id="3" creationId="{4AD45DCD-FC17-4C5C-BF25-1559CC3DEC94}"/>
          </ac:spMkLst>
        </pc:spChg>
      </pc:sldChg>
      <pc:sldChg chg="modSp mod setBg">
        <pc:chgData name="Saipraveen Aratikatla" userId="7cbd96c3-eaaf-4109-8341-8b6b787e6477" providerId="ADAL" clId="{56E4A0E2-5718-42BC-8AF0-53586295FCD2}" dt="2026-09-08T22:23:12.271" v="2"/>
        <pc:sldMkLst>
          <pc:docMk/>
          <pc:sldMk cId="3156623439" sldId="769"/>
        </pc:sldMkLst>
        <pc:spChg chg="mod">
          <ac:chgData name="Saipraveen Aratikatla" userId="7cbd96c3-eaaf-4109-8341-8b6b787e6477" providerId="ADAL" clId="{56E4A0E2-5718-42BC-8AF0-53586295FCD2}" dt="2026-09-08T22:23:00.202" v="1" actId="20577"/>
          <ac:spMkLst>
            <pc:docMk/>
            <pc:sldMk cId="3156623439" sldId="769"/>
            <ac:spMk id="2" creationId="{D598AA44-4D14-4A3F-929E-EC6C08FB45F7}"/>
          </ac:spMkLst>
        </pc:spChg>
      </pc:sldChg>
      <pc:sldChg chg="modSp mod">
        <pc:chgData name="Saipraveen Aratikatla" userId="7cbd96c3-eaaf-4109-8341-8b6b787e6477" providerId="ADAL" clId="{56E4A0E2-5718-42BC-8AF0-53586295FCD2}" dt="2026-09-08T22:24:35.314" v="39" actId="14100"/>
        <pc:sldMkLst>
          <pc:docMk/>
          <pc:sldMk cId="2085575874" sldId="778"/>
        </pc:sldMkLst>
        <pc:spChg chg="mod">
          <ac:chgData name="Saipraveen Aratikatla" userId="7cbd96c3-eaaf-4109-8341-8b6b787e6477" providerId="ADAL" clId="{56E4A0E2-5718-42BC-8AF0-53586295FCD2}" dt="2026-09-08T22:24:35.314" v="39" actId="14100"/>
          <ac:spMkLst>
            <pc:docMk/>
            <pc:sldMk cId="2085575874" sldId="778"/>
            <ac:spMk id="16" creationId="{C2F4A24E-D45E-4C44-A152-37C05E288BFF}"/>
          </ac:spMkLst>
        </pc:spChg>
      </pc:sldChg>
      <pc:sldChg chg="modSp">
        <pc:chgData name="Saipraveen Aratikatla" userId="7cbd96c3-eaaf-4109-8341-8b6b787e6477" providerId="ADAL" clId="{56E4A0E2-5718-42BC-8AF0-53586295FCD2}" dt="2026-09-08T22:25:45.613" v="56" actId="207"/>
        <pc:sldMkLst>
          <pc:docMk/>
          <pc:sldMk cId="2164039135" sldId="782"/>
        </pc:sldMkLst>
        <pc:spChg chg="mod">
          <ac:chgData name="Saipraveen Aratikatla" userId="7cbd96c3-eaaf-4109-8341-8b6b787e6477" providerId="ADAL" clId="{56E4A0E2-5718-42BC-8AF0-53586295FCD2}" dt="2026-09-08T22:25:45.613" v="56" actId="207"/>
          <ac:spMkLst>
            <pc:docMk/>
            <pc:sldMk cId="2164039135" sldId="782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5:45.613" v="56" actId="207"/>
          <ac:spMkLst>
            <pc:docMk/>
            <pc:sldMk cId="2164039135" sldId="782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5:45.613" v="56" actId="207"/>
          <ac:spMkLst>
            <pc:docMk/>
            <pc:sldMk cId="2164039135" sldId="782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5:45.613" v="56" actId="207"/>
          <ac:spMkLst>
            <pc:docMk/>
            <pc:sldMk cId="2164039135" sldId="782"/>
            <ac:spMk id="6" creationId="{CD93B88D-9E51-4E65-86FD-B9AD5AE43B1F}"/>
          </ac:spMkLst>
        </pc:spChg>
        <pc:picChg chg="mod">
          <ac:chgData name="Saipraveen Aratikatla" userId="7cbd96c3-eaaf-4109-8341-8b6b787e6477" providerId="ADAL" clId="{56E4A0E2-5718-42BC-8AF0-53586295FCD2}" dt="2026-09-08T22:25:45.613" v="56" actId="207"/>
          <ac:picMkLst>
            <pc:docMk/>
            <pc:sldMk cId="2164039135" sldId="782"/>
            <ac:picMk id="10" creationId="{A5D626B3-70D4-4683-9B69-17F5845CD0AE}"/>
          </ac:picMkLst>
        </pc:picChg>
        <pc:picChg chg="mod">
          <ac:chgData name="Saipraveen Aratikatla" userId="7cbd96c3-eaaf-4109-8341-8b6b787e6477" providerId="ADAL" clId="{56E4A0E2-5718-42BC-8AF0-53586295FCD2}" dt="2026-09-08T22:25:45.613" v="56" actId="207"/>
          <ac:picMkLst>
            <pc:docMk/>
            <pc:sldMk cId="2164039135" sldId="782"/>
            <ac:picMk id="13" creationId="{A8C2D18D-BC61-4856-AF94-B63186621A1B}"/>
          </ac:picMkLst>
        </pc:picChg>
      </pc:sldChg>
      <pc:sldChg chg="modSp mod">
        <pc:chgData name="Saipraveen Aratikatla" userId="7cbd96c3-eaaf-4109-8341-8b6b787e6477" providerId="ADAL" clId="{56E4A0E2-5718-42BC-8AF0-53586295FCD2}" dt="2026-09-08T22:23:44.851" v="23" actId="14100"/>
        <pc:sldMkLst>
          <pc:docMk/>
          <pc:sldMk cId="392422879" sldId="799"/>
        </pc:sldMkLst>
        <pc:spChg chg="mod">
          <ac:chgData name="Saipraveen Aratikatla" userId="7cbd96c3-eaaf-4109-8341-8b6b787e6477" providerId="ADAL" clId="{56E4A0E2-5718-42BC-8AF0-53586295FCD2}" dt="2026-09-08T22:23:44.851" v="23" actId="14100"/>
          <ac:spMkLst>
            <pc:docMk/>
            <pc:sldMk cId="392422879" sldId="799"/>
            <ac:spMk id="16" creationId="{C2F4A24E-D45E-4C44-A152-37C05E288BFF}"/>
          </ac:spMkLst>
        </pc:spChg>
      </pc:sldChg>
      <pc:sldChg chg="modSp">
        <pc:chgData name="Saipraveen Aratikatla" userId="7cbd96c3-eaaf-4109-8341-8b6b787e6477" providerId="ADAL" clId="{56E4A0E2-5718-42BC-8AF0-53586295FCD2}" dt="2026-09-08T22:23:58.787" v="24" actId="207"/>
        <pc:sldMkLst>
          <pc:docMk/>
          <pc:sldMk cId="2498600022" sldId="800"/>
        </pc:sldMkLst>
        <pc:spChg chg="mod">
          <ac:chgData name="Saipraveen Aratikatla" userId="7cbd96c3-eaaf-4109-8341-8b6b787e6477" providerId="ADAL" clId="{56E4A0E2-5718-42BC-8AF0-53586295FCD2}" dt="2026-09-08T22:23:58.787" v="24" actId="207"/>
          <ac:spMkLst>
            <pc:docMk/>
            <pc:sldMk cId="2498600022" sldId="800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3:58.787" v="24" actId="207"/>
          <ac:spMkLst>
            <pc:docMk/>
            <pc:sldMk cId="2498600022" sldId="800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3:58.787" v="24" actId="207"/>
          <ac:spMkLst>
            <pc:docMk/>
            <pc:sldMk cId="2498600022" sldId="800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3:58.787" v="24" actId="207"/>
          <ac:spMkLst>
            <pc:docMk/>
            <pc:sldMk cId="2498600022" sldId="800"/>
            <ac:spMk id="6" creationId="{CD93B88D-9E51-4E65-86FD-B9AD5AE43B1F}"/>
          </ac:spMkLst>
        </pc:spChg>
        <pc:picChg chg="mod">
          <ac:chgData name="Saipraveen Aratikatla" userId="7cbd96c3-eaaf-4109-8341-8b6b787e6477" providerId="ADAL" clId="{56E4A0E2-5718-42BC-8AF0-53586295FCD2}" dt="2026-09-08T22:23:58.787" v="24" actId="207"/>
          <ac:picMkLst>
            <pc:docMk/>
            <pc:sldMk cId="2498600022" sldId="800"/>
            <ac:picMk id="11" creationId="{1A382496-542A-4047-86A5-E679CA4A4C53}"/>
          </ac:picMkLst>
        </pc:picChg>
        <pc:picChg chg="mod">
          <ac:chgData name="Saipraveen Aratikatla" userId="7cbd96c3-eaaf-4109-8341-8b6b787e6477" providerId="ADAL" clId="{56E4A0E2-5718-42BC-8AF0-53586295FCD2}" dt="2026-09-08T22:23:58.787" v="24" actId="207"/>
          <ac:picMkLst>
            <pc:docMk/>
            <pc:sldMk cId="2498600022" sldId="800"/>
            <ac:picMk id="13" creationId="{F57EF790-CD2D-407B-B5C3-BDC07A0F1025}"/>
          </ac:picMkLst>
        </pc:picChg>
      </pc:sldChg>
      <pc:sldChg chg="modSp">
        <pc:chgData name="Saipraveen Aratikatla" userId="7cbd96c3-eaaf-4109-8341-8b6b787e6477" providerId="ADAL" clId="{56E4A0E2-5718-42BC-8AF0-53586295FCD2}" dt="2026-09-08T22:24:13.592" v="25" actId="207"/>
        <pc:sldMkLst>
          <pc:docMk/>
          <pc:sldMk cId="3668507139" sldId="801"/>
        </pc:sldMkLst>
        <pc:spChg chg="mod">
          <ac:chgData name="Saipraveen Aratikatla" userId="7cbd96c3-eaaf-4109-8341-8b6b787e6477" providerId="ADAL" clId="{56E4A0E2-5718-42BC-8AF0-53586295FCD2}" dt="2026-09-08T22:24:13.592" v="25" actId="207"/>
          <ac:spMkLst>
            <pc:docMk/>
            <pc:sldMk cId="3668507139" sldId="801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4:13.592" v="25" actId="207"/>
          <ac:spMkLst>
            <pc:docMk/>
            <pc:sldMk cId="3668507139" sldId="801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4:13.592" v="25" actId="207"/>
          <ac:spMkLst>
            <pc:docMk/>
            <pc:sldMk cId="3668507139" sldId="801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4:13.592" v="25" actId="207"/>
          <ac:spMkLst>
            <pc:docMk/>
            <pc:sldMk cId="3668507139" sldId="801"/>
            <ac:spMk id="6" creationId="{CD93B88D-9E51-4E65-86FD-B9AD5AE43B1F}"/>
          </ac:spMkLst>
        </pc:spChg>
        <pc:picChg chg="mod">
          <ac:chgData name="Saipraveen Aratikatla" userId="7cbd96c3-eaaf-4109-8341-8b6b787e6477" providerId="ADAL" clId="{56E4A0E2-5718-42BC-8AF0-53586295FCD2}" dt="2026-09-08T22:24:13.592" v="25" actId="207"/>
          <ac:picMkLst>
            <pc:docMk/>
            <pc:sldMk cId="3668507139" sldId="801"/>
            <ac:picMk id="10" creationId="{C9E83E68-6B33-4CA0-B9A8-6E7F007234F4}"/>
          </ac:picMkLst>
        </pc:picChg>
        <pc:picChg chg="mod">
          <ac:chgData name="Saipraveen Aratikatla" userId="7cbd96c3-eaaf-4109-8341-8b6b787e6477" providerId="ADAL" clId="{56E4A0E2-5718-42BC-8AF0-53586295FCD2}" dt="2026-09-08T22:24:13.592" v="25" actId="207"/>
          <ac:picMkLst>
            <pc:docMk/>
            <pc:sldMk cId="3668507139" sldId="801"/>
            <ac:picMk id="11" creationId="{1A382496-542A-4047-86A5-E679CA4A4C53}"/>
          </ac:picMkLst>
        </pc:picChg>
        <pc:picChg chg="mod">
          <ac:chgData name="Saipraveen Aratikatla" userId="7cbd96c3-eaaf-4109-8341-8b6b787e6477" providerId="ADAL" clId="{56E4A0E2-5718-42BC-8AF0-53586295FCD2}" dt="2026-09-08T22:24:13.592" v="25" actId="207"/>
          <ac:picMkLst>
            <pc:docMk/>
            <pc:sldMk cId="3668507139" sldId="801"/>
            <ac:picMk id="13" creationId="{F57EF790-CD2D-407B-B5C3-BDC07A0F1025}"/>
          </ac:picMkLst>
        </pc:picChg>
      </pc:sldChg>
      <pc:sldChg chg="modSp mod">
        <pc:chgData name="Saipraveen Aratikatla" userId="7cbd96c3-eaaf-4109-8341-8b6b787e6477" providerId="ADAL" clId="{56E4A0E2-5718-42BC-8AF0-53586295FCD2}" dt="2026-09-08T22:25:15.287" v="41" actId="207"/>
        <pc:sldMkLst>
          <pc:docMk/>
          <pc:sldMk cId="4185773791" sldId="802"/>
        </pc:sldMkLst>
        <pc:spChg chg="mod">
          <ac:chgData name="Saipraveen Aratikatla" userId="7cbd96c3-eaaf-4109-8341-8b6b787e6477" providerId="ADAL" clId="{56E4A0E2-5718-42BC-8AF0-53586295FCD2}" dt="2026-09-08T22:25:15.287" v="41" actId="207"/>
          <ac:spMkLst>
            <pc:docMk/>
            <pc:sldMk cId="4185773791" sldId="802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5:15.287" v="41" actId="207"/>
          <ac:spMkLst>
            <pc:docMk/>
            <pc:sldMk cId="4185773791" sldId="802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5:15.287" v="41" actId="207"/>
          <ac:spMkLst>
            <pc:docMk/>
            <pc:sldMk cId="4185773791" sldId="802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5:15.287" v="41" actId="207"/>
          <ac:spMkLst>
            <pc:docMk/>
            <pc:sldMk cId="4185773791" sldId="802"/>
            <ac:spMk id="6" creationId="{CD93B88D-9E51-4E65-86FD-B9AD5AE43B1F}"/>
          </ac:spMkLst>
        </pc:spChg>
      </pc:sldChg>
      <pc:sldChg chg="modSp">
        <pc:chgData name="Saipraveen Aratikatla" userId="7cbd96c3-eaaf-4109-8341-8b6b787e6477" providerId="ADAL" clId="{56E4A0E2-5718-42BC-8AF0-53586295FCD2}" dt="2026-09-08T22:26:50.797" v="61" actId="207"/>
        <pc:sldMkLst>
          <pc:docMk/>
          <pc:sldMk cId="2128990839" sldId="806"/>
        </pc:sldMkLst>
        <pc:spChg chg="mod">
          <ac:chgData name="Saipraveen Aratikatla" userId="7cbd96c3-eaaf-4109-8341-8b6b787e6477" providerId="ADAL" clId="{56E4A0E2-5718-42BC-8AF0-53586295FCD2}" dt="2026-09-08T22:26:50.797" v="61" actId="207"/>
          <ac:spMkLst>
            <pc:docMk/>
            <pc:sldMk cId="2128990839" sldId="806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6:50.797" v="61" actId="207"/>
          <ac:spMkLst>
            <pc:docMk/>
            <pc:sldMk cId="2128990839" sldId="806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6:50.797" v="61" actId="207"/>
          <ac:spMkLst>
            <pc:docMk/>
            <pc:sldMk cId="2128990839" sldId="806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6:50.797" v="61" actId="207"/>
          <ac:spMkLst>
            <pc:docMk/>
            <pc:sldMk cId="2128990839" sldId="806"/>
            <ac:spMk id="6" creationId="{CD93B88D-9E51-4E65-86FD-B9AD5AE43B1F}"/>
          </ac:spMkLst>
        </pc:spChg>
        <pc:picChg chg="mod">
          <ac:chgData name="Saipraveen Aratikatla" userId="7cbd96c3-eaaf-4109-8341-8b6b787e6477" providerId="ADAL" clId="{56E4A0E2-5718-42BC-8AF0-53586295FCD2}" dt="2026-09-08T22:26:50.797" v="61" actId="207"/>
          <ac:picMkLst>
            <pc:docMk/>
            <pc:sldMk cId="2128990839" sldId="806"/>
            <ac:picMk id="10" creationId="{BE7D9DF3-0936-4DE5-BB21-7F5795D96FC1}"/>
          </ac:picMkLst>
        </pc:picChg>
        <pc:picChg chg="mod">
          <ac:chgData name="Saipraveen Aratikatla" userId="7cbd96c3-eaaf-4109-8341-8b6b787e6477" providerId="ADAL" clId="{56E4A0E2-5718-42BC-8AF0-53586295FCD2}" dt="2026-09-08T22:26:50.797" v="61" actId="207"/>
          <ac:picMkLst>
            <pc:docMk/>
            <pc:sldMk cId="2128990839" sldId="806"/>
            <ac:picMk id="12" creationId="{11745353-79A7-41B8-8B58-9B39A14E2D28}"/>
          </ac:picMkLst>
        </pc:picChg>
      </pc:sldChg>
      <pc:sldChg chg="modSp">
        <pc:chgData name="Saipraveen Aratikatla" userId="7cbd96c3-eaaf-4109-8341-8b6b787e6477" providerId="ADAL" clId="{56E4A0E2-5718-42BC-8AF0-53586295FCD2}" dt="2026-09-08T22:26:16.413" v="58" actId="207"/>
        <pc:sldMkLst>
          <pc:docMk/>
          <pc:sldMk cId="3659442285" sldId="813"/>
        </pc:sldMkLst>
        <pc:spChg chg="mod">
          <ac:chgData name="Saipraveen Aratikatla" userId="7cbd96c3-eaaf-4109-8341-8b6b787e6477" providerId="ADAL" clId="{56E4A0E2-5718-42BC-8AF0-53586295FCD2}" dt="2026-09-08T22:26:16.413" v="58" actId="207"/>
          <ac:spMkLst>
            <pc:docMk/>
            <pc:sldMk cId="3659442285" sldId="813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6:16.413" v="58" actId="207"/>
          <ac:spMkLst>
            <pc:docMk/>
            <pc:sldMk cId="3659442285" sldId="813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6:16.413" v="58" actId="207"/>
          <ac:spMkLst>
            <pc:docMk/>
            <pc:sldMk cId="3659442285" sldId="813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6:16.413" v="58" actId="207"/>
          <ac:spMkLst>
            <pc:docMk/>
            <pc:sldMk cId="3659442285" sldId="813"/>
            <ac:spMk id="6" creationId="{CD93B88D-9E51-4E65-86FD-B9AD5AE43B1F}"/>
          </ac:spMkLst>
        </pc:spChg>
        <pc:picChg chg="mod">
          <ac:chgData name="Saipraveen Aratikatla" userId="7cbd96c3-eaaf-4109-8341-8b6b787e6477" providerId="ADAL" clId="{56E4A0E2-5718-42BC-8AF0-53586295FCD2}" dt="2026-09-08T22:26:16.413" v="58" actId="207"/>
          <ac:picMkLst>
            <pc:docMk/>
            <pc:sldMk cId="3659442285" sldId="813"/>
            <ac:picMk id="9" creationId="{BB6DE13D-D188-40CE-9DAE-6A18E3ADB05B}"/>
          </ac:picMkLst>
        </pc:picChg>
        <pc:picChg chg="mod">
          <ac:chgData name="Saipraveen Aratikatla" userId="7cbd96c3-eaaf-4109-8341-8b6b787e6477" providerId="ADAL" clId="{56E4A0E2-5718-42BC-8AF0-53586295FCD2}" dt="2026-09-08T22:26:16.413" v="58" actId="207"/>
          <ac:picMkLst>
            <pc:docMk/>
            <pc:sldMk cId="3659442285" sldId="813"/>
            <ac:picMk id="12" creationId="{11745353-79A7-41B8-8B58-9B39A14E2D28}"/>
          </ac:picMkLst>
        </pc:picChg>
        <pc:picChg chg="mod">
          <ac:chgData name="Saipraveen Aratikatla" userId="7cbd96c3-eaaf-4109-8341-8b6b787e6477" providerId="ADAL" clId="{56E4A0E2-5718-42BC-8AF0-53586295FCD2}" dt="2026-09-08T22:26:16.413" v="58" actId="207"/>
          <ac:picMkLst>
            <pc:docMk/>
            <pc:sldMk cId="3659442285" sldId="813"/>
            <ac:picMk id="1026" creationId="{64F34A04-E033-4D5B-B8F9-93B3D42BFDB2}"/>
          </ac:picMkLst>
        </pc:picChg>
      </pc:sldChg>
      <pc:sldChg chg="modSp">
        <pc:chgData name="Saipraveen Aratikatla" userId="7cbd96c3-eaaf-4109-8341-8b6b787e6477" providerId="ADAL" clId="{56E4A0E2-5718-42BC-8AF0-53586295FCD2}" dt="2026-09-08T22:26:02.732" v="57" actId="207"/>
        <pc:sldMkLst>
          <pc:docMk/>
          <pc:sldMk cId="1103971704" sldId="815"/>
        </pc:sldMkLst>
        <pc:spChg chg="mod">
          <ac:chgData name="Saipraveen Aratikatla" userId="7cbd96c3-eaaf-4109-8341-8b6b787e6477" providerId="ADAL" clId="{56E4A0E2-5718-42BC-8AF0-53586295FCD2}" dt="2026-09-08T22:26:02.732" v="57" actId="207"/>
          <ac:spMkLst>
            <pc:docMk/>
            <pc:sldMk cId="1103971704" sldId="815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6:02.732" v="57" actId="207"/>
          <ac:spMkLst>
            <pc:docMk/>
            <pc:sldMk cId="1103971704" sldId="815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6:02.732" v="57" actId="207"/>
          <ac:spMkLst>
            <pc:docMk/>
            <pc:sldMk cId="1103971704" sldId="815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6:02.732" v="57" actId="207"/>
          <ac:spMkLst>
            <pc:docMk/>
            <pc:sldMk cId="1103971704" sldId="815"/>
            <ac:spMk id="6" creationId="{CD93B88D-9E51-4E65-86FD-B9AD5AE43B1F}"/>
          </ac:spMkLst>
        </pc:spChg>
        <pc:spChg chg="mod">
          <ac:chgData name="Saipraveen Aratikatla" userId="7cbd96c3-eaaf-4109-8341-8b6b787e6477" providerId="ADAL" clId="{56E4A0E2-5718-42BC-8AF0-53586295FCD2}" dt="2026-09-08T22:26:02.732" v="57" actId="207"/>
          <ac:spMkLst>
            <pc:docMk/>
            <pc:sldMk cId="1103971704" sldId="815"/>
            <ac:spMk id="8" creationId="{CBC69DD9-F165-4196-9D87-CC4469002429}"/>
          </ac:spMkLst>
        </pc:spChg>
        <pc:picChg chg="mod">
          <ac:chgData name="Saipraveen Aratikatla" userId="7cbd96c3-eaaf-4109-8341-8b6b787e6477" providerId="ADAL" clId="{56E4A0E2-5718-42BC-8AF0-53586295FCD2}" dt="2026-09-08T22:26:02.732" v="57" actId="207"/>
          <ac:picMkLst>
            <pc:docMk/>
            <pc:sldMk cId="1103971704" sldId="815"/>
            <ac:picMk id="5" creationId="{8155342C-B47C-4FCE-A41F-EB1D024DF654}"/>
          </ac:picMkLst>
        </pc:picChg>
        <pc:picChg chg="mod">
          <ac:chgData name="Saipraveen Aratikatla" userId="7cbd96c3-eaaf-4109-8341-8b6b787e6477" providerId="ADAL" clId="{56E4A0E2-5718-42BC-8AF0-53586295FCD2}" dt="2026-09-08T22:26:02.732" v="57" actId="207"/>
          <ac:picMkLst>
            <pc:docMk/>
            <pc:sldMk cId="1103971704" sldId="815"/>
            <ac:picMk id="9" creationId="{BB6DE13D-D188-40CE-9DAE-6A18E3ADB05B}"/>
          </ac:picMkLst>
        </pc:picChg>
        <pc:picChg chg="mod">
          <ac:chgData name="Saipraveen Aratikatla" userId="7cbd96c3-eaaf-4109-8341-8b6b787e6477" providerId="ADAL" clId="{56E4A0E2-5718-42BC-8AF0-53586295FCD2}" dt="2026-09-08T22:26:02.732" v="57" actId="207"/>
          <ac:picMkLst>
            <pc:docMk/>
            <pc:sldMk cId="1103971704" sldId="815"/>
            <ac:picMk id="12" creationId="{11745353-79A7-41B8-8B58-9B39A14E2D28}"/>
          </ac:picMkLst>
        </pc:picChg>
      </pc:sldChg>
      <pc:sldChg chg="modSp mod">
        <pc:chgData name="Saipraveen Aratikatla" userId="7cbd96c3-eaaf-4109-8341-8b6b787e6477" providerId="ADAL" clId="{56E4A0E2-5718-42BC-8AF0-53586295FCD2}" dt="2026-09-08T22:24:54.054" v="40" actId="207"/>
        <pc:sldMkLst>
          <pc:docMk/>
          <pc:sldMk cId="3043465298" sldId="825"/>
        </pc:sldMkLst>
        <pc:spChg chg="mod">
          <ac:chgData name="Saipraveen Aratikatla" userId="7cbd96c3-eaaf-4109-8341-8b6b787e6477" providerId="ADAL" clId="{56E4A0E2-5718-42BC-8AF0-53586295FCD2}" dt="2026-09-08T22:24:54.054" v="40" actId="207"/>
          <ac:spMkLst>
            <pc:docMk/>
            <pc:sldMk cId="3043465298" sldId="825"/>
            <ac:spMk id="2" creationId="{93BA6EBA-06DA-4183-8249-37027286AB83}"/>
          </ac:spMkLst>
        </pc:spChg>
        <pc:spChg chg="mod">
          <ac:chgData name="Saipraveen Aratikatla" userId="7cbd96c3-eaaf-4109-8341-8b6b787e6477" providerId="ADAL" clId="{56E4A0E2-5718-42BC-8AF0-53586295FCD2}" dt="2026-09-08T22:24:54.054" v="40" actId="207"/>
          <ac:spMkLst>
            <pc:docMk/>
            <pc:sldMk cId="3043465298" sldId="825"/>
            <ac:spMk id="3" creationId="{20D55440-0466-4D02-B4CA-7A2C708644D4}"/>
          </ac:spMkLst>
        </pc:spChg>
        <pc:spChg chg="mod">
          <ac:chgData name="Saipraveen Aratikatla" userId="7cbd96c3-eaaf-4109-8341-8b6b787e6477" providerId="ADAL" clId="{56E4A0E2-5718-42BC-8AF0-53586295FCD2}" dt="2026-09-08T22:24:54.054" v="40" actId="207"/>
          <ac:spMkLst>
            <pc:docMk/>
            <pc:sldMk cId="3043465298" sldId="825"/>
            <ac:spMk id="4" creationId="{E3B63040-8EC2-46C3-9E37-FD7A670B041B}"/>
          </ac:spMkLst>
        </pc:spChg>
        <pc:spChg chg="mod">
          <ac:chgData name="Saipraveen Aratikatla" userId="7cbd96c3-eaaf-4109-8341-8b6b787e6477" providerId="ADAL" clId="{56E4A0E2-5718-42BC-8AF0-53586295FCD2}" dt="2026-09-08T22:24:54.054" v="40" actId="207"/>
          <ac:spMkLst>
            <pc:docMk/>
            <pc:sldMk cId="3043465298" sldId="825"/>
            <ac:spMk id="11" creationId="{93F36ECD-9E35-4182-8992-2BDDBCEEB1B6}"/>
          </ac:spMkLst>
        </pc:spChg>
        <pc:spChg chg="mod">
          <ac:chgData name="Saipraveen Aratikatla" userId="7cbd96c3-eaaf-4109-8341-8b6b787e6477" providerId="ADAL" clId="{56E4A0E2-5718-42BC-8AF0-53586295FCD2}" dt="2026-09-08T22:24:54.054" v="40" actId="207"/>
          <ac:spMkLst>
            <pc:docMk/>
            <pc:sldMk cId="3043465298" sldId="825"/>
            <ac:spMk id="15" creationId="{4A932513-2BB6-474E-A018-C55229D09C7C}"/>
          </ac:spMkLst>
        </pc:spChg>
        <pc:spChg chg="mod">
          <ac:chgData name="Saipraveen Aratikatla" userId="7cbd96c3-eaaf-4109-8341-8b6b787e6477" providerId="ADAL" clId="{56E4A0E2-5718-42BC-8AF0-53586295FCD2}" dt="2026-09-08T22:24:54.054" v="40" actId="207"/>
          <ac:spMkLst>
            <pc:docMk/>
            <pc:sldMk cId="3043465298" sldId="825"/>
            <ac:spMk id="17" creationId="{6C7588CD-EDBA-4931-9036-2D58D6E452E6}"/>
          </ac:spMkLst>
        </pc:spChg>
      </pc:sldChg>
      <pc:sldChg chg="modSp mod">
        <pc:chgData name="Saipraveen Aratikatla" userId="7cbd96c3-eaaf-4109-8341-8b6b787e6477" providerId="ADAL" clId="{56E4A0E2-5718-42BC-8AF0-53586295FCD2}" dt="2026-09-08T22:25:34.671" v="55" actId="20577"/>
        <pc:sldMkLst>
          <pc:docMk/>
          <pc:sldMk cId="2361766065" sldId="827"/>
        </pc:sldMkLst>
        <pc:spChg chg="mod">
          <ac:chgData name="Saipraveen Aratikatla" userId="7cbd96c3-eaaf-4109-8341-8b6b787e6477" providerId="ADAL" clId="{56E4A0E2-5718-42BC-8AF0-53586295FCD2}" dt="2026-09-08T22:25:23.094" v="42" actId="207"/>
          <ac:spMkLst>
            <pc:docMk/>
            <pc:sldMk cId="2361766065" sldId="827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5:23.094" v="42" actId="207"/>
          <ac:spMkLst>
            <pc:docMk/>
            <pc:sldMk cId="2361766065" sldId="827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5:23.094" v="42" actId="207"/>
          <ac:spMkLst>
            <pc:docMk/>
            <pc:sldMk cId="2361766065" sldId="827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5:34.671" v="55" actId="20577"/>
          <ac:spMkLst>
            <pc:docMk/>
            <pc:sldMk cId="2361766065" sldId="827"/>
            <ac:spMk id="5" creationId="{66206E5C-7BBB-4BB8-B423-8DAADB8388AD}"/>
          </ac:spMkLst>
        </pc:spChg>
        <pc:spChg chg="mod">
          <ac:chgData name="Saipraveen Aratikatla" userId="7cbd96c3-eaaf-4109-8341-8b6b787e6477" providerId="ADAL" clId="{56E4A0E2-5718-42BC-8AF0-53586295FCD2}" dt="2026-09-08T22:25:23.094" v="42" actId="207"/>
          <ac:spMkLst>
            <pc:docMk/>
            <pc:sldMk cId="2361766065" sldId="827"/>
            <ac:spMk id="6" creationId="{CD93B88D-9E51-4E65-86FD-B9AD5AE43B1F}"/>
          </ac:spMkLst>
        </pc:spChg>
      </pc:sldChg>
      <pc:sldChg chg="modSp">
        <pc:chgData name="Saipraveen Aratikatla" userId="7cbd96c3-eaaf-4109-8341-8b6b787e6477" providerId="ADAL" clId="{56E4A0E2-5718-42BC-8AF0-53586295FCD2}" dt="2026-09-08T22:26:44.585" v="60" actId="207"/>
        <pc:sldMkLst>
          <pc:docMk/>
          <pc:sldMk cId="1742256919" sldId="828"/>
        </pc:sldMkLst>
        <pc:spChg chg="mod">
          <ac:chgData name="Saipraveen Aratikatla" userId="7cbd96c3-eaaf-4109-8341-8b6b787e6477" providerId="ADAL" clId="{56E4A0E2-5718-42BC-8AF0-53586295FCD2}" dt="2026-09-08T22:26:44.585" v="60" actId="207"/>
          <ac:spMkLst>
            <pc:docMk/>
            <pc:sldMk cId="1742256919" sldId="828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6:44.585" v="60" actId="207"/>
          <ac:spMkLst>
            <pc:docMk/>
            <pc:sldMk cId="1742256919" sldId="828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6:44.585" v="60" actId="207"/>
          <ac:spMkLst>
            <pc:docMk/>
            <pc:sldMk cId="1742256919" sldId="828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6:44.585" v="60" actId="207"/>
          <ac:spMkLst>
            <pc:docMk/>
            <pc:sldMk cId="1742256919" sldId="828"/>
            <ac:spMk id="6" creationId="{CD93B88D-9E51-4E65-86FD-B9AD5AE43B1F}"/>
          </ac:spMkLst>
        </pc:spChg>
        <pc:picChg chg="mod">
          <ac:chgData name="Saipraveen Aratikatla" userId="7cbd96c3-eaaf-4109-8341-8b6b787e6477" providerId="ADAL" clId="{56E4A0E2-5718-42BC-8AF0-53586295FCD2}" dt="2026-09-08T22:26:44.585" v="60" actId="207"/>
          <ac:picMkLst>
            <pc:docMk/>
            <pc:sldMk cId="1742256919" sldId="828"/>
            <ac:picMk id="10" creationId="{BE7D9DF3-0936-4DE5-BB21-7F5795D96FC1}"/>
          </ac:picMkLst>
        </pc:picChg>
        <pc:picChg chg="mod">
          <ac:chgData name="Saipraveen Aratikatla" userId="7cbd96c3-eaaf-4109-8341-8b6b787e6477" providerId="ADAL" clId="{56E4A0E2-5718-42BC-8AF0-53586295FCD2}" dt="2026-09-08T22:26:44.585" v="60" actId="207"/>
          <ac:picMkLst>
            <pc:docMk/>
            <pc:sldMk cId="1742256919" sldId="828"/>
            <ac:picMk id="12" creationId="{11745353-79A7-41B8-8B58-9B39A14E2D28}"/>
          </ac:picMkLst>
        </pc:picChg>
      </pc:sldChg>
      <pc:sldChg chg="modSp">
        <pc:chgData name="Saipraveen Aratikatla" userId="7cbd96c3-eaaf-4109-8341-8b6b787e6477" providerId="ADAL" clId="{56E4A0E2-5718-42BC-8AF0-53586295FCD2}" dt="2026-09-08T22:26:29.479" v="59" actId="207"/>
        <pc:sldMkLst>
          <pc:docMk/>
          <pc:sldMk cId="4176757950" sldId="829"/>
        </pc:sldMkLst>
        <pc:spChg chg="mod">
          <ac:chgData name="Saipraveen Aratikatla" userId="7cbd96c3-eaaf-4109-8341-8b6b787e6477" providerId="ADAL" clId="{56E4A0E2-5718-42BC-8AF0-53586295FCD2}" dt="2026-09-08T22:26:29.479" v="59" actId="207"/>
          <ac:spMkLst>
            <pc:docMk/>
            <pc:sldMk cId="4176757950" sldId="829"/>
            <ac:spMk id="2" creationId="{FBE7C515-526F-46B4-B431-B608CEB7ECF3}"/>
          </ac:spMkLst>
        </pc:spChg>
        <pc:spChg chg="mod">
          <ac:chgData name="Saipraveen Aratikatla" userId="7cbd96c3-eaaf-4109-8341-8b6b787e6477" providerId="ADAL" clId="{56E4A0E2-5718-42BC-8AF0-53586295FCD2}" dt="2026-09-08T22:26:29.479" v="59" actId="207"/>
          <ac:spMkLst>
            <pc:docMk/>
            <pc:sldMk cId="4176757950" sldId="829"/>
            <ac:spMk id="3" creationId="{3B0ED87E-291B-4161-8D17-32ACF039B4E5}"/>
          </ac:spMkLst>
        </pc:spChg>
        <pc:spChg chg="mod">
          <ac:chgData name="Saipraveen Aratikatla" userId="7cbd96c3-eaaf-4109-8341-8b6b787e6477" providerId="ADAL" clId="{56E4A0E2-5718-42BC-8AF0-53586295FCD2}" dt="2026-09-08T22:26:29.479" v="59" actId="207"/>
          <ac:spMkLst>
            <pc:docMk/>
            <pc:sldMk cId="4176757950" sldId="829"/>
            <ac:spMk id="4" creationId="{47BC3813-288F-40C6-BC92-4794146BFC28}"/>
          </ac:spMkLst>
        </pc:spChg>
        <pc:spChg chg="mod">
          <ac:chgData name="Saipraveen Aratikatla" userId="7cbd96c3-eaaf-4109-8341-8b6b787e6477" providerId="ADAL" clId="{56E4A0E2-5718-42BC-8AF0-53586295FCD2}" dt="2026-09-08T22:26:29.479" v="59" actId="207"/>
          <ac:spMkLst>
            <pc:docMk/>
            <pc:sldMk cId="4176757950" sldId="829"/>
            <ac:spMk id="6" creationId="{CD93B88D-9E51-4E65-86FD-B9AD5AE43B1F}"/>
          </ac:spMkLst>
        </pc:spChg>
        <pc:picChg chg="mod">
          <ac:chgData name="Saipraveen Aratikatla" userId="7cbd96c3-eaaf-4109-8341-8b6b787e6477" providerId="ADAL" clId="{56E4A0E2-5718-42BC-8AF0-53586295FCD2}" dt="2026-09-08T22:26:29.479" v="59" actId="207"/>
          <ac:picMkLst>
            <pc:docMk/>
            <pc:sldMk cId="4176757950" sldId="829"/>
            <ac:picMk id="10" creationId="{BE7D9DF3-0936-4DE5-BB21-7F5795D96FC1}"/>
          </ac:picMkLst>
        </pc:picChg>
        <pc:picChg chg="mod">
          <ac:chgData name="Saipraveen Aratikatla" userId="7cbd96c3-eaaf-4109-8341-8b6b787e6477" providerId="ADAL" clId="{56E4A0E2-5718-42BC-8AF0-53586295FCD2}" dt="2026-09-08T22:26:29.479" v="59" actId="207"/>
          <ac:picMkLst>
            <pc:docMk/>
            <pc:sldMk cId="4176757950" sldId="829"/>
            <ac:picMk id="12" creationId="{11745353-79A7-41B8-8B58-9B39A14E2D28}"/>
          </ac:picMkLst>
        </pc:picChg>
      </pc:sldChg>
      <pc:sldMasterChg chg="setBg modSldLayout">
        <pc:chgData name="Saipraveen Aratikatla" userId="7cbd96c3-eaaf-4109-8341-8b6b787e6477" providerId="ADAL" clId="{56E4A0E2-5718-42BC-8AF0-53586295FCD2}" dt="2026-09-08T22:23:12.271" v="2"/>
        <pc:sldMasterMkLst>
          <pc:docMk/>
          <pc:sldMasterMk cId="117404520" sldId="2147483672"/>
        </pc:sldMasterMkLst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827779694" sldId="214748367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887230370" sldId="214748367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259304254" sldId="214748367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675255793" sldId="214748367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366017134" sldId="214748367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256806130" sldId="214748367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491475018" sldId="214748368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998521164" sldId="214748368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707985690" sldId="214748368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701582381" sldId="214748368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809855437" sldId="214748368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281953551" sldId="214748368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89901306" sldId="214748368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290246101" sldId="214748368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2023835748" sldId="214748368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613931803" sldId="214748368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840372833" sldId="214748369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939236490" sldId="214748369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742881980" sldId="214748369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940492780" sldId="214748369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382511540" sldId="214748369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98392240" sldId="214748369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15969490" sldId="214748369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331550601" sldId="214748369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443865620" sldId="214748369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838769309" sldId="214748369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906096033" sldId="214748370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742464332" sldId="214748370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363533785" sldId="214748370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321348780" sldId="214748370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2135056902" sldId="214748370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597094191" sldId="214748370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731088220" sldId="214748370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111166180" sldId="214748381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165285895" sldId="214748382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0" sldId="214748382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0" sldId="214748382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17404520" sldId="2147483672"/>
            <pc:sldLayoutMk cId="0" sldId="2147483828"/>
          </pc:sldLayoutMkLst>
        </pc:sldLayoutChg>
      </pc:sldMasterChg>
      <pc:sldMasterChg chg="setBg modSldLayout">
        <pc:chgData name="Saipraveen Aratikatla" userId="7cbd96c3-eaaf-4109-8341-8b6b787e6477" providerId="ADAL" clId="{56E4A0E2-5718-42BC-8AF0-53586295FCD2}" dt="2026-09-08T22:23:12.271" v="2"/>
        <pc:sldMasterMkLst>
          <pc:docMk/>
          <pc:sldMasterMk cId="1639731415" sldId="2147483745"/>
        </pc:sldMasterMkLst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308249954" sldId="214748374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026420314" sldId="214748374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310081047" sldId="214748374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736829307" sldId="214748374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44949078" sldId="214748375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912698248" sldId="214748375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243763615" sldId="214748375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683762476" sldId="214748375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603917613" sldId="214748375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828584547" sldId="214748375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382009212" sldId="214748375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600205201" sldId="214748375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711101826" sldId="214748375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534872605" sldId="214748375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030304471" sldId="214748376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166598336" sldId="214748376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492536042" sldId="214748376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651282356" sldId="214748376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171387111" sldId="214748376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520582528" sldId="214748376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375148796" sldId="214748376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906805358" sldId="214748376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2133692794" sldId="214748376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45367505" sldId="214748376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502749896" sldId="214748377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62329705" sldId="214748377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971120245" sldId="214748377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742240515" sldId="214748377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03830182" sldId="214748377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317147510" sldId="214748377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036767294" sldId="214748377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265598500" sldId="214748377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442971034" sldId="214748377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358667420" sldId="214748378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1754658403" sldId="214748382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639731415" sldId="2147483745"/>
            <pc:sldLayoutMk cId="855054734" sldId="2147483829"/>
          </pc:sldLayoutMkLst>
        </pc:sldLayoutChg>
      </pc:sldMasterChg>
      <pc:sldMasterChg chg="setBg modSldLayout">
        <pc:chgData name="Saipraveen Aratikatla" userId="7cbd96c3-eaaf-4109-8341-8b6b787e6477" providerId="ADAL" clId="{56E4A0E2-5718-42BC-8AF0-53586295FCD2}" dt="2026-09-08T22:23:12.271" v="2"/>
        <pc:sldMasterMkLst>
          <pc:docMk/>
          <pc:sldMasterMk cId="136730811" sldId="2147483781"/>
        </pc:sldMasterMkLst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227238187" sldId="214748378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966284543" sldId="214748378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080506850" sldId="214748378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956908918" sldId="214748378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263152443" sldId="214748378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134280328" sldId="214748378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637138277" sldId="214748378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029557597" sldId="214748379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498788900" sldId="214748379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61862990" sldId="214748379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716975828" sldId="214748379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474976457" sldId="214748379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525575478" sldId="214748379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539797213" sldId="214748379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46328894" sldId="214748379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260641244" sldId="214748379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523726606" sldId="214748379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885081636" sldId="214748380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740812061" sldId="214748380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865607568" sldId="214748380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2005149176" sldId="214748380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81328661" sldId="214748380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091205935" sldId="2147483805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387804165" sldId="214748380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211732510" sldId="214748380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207892491" sldId="2147483808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93202568" sldId="2147483809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939981713" sldId="2147483810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382943059" sldId="2147483811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908481132" sldId="214748381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233655354" sldId="2147483813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445427962" sldId="2147483814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89688679" sldId="2147483816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142598823" sldId="214748381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23:12.271" v="2"/>
          <pc:sldLayoutMkLst>
            <pc:docMk/>
            <pc:sldMasterMk cId="136730811" sldId="2147483781"/>
            <pc:sldLayoutMk cId="595798752" sldId="214748382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7.xml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5.jpe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ibm.webex.com/ibm/j.php?RGID=rc395eabc3866745b257813f484f04507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www.ibm.com/support/knowledgecenter/SSDLQA/2_Assess_Training/1UpcomingEnablements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SSDLQA/2_Assess_Training/1UpcomingEnablements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8AA44-4D14-4A3F-929E-EC6C08FB4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7" y="203781"/>
            <a:ext cx="8727833" cy="773142"/>
          </a:xfrm>
        </p:spPr>
        <p:txBody>
          <a:bodyPr/>
          <a:lstStyle/>
          <a:p>
            <a:r>
              <a:rPr lang="en-US" sz="2800" dirty="0">
                <a:solidFill>
                  <a:srgbClr val="00B0F0"/>
                </a:solidFill>
              </a:rPr>
              <a:t>April Onboard, BrassRing, &amp; Lead Manager 21.04.13 Release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FD1495-722B-4B78-8351-F461E21D7974}"/>
              </a:ext>
            </a:extLst>
          </p:cNvPr>
          <p:cNvSpPr txBox="1"/>
          <p:nvPr/>
        </p:nvSpPr>
        <p:spPr>
          <a:xfrm>
            <a:off x="228597" y="976923"/>
            <a:ext cx="68677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–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Client Training and Enablement Session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Date</a:t>
            </a:r>
            <a:r>
              <a:rPr lang="en-US" dirty="0">
                <a:solidFill>
                  <a:schemeClr val="bg2"/>
                </a:solidFill>
              </a:rPr>
              <a:t>: 15</a:t>
            </a:r>
            <a:r>
              <a:rPr lang="en-US" baseline="30000" dirty="0">
                <a:solidFill>
                  <a:schemeClr val="bg2"/>
                </a:solidFill>
              </a:rPr>
              <a:t>th</a:t>
            </a:r>
            <a:r>
              <a:rPr lang="en-US" dirty="0">
                <a:solidFill>
                  <a:schemeClr val="bg2"/>
                </a:solidFill>
              </a:rPr>
              <a:t> April 2021</a:t>
            </a:r>
          </a:p>
        </p:txBody>
      </p:sp>
    </p:spTree>
    <p:extLst>
      <p:ext uri="{BB962C8B-B14F-4D97-AF65-F5344CB8AC3E}">
        <p14:creationId xmlns:p14="http://schemas.microsoft.com/office/powerpoint/2010/main" val="3156623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2EDE75-2044-4D55-87B9-2E8CE542836C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b="1" dirty="0"/>
              <a:t>MORE IMPORTANT UPDATES</a:t>
            </a:r>
            <a:endParaRPr lang="en-US" sz="1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45DCD-FC17-4C5C-BF25-1559CC3DEC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4571998" cy="2571750"/>
          </a:xfrm>
        </p:spPr>
        <p:txBody>
          <a:bodyPr/>
          <a:lstStyle/>
          <a:p>
            <a:r>
              <a:rPr lang="en-US" b="1" dirty="0"/>
              <a:t>IMPORTANT UPDATES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Docs, new and improved Knowledge Center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Network with fellow TMS Customers using  Forums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A8B22E-3C3D-4577-B0AA-3F04E140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 &amp; Updates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9D92CBC-E972-49C4-87DA-6F157A8BDB9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7998" y="-2"/>
            <a:ext cx="2286000" cy="5143501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r>
              <a:rPr lang="en-US" b="1" dirty="0"/>
              <a:t>UPDATES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80D9F862-1FE0-4F56-8C5D-6B10064991EE}"/>
              </a:ext>
            </a:extLst>
          </p:cNvPr>
          <p:cNvSpPr txBox="1">
            <a:spLocks/>
          </p:cNvSpPr>
          <p:nvPr/>
        </p:nvSpPr>
        <p:spPr>
          <a:xfrm>
            <a:off x="-2" y="2049516"/>
            <a:ext cx="6857999" cy="522233"/>
          </a:xfrm>
          <a:prstGeom prst="rect">
            <a:avLst/>
          </a:prstGeom>
          <a:solidFill>
            <a:srgbClr val="00B0F0"/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IMPORTANT UPDATE!</a:t>
            </a:r>
          </a:p>
        </p:txBody>
      </p:sp>
    </p:spTree>
    <p:extLst>
      <p:ext uri="{BB962C8B-B14F-4D97-AF65-F5344CB8AC3E}">
        <p14:creationId xmlns:p14="http://schemas.microsoft.com/office/powerpoint/2010/main" val="3611581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8686801" cy="4479344"/>
          </a:xfrm>
        </p:spPr>
        <p:txBody>
          <a:bodyPr/>
          <a:lstStyle/>
          <a:p>
            <a:r>
              <a:rPr lang="en-US" sz="5400" dirty="0"/>
              <a:t>Onboard 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37260A-A7F3-443F-B703-1DA5B16C3AA5}"/>
              </a:ext>
            </a:extLst>
          </p:cNvPr>
          <p:cNvSpPr txBox="1"/>
          <p:nvPr/>
        </p:nvSpPr>
        <p:spPr>
          <a:xfrm>
            <a:off x="6558113" y="1423163"/>
            <a:ext cx="2484135" cy="869469"/>
          </a:xfrm>
          <a:custGeom>
            <a:avLst/>
            <a:gdLst>
              <a:gd name="csX0" fmla="*/ 0 w 2484135"/>
              <a:gd name="csY0" fmla="*/ 0 h 869469"/>
              <a:gd name="csX1" fmla="*/ 521668 w 2484135"/>
              <a:gd name="csY1" fmla="*/ 0 h 869469"/>
              <a:gd name="csX2" fmla="*/ 993654 w 2484135"/>
              <a:gd name="csY2" fmla="*/ 0 h 869469"/>
              <a:gd name="csX3" fmla="*/ 1465640 w 2484135"/>
              <a:gd name="csY3" fmla="*/ 0 h 869469"/>
              <a:gd name="csX4" fmla="*/ 1937625 w 2484135"/>
              <a:gd name="csY4" fmla="*/ 0 h 869469"/>
              <a:gd name="csX5" fmla="*/ 2484135 w 2484135"/>
              <a:gd name="csY5" fmla="*/ 0 h 869469"/>
              <a:gd name="csX6" fmla="*/ 2484135 w 2484135"/>
              <a:gd name="csY6" fmla="*/ 426040 h 869469"/>
              <a:gd name="csX7" fmla="*/ 2484135 w 2484135"/>
              <a:gd name="csY7" fmla="*/ 869469 h 869469"/>
              <a:gd name="csX8" fmla="*/ 1937625 w 2484135"/>
              <a:gd name="csY8" fmla="*/ 869469 h 869469"/>
              <a:gd name="csX9" fmla="*/ 1391116 w 2484135"/>
              <a:gd name="csY9" fmla="*/ 869469 h 869469"/>
              <a:gd name="csX10" fmla="*/ 943971 w 2484135"/>
              <a:gd name="csY10" fmla="*/ 869469 h 869469"/>
              <a:gd name="csX11" fmla="*/ 496827 w 2484135"/>
              <a:gd name="csY11" fmla="*/ 869469 h 869469"/>
              <a:gd name="csX12" fmla="*/ 0 w 2484135"/>
              <a:gd name="csY12" fmla="*/ 869469 h 869469"/>
              <a:gd name="csX13" fmla="*/ 0 w 2484135"/>
              <a:gd name="csY13" fmla="*/ 434735 h 869469"/>
              <a:gd name="csX14" fmla="*/ 0 w 2484135"/>
              <a:gd name="csY14" fmla="*/ 0 h 869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84135" h="869469" extrusionOk="0">
                <a:moveTo>
                  <a:pt x="0" y="0"/>
                </a:moveTo>
                <a:cubicBezTo>
                  <a:pt x="226022" y="-36778"/>
                  <a:pt x="414772" y="58470"/>
                  <a:pt x="521668" y="0"/>
                </a:cubicBezTo>
                <a:cubicBezTo>
                  <a:pt x="628564" y="-58470"/>
                  <a:pt x="868584" y="56277"/>
                  <a:pt x="993654" y="0"/>
                </a:cubicBezTo>
                <a:cubicBezTo>
                  <a:pt x="1118724" y="-56277"/>
                  <a:pt x="1291399" y="18022"/>
                  <a:pt x="1465640" y="0"/>
                </a:cubicBezTo>
                <a:cubicBezTo>
                  <a:pt x="1639881" y="-18022"/>
                  <a:pt x="1767211" y="55645"/>
                  <a:pt x="1937625" y="0"/>
                </a:cubicBezTo>
                <a:cubicBezTo>
                  <a:pt x="2108039" y="-55645"/>
                  <a:pt x="2251128" y="47920"/>
                  <a:pt x="2484135" y="0"/>
                </a:cubicBezTo>
                <a:cubicBezTo>
                  <a:pt x="2492165" y="174582"/>
                  <a:pt x="2465248" y="289543"/>
                  <a:pt x="2484135" y="426040"/>
                </a:cubicBezTo>
                <a:cubicBezTo>
                  <a:pt x="2503022" y="562537"/>
                  <a:pt x="2465011" y="690320"/>
                  <a:pt x="2484135" y="869469"/>
                </a:cubicBezTo>
                <a:cubicBezTo>
                  <a:pt x="2286055" y="902952"/>
                  <a:pt x="2172435" y="858095"/>
                  <a:pt x="1937625" y="869469"/>
                </a:cubicBezTo>
                <a:cubicBezTo>
                  <a:pt x="1702815" y="880843"/>
                  <a:pt x="1629526" y="866593"/>
                  <a:pt x="1391116" y="869469"/>
                </a:cubicBezTo>
                <a:cubicBezTo>
                  <a:pt x="1152706" y="872345"/>
                  <a:pt x="1125282" y="831387"/>
                  <a:pt x="943971" y="869469"/>
                </a:cubicBezTo>
                <a:cubicBezTo>
                  <a:pt x="762660" y="907551"/>
                  <a:pt x="626185" y="822062"/>
                  <a:pt x="496827" y="869469"/>
                </a:cubicBezTo>
                <a:cubicBezTo>
                  <a:pt x="367469" y="916876"/>
                  <a:pt x="175347" y="810513"/>
                  <a:pt x="0" y="869469"/>
                </a:cubicBezTo>
                <a:cubicBezTo>
                  <a:pt x="-43978" y="773027"/>
                  <a:pt x="41795" y="553108"/>
                  <a:pt x="0" y="434735"/>
                </a:cubicBezTo>
                <a:cubicBezTo>
                  <a:pt x="-41795" y="316362"/>
                  <a:pt x="19165" y="181920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0535315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Release Dates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Staging: 08</a:t>
            </a:r>
            <a:r>
              <a:rPr kumimoji="0" lang="en-US" sz="135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th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April 2021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Production: 17</a:t>
            </a:r>
            <a:r>
              <a:rPr kumimoji="0" lang="en-US" sz="135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th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April 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4A24E-D45E-4C44-A152-37C05E288BFF}"/>
              </a:ext>
            </a:extLst>
          </p:cNvPr>
          <p:cNvSpPr txBox="1"/>
          <p:nvPr/>
        </p:nvSpPr>
        <p:spPr>
          <a:xfrm>
            <a:off x="5806440" y="2644401"/>
            <a:ext cx="3235809" cy="2400657"/>
          </a:xfrm>
          <a:custGeom>
            <a:avLst/>
            <a:gdLst>
              <a:gd name="csX0" fmla="*/ 0 w 3235809"/>
              <a:gd name="csY0" fmla="*/ 0 h 2400657"/>
              <a:gd name="csX1" fmla="*/ 571660 w 3235809"/>
              <a:gd name="csY1" fmla="*/ 0 h 2400657"/>
              <a:gd name="csX2" fmla="*/ 1175677 w 3235809"/>
              <a:gd name="csY2" fmla="*/ 0 h 2400657"/>
              <a:gd name="csX3" fmla="*/ 1682621 w 3235809"/>
              <a:gd name="csY3" fmla="*/ 0 h 2400657"/>
              <a:gd name="csX4" fmla="*/ 2221922 w 3235809"/>
              <a:gd name="csY4" fmla="*/ 0 h 2400657"/>
              <a:gd name="csX5" fmla="*/ 3235809 w 3235809"/>
              <a:gd name="csY5" fmla="*/ 0 h 2400657"/>
              <a:gd name="csX6" fmla="*/ 3235809 w 3235809"/>
              <a:gd name="csY6" fmla="*/ 528145 h 2400657"/>
              <a:gd name="csX7" fmla="*/ 3235809 w 3235809"/>
              <a:gd name="csY7" fmla="*/ 984269 h 2400657"/>
              <a:gd name="csX8" fmla="*/ 3235809 w 3235809"/>
              <a:gd name="csY8" fmla="*/ 1488407 h 2400657"/>
              <a:gd name="csX9" fmla="*/ 3235809 w 3235809"/>
              <a:gd name="csY9" fmla="*/ 1896519 h 2400657"/>
              <a:gd name="csX10" fmla="*/ 3235809 w 3235809"/>
              <a:gd name="csY10" fmla="*/ 2400657 h 2400657"/>
              <a:gd name="csX11" fmla="*/ 2728866 w 3235809"/>
              <a:gd name="csY11" fmla="*/ 2400657 h 2400657"/>
              <a:gd name="csX12" fmla="*/ 2124848 w 3235809"/>
              <a:gd name="csY12" fmla="*/ 2400657 h 2400657"/>
              <a:gd name="csX13" fmla="*/ 1617905 w 3235809"/>
              <a:gd name="csY13" fmla="*/ 2400657 h 2400657"/>
              <a:gd name="csX14" fmla="*/ 1046245 w 3235809"/>
              <a:gd name="csY14" fmla="*/ 2400657 h 2400657"/>
              <a:gd name="csX15" fmla="*/ 506943 w 3235809"/>
              <a:gd name="csY15" fmla="*/ 2400657 h 2400657"/>
              <a:gd name="csX16" fmla="*/ 0 w 3235809"/>
              <a:gd name="csY16" fmla="*/ 2400657 h 2400657"/>
              <a:gd name="csX17" fmla="*/ 0 w 3235809"/>
              <a:gd name="csY17" fmla="*/ 1920526 h 2400657"/>
              <a:gd name="csX18" fmla="*/ 0 w 3235809"/>
              <a:gd name="csY18" fmla="*/ 1440394 h 2400657"/>
              <a:gd name="csX19" fmla="*/ 0 w 3235809"/>
              <a:gd name="csY19" fmla="*/ 1008276 h 2400657"/>
              <a:gd name="csX20" fmla="*/ 0 w 3235809"/>
              <a:gd name="csY20" fmla="*/ 576158 h 2400657"/>
              <a:gd name="csX21" fmla="*/ 0 w 3235809"/>
              <a:gd name="csY21" fmla="*/ 0 h 2400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235809" h="2400657" extrusionOk="0">
                <a:moveTo>
                  <a:pt x="0" y="0"/>
                </a:moveTo>
                <a:cubicBezTo>
                  <a:pt x="182194" y="-63993"/>
                  <a:pt x="420880" y="5562"/>
                  <a:pt x="571660" y="0"/>
                </a:cubicBezTo>
                <a:cubicBezTo>
                  <a:pt x="722440" y="-5562"/>
                  <a:pt x="903913" y="67817"/>
                  <a:pt x="1175677" y="0"/>
                </a:cubicBezTo>
                <a:cubicBezTo>
                  <a:pt x="1447441" y="-67817"/>
                  <a:pt x="1501124" y="3849"/>
                  <a:pt x="1682621" y="0"/>
                </a:cubicBezTo>
                <a:cubicBezTo>
                  <a:pt x="1864118" y="-3849"/>
                  <a:pt x="1984247" y="37610"/>
                  <a:pt x="2221922" y="0"/>
                </a:cubicBezTo>
                <a:cubicBezTo>
                  <a:pt x="2459597" y="-37610"/>
                  <a:pt x="2894670" y="63071"/>
                  <a:pt x="3235809" y="0"/>
                </a:cubicBezTo>
                <a:cubicBezTo>
                  <a:pt x="3297096" y="183959"/>
                  <a:pt x="3227121" y="342489"/>
                  <a:pt x="3235809" y="528145"/>
                </a:cubicBezTo>
                <a:cubicBezTo>
                  <a:pt x="3244497" y="713801"/>
                  <a:pt x="3231083" y="832466"/>
                  <a:pt x="3235809" y="984269"/>
                </a:cubicBezTo>
                <a:cubicBezTo>
                  <a:pt x="3240535" y="1136072"/>
                  <a:pt x="3205972" y="1327222"/>
                  <a:pt x="3235809" y="1488407"/>
                </a:cubicBezTo>
                <a:cubicBezTo>
                  <a:pt x="3265646" y="1649592"/>
                  <a:pt x="3204388" y="1703480"/>
                  <a:pt x="3235809" y="1896519"/>
                </a:cubicBezTo>
                <a:cubicBezTo>
                  <a:pt x="3267230" y="2089558"/>
                  <a:pt x="3197583" y="2185628"/>
                  <a:pt x="3235809" y="2400657"/>
                </a:cubicBezTo>
                <a:cubicBezTo>
                  <a:pt x="3096499" y="2423859"/>
                  <a:pt x="2858962" y="2343910"/>
                  <a:pt x="2728866" y="2400657"/>
                </a:cubicBezTo>
                <a:cubicBezTo>
                  <a:pt x="2598770" y="2457404"/>
                  <a:pt x="2401349" y="2331166"/>
                  <a:pt x="2124848" y="2400657"/>
                </a:cubicBezTo>
                <a:cubicBezTo>
                  <a:pt x="1848347" y="2470148"/>
                  <a:pt x="1840011" y="2373793"/>
                  <a:pt x="1617905" y="2400657"/>
                </a:cubicBezTo>
                <a:cubicBezTo>
                  <a:pt x="1395799" y="2427521"/>
                  <a:pt x="1262351" y="2341080"/>
                  <a:pt x="1046245" y="2400657"/>
                </a:cubicBezTo>
                <a:cubicBezTo>
                  <a:pt x="830139" y="2460234"/>
                  <a:pt x="769867" y="2343804"/>
                  <a:pt x="506943" y="2400657"/>
                </a:cubicBezTo>
                <a:cubicBezTo>
                  <a:pt x="244019" y="2457510"/>
                  <a:pt x="170112" y="2340775"/>
                  <a:pt x="0" y="2400657"/>
                </a:cubicBezTo>
                <a:cubicBezTo>
                  <a:pt x="-11143" y="2282237"/>
                  <a:pt x="9465" y="2056838"/>
                  <a:pt x="0" y="1920526"/>
                </a:cubicBezTo>
                <a:cubicBezTo>
                  <a:pt x="-9465" y="1784214"/>
                  <a:pt x="38450" y="1653945"/>
                  <a:pt x="0" y="1440394"/>
                </a:cubicBezTo>
                <a:cubicBezTo>
                  <a:pt x="-38450" y="1226843"/>
                  <a:pt x="28941" y="1125377"/>
                  <a:pt x="0" y="1008276"/>
                </a:cubicBezTo>
                <a:cubicBezTo>
                  <a:pt x="-28941" y="891175"/>
                  <a:pt x="46213" y="678440"/>
                  <a:pt x="0" y="576158"/>
                </a:cubicBezTo>
                <a:cubicBezTo>
                  <a:pt x="-46213" y="473876"/>
                  <a:pt x="66012" y="241327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294032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Icon Key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Configurable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Visible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Requires </a:t>
            </a:r>
            <a:r>
              <a:rPr lang="en-US" dirty="0" err="1">
                <a:solidFill>
                  <a:srgbClr val="FFFFFF"/>
                </a:solidFill>
                <a:latin typeface="IBM Plex Sans"/>
              </a:rPr>
              <a:t>SignalLabs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 to Enable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Onboard Managers Impacted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New Hires Impacted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Accessibility Update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Dark Launch Feature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RFE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NPS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B066A627-0D0E-4703-A8B2-5398C528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00" y="2905696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8" name="Picture 4" descr="eyes icon">
            <a:extLst>
              <a:ext uri="{FF2B5EF4-FFF2-40B4-BE49-F238E27FC236}">
                <a16:creationId xmlns:a16="http://schemas.microsoft.com/office/drawing/2014/main" id="{7424F9A0-63FC-43EC-8AC0-C85914C0F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3101864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75772D-89A5-4D4A-88E7-DBC2AA290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1814" y="3324677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55720C-80C0-4A1D-98E4-95A2431B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0666" y="3604899"/>
            <a:ext cx="162376" cy="1784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0F7BC7-ADB5-437B-B5E8-74D56DE93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341" y="4075578"/>
            <a:ext cx="318738" cy="1784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42CBCA-3BB0-42BB-A2D8-E243281D3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500" y="4296252"/>
            <a:ext cx="184026" cy="1784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5CEEA1A-5B15-42A8-BDB0-2FC90085912B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394" y="3809590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467AD5BA-7332-453F-9C48-0AC937A386EB}"/>
              </a:ext>
            </a:extLst>
          </p:cNvPr>
          <p:cNvSpPr/>
          <p:nvPr/>
        </p:nvSpPr>
        <p:spPr>
          <a:xfrm>
            <a:off x="6934054" y="4791826"/>
            <a:ext cx="335353" cy="206467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NPS</a:t>
            </a:r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862D0BF5-151A-46D6-ACCA-1AE1258792BA}"/>
              </a:ext>
            </a:extLst>
          </p:cNvPr>
          <p:cNvSpPr/>
          <p:nvPr/>
        </p:nvSpPr>
        <p:spPr>
          <a:xfrm>
            <a:off x="6880827" y="4420249"/>
            <a:ext cx="426753" cy="381167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39242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3185-6361-47AD-8511-663CDA2A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5265421" cy="4479344"/>
          </a:xfrm>
        </p:spPr>
        <p:txBody>
          <a:bodyPr/>
          <a:lstStyle/>
          <a:p>
            <a:r>
              <a:rPr lang="en-US" dirty="0"/>
              <a:t>Features Being Released this 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8010A-2228-4E46-B1AA-256496630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680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1011812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Area of System (Onboarding Tasks)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1800" b="1" dirty="0">
                <a:solidFill>
                  <a:schemeClr val="bg2"/>
                </a:solidFill>
              </a:rPr>
              <a:t>Onboard Tasks - Rename Job Application Status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12980"/>
            <a:ext cx="4114800" cy="3495418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After this release, </a:t>
            </a:r>
            <a:r>
              <a:rPr lang="en-US" sz="1600" b="1" dirty="0">
                <a:solidFill>
                  <a:schemeClr val="bg2"/>
                </a:solidFill>
              </a:rPr>
              <a:t>Job Application Status</a:t>
            </a:r>
            <a:r>
              <a:rPr lang="en-US" sz="1600" dirty="0">
                <a:solidFill>
                  <a:schemeClr val="bg2"/>
                </a:solidFill>
              </a:rPr>
              <a:t> column in Onboard Tasks Screen is renamed to </a:t>
            </a:r>
            <a:r>
              <a:rPr lang="en-US" sz="1600" b="1" dirty="0">
                <a:solidFill>
                  <a:schemeClr val="bg2"/>
                </a:solidFill>
              </a:rPr>
              <a:t>Active</a:t>
            </a:r>
            <a:r>
              <a:rPr lang="en-US" sz="1600" dirty="0">
                <a:solidFill>
                  <a:schemeClr val="bg2"/>
                </a:solidFill>
              </a:rPr>
              <a:t>.</a:t>
            </a:r>
          </a:p>
          <a:p>
            <a:endParaRPr lang="en-US" sz="1600" b="1" dirty="0">
              <a:solidFill>
                <a:schemeClr val="bg2"/>
              </a:solidFill>
            </a:endParaRPr>
          </a:p>
          <a:p>
            <a:r>
              <a:rPr lang="en-US" sz="1600" b="1" dirty="0">
                <a:solidFill>
                  <a:schemeClr val="bg2"/>
                </a:solidFill>
              </a:rPr>
              <a:t>Active </a:t>
            </a:r>
            <a:r>
              <a:rPr lang="en-US" sz="1600" dirty="0">
                <a:solidFill>
                  <a:schemeClr val="bg2"/>
                </a:solidFill>
              </a:rPr>
              <a:t>Column displays values as </a:t>
            </a:r>
            <a:r>
              <a:rPr lang="en-US" sz="1600" b="1" dirty="0">
                <a:solidFill>
                  <a:schemeClr val="bg2"/>
                </a:solidFill>
              </a:rPr>
              <a:t>Yes </a:t>
            </a:r>
            <a:r>
              <a:rPr lang="en-US" sz="1600" dirty="0">
                <a:solidFill>
                  <a:schemeClr val="bg2"/>
                </a:solidFill>
              </a:rPr>
              <a:t>or </a:t>
            </a:r>
            <a:r>
              <a:rPr lang="en-US" sz="1600" b="1" dirty="0">
                <a:solidFill>
                  <a:schemeClr val="bg2"/>
                </a:solidFill>
              </a:rPr>
              <a:t>No</a:t>
            </a:r>
            <a:endParaRPr lang="en-US" sz="1300" i="1" dirty="0">
              <a:solidFill>
                <a:schemeClr val="bg2"/>
              </a:solidFill>
            </a:endParaRPr>
          </a:p>
          <a:p>
            <a:endParaRPr lang="en-US" sz="1800" b="1" dirty="0">
              <a:solidFill>
                <a:schemeClr val="bg2"/>
              </a:solidFill>
            </a:endParaRPr>
          </a:p>
          <a:p>
            <a:endParaRPr lang="en-US" sz="1800" b="1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381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 / Use Case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</a:rPr>
              <a:t>Column header is updated for better user experience.</a:t>
            </a: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A382496-542A-4047-86A5-E679CA4A4C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70600" y="137051"/>
            <a:ext cx="327129" cy="327129"/>
          </a:xfrm>
          <a:prstGeom prst="rect">
            <a:avLst/>
          </a:prstGeom>
        </p:spPr>
      </p:pic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F57EF790-CD2D-407B-B5C3-BDC07A0F1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60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b="1" dirty="0"/>
              <a:t>Onboard Tasks - Rename Job Application Status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8EA80-9B78-4688-994A-77BC69F75EBB}"/>
              </a:ext>
            </a:extLst>
          </p:cNvPr>
          <p:cNvSpPr txBox="1"/>
          <p:nvPr/>
        </p:nvSpPr>
        <p:spPr>
          <a:xfrm>
            <a:off x="71690" y="950919"/>
            <a:ext cx="44194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Before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0753A-35C3-4B03-B859-FFE646871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7" y="1320238"/>
            <a:ext cx="4267194" cy="26110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C2FB2B-C126-4315-81C6-B44818B424B9}"/>
              </a:ext>
            </a:extLst>
          </p:cNvPr>
          <p:cNvSpPr txBox="1"/>
          <p:nvPr/>
        </p:nvSpPr>
        <p:spPr>
          <a:xfrm>
            <a:off x="4391602" y="938490"/>
            <a:ext cx="40586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After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5AA1AF-0DA3-4D14-B361-E97234D66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257" y="1306677"/>
            <a:ext cx="4640424" cy="268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5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1011812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Area of System (Onboard Dictionary)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800" b="1" dirty="0">
                <a:solidFill>
                  <a:schemeClr val="bg2"/>
                </a:solidFill>
              </a:rPr>
              <a:t>Marital Status Dictionary Update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12980"/>
            <a:ext cx="4114800" cy="3495418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IN" sz="1800" b="1" dirty="0">
                <a:solidFill>
                  <a:schemeClr val="bg2"/>
                </a:solidFill>
              </a:rPr>
              <a:t>D_ONBOARD_MARITAL_STATUS </a:t>
            </a:r>
            <a:r>
              <a:rPr lang="en-IN" sz="1800" dirty="0">
                <a:solidFill>
                  <a:schemeClr val="bg2"/>
                </a:solidFill>
              </a:rPr>
              <a:t>dictionary is updated with latest W-4 values.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When W-4 Activity is saved, Marital Status (Applicant Entity) in </a:t>
            </a:r>
            <a:r>
              <a:rPr lang="en-US" sz="1800" b="1" dirty="0">
                <a:solidFill>
                  <a:schemeClr val="bg2"/>
                </a:solidFill>
              </a:rPr>
              <a:t>personal information</a:t>
            </a:r>
            <a:r>
              <a:rPr lang="en-US" sz="1800" dirty="0">
                <a:solidFill>
                  <a:schemeClr val="bg2"/>
                </a:solidFill>
              </a:rPr>
              <a:t> is updated with the value selected in W-4.</a:t>
            </a:r>
          </a:p>
          <a:p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381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 / Use Case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/>
                </a:solidFill>
              </a:rPr>
              <a:t>Dictionary updated with latest and appropriate values.</a:t>
            </a: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A382496-542A-4047-86A5-E679CA4A4C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18947" y="137051"/>
            <a:ext cx="327129" cy="327129"/>
          </a:xfrm>
          <a:prstGeom prst="rect">
            <a:avLst/>
          </a:prstGeom>
        </p:spPr>
      </p:pic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F57EF790-CD2D-407B-B5C3-BDC07A0F1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E83E68-6B33-4CA0-B9A8-6E7F007234F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54" y="169347"/>
            <a:ext cx="257053" cy="2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07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b="1" dirty="0"/>
              <a:t>Marital Status Dictionary Update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8EA80-9B78-4688-994A-77BC69F75EBB}"/>
              </a:ext>
            </a:extLst>
          </p:cNvPr>
          <p:cNvSpPr txBox="1"/>
          <p:nvPr/>
        </p:nvSpPr>
        <p:spPr>
          <a:xfrm>
            <a:off x="71690" y="950919"/>
            <a:ext cx="44194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Before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ADA869-F34A-465D-80F4-5E50C3B2C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49" y="1343608"/>
            <a:ext cx="8229600" cy="316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0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926841"/>
          </a:xfrm>
        </p:spPr>
        <p:txBody>
          <a:bodyPr/>
          <a:lstStyle/>
          <a:p>
            <a:r>
              <a:rPr lang="en-US" b="1" dirty="0"/>
              <a:t>Marital Status Dictionary Update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C2FB2B-C126-4315-81C6-B44818B424B9}"/>
              </a:ext>
            </a:extLst>
          </p:cNvPr>
          <p:cNvSpPr txBox="1"/>
          <p:nvPr/>
        </p:nvSpPr>
        <p:spPr>
          <a:xfrm>
            <a:off x="133894" y="1039715"/>
            <a:ext cx="44381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After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25A4F3-9DCD-44AB-8C0A-C6605D9E9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94" y="1479136"/>
            <a:ext cx="8378572" cy="295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09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Date Picker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Bulk Action Email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Access to New Hire Experience through candidate zone – SSO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New Public Filter for Activities in Progress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</a:rPr>
              <a:t>Add Quick Search to Onboard Pages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FFFF"/>
                </a:solidFill>
              </a:rPr>
              <a:t>Mass Job Update for Participants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72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Onboard Builds</a:t>
            </a:r>
          </a:p>
        </p:txBody>
      </p:sp>
    </p:spTree>
    <p:extLst>
      <p:ext uri="{BB962C8B-B14F-4D97-AF65-F5344CB8AC3E}">
        <p14:creationId xmlns:p14="http://schemas.microsoft.com/office/powerpoint/2010/main" val="2158084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193514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8686801" cy="4479344"/>
          </a:xfrm>
        </p:spPr>
        <p:txBody>
          <a:bodyPr/>
          <a:lstStyle/>
          <a:p>
            <a:r>
              <a:rPr lang="en-US" sz="5400" dirty="0"/>
              <a:t>BrassRing 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" name="Table 13">
            <a:extLst>
              <a:ext uri="{FF2B5EF4-FFF2-40B4-BE49-F238E27FC236}">
                <a16:creationId xmlns:a16="http://schemas.microsoft.com/office/drawing/2014/main" id="{63D52137-58A2-410F-B0FC-6D18EBDFC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95255"/>
              </p:ext>
            </p:extLst>
          </p:nvPr>
        </p:nvGraphicFramePr>
        <p:xfrm>
          <a:off x="675949" y="1091870"/>
          <a:ext cx="4753301" cy="3116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468">
                  <a:extLst>
                    <a:ext uri="{9D8B030D-6E8A-4147-A177-3AD203B41FA5}">
                      <a16:colId xmlns:a16="http://schemas.microsoft.com/office/drawing/2014/main" val="227887486"/>
                    </a:ext>
                  </a:extLst>
                </a:gridCol>
                <a:gridCol w="3456833">
                  <a:extLst>
                    <a:ext uri="{9D8B030D-6E8A-4147-A177-3AD203B41FA5}">
                      <a16:colId xmlns:a16="http://schemas.microsoft.com/office/drawing/2014/main" val="2704999855"/>
                    </a:ext>
                  </a:extLst>
                </a:gridCol>
              </a:tblGrid>
              <a:tr h="244170">
                <a:tc>
                  <a:txBody>
                    <a:bodyPr/>
                    <a:lstStyle/>
                    <a:p>
                      <a:r>
                        <a:rPr lang="en-US" sz="1200" dirty="0"/>
                        <a:t>Feature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Feature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34731"/>
                  </a:ext>
                </a:extLst>
              </a:tr>
              <a:tr h="244170">
                <a:tc>
                  <a:txBody>
                    <a:bodyPr/>
                    <a:lstStyle/>
                    <a:p>
                      <a:r>
                        <a:rPr lang="en-US" sz="1050" dirty="0"/>
                        <a:t>TGs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Parse Resume for Contact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40809"/>
                  </a:ext>
                </a:extLst>
              </a:tr>
              <a:tr h="244170">
                <a:tc rowSpan="6">
                  <a:txBody>
                    <a:bodyPr/>
                    <a:lstStyle/>
                    <a:p>
                      <a:r>
                        <a:rPr lang="en-US" sz="1050" dirty="0"/>
                        <a:t>Recruiter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DIT - Renewal Expiration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979182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Reqs - New Skills Fields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56488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Interview Manager - Interview Scheduling on Busy Slots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91798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eLink Communications - Name Placement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809857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eLink Forms - Include Req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57057"/>
                  </a:ext>
                </a:extLst>
              </a:tr>
              <a:tr h="24417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Post to Candidate Zone - Form Title Language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998936"/>
                  </a:ext>
                </a:extLst>
              </a:tr>
              <a:tr h="244170">
                <a:tc>
                  <a:txBody>
                    <a:bodyPr/>
                    <a:lstStyle/>
                    <a:p>
                      <a:r>
                        <a:rPr lang="en-US" sz="1050" dirty="0"/>
                        <a:t>Workbench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New Client setting - Interview Manager Busy Slot Scheduling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33625"/>
                  </a:ext>
                </a:extLst>
              </a:tr>
              <a:tr h="234010">
                <a:tc>
                  <a:txBody>
                    <a:bodyPr/>
                    <a:lstStyle/>
                    <a:p>
                      <a:r>
                        <a:rPr lang="en-US" sz="1050" dirty="0"/>
                        <a:t>Lead Manager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Remove Lead from Speed Browse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324648"/>
                  </a:ext>
                </a:extLst>
              </a:tr>
              <a:tr h="244170">
                <a:tc>
                  <a:txBody>
                    <a:bodyPr/>
                    <a:lstStyle/>
                    <a:p>
                      <a:endParaRPr lang="en-U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Boolean Indicator for Fields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6017024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A37260A-A7F3-443F-B703-1DA5B16C3AA5}"/>
              </a:ext>
            </a:extLst>
          </p:cNvPr>
          <p:cNvSpPr txBox="1"/>
          <p:nvPr/>
        </p:nvSpPr>
        <p:spPr>
          <a:xfrm>
            <a:off x="6558113" y="1423163"/>
            <a:ext cx="2484135" cy="869469"/>
          </a:xfrm>
          <a:custGeom>
            <a:avLst/>
            <a:gdLst>
              <a:gd name="csX0" fmla="*/ 0 w 2484135"/>
              <a:gd name="csY0" fmla="*/ 0 h 869469"/>
              <a:gd name="csX1" fmla="*/ 521668 w 2484135"/>
              <a:gd name="csY1" fmla="*/ 0 h 869469"/>
              <a:gd name="csX2" fmla="*/ 993654 w 2484135"/>
              <a:gd name="csY2" fmla="*/ 0 h 869469"/>
              <a:gd name="csX3" fmla="*/ 1465640 w 2484135"/>
              <a:gd name="csY3" fmla="*/ 0 h 869469"/>
              <a:gd name="csX4" fmla="*/ 1937625 w 2484135"/>
              <a:gd name="csY4" fmla="*/ 0 h 869469"/>
              <a:gd name="csX5" fmla="*/ 2484135 w 2484135"/>
              <a:gd name="csY5" fmla="*/ 0 h 869469"/>
              <a:gd name="csX6" fmla="*/ 2484135 w 2484135"/>
              <a:gd name="csY6" fmla="*/ 426040 h 869469"/>
              <a:gd name="csX7" fmla="*/ 2484135 w 2484135"/>
              <a:gd name="csY7" fmla="*/ 869469 h 869469"/>
              <a:gd name="csX8" fmla="*/ 1937625 w 2484135"/>
              <a:gd name="csY8" fmla="*/ 869469 h 869469"/>
              <a:gd name="csX9" fmla="*/ 1391116 w 2484135"/>
              <a:gd name="csY9" fmla="*/ 869469 h 869469"/>
              <a:gd name="csX10" fmla="*/ 943971 w 2484135"/>
              <a:gd name="csY10" fmla="*/ 869469 h 869469"/>
              <a:gd name="csX11" fmla="*/ 496827 w 2484135"/>
              <a:gd name="csY11" fmla="*/ 869469 h 869469"/>
              <a:gd name="csX12" fmla="*/ 0 w 2484135"/>
              <a:gd name="csY12" fmla="*/ 869469 h 869469"/>
              <a:gd name="csX13" fmla="*/ 0 w 2484135"/>
              <a:gd name="csY13" fmla="*/ 434735 h 869469"/>
              <a:gd name="csX14" fmla="*/ 0 w 2484135"/>
              <a:gd name="csY14" fmla="*/ 0 h 869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84135" h="869469" extrusionOk="0">
                <a:moveTo>
                  <a:pt x="0" y="0"/>
                </a:moveTo>
                <a:cubicBezTo>
                  <a:pt x="226022" y="-36778"/>
                  <a:pt x="414772" y="58470"/>
                  <a:pt x="521668" y="0"/>
                </a:cubicBezTo>
                <a:cubicBezTo>
                  <a:pt x="628564" y="-58470"/>
                  <a:pt x="868584" y="56277"/>
                  <a:pt x="993654" y="0"/>
                </a:cubicBezTo>
                <a:cubicBezTo>
                  <a:pt x="1118724" y="-56277"/>
                  <a:pt x="1291399" y="18022"/>
                  <a:pt x="1465640" y="0"/>
                </a:cubicBezTo>
                <a:cubicBezTo>
                  <a:pt x="1639881" y="-18022"/>
                  <a:pt x="1767211" y="55645"/>
                  <a:pt x="1937625" y="0"/>
                </a:cubicBezTo>
                <a:cubicBezTo>
                  <a:pt x="2108039" y="-55645"/>
                  <a:pt x="2251128" y="47920"/>
                  <a:pt x="2484135" y="0"/>
                </a:cubicBezTo>
                <a:cubicBezTo>
                  <a:pt x="2492165" y="174582"/>
                  <a:pt x="2465248" y="289543"/>
                  <a:pt x="2484135" y="426040"/>
                </a:cubicBezTo>
                <a:cubicBezTo>
                  <a:pt x="2503022" y="562537"/>
                  <a:pt x="2465011" y="690320"/>
                  <a:pt x="2484135" y="869469"/>
                </a:cubicBezTo>
                <a:cubicBezTo>
                  <a:pt x="2286055" y="902952"/>
                  <a:pt x="2172435" y="858095"/>
                  <a:pt x="1937625" y="869469"/>
                </a:cubicBezTo>
                <a:cubicBezTo>
                  <a:pt x="1702815" y="880843"/>
                  <a:pt x="1629526" y="866593"/>
                  <a:pt x="1391116" y="869469"/>
                </a:cubicBezTo>
                <a:cubicBezTo>
                  <a:pt x="1152706" y="872345"/>
                  <a:pt x="1125282" y="831387"/>
                  <a:pt x="943971" y="869469"/>
                </a:cubicBezTo>
                <a:cubicBezTo>
                  <a:pt x="762660" y="907551"/>
                  <a:pt x="626185" y="822062"/>
                  <a:pt x="496827" y="869469"/>
                </a:cubicBezTo>
                <a:cubicBezTo>
                  <a:pt x="367469" y="916876"/>
                  <a:pt x="175347" y="810513"/>
                  <a:pt x="0" y="869469"/>
                </a:cubicBezTo>
                <a:cubicBezTo>
                  <a:pt x="-43978" y="773027"/>
                  <a:pt x="41795" y="553108"/>
                  <a:pt x="0" y="434735"/>
                </a:cubicBezTo>
                <a:cubicBezTo>
                  <a:pt x="-41795" y="316362"/>
                  <a:pt x="19165" y="181920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0535315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u="sng" dirty="0">
                <a:solidFill>
                  <a:schemeClr val="bg2"/>
                </a:solidFill>
              </a:rPr>
              <a:t>Release Dates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Staging: 13</a:t>
            </a:r>
            <a:r>
              <a:rPr lang="en-US" baseline="30000" dirty="0">
                <a:solidFill>
                  <a:schemeClr val="bg2"/>
                </a:solidFill>
              </a:rPr>
              <a:t>th</a:t>
            </a:r>
            <a:r>
              <a:rPr lang="en-US" dirty="0">
                <a:solidFill>
                  <a:schemeClr val="bg2"/>
                </a:solidFill>
              </a:rPr>
              <a:t> April 2021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Production: 20</a:t>
            </a:r>
            <a:r>
              <a:rPr lang="en-US" baseline="30000" dirty="0">
                <a:solidFill>
                  <a:schemeClr val="bg2"/>
                </a:solidFill>
              </a:rPr>
              <a:t>th</a:t>
            </a:r>
            <a:r>
              <a:rPr lang="en-US" dirty="0">
                <a:solidFill>
                  <a:schemeClr val="bg2"/>
                </a:solidFill>
              </a:rPr>
              <a:t> April 2021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4A24E-D45E-4C44-A152-37C05E288BFF}"/>
              </a:ext>
            </a:extLst>
          </p:cNvPr>
          <p:cNvSpPr txBox="1"/>
          <p:nvPr/>
        </p:nvSpPr>
        <p:spPr>
          <a:xfrm>
            <a:off x="5943601" y="2644401"/>
            <a:ext cx="3098648" cy="2400657"/>
          </a:xfrm>
          <a:custGeom>
            <a:avLst/>
            <a:gdLst>
              <a:gd name="csX0" fmla="*/ 0 w 3098648"/>
              <a:gd name="csY0" fmla="*/ 0 h 2400657"/>
              <a:gd name="csX1" fmla="*/ 547428 w 3098648"/>
              <a:gd name="csY1" fmla="*/ 0 h 2400657"/>
              <a:gd name="csX2" fmla="*/ 1125842 w 3098648"/>
              <a:gd name="csY2" fmla="*/ 0 h 2400657"/>
              <a:gd name="csX3" fmla="*/ 1611297 w 3098648"/>
              <a:gd name="csY3" fmla="*/ 0 h 2400657"/>
              <a:gd name="csX4" fmla="*/ 2127738 w 3098648"/>
              <a:gd name="csY4" fmla="*/ 0 h 2400657"/>
              <a:gd name="csX5" fmla="*/ 3098648 w 3098648"/>
              <a:gd name="csY5" fmla="*/ 0 h 2400657"/>
              <a:gd name="csX6" fmla="*/ 3098648 w 3098648"/>
              <a:gd name="csY6" fmla="*/ 528145 h 2400657"/>
              <a:gd name="csX7" fmla="*/ 3098648 w 3098648"/>
              <a:gd name="csY7" fmla="*/ 984269 h 2400657"/>
              <a:gd name="csX8" fmla="*/ 3098648 w 3098648"/>
              <a:gd name="csY8" fmla="*/ 1488407 h 2400657"/>
              <a:gd name="csX9" fmla="*/ 3098648 w 3098648"/>
              <a:gd name="csY9" fmla="*/ 1896519 h 2400657"/>
              <a:gd name="csX10" fmla="*/ 3098648 w 3098648"/>
              <a:gd name="csY10" fmla="*/ 2400657 h 2400657"/>
              <a:gd name="csX11" fmla="*/ 2613193 w 3098648"/>
              <a:gd name="csY11" fmla="*/ 2400657 h 2400657"/>
              <a:gd name="csX12" fmla="*/ 2034779 w 3098648"/>
              <a:gd name="csY12" fmla="*/ 2400657 h 2400657"/>
              <a:gd name="csX13" fmla="*/ 1549324 w 3098648"/>
              <a:gd name="csY13" fmla="*/ 2400657 h 2400657"/>
              <a:gd name="csX14" fmla="*/ 1001896 w 3098648"/>
              <a:gd name="csY14" fmla="*/ 2400657 h 2400657"/>
              <a:gd name="csX15" fmla="*/ 485455 w 3098648"/>
              <a:gd name="csY15" fmla="*/ 2400657 h 2400657"/>
              <a:gd name="csX16" fmla="*/ 0 w 3098648"/>
              <a:gd name="csY16" fmla="*/ 2400657 h 2400657"/>
              <a:gd name="csX17" fmla="*/ 0 w 3098648"/>
              <a:gd name="csY17" fmla="*/ 1920526 h 2400657"/>
              <a:gd name="csX18" fmla="*/ 0 w 3098648"/>
              <a:gd name="csY18" fmla="*/ 1440394 h 2400657"/>
              <a:gd name="csX19" fmla="*/ 0 w 3098648"/>
              <a:gd name="csY19" fmla="*/ 1008276 h 2400657"/>
              <a:gd name="csX20" fmla="*/ 0 w 3098648"/>
              <a:gd name="csY20" fmla="*/ 576158 h 2400657"/>
              <a:gd name="csX21" fmla="*/ 0 w 3098648"/>
              <a:gd name="csY21" fmla="*/ 0 h 2400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098648" h="2400657" extrusionOk="0">
                <a:moveTo>
                  <a:pt x="0" y="0"/>
                </a:moveTo>
                <a:cubicBezTo>
                  <a:pt x="146832" y="-34327"/>
                  <a:pt x="395584" y="34800"/>
                  <a:pt x="547428" y="0"/>
                </a:cubicBezTo>
                <a:cubicBezTo>
                  <a:pt x="699272" y="-34800"/>
                  <a:pt x="956513" y="44813"/>
                  <a:pt x="1125842" y="0"/>
                </a:cubicBezTo>
                <a:cubicBezTo>
                  <a:pt x="1295171" y="-44813"/>
                  <a:pt x="1396338" y="43037"/>
                  <a:pt x="1611297" y="0"/>
                </a:cubicBezTo>
                <a:cubicBezTo>
                  <a:pt x="1826257" y="-43037"/>
                  <a:pt x="1885423" y="42715"/>
                  <a:pt x="2127738" y="0"/>
                </a:cubicBezTo>
                <a:cubicBezTo>
                  <a:pt x="2370053" y="-42715"/>
                  <a:pt x="2672942" y="59762"/>
                  <a:pt x="3098648" y="0"/>
                </a:cubicBezTo>
                <a:cubicBezTo>
                  <a:pt x="3159935" y="183959"/>
                  <a:pt x="3089960" y="342489"/>
                  <a:pt x="3098648" y="528145"/>
                </a:cubicBezTo>
                <a:cubicBezTo>
                  <a:pt x="3107336" y="713801"/>
                  <a:pt x="3093922" y="832466"/>
                  <a:pt x="3098648" y="984269"/>
                </a:cubicBezTo>
                <a:cubicBezTo>
                  <a:pt x="3103374" y="1136072"/>
                  <a:pt x="3068811" y="1327222"/>
                  <a:pt x="3098648" y="1488407"/>
                </a:cubicBezTo>
                <a:cubicBezTo>
                  <a:pt x="3128485" y="1649592"/>
                  <a:pt x="3067227" y="1703480"/>
                  <a:pt x="3098648" y="1896519"/>
                </a:cubicBezTo>
                <a:cubicBezTo>
                  <a:pt x="3130069" y="2089558"/>
                  <a:pt x="3060422" y="2185628"/>
                  <a:pt x="3098648" y="2400657"/>
                </a:cubicBezTo>
                <a:cubicBezTo>
                  <a:pt x="2875101" y="2454015"/>
                  <a:pt x="2804694" y="2354850"/>
                  <a:pt x="2613193" y="2400657"/>
                </a:cubicBezTo>
                <a:cubicBezTo>
                  <a:pt x="2421692" y="2446464"/>
                  <a:pt x="2280661" y="2356083"/>
                  <a:pt x="2034779" y="2400657"/>
                </a:cubicBezTo>
                <a:cubicBezTo>
                  <a:pt x="1788897" y="2445231"/>
                  <a:pt x="1677788" y="2378675"/>
                  <a:pt x="1549324" y="2400657"/>
                </a:cubicBezTo>
                <a:cubicBezTo>
                  <a:pt x="1420860" y="2422639"/>
                  <a:pt x="1208102" y="2354534"/>
                  <a:pt x="1001896" y="2400657"/>
                </a:cubicBezTo>
                <a:cubicBezTo>
                  <a:pt x="795690" y="2446780"/>
                  <a:pt x="663853" y="2340076"/>
                  <a:pt x="485455" y="2400657"/>
                </a:cubicBezTo>
                <a:cubicBezTo>
                  <a:pt x="307057" y="2461238"/>
                  <a:pt x="175139" y="2360048"/>
                  <a:pt x="0" y="2400657"/>
                </a:cubicBezTo>
                <a:cubicBezTo>
                  <a:pt x="-11143" y="2282237"/>
                  <a:pt x="9465" y="2056838"/>
                  <a:pt x="0" y="1920526"/>
                </a:cubicBezTo>
                <a:cubicBezTo>
                  <a:pt x="-9465" y="1784214"/>
                  <a:pt x="38450" y="1653945"/>
                  <a:pt x="0" y="1440394"/>
                </a:cubicBezTo>
                <a:cubicBezTo>
                  <a:pt x="-38450" y="1226843"/>
                  <a:pt x="28941" y="1125377"/>
                  <a:pt x="0" y="1008276"/>
                </a:cubicBezTo>
                <a:cubicBezTo>
                  <a:pt x="-28941" y="891175"/>
                  <a:pt x="46213" y="678440"/>
                  <a:pt x="0" y="576158"/>
                </a:cubicBezTo>
                <a:cubicBezTo>
                  <a:pt x="-46213" y="473876"/>
                  <a:pt x="66012" y="241327"/>
                  <a:pt x="0" y="0"/>
                </a:cubicBezTo>
                <a:close/>
              </a:path>
            </a:pathLst>
          </a:custGeom>
          <a:noFill/>
          <a:ln>
            <a:solidFill>
              <a:schemeClr val="bg1">
                <a:lumMod val="10000"/>
                <a:lumOff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294032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bg2"/>
                </a:solidFill>
              </a:rPr>
              <a:t>Icon Key</a:t>
            </a:r>
          </a:p>
          <a:p>
            <a:r>
              <a:rPr lang="en-US" dirty="0">
                <a:solidFill>
                  <a:schemeClr val="bg2"/>
                </a:solidFill>
              </a:rPr>
              <a:t>Configurable Feature</a:t>
            </a:r>
          </a:p>
          <a:p>
            <a:r>
              <a:rPr lang="en-US" dirty="0">
                <a:solidFill>
                  <a:schemeClr val="bg2"/>
                </a:solidFill>
              </a:rPr>
              <a:t>Visible Feature</a:t>
            </a:r>
          </a:p>
          <a:p>
            <a:r>
              <a:rPr lang="en-US" dirty="0">
                <a:solidFill>
                  <a:schemeClr val="bg2"/>
                </a:solidFill>
              </a:rPr>
              <a:t>Requires </a:t>
            </a:r>
            <a:r>
              <a:rPr lang="en-US" dirty="0" err="1">
                <a:solidFill>
                  <a:schemeClr val="bg2"/>
                </a:solidFill>
              </a:rPr>
              <a:t>SignalLabs</a:t>
            </a:r>
            <a:r>
              <a:rPr lang="en-US" dirty="0">
                <a:solidFill>
                  <a:schemeClr val="bg2"/>
                </a:solidFill>
              </a:rPr>
              <a:t> to Enable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Recruiters Impacted</a:t>
            </a:r>
          </a:p>
          <a:p>
            <a:r>
              <a:rPr lang="en-US" dirty="0">
                <a:solidFill>
                  <a:schemeClr val="bg2"/>
                </a:solidFill>
              </a:rPr>
              <a:t>Candidate Impacted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Accessibility Update</a:t>
            </a:r>
          </a:p>
          <a:p>
            <a:r>
              <a:rPr lang="en-US" dirty="0">
                <a:solidFill>
                  <a:schemeClr val="bg2"/>
                </a:solidFill>
              </a:rPr>
              <a:t>Dark Launch Feature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bg2"/>
                </a:solidFill>
              </a:rPr>
              <a:t>RFE</a:t>
            </a:r>
          </a:p>
          <a:p>
            <a:r>
              <a:rPr lang="en-US" dirty="0">
                <a:solidFill>
                  <a:schemeClr val="bg2"/>
                </a:solidFill>
              </a:rPr>
              <a:t>NPS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B066A627-0D0E-4703-A8B2-5398C528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500" y="2905696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8" name="Picture 4" descr="eyes icon">
            <a:extLst>
              <a:ext uri="{FF2B5EF4-FFF2-40B4-BE49-F238E27FC236}">
                <a16:creationId xmlns:a16="http://schemas.microsoft.com/office/drawing/2014/main" id="{7424F9A0-63FC-43EC-8AC0-C85914C0F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3101864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75772D-89A5-4D4A-88E7-DBC2AA290D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1814" y="3324677"/>
            <a:ext cx="162376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55720C-80C0-4A1D-98E4-95A2431B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675" y="3590445"/>
            <a:ext cx="162376" cy="1784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0F7BC7-ADB5-437B-B5E8-74D56DE93B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341" y="4075578"/>
            <a:ext cx="318738" cy="1784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42CBCA-3BB0-42BB-A2D8-E243281D3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500" y="4296252"/>
            <a:ext cx="184026" cy="1784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B5CB137-2568-422B-943A-AD041D6E77E0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592" y="3801839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5194C0C3-9B8B-46D4-A5EF-78ABAB85C868}"/>
              </a:ext>
            </a:extLst>
          </p:cNvPr>
          <p:cNvSpPr/>
          <p:nvPr/>
        </p:nvSpPr>
        <p:spPr>
          <a:xfrm>
            <a:off x="6979753" y="4791826"/>
            <a:ext cx="335353" cy="206467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900" dirty="0">
                <a:latin typeface="Arial"/>
                <a:cs typeface="Arial"/>
              </a:rPr>
              <a:t>NPS</a:t>
            </a:r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536C299A-1443-4627-8342-00BC67EF52EB}"/>
              </a:ext>
            </a:extLst>
          </p:cNvPr>
          <p:cNvSpPr/>
          <p:nvPr/>
        </p:nvSpPr>
        <p:spPr>
          <a:xfrm>
            <a:off x="6934054" y="4410659"/>
            <a:ext cx="426753" cy="381167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600" dirty="0">
                <a:latin typeface="Arial"/>
                <a:cs typeface="Arial"/>
              </a:rPr>
              <a:t>RFE</a:t>
            </a:r>
          </a:p>
        </p:txBody>
      </p:sp>
    </p:spTree>
    <p:extLst>
      <p:ext uri="{BB962C8B-B14F-4D97-AF65-F5344CB8AC3E}">
        <p14:creationId xmlns:p14="http://schemas.microsoft.com/office/powerpoint/2010/main" val="208557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94371-75C1-4817-B297-1FDDE73EC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6314"/>
            <a:ext cx="4114800" cy="959358"/>
          </a:xfrm>
        </p:spPr>
        <p:txBody>
          <a:bodyPr/>
          <a:lstStyle/>
          <a:p>
            <a:r>
              <a:rPr lang="en-US" dirty="0"/>
              <a:t>Dark Launch Features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BAC65E-7FA2-44A0-B10B-3746A169D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Graphic 5" descr="Moon and stars">
            <a:extLst>
              <a:ext uri="{FF2B5EF4-FFF2-40B4-BE49-F238E27FC236}">
                <a16:creationId xmlns:a16="http://schemas.microsoft.com/office/drawing/2014/main" id="{23657719-8682-402D-A067-80CFF0CB1B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2341" y="161037"/>
            <a:ext cx="348503" cy="34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26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/>
              <a:t>Data Insight Tool - DIT</a:t>
            </a:r>
            <a:br>
              <a:rPr lang="en-US" sz="1400" dirty="0"/>
            </a:br>
            <a:br>
              <a:rPr lang="en-US" sz="1600" dirty="0"/>
            </a:br>
            <a:r>
              <a:rPr lang="en-US" sz="2000" b="1" dirty="0"/>
              <a:t>Renewal Expiration (Update)</a:t>
            </a:r>
            <a:endParaRPr lang="en-US" sz="1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518660" cy="3818382"/>
          </a:xfrm>
        </p:spPr>
        <p:txBody>
          <a:bodyPr/>
          <a:lstStyle/>
          <a:p>
            <a:r>
              <a:rPr lang="en-US" dirty="0"/>
              <a:t>RTC #: 133997</a:t>
            </a:r>
          </a:p>
          <a:p>
            <a:r>
              <a:rPr lang="en-US" sz="1800" b="1" dirty="0"/>
              <a:t>Description</a:t>
            </a:r>
            <a:r>
              <a:rPr lang="en-US" sz="1800" dirty="0"/>
              <a:t>: </a:t>
            </a:r>
          </a:p>
          <a:p>
            <a:endParaRPr lang="en-US" sz="1800" dirty="0"/>
          </a:p>
          <a:p>
            <a:r>
              <a:rPr lang="en-US" dirty="0"/>
              <a:t>During last release (March), the capability of renewing multiple Scheduled Jobs was introduced.</a:t>
            </a:r>
          </a:p>
          <a:p>
            <a:endParaRPr lang="en-US" dirty="0"/>
          </a:p>
          <a:p>
            <a:r>
              <a:rPr lang="en-US" dirty="0"/>
              <a:t>It was observed that, after selecting multiple scheduled jobs, if the user navigates away from that page, the selection persisted.</a:t>
            </a:r>
          </a:p>
          <a:p>
            <a:endParaRPr lang="en-US" dirty="0"/>
          </a:p>
          <a:p>
            <a:r>
              <a:rPr lang="en-US" dirty="0"/>
              <a:t>Based on feedback, this is changed in the current release.</a:t>
            </a:r>
          </a:p>
          <a:p>
            <a:endParaRPr lang="en-US" dirty="0"/>
          </a:p>
          <a:p>
            <a:r>
              <a:rPr lang="en-US" dirty="0"/>
              <a:t>It’s now ensured that the selection is </a:t>
            </a:r>
            <a:r>
              <a:rPr lang="en-US" b="1" dirty="0"/>
              <a:t>cleared</a:t>
            </a:r>
            <a:r>
              <a:rPr lang="en-US" dirty="0"/>
              <a:t> when the user navigates away from one page to another using pagination.</a:t>
            </a:r>
            <a:endParaRPr lang="en-US" sz="18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6245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00B0F0"/>
                </a:solidFill>
              </a:rPr>
              <a:t>Configurable or Visible:</a:t>
            </a:r>
          </a:p>
          <a:p>
            <a:endParaRPr lang="en-US" dirty="0"/>
          </a:p>
          <a:p>
            <a:r>
              <a:rPr lang="en-US" dirty="0"/>
              <a:t>Dark Launch:</a:t>
            </a:r>
          </a:p>
          <a:p>
            <a:endParaRPr lang="en-US" dirty="0"/>
          </a:p>
          <a:p>
            <a:r>
              <a:rPr lang="en-US" sz="1800" b="1" dirty="0"/>
              <a:t>Benefits</a:t>
            </a:r>
            <a:r>
              <a:rPr lang="en-US" sz="1800" dirty="0"/>
              <a:t>:</a:t>
            </a:r>
          </a:p>
          <a:p>
            <a:endParaRPr lang="en-US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/>
              <a:t>This will help users to “Renew” multiple schedules per page.</a:t>
            </a:r>
          </a:p>
          <a:p>
            <a:endParaRPr lang="en-US" sz="1800" dirty="0"/>
          </a:p>
          <a:p>
            <a:r>
              <a:rPr lang="en-US" sz="1800" dirty="0"/>
              <a:t> </a:t>
            </a:r>
          </a:p>
        </p:txBody>
      </p:sp>
      <p:pic>
        <p:nvPicPr>
          <p:cNvPr id="10" name="Graphic 9" descr="Compass">
            <a:extLst>
              <a:ext uri="{FF2B5EF4-FFF2-40B4-BE49-F238E27FC236}">
                <a16:creationId xmlns:a16="http://schemas.microsoft.com/office/drawing/2014/main" id="{6528A163-AD38-413A-B3D7-0CCA165F5D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60063" y="117931"/>
            <a:ext cx="327129" cy="327129"/>
          </a:xfrm>
          <a:prstGeom prst="rect">
            <a:avLst/>
          </a:prstGeom>
        </p:spPr>
      </p:pic>
      <p:pic>
        <p:nvPicPr>
          <p:cNvPr id="12" name="Picture 4" descr="eyes icon">
            <a:extLst>
              <a:ext uri="{FF2B5EF4-FFF2-40B4-BE49-F238E27FC236}">
                <a16:creationId xmlns:a16="http://schemas.microsoft.com/office/drawing/2014/main" id="{BBC66591-5D1C-4BA5-971A-B24B6C4E1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94866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48F123CF-1F89-475C-A1EE-A75A8225C2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1560" y="949698"/>
            <a:ext cx="348503" cy="348503"/>
          </a:xfrm>
          <a:prstGeom prst="rect">
            <a:avLst/>
          </a:prstGeom>
        </p:spPr>
      </p:pic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6AC528B5-F9B1-498C-A02E-4338EC539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027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3185-6361-47AD-8511-663CDA2A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5265421" cy="4479344"/>
          </a:xfrm>
        </p:spPr>
        <p:txBody>
          <a:bodyPr/>
          <a:lstStyle/>
          <a:p>
            <a:r>
              <a:rPr lang="en-US" dirty="0"/>
              <a:t>Features Being Released this 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18010A-2228-4E46-B1AA-256496630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61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6EBA-06DA-4183-8249-37027286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chemeClr val="bg2"/>
                </a:solidFill>
              </a:rPr>
              <a:t>BrassRing UI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Reqs – New “Skills” Fields</a:t>
            </a:r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55440-0466-4D02-B4CA-7A2C70864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279900" cy="381838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132346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Starting this release, two new custom req ﬁelds are added in the custom req ﬁelds screen. </a:t>
            </a:r>
          </a:p>
          <a:p>
            <a:endParaRPr lang="en-US" b="1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/>
                </a:solidFill>
              </a:rPr>
              <a:t>Required Skills </a:t>
            </a:r>
            <a:endParaRPr lang="en-US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2"/>
                </a:solidFill>
              </a:rPr>
              <a:t>Recommended Skills</a:t>
            </a:r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These ﬁelds can be added to any req templates.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Users can select multiple skills at the same time for each field.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 fields will be available based on a new Workbench client setting.</a:t>
            </a:r>
            <a:endParaRPr lang="en-IN" dirty="0">
              <a:solidFill>
                <a:schemeClr val="bg2"/>
              </a:solidFill>
            </a:endParaRPr>
          </a:p>
          <a:p>
            <a:endParaRPr lang="en-IN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3040-8EC2-46C3-9E37-FD7A670B04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7"/>
            <a:ext cx="4114800" cy="38183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March build (21.03.16)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2"/>
                </a:solidFill>
              </a:rPr>
              <a:t>Skills can be published along with the job on the TG.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2"/>
                </a:solidFill>
              </a:rPr>
              <a:t>Candidates would be able to see the skills necessary for the job.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i="1" dirty="0">
                <a:solidFill>
                  <a:schemeClr val="bg2"/>
                </a:solidFill>
              </a:rPr>
              <a:t>If skills are enabled for GQ, then they can provide their skills matching to the job.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7588CD-EDBA-4931-9036-2D58D6E452E6}"/>
              </a:ext>
            </a:extLst>
          </p:cNvPr>
          <p:cNvSpPr/>
          <p:nvPr/>
        </p:nvSpPr>
        <p:spPr>
          <a:xfrm>
            <a:off x="5187950" y="4308339"/>
            <a:ext cx="45186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</a:rPr>
              <a:t>Note</a:t>
            </a:r>
            <a:r>
              <a:rPr lang="en-US" sz="1200" dirty="0">
                <a:solidFill>
                  <a:schemeClr val="bg2"/>
                </a:solidFill>
              </a:rPr>
              <a:t>: </a:t>
            </a:r>
            <a:r>
              <a:rPr lang="en-US" sz="1200" b="1" dirty="0">
                <a:solidFill>
                  <a:schemeClr val="bg2"/>
                </a:solidFill>
              </a:rPr>
              <a:t>RFA is now supported along with JCDD.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A932513-2BB6-474E-A018-C55229D09C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93F36ECD-9E35-4182-8992-2BDDBCEEB1B6}"/>
              </a:ext>
            </a:extLst>
          </p:cNvPr>
          <p:cNvSpPr/>
          <p:nvPr/>
        </p:nvSpPr>
        <p:spPr>
          <a:xfrm>
            <a:off x="7571788" y="208847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03FB5128-4499-41C2-BCAB-9A0B221AF2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6D6B24-0FAE-4923-BD1C-E9F23458B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9334" y="146627"/>
            <a:ext cx="268329" cy="268329"/>
          </a:xfrm>
          <a:prstGeom prst="rect">
            <a:avLst/>
          </a:prstGeom>
        </p:spPr>
      </p:pic>
      <p:pic>
        <p:nvPicPr>
          <p:cNvPr id="19" name="Picture 2" descr="wrench icon">
            <a:extLst>
              <a:ext uri="{FF2B5EF4-FFF2-40B4-BE49-F238E27FC236}">
                <a16:creationId xmlns:a16="http://schemas.microsoft.com/office/drawing/2014/main" id="{D7C8686F-B28A-41AA-9DB2-1CD146260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58776"/>
            <a:ext cx="268330" cy="268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465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F9755-0D28-49CD-8F6C-8C084C285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398296"/>
          </a:xfrm>
        </p:spPr>
        <p:txBody>
          <a:bodyPr/>
          <a:lstStyle/>
          <a:p>
            <a:r>
              <a:rPr lang="en-US" b="1" dirty="0"/>
              <a:t>Reqs - New Skills Fields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37280-7901-46E6-B2EC-DCF563E450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900" dirty="0"/>
              <a:t>BrassRing - UI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7D32-717C-4328-BC33-B428D4ABE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D65AD-2183-4F9F-BFFB-E35D76408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70" y="757155"/>
            <a:ext cx="4219048" cy="342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63CC16-FE05-4ED9-A9F7-E67B1D979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70" y="1214930"/>
            <a:ext cx="6503180" cy="3895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028DE2-8D29-4E16-82FD-9B35D14C8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71" y="1733106"/>
            <a:ext cx="3290080" cy="27626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0C1BAC-9D69-426B-B3A2-2B56E2BD3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092" y="1719437"/>
            <a:ext cx="3043808" cy="19016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A13A52-0C51-43D5-9AD2-AC28D6A788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965" y="2880845"/>
            <a:ext cx="3075835" cy="171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3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Interview Manager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800" b="1" dirty="0">
                <a:solidFill>
                  <a:schemeClr val="bg2"/>
                </a:solidFill>
              </a:rPr>
              <a:t>Interview Scheduling on Busy Slots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18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5657" y="1193800"/>
            <a:ext cx="4518660" cy="381838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133676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100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Previously, interview coordinators were unable to select a busy slot from an interviewer's calendar.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Starting this release, based on a new client stetting conﬁguration, interview coordinators can be enabled to select a busy slot.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If the client setting is set to allow scheduling a busy slot, based on a set criteria and color coding, interview coordinators can identify and schedule an interview even on a busy slot.</a:t>
            </a:r>
            <a:endParaRPr lang="en-IN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84683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Interview coordinators can now select busy slots in Interviewer's calendar.</a:t>
            </a:r>
            <a:endParaRPr lang="en-US" sz="1800" dirty="0">
              <a:solidFill>
                <a:schemeClr val="bg2"/>
              </a:solidFill>
            </a:endParaRPr>
          </a:p>
        </p:txBody>
      </p:sp>
      <p:pic>
        <p:nvPicPr>
          <p:cNvPr id="11" name="Graphic 10" descr="Compass">
            <a:extLst>
              <a:ext uri="{FF2B5EF4-FFF2-40B4-BE49-F238E27FC236}">
                <a16:creationId xmlns:a16="http://schemas.microsoft.com/office/drawing/2014/main" id="{1089F46A-1284-4511-9C8D-72068838D4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12538"/>
            <a:ext cx="327129" cy="327129"/>
          </a:xfrm>
          <a:prstGeom prst="rect">
            <a:avLst/>
          </a:prstGeom>
        </p:spPr>
      </p:pic>
      <p:pic>
        <p:nvPicPr>
          <p:cNvPr id="9" name="Picture 2" descr="wrench icon">
            <a:extLst>
              <a:ext uri="{FF2B5EF4-FFF2-40B4-BE49-F238E27FC236}">
                <a16:creationId xmlns:a16="http://schemas.microsoft.com/office/drawing/2014/main" id="{1F425B80-5925-4FEB-99D1-D6BB4742D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58776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DD5E1B-0340-4B61-97D4-1498A814EB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9334" y="146627"/>
            <a:ext cx="268329" cy="26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73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57738-221A-4B85-9318-AB8A09830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8FA7E1-F59F-4FF9-9474-8C24CDFC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95351"/>
          </a:xfrm>
        </p:spPr>
        <p:txBody>
          <a:bodyPr/>
          <a:lstStyle/>
          <a:p>
            <a:r>
              <a:rPr lang="en-US" b="1" dirty="0"/>
              <a:t>Interview Scheduling on Busy Slots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1BB888-57D1-4155-AB15-A6828B6F9B9D}"/>
              </a:ext>
            </a:extLst>
          </p:cNvPr>
          <p:cNvSpPr/>
          <p:nvPr/>
        </p:nvSpPr>
        <p:spPr>
          <a:xfrm>
            <a:off x="69851" y="3303791"/>
            <a:ext cx="900429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If the interview slot is busy based on an external calendar integration (O365/Google Calendar, etc.), the interview coordinators can select such slots. Such slots are displayed in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Grey</a:t>
            </a:r>
            <a:r>
              <a:rPr lang="en-US" dirty="0"/>
              <a:t> and </a:t>
            </a:r>
            <a:r>
              <a:rPr lang="en-US" b="1" dirty="0">
                <a:solidFill>
                  <a:srgbClr val="00B050"/>
                </a:solidFill>
              </a:rPr>
              <a:t>selection is allowed</a:t>
            </a:r>
            <a:r>
              <a:rPr lang="en-US" dirty="0"/>
              <a:t>.</a:t>
            </a:r>
          </a:p>
          <a:p>
            <a:endParaRPr lang="en-IN" dirty="0"/>
          </a:p>
          <a:p>
            <a:r>
              <a:rPr lang="en-US" dirty="0"/>
              <a:t>If the interview slot is busy due to a different interview scheduled by the </a:t>
            </a:r>
            <a:r>
              <a:rPr lang="en-US" b="1" dirty="0"/>
              <a:t>BrassRing Interview Manager</a:t>
            </a:r>
            <a:r>
              <a:rPr lang="en-US" dirty="0"/>
              <a:t>, such slots can not be selected. The slot is displayed in </a:t>
            </a:r>
            <a:r>
              <a:rPr lang="en-US" b="1" dirty="0">
                <a:solidFill>
                  <a:srgbClr val="FF0000"/>
                </a:solidFill>
              </a:rPr>
              <a:t>Red</a:t>
            </a:r>
            <a:r>
              <a:rPr lang="en-US" dirty="0"/>
              <a:t>, and </a:t>
            </a:r>
            <a:r>
              <a:rPr lang="en-US" b="1" dirty="0">
                <a:solidFill>
                  <a:srgbClr val="FF0000"/>
                </a:solidFill>
              </a:rPr>
              <a:t>selection is not possible</a:t>
            </a:r>
            <a:r>
              <a:rPr lang="en-US" dirty="0"/>
              <a:t>.</a:t>
            </a:r>
            <a:endParaRPr lang="en-IN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8C67DB-BF75-4C76-B050-B073E7BF0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079211"/>
            <a:ext cx="7797800" cy="181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93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Workbench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Interview Scheduling on Busy Slots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20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416520" cy="3584448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133676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r>
              <a:rPr lang="en-US" dirty="0">
                <a:solidFill>
                  <a:schemeClr val="bg2"/>
                </a:solidFill>
              </a:rPr>
              <a:t>A new client setting related to Interview Manager is added to the Workbench.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The setting </a:t>
            </a:r>
            <a:r>
              <a:rPr lang="en-US" b="1" dirty="0">
                <a:solidFill>
                  <a:schemeClr val="bg2"/>
                </a:solidFill>
              </a:rPr>
              <a:t>Allow Interview scheduling on Busy slots </a:t>
            </a:r>
            <a:r>
              <a:rPr lang="en-US" dirty="0">
                <a:solidFill>
                  <a:schemeClr val="bg2"/>
                </a:solidFill>
              </a:rPr>
              <a:t>is added with Yes and No as options. By default, No is selected.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When No is selected, interview coordinators can not schedule an interview in a calendar slot that is marked busy by an interviewer.</a:t>
            </a:r>
          </a:p>
          <a:p>
            <a:endParaRPr lang="en-IN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When this conﬁguration is set to Yes, the interview coordinators can select a slot that is marked busy based on additional criteria. 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3705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1" name="Picture 2" descr="wrench icon">
            <a:extLst>
              <a:ext uri="{FF2B5EF4-FFF2-40B4-BE49-F238E27FC236}">
                <a16:creationId xmlns:a16="http://schemas.microsoft.com/office/drawing/2014/main" id="{C3959802-F160-470B-A6DE-4B2A642EF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5" y="458776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C6DA2E-CF24-4982-BD32-2BE91FCCF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1005" y="146627"/>
            <a:ext cx="268329" cy="268329"/>
          </a:xfrm>
          <a:prstGeom prst="rect">
            <a:avLst/>
          </a:prstGeom>
        </p:spPr>
      </p:pic>
      <p:pic>
        <p:nvPicPr>
          <p:cNvPr id="12" name="image6.jpeg">
            <a:extLst>
              <a:ext uri="{FF2B5EF4-FFF2-40B4-BE49-F238E27FC236}">
                <a16:creationId xmlns:a16="http://schemas.microsoft.com/office/drawing/2014/main" id="{377FAAA1-E3FF-4E90-BFBF-23B44E31BDB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90135" y="1503140"/>
            <a:ext cx="3829050" cy="28260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206E5C-7BBB-4BB8-B423-8DAADB8388AD}"/>
              </a:ext>
            </a:extLst>
          </p:cNvPr>
          <p:cNvSpPr txBox="1"/>
          <p:nvPr/>
        </p:nvSpPr>
        <p:spPr>
          <a:xfrm>
            <a:off x="4747260" y="4514850"/>
            <a:ext cx="3914140" cy="453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b="1" dirty="0">
                <a:solidFill>
                  <a:schemeClr val="bg2"/>
                </a:solidFill>
              </a:rPr>
              <a:t>Note</a:t>
            </a:r>
            <a:r>
              <a:rPr lang="en-IN" dirty="0">
                <a:solidFill>
                  <a:schemeClr val="bg2"/>
                </a:solidFill>
              </a:rPr>
              <a:t>: </a:t>
            </a:r>
            <a:r>
              <a:rPr lang="en-IN" sz="1000" b="1" dirty="0">
                <a:solidFill>
                  <a:schemeClr val="bg2"/>
                </a:solidFill>
              </a:rPr>
              <a:t>This is a client setting and can be turned on by </a:t>
            </a:r>
            <a:r>
              <a:rPr lang="en-IN" sz="1000" b="1" dirty="0" err="1">
                <a:solidFill>
                  <a:schemeClr val="bg2"/>
                </a:solidFill>
              </a:rPr>
              <a:t>SignalLabs</a:t>
            </a:r>
            <a:r>
              <a:rPr lang="en-IN" sz="1000" b="1" dirty="0">
                <a:solidFill>
                  <a:schemeClr val="bg2"/>
                </a:solidFill>
              </a:rPr>
              <a:t> representative only.</a:t>
            </a:r>
          </a:p>
        </p:txBody>
      </p:sp>
    </p:spTree>
    <p:extLst>
      <p:ext uri="{BB962C8B-B14F-4D97-AF65-F5344CB8AC3E}">
        <p14:creationId xmlns:p14="http://schemas.microsoft.com/office/powerpoint/2010/main" val="2361766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Talent Gateways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Parse Résumé for Contact Information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21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464050" cy="36449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132105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r>
              <a:rPr lang="en-US" sz="1300" dirty="0">
                <a:solidFill>
                  <a:schemeClr val="bg2"/>
                </a:solidFill>
              </a:rPr>
              <a:t>In the current Gateway Questionnaire process, the candidate’s contact information is not parsed automatically if the Résumé/CV widget is used before contact info fields.</a:t>
            </a:r>
          </a:p>
          <a:p>
            <a:endParaRPr lang="en-US" sz="1300" dirty="0">
              <a:solidFill>
                <a:schemeClr val="bg2"/>
              </a:solidFill>
            </a:endParaRPr>
          </a:p>
          <a:p>
            <a:r>
              <a:rPr lang="en-US" sz="1300" dirty="0">
                <a:solidFill>
                  <a:schemeClr val="bg2"/>
                </a:solidFill>
              </a:rPr>
              <a:t>Starting this release, in any Gateway Questionnaire, if the Résumé/CV widget appears prior to the contact information ﬁelds page or on the same page, the ﬁle is </a:t>
            </a:r>
            <a:r>
              <a:rPr lang="en-US" sz="1300" b="1" dirty="0">
                <a:solidFill>
                  <a:schemeClr val="bg2"/>
                </a:solidFill>
              </a:rPr>
              <a:t>automatically parsed </a:t>
            </a:r>
            <a:r>
              <a:rPr lang="en-US" sz="1300" dirty="0">
                <a:solidFill>
                  <a:schemeClr val="bg2"/>
                </a:solidFill>
              </a:rPr>
              <a:t>and the </a:t>
            </a:r>
            <a:r>
              <a:rPr lang="en-US" sz="1300" b="1" dirty="0">
                <a:solidFill>
                  <a:schemeClr val="bg2"/>
                </a:solidFill>
              </a:rPr>
              <a:t>contact information is populated</a:t>
            </a:r>
            <a:r>
              <a:rPr lang="en-US" sz="1300" dirty="0">
                <a:solidFill>
                  <a:schemeClr val="bg2"/>
                </a:solidFill>
              </a:rPr>
              <a:t> in the ﬁelds.</a:t>
            </a:r>
          </a:p>
          <a:p>
            <a:endParaRPr lang="en-US" sz="1300" dirty="0">
              <a:solidFill>
                <a:schemeClr val="bg2"/>
              </a:solidFill>
            </a:endParaRPr>
          </a:p>
          <a:p>
            <a:r>
              <a:rPr lang="en-US" sz="1300" dirty="0">
                <a:solidFill>
                  <a:schemeClr val="bg2"/>
                </a:solidFill>
              </a:rPr>
              <a:t>If the parsing is automatically completed, </a:t>
            </a:r>
            <a:r>
              <a:rPr lang="en-US" sz="1300" b="1" dirty="0">
                <a:solidFill>
                  <a:schemeClr val="bg2"/>
                </a:solidFill>
              </a:rPr>
              <a:t>Import proﬁle </a:t>
            </a:r>
            <a:r>
              <a:rPr lang="en-US" sz="1300" dirty="0">
                <a:solidFill>
                  <a:schemeClr val="bg2"/>
                </a:solidFill>
              </a:rPr>
              <a:t>is not displayed. </a:t>
            </a:r>
          </a:p>
          <a:p>
            <a:endParaRPr lang="en-US" sz="1300" b="1" dirty="0">
              <a:solidFill>
                <a:schemeClr val="bg2"/>
              </a:solidFill>
            </a:endParaRPr>
          </a:p>
          <a:p>
            <a:r>
              <a:rPr lang="en-US" sz="1300" b="1" dirty="0">
                <a:solidFill>
                  <a:schemeClr val="bg2"/>
                </a:solidFill>
              </a:rPr>
              <a:t>Import Proﬁle </a:t>
            </a:r>
            <a:r>
              <a:rPr lang="en-US" sz="1300" dirty="0">
                <a:solidFill>
                  <a:schemeClr val="bg2"/>
                </a:solidFill>
              </a:rPr>
              <a:t>is displayed if the candidate does not upload a Résumé/CV ﬁle or the widget is optional.</a:t>
            </a:r>
            <a:endParaRPr lang="en-IN" sz="1300" dirty="0">
              <a:solidFill>
                <a:schemeClr val="bg2"/>
              </a:solidFill>
            </a:endParaRPr>
          </a:p>
          <a:p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85953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Information is parsed automatically from a previous page.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Candidates do not have to import the info again.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Data is automatically pre-populated.</a:t>
            </a:r>
            <a:endParaRPr lang="en-US" sz="1800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D626B3-70D4-4683-9B69-17F5845CD0A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915" y="137051"/>
            <a:ext cx="257053" cy="257053"/>
          </a:xfrm>
          <a:prstGeom prst="rect">
            <a:avLst/>
          </a:prstGeom>
        </p:spPr>
      </p:pic>
      <p:pic>
        <p:nvPicPr>
          <p:cNvPr id="13" name="Picture 4" descr="eyes icon">
            <a:extLst>
              <a:ext uri="{FF2B5EF4-FFF2-40B4-BE49-F238E27FC236}">
                <a16:creationId xmlns:a16="http://schemas.microsoft.com/office/drawing/2014/main" id="{A8C2D18D-BC61-4856-AF94-B63186621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039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BrassRing UI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eLink Forms - Include Req Information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22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416520" cy="36576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133828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r>
              <a:rPr lang="en-US" dirty="0">
                <a:solidFill>
                  <a:schemeClr val="bg2"/>
                </a:solidFill>
              </a:rPr>
              <a:t>It was observed that when multiple forms are attached and the </a:t>
            </a:r>
            <a:r>
              <a:rPr lang="en-US" b="1" dirty="0">
                <a:solidFill>
                  <a:schemeClr val="bg2"/>
                </a:solidFill>
              </a:rPr>
              <a:t>Include Req information </a:t>
            </a:r>
            <a:r>
              <a:rPr lang="en-US" dirty="0">
                <a:solidFill>
                  <a:schemeClr val="bg2"/>
                </a:solidFill>
              </a:rPr>
              <a:t>check box is checked, the email does not have View Req link.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Starting this release, the following updates are made to ensure smooth workflow and avoid confusion: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Select: Single Per Candidate, Single per candidate per req, Multiple per candidate and Multiple per candidate per req form - </a:t>
            </a:r>
            <a:r>
              <a:rPr lang="en-US" b="1" dirty="0">
                <a:solidFill>
                  <a:schemeClr val="bg2"/>
                </a:solidFill>
              </a:rPr>
              <a:t>Include Req information check box is enabled.</a:t>
            </a:r>
          </a:p>
          <a:p>
            <a:endParaRPr lang="en-US" sz="1800" b="1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Select all Forms - </a:t>
            </a:r>
            <a:r>
              <a:rPr lang="en-US" b="1" dirty="0">
                <a:solidFill>
                  <a:schemeClr val="bg2"/>
                </a:solidFill>
              </a:rPr>
              <a:t>Include Req Information check box is disabled.</a:t>
            </a:r>
            <a:endParaRPr lang="en-US" sz="1800" b="1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7896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  <a:br>
              <a:rPr lang="en-US" sz="1800" dirty="0">
                <a:solidFill>
                  <a:schemeClr val="bg2"/>
                </a:solidFill>
              </a:rPr>
            </a:br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Access the req info via eLinks</a:t>
            </a: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BE7D9DF3-0936-4DE5-BB21-7F5795D96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990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BrassRing UI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eLink Communications - Name Placement Update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23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37460"/>
            <a:ext cx="4416520" cy="36576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134003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It was observed that the name of the candidate is incorrectly placed when an eLink email. 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When an eLink is sent along with two different forms, the candidate's name is displayed in between the conﬁgured message with forms token. 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This is now addressed to ensure that the name is correctly placed and the eLink can be accessed.</a:t>
            </a:r>
            <a:endParaRPr lang="en-IN" sz="16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7896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800" b="1" dirty="0">
                <a:solidFill>
                  <a:schemeClr val="bg2"/>
                </a:solidFill>
              </a:rPr>
              <a:t>Benefits</a:t>
            </a:r>
            <a:r>
              <a:rPr lang="en-US" sz="1800" dirty="0">
                <a:solidFill>
                  <a:schemeClr val="bg2"/>
                </a:solidFill>
              </a:rPr>
              <a:t>: </a:t>
            </a:r>
            <a:br>
              <a:rPr lang="en-US" sz="1800" dirty="0">
                <a:solidFill>
                  <a:schemeClr val="bg2"/>
                </a:solidFill>
              </a:rPr>
            </a:br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Better visibility</a:t>
            </a: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BE7D9DF3-0936-4DE5-BB21-7F5795D96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56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BrassRing UI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Post to Candidate Zone - Form Title Language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>
                <a:solidFill>
                  <a:schemeClr val="bg2"/>
                </a:solidFill>
              </a:rPr>
              <a:pPr/>
              <a:t>24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237460"/>
            <a:ext cx="4416520" cy="36576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134478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It was observed the in the Post to Candidate Zone workflow, the form title was being displayed in incorrect locale. 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Non-English locale forms are displaying form title in English. 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This is addressed in the current build. 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Starting this release, form title is displayed in appropriate locale.</a:t>
            </a:r>
            <a:endParaRPr lang="en-IN" sz="16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7896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BE7D9DF3-0936-4DE5-BB21-7F5795D96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757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08C8-775C-44AE-8A8D-E8F40062F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203781"/>
            <a:ext cx="6187441" cy="4479344"/>
          </a:xfrm>
        </p:spPr>
        <p:txBody>
          <a:bodyPr/>
          <a:lstStyle/>
          <a:p>
            <a:r>
              <a:rPr lang="en-US" sz="5400" dirty="0"/>
              <a:t>Lead Manager </a:t>
            </a:r>
            <a:br>
              <a:rPr lang="en-US" sz="5400" dirty="0"/>
            </a:br>
            <a:r>
              <a:rPr lang="en-US" sz="5400" dirty="0"/>
              <a:t>Release Features</a:t>
            </a:r>
            <a:br>
              <a:rPr lang="en-US" sz="5400" dirty="0"/>
            </a:br>
            <a:r>
              <a:rPr lang="en-US" sz="5400" dirty="0"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endParaRPr lang="en-US" sz="5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5772D-0203-4F13-BA9E-7ED5DA40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74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22782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Lead Manager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Remove Lead from Speed Browse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15670"/>
            <a:ext cx="4006850" cy="3753179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129299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A new action, </a:t>
            </a:r>
            <a:r>
              <a:rPr lang="en-US" sz="1600" b="1" dirty="0">
                <a:solidFill>
                  <a:schemeClr val="bg2"/>
                </a:solidFill>
              </a:rPr>
              <a:t>Remove from Campaign </a:t>
            </a:r>
            <a:r>
              <a:rPr lang="en-US" sz="1600" dirty="0">
                <a:solidFill>
                  <a:schemeClr val="bg2"/>
                </a:solidFill>
              </a:rPr>
              <a:t>is available in the Speed browse list of actions starting this release.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Lead Manager users can remove a lead from a campaign while they are on the speed browse screen.</a:t>
            </a:r>
            <a:endParaRPr lang="en-IN" sz="1600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302463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sz="1600" b="1" dirty="0">
                <a:solidFill>
                  <a:schemeClr val="bg2"/>
                </a:solidFill>
              </a:rPr>
              <a:t>Benefits</a:t>
            </a:r>
            <a:r>
              <a:rPr lang="en-US" sz="1600" dirty="0">
                <a:solidFill>
                  <a:schemeClr val="bg2"/>
                </a:solidFill>
              </a:rPr>
              <a:t>: </a:t>
            </a:r>
            <a:br>
              <a:rPr lang="en-US" sz="1600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2"/>
                </a:solidFill>
              </a:rPr>
              <a:t>Lead coordinators would be able to remove leads easily from a campaign.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9" name="Picture 4" descr="eyes icon">
            <a:extLst>
              <a:ext uri="{FF2B5EF4-FFF2-40B4-BE49-F238E27FC236}">
                <a16:creationId xmlns:a16="http://schemas.microsoft.com/office/drawing/2014/main" id="{BB6DE13D-D188-40CE-9DAE-6A18E3ADB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4F34A04-E033-4D5B-B8F9-93B3D42BF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481" y="2431260"/>
            <a:ext cx="4088919" cy="198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442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7C515-526F-46B4-B431-B608CEB7E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756871"/>
          </a:xfrm>
        </p:spPr>
        <p:txBody>
          <a:bodyPr/>
          <a:lstStyle/>
          <a:p>
            <a:r>
              <a:rPr lang="en-US" sz="1400" dirty="0">
                <a:solidFill>
                  <a:schemeClr val="bg2"/>
                </a:solidFill>
              </a:rPr>
              <a:t>Lead Manager</a:t>
            </a:r>
            <a:br>
              <a:rPr lang="en-US" sz="1400" dirty="0">
                <a:solidFill>
                  <a:schemeClr val="bg2"/>
                </a:solidFill>
              </a:rPr>
            </a:b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2000" b="1" dirty="0">
                <a:solidFill>
                  <a:schemeClr val="bg2"/>
                </a:solidFill>
              </a:rPr>
              <a:t>Boolean Indicator for Fields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ED87E-291B-4161-8D17-32ACF039B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BE6F14-FF48-0F4F-A8AA-2E3F25371E4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C3813-288F-40C6-BC92-4794146BFC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15670"/>
            <a:ext cx="4425950" cy="3753179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RTC #: 133093</a:t>
            </a:r>
          </a:p>
          <a:p>
            <a:r>
              <a:rPr lang="en-US" sz="1800" b="1" dirty="0">
                <a:solidFill>
                  <a:schemeClr val="bg2"/>
                </a:solidFill>
              </a:rPr>
              <a:t>Description</a:t>
            </a:r>
            <a:r>
              <a:rPr lang="en-US" sz="1800" dirty="0">
                <a:solidFill>
                  <a:schemeClr val="bg2"/>
                </a:solidFill>
              </a:rPr>
              <a:t>: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Starting this release, ﬁelds that accept entry of </a:t>
            </a:r>
            <a:r>
              <a:rPr lang="en-US" sz="1600" b="1" dirty="0">
                <a:solidFill>
                  <a:schemeClr val="bg2"/>
                </a:solidFill>
              </a:rPr>
              <a:t>Boolean</a:t>
            </a:r>
            <a:r>
              <a:rPr lang="en-US" sz="1600" dirty="0">
                <a:solidFill>
                  <a:schemeClr val="bg2"/>
                </a:solidFill>
              </a:rPr>
              <a:t> values display an </a:t>
            </a:r>
            <a:r>
              <a:rPr lang="en-US" sz="1600" b="1" dirty="0">
                <a:solidFill>
                  <a:schemeClr val="bg2"/>
                </a:solidFill>
              </a:rPr>
              <a:t>indicator</a:t>
            </a:r>
            <a:r>
              <a:rPr lang="en-US" sz="1600" dirty="0">
                <a:solidFill>
                  <a:schemeClr val="bg2"/>
                </a:solidFill>
              </a:rPr>
              <a:t>. 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They also display hovering text suggesting that </a:t>
            </a:r>
            <a:r>
              <a:rPr lang="en-US" sz="1600" b="1" dirty="0">
                <a:solidFill>
                  <a:schemeClr val="bg2"/>
                </a:solidFill>
              </a:rPr>
              <a:t>Boolean</a:t>
            </a:r>
            <a:r>
              <a:rPr lang="en-US" sz="1600" dirty="0">
                <a:solidFill>
                  <a:schemeClr val="bg2"/>
                </a:solidFill>
              </a:rPr>
              <a:t> values are accepted upon mouse hover. </a:t>
            </a:r>
          </a:p>
          <a:p>
            <a:endParaRPr lang="en-US" sz="1600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This is to ensure that users can easily identify the ﬁelds that accept the Boolean values, and there by provide better user experience.</a:t>
            </a:r>
            <a:endParaRPr lang="en-IN" sz="1600" dirty="0">
              <a:solidFill>
                <a:schemeClr val="bg2"/>
              </a:solidFill>
            </a:endParaRPr>
          </a:p>
          <a:p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93B88D-9E51-4E65-86FD-B9AD5AE43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7260" y="201168"/>
            <a:ext cx="4114800" cy="219278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Who’s Impacted: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bg2"/>
                </a:solidFill>
              </a:rPr>
              <a:t>Configurable or Visible: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Dark Launch: No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b="1" dirty="0">
                <a:solidFill>
                  <a:schemeClr val="bg2"/>
                </a:solidFill>
              </a:rPr>
              <a:t>Benefits</a:t>
            </a:r>
            <a:r>
              <a:rPr lang="en-US" dirty="0">
                <a:solidFill>
                  <a:schemeClr val="bg2"/>
                </a:solidFill>
              </a:rPr>
              <a:t>: 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2"/>
                </a:solidFill>
              </a:rPr>
              <a:t>Provides better search ability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2"/>
                </a:solidFill>
              </a:rPr>
              <a:t>Search results are more refined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" name="Graphic 11" descr="Compass">
            <a:extLst>
              <a:ext uri="{FF2B5EF4-FFF2-40B4-BE49-F238E27FC236}">
                <a16:creationId xmlns:a16="http://schemas.microsoft.com/office/drawing/2014/main" id="{11745353-79A7-41B8-8B58-9B39A14E2D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2205" y="131647"/>
            <a:ext cx="327129" cy="327129"/>
          </a:xfrm>
          <a:prstGeom prst="rect">
            <a:avLst/>
          </a:prstGeom>
        </p:spPr>
      </p:pic>
      <p:pic>
        <p:nvPicPr>
          <p:cNvPr id="9" name="Picture 4" descr="eyes icon">
            <a:extLst>
              <a:ext uri="{FF2B5EF4-FFF2-40B4-BE49-F238E27FC236}">
                <a16:creationId xmlns:a16="http://schemas.microsoft.com/office/drawing/2014/main" id="{BB6DE13D-D188-40CE-9DAE-6A18E3ADB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8" y="445060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CBC69DD9-F165-4196-9D87-CC4469002429}"/>
              </a:ext>
            </a:extLst>
          </p:cNvPr>
          <p:cNvSpPr/>
          <p:nvPr/>
        </p:nvSpPr>
        <p:spPr>
          <a:xfrm>
            <a:off x="7571788" y="208847"/>
            <a:ext cx="876561" cy="725214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latin typeface="Arial"/>
                <a:cs typeface="Arial"/>
              </a:rPr>
              <a:t>RFE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55342C-B47C-4FCE-A41F-EB1D024DF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1371" y="2345667"/>
            <a:ext cx="2941379" cy="266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71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RAM - Send reminders based on date field on any form.</a:t>
            </a:r>
          </a:p>
          <a:p>
            <a:r>
              <a:rPr lang="en-US" dirty="0">
                <a:solidFill>
                  <a:schemeClr val="tx1"/>
                </a:solidFill>
              </a:rPr>
              <a:t>DIT – Ability to perform renew action on other’s schedules</a:t>
            </a:r>
          </a:p>
          <a:p>
            <a:r>
              <a:rPr lang="en-US" dirty="0">
                <a:solidFill>
                  <a:schemeClr val="tx1"/>
                </a:solidFill>
              </a:rPr>
              <a:t>Workbench - Ability for admins to override card/grid configurations</a:t>
            </a:r>
          </a:p>
          <a:p>
            <a:r>
              <a:rPr lang="en-US" dirty="0">
                <a:solidFill>
                  <a:schemeClr val="tx1"/>
                </a:solidFill>
              </a:rPr>
              <a:t>BrassRing UI -  A new section for Req Posting History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r>
              <a:rPr lang="en-US" dirty="0"/>
              <a:t>Lead Manager - Link to Campaign Overview within Lead Profile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72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Builds</a:t>
            </a:r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APRIL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910951"/>
              </p:ext>
            </p:extLst>
          </p:nvPr>
        </p:nvGraphicFramePr>
        <p:xfrm>
          <a:off x="262741" y="808589"/>
          <a:ext cx="8692073" cy="41839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2461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597198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99441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15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</a:rPr>
                        <a:t>BR 21.04.12 Release Enablement 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  <a:hlinkClick r:id="rId3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  <a:hlinkClick r:id="rId3"/>
                        </a:rPr>
                        <a:t>TAS Roadmap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29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1"/>
            <a:ext cx="267225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sz="1013" dirty="0">
                <a:solidFill>
                  <a:srgbClr val="000000"/>
                </a:solidFill>
                <a:latin typeface="IBM Plex Sans"/>
                <a:hlinkClick r:id="rId4"/>
              </a:rPr>
              <a:t>Client-facing training schedule</a:t>
            </a:r>
            <a:endParaRPr lang="en-US" sz="1013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6808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May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896031"/>
              </p:ext>
            </p:extLst>
          </p:nvPr>
        </p:nvGraphicFramePr>
        <p:xfrm>
          <a:off x="262741" y="808589"/>
          <a:ext cx="8692073" cy="41839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2461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597198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99441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15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</a:rPr>
                        <a:t>BR 21.05.10 Release Enablement 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29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1"/>
            <a:ext cx="267225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sz="1013" dirty="0">
                <a:solidFill>
                  <a:srgbClr val="000000"/>
                </a:solidFill>
                <a:latin typeface="IBM Plex Sans"/>
                <a:hlinkClick r:id="rId3"/>
              </a:rPr>
              <a:t>Client-facing training schedule</a:t>
            </a:r>
            <a:endParaRPr lang="en-US" sz="1013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636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369374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</TotalTime>
  <Words>1818</Words>
  <Application>Microsoft Office PowerPoint</Application>
  <PresentationFormat>On-screen Show (16:9)</PresentationFormat>
  <Paragraphs>420</Paragraphs>
  <Slides>31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IBM Plex Sans</vt:lpstr>
      <vt:lpstr>IBM Plex Sans Light</vt:lpstr>
      <vt:lpstr>Wingdings</vt:lpstr>
      <vt:lpstr>blk_background_2017</vt:lpstr>
      <vt:lpstr>gry_background_2017</vt:lpstr>
      <vt:lpstr>wht_background_2017</vt:lpstr>
      <vt:lpstr>April Onboard, BrassRing, &amp; Lead Manager 21.04.13 Release </vt:lpstr>
      <vt:lpstr>Reminders &amp; Updates</vt:lpstr>
      <vt:lpstr>Onboard Release Features –</vt:lpstr>
      <vt:lpstr>Features Being Released this Month</vt:lpstr>
      <vt:lpstr>Area of System (Onboarding Tasks)   Onboard Tasks - Rename Job Application Status</vt:lpstr>
      <vt:lpstr>Onboard Tasks - Rename Job Application Status</vt:lpstr>
      <vt:lpstr>Area of System (Onboard Dictionary)  Marital Status Dictionary Update</vt:lpstr>
      <vt:lpstr>Marital Status Dictionary Update</vt:lpstr>
      <vt:lpstr>Marital Status Dictionary Update</vt:lpstr>
      <vt:lpstr>Upcoming Onboard Builds</vt:lpstr>
      <vt:lpstr>Questions?</vt:lpstr>
      <vt:lpstr>BrassRing Release Features –</vt:lpstr>
      <vt:lpstr>Dark Launch Features</vt:lpstr>
      <vt:lpstr>Data Insight Tool - DIT  Renewal Expiration (Update)</vt:lpstr>
      <vt:lpstr>Features Being Released this Month</vt:lpstr>
      <vt:lpstr>BrassRing UI  Reqs – New “Skills” Fields</vt:lpstr>
      <vt:lpstr>Reqs - New Skills Fields</vt:lpstr>
      <vt:lpstr>Interview Manager  Interview Scheduling on Busy Slots</vt:lpstr>
      <vt:lpstr>Interview Scheduling on Busy Slots</vt:lpstr>
      <vt:lpstr>Workbench  Interview Scheduling on Busy Slots</vt:lpstr>
      <vt:lpstr>Talent Gateways  Parse Résumé for Contact Information</vt:lpstr>
      <vt:lpstr>BrassRing UI  eLink Forms - Include Req Information</vt:lpstr>
      <vt:lpstr>BrassRing UI  eLink Communications - Name Placement Update</vt:lpstr>
      <vt:lpstr>BrassRing UI  Post to Candidate Zone - Form Title Language</vt:lpstr>
      <vt:lpstr>Lead Manager  Release Features –</vt:lpstr>
      <vt:lpstr>Lead Manager  Remove Lead from Speed Browse</vt:lpstr>
      <vt:lpstr>Lead Manager  Boolean Indicator for Fields</vt:lpstr>
      <vt:lpstr>Upcoming Builds</vt:lpstr>
      <vt:lpstr>APRIL VIRTUAL TRAINING SESSIONS</vt:lpstr>
      <vt:lpstr>May VIRTUAL TRAINING SESSIONS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IBM Talent Management Systems -Business Unit Education Series-</dc:title>
  <dc:creator>Niki Trumble</dc:creator>
  <cp:lastModifiedBy>Saipraveen Aratikatla</cp:lastModifiedBy>
  <cp:revision>167</cp:revision>
  <dcterms:created xsi:type="dcterms:W3CDTF">2021-01-26T21:42:03Z</dcterms:created>
  <dcterms:modified xsi:type="dcterms:W3CDTF">2026-09-08T22:26:53Z</dcterms:modified>
</cp:coreProperties>
</file>