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49"/>
  </p:notesMasterIdLst>
  <p:handoutMasterIdLst>
    <p:handoutMasterId r:id="rId50"/>
  </p:handoutMasterIdLst>
  <p:sldIdLst>
    <p:sldId id="769" r:id="rId4"/>
    <p:sldId id="816" r:id="rId5"/>
    <p:sldId id="790" r:id="rId6"/>
    <p:sldId id="817" r:id="rId7"/>
    <p:sldId id="818" r:id="rId8"/>
    <p:sldId id="819" r:id="rId9"/>
    <p:sldId id="820" r:id="rId10"/>
    <p:sldId id="792" r:id="rId11"/>
    <p:sldId id="821" r:id="rId12"/>
    <p:sldId id="822" r:id="rId13"/>
    <p:sldId id="823" r:id="rId14"/>
    <p:sldId id="794" r:id="rId15"/>
    <p:sldId id="824" r:id="rId16"/>
    <p:sldId id="778" r:id="rId17"/>
    <p:sldId id="776" r:id="rId18"/>
    <p:sldId id="779" r:id="rId19"/>
    <p:sldId id="780" r:id="rId20"/>
    <p:sldId id="799" r:id="rId21"/>
    <p:sldId id="800" r:id="rId22"/>
    <p:sldId id="801" r:id="rId23"/>
    <p:sldId id="781" r:id="rId24"/>
    <p:sldId id="803" r:id="rId25"/>
    <p:sldId id="775" r:id="rId26"/>
    <p:sldId id="804" r:id="rId27"/>
    <p:sldId id="773" r:id="rId28"/>
    <p:sldId id="805" r:id="rId29"/>
    <p:sldId id="802" r:id="rId30"/>
    <p:sldId id="784" r:id="rId31"/>
    <p:sldId id="782" r:id="rId32"/>
    <p:sldId id="806" r:id="rId33"/>
    <p:sldId id="807" r:id="rId34"/>
    <p:sldId id="808" r:id="rId35"/>
    <p:sldId id="809" r:id="rId36"/>
    <p:sldId id="810" r:id="rId37"/>
    <p:sldId id="811" r:id="rId38"/>
    <p:sldId id="812" r:id="rId39"/>
    <p:sldId id="795" r:id="rId40"/>
    <p:sldId id="813" r:id="rId41"/>
    <p:sldId id="797" r:id="rId42"/>
    <p:sldId id="814" r:id="rId43"/>
    <p:sldId id="815" r:id="rId44"/>
    <p:sldId id="284" r:id="rId45"/>
    <p:sldId id="719" r:id="rId46"/>
    <p:sldId id="459" r:id="rId47"/>
    <p:sldId id="460" r:id="rId4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846E5F-9E52-43D6-8AD6-FB7CD7118727}" v="3" dt="2026-09-07T23:14:49.6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84" d="100"/>
          <a:sy n="84" d="100"/>
        </p:scale>
        <p:origin x="612" y="6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praveen Aratikatla" userId="7cbd96c3-eaaf-4109-8341-8b6b787e6477" providerId="ADAL" clId="{56E4A0E2-5718-42BC-8AF0-53586295FCD2}"/>
    <pc:docChg chg="modSld modMainMaster">
      <pc:chgData name="Saipraveen Aratikatla" userId="7cbd96c3-eaaf-4109-8341-8b6b787e6477" providerId="ADAL" clId="{56E4A0E2-5718-42BC-8AF0-53586295FCD2}" dt="2026-09-08T13:30:05.952" v="36" actId="14100"/>
      <pc:docMkLst>
        <pc:docMk/>
      </pc:docMkLst>
      <pc:sldChg chg="modSp mod setBg">
        <pc:chgData name="Saipraveen Aratikatla" userId="7cbd96c3-eaaf-4109-8341-8b6b787e6477" providerId="ADAL" clId="{56E4A0E2-5718-42BC-8AF0-53586295FCD2}" dt="2026-09-07T22:55:56.759" v="4" actId="20577"/>
        <pc:sldMkLst>
          <pc:docMk/>
          <pc:sldMk cId="3156623439" sldId="769"/>
        </pc:sldMkLst>
        <pc:spChg chg="mod">
          <ac:chgData name="Saipraveen Aratikatla" userId="7cbd96c3-eaaf-4109-8341-8b6b787e6477" providerId="ADAL" clId="{56E4A0E2-5718-42BC-8AF0-53586295FCD2}" dt="2026-09-07T22:55:56.759" v="4" actId="20577"/>
          <ac:spMkLst>
            <pc:docMk/>
            <pc:sldMk cId="3156623439" sldId="769"/>
            <ac:spMk id="2" creationId="{D598AA44-4D14-4A3F-929E-EC6C08FB45F7}"/>
          </ac:spMkLst>
        </pc:spChg>
      </pc:sldChg>
      <pc:sldChg chg="modSp mod">
        <pc:chgData name="Saipraveen Aratikatla" userId="7cbd96c3-eaaf-4109-8341-8b6b787e6477" providerId="ADAL" clId="{56E4A0E2-5718-42BC-8AF0-53586295FCD2}" dt="2026-09-07T23:15:10.871" v="35" actId="20577"/>
        <pc:sldMkLst>
          <pc:docMk/>
          <pc:sldMk cId="11348724" sldId="773"/>
        </pc:sldMkLst>
        <pc:spChg chg="mod">
          <ac:chgData name="Saipraveen Aratikatla" userId="7cbd96c3-eaaf-4109-8341-8b6b787e6477" providerId="ADAL" clId="{56E4A0E2-5718-42BC-8AF0-53586295FCD2}" dt="2026-09-07T23:15:10.871" v="35" actId="20577"/>
          <ac:spMkLst>
            <pc:docMk/>
            <pc:sldMk cId="11348724" sldId="773"/>
            <ac:spMk id="3" creationId="{55F27FF9-8527-4AC0-98F5-863F7F1E96EC}"/>
          </ac:spMkLst>
        </pc:spChg>
      </pc:sldChg>
      <pc:sldChg chg="modSp mod">
        <pc:chgData name="Saipraveen Aratikatla" userId="7cbd96c3-eaaf-4109-8341-8b6b787e6477" providerId="ADAL" clId="{56E4A0E2-5718-42BC-8AF0-53586295FCD2}" dt="2026-09-07T23:12:45.457" v="30" actId="20577"/>
        <pc:sldMkLst>
          <pc:docMk/>
          <pc:sldMk cId="2085575874" sldId="778"/>
        </pc:sldMkLst>
        <pc:spChg chg="mod">
          <ac:chgData name="Saipraveen Aratikatla" userId="7cbd96c3-eaaf-4109-8341-8b6b787e6477" providerId="ADAL" clId="{56E4A0E2-5718-42BC-8AF0-53586295FCD2}" dt="2026-09-07T23:12:45.457" v="30" actId="20577"/>
          <ac:spMkLst>
            <pc:docMk/>
            <pc:sldMk cId="2085575874" sldId="778"/>
            <ac:spMk id="16" creationId="{C2F4A24E-D45E-4C44-A152-37C05E288BFF}"/>
          </ac:spMkLst>
        </pc:spChg>
      </pc:sldChg>
      <pc:sldChg chg="modSp mod">
        <pc:chgData name="Saipraveen Aratikatla" userId="7cbd96c3-eaaf-4109-8341-8b6b787e6477" providerId="ADAL" clId="{56E4A0E2-5718-42BC-8AF0-53586295FCD2}" dt="2026-09-08T13:30:05.952" v="36" actId="14100"/>
        <pc:sldMkLst>
          <pc:docMk/>
          <pc:sldMk cId="392422879" sldId="816"/>
        </pc:sldMkLst>
        <pc:spChg chg="mod">
          <ac:chgData name="Saipraveen Aratikatla" userId="7cbd96c3-eaaf-4109-8341-8b6b787e6477" providerId="ADAL" clId="{56E4A0E2-5718-42BC-8AF0-53586295FCD2}" dt="2026-09-08T13:30:05.952" v="36" actId="14100"/>
          <ac:spMkLst>
            <pc:docMk/>
            <pc:sldMk cId="392422879" sldId="816"/>
            <ac:spMk id="16" creationId="{C2F4A24E-D45E-4C44-A152-37C05E288BFF}"/>
          </ac:spMkLst>
        </pc:spChg>
      </pc:sldChg>
      <pc:sldMasterChg chg="modSldLayout">
        <pc:chgData name="Saipraveen Aratikatla" userId="7cbd96c3-eaaf-4109-8341-8b6b787e6477" providerId="ADAL" clId="{56E4A0E2-5718-42BC-8AF0-53586295FCD2}" dt="2026-09-07T22:55:43.829" v="0"/>
        <pc:sldMasterMkLst>
          <pc:docMk/>
          <pc:sldMasterMk cId="117404520" sldId="2147483672"/>
        </pc:sldMasterMkLst>
        <pc:sldLayoutChg chg="setBg">
          <pc:chgData name="Saipraveen Aratikatla" userId="7cbd96c3-eaaf-4109-8341-8b6b787e6477" providerId="ADAL" clId="{56E4A0E2-5718-42BC-8AF0-53586295FCD2}" dt="2026-09-07T22:55:43.829" v="0"/>
          <pc:sldLayoutMkLst>
            <pc:docMk/>
            <pc:sldMasterMk cId="117404520" sldId="2147483672"/>
            <pc:sldLayoutMk cId="165285895" sldId="2147483822"/>
          </pc:sldLayoutMkLst>
        </pc:sldLayoutChg>
        <pc:sldLayoutChg chg="setBg">
          <pc:chgData name="Saipraveen Aratikatla" userId="7cbd96c3-eaaf-4109-8341-8b6b787e6477" providerId="ADAL" clId="{56E4A0E2-5718-42BC-8AF0-53586295FCD2}" dt="2026-09-07T22:55:43.829" v="0"/>
          <pc:sldLayoutMkLst>
            <pc:docMk/>
            <pc:sldMasterMk cId="117404520" sldId="2147483672"/>
            <pc:sldLayoutMk cId="0" sldId="2147483827"/>
          </pc:sldLayoutMkLst>
        </pc:sldLayoutChg>
        <pc:sldLayoutChg chg="setBg">
          <pc:chgData name="Saipraveen Aratikatla" userId="7cbd96c3-eaaf-4109-8341-8b6b787e6477" providerId="ADAL" clId="{56E4A0E2-5718-42BC-8AF0-53586295FCD2}" dt="2026-09-07T22:55:43.829" v="0"/>
          <pc:sldLayoutMkLst>
            <pc:docMk/>
            <pc:sldMasterMk cId="117404520" sldId="2147483672"/>
            <pc:sldLayoutMk cId="0" sldId="214748382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9/8/2026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iff"/><Relationship Id="rId1" Type="http://schemas.openxmlformats.org/officeDocument/2006/relationships/slideLayout" Target="../slideLayouts/slideLayout9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 Id="rId6" Type="http://schemas.microsoft.com/office/2007/relationships/hdphoto" Target="../media/hdphoto3.wdp"/><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svg"/><Relationship Id="rId1" Type="http://schemas.openxmlformats.org/officeDocument/2006/relationships/slideLayout" Target="../slideLayouts/slideLayout6.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7" Type="http://schemas.microsoft.com/office/2007/relationships/hdphoto" Target="../media/hdphoto2.wdp"/><Relationship Id="rId2" Type="http://schemas.openxmlformats.org/officeDocument/2006/relationships/image" Target="../media/image22.svg"/><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sv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svg"/><Relationship Id="rId1" Type="http://schemas.openxmlformats.org/officeDocument/2006/relationships/slideLayout" Target="../slideLayouts/slideLayout77.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4.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4.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4.xml"/><Relationship Id="rId6" Type="http://schemas.openxmlformats.org/officeDocument/2006/relationships/image" Target="../media/image33.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77.xml"/><Relationship Id="rId4" Type="http://schemas.openxmlformats.org/officeDocument/2006/relationships/image" Target="../media/image11.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77.xml"/><Relationship Id="rId5" Type="http://schemas.openxmlformats.org/officeDocument/2006/relationships/image" Target="../media/image42.jpe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7.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image" Target="../media/image43.jpeg"/><Relationship Id="rId5" Type="http://schemas.microsoft.com/office/2007/relationships/hdphoto" Target="../media/hdphoto2.wdp"/><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7.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77.xml"/><Relationship Id="rId6" Type="http://schemas.openxmlformats.org/officeDocument/2006/relationships/image" Target="../media/image44.png"/><Relationship Id="rId5" Type="http://schemas.microsoft.com/office/2007/relationships/hdphoto" Target="../media/hdphoto2.wdp"/><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7.xml"/><Relationship Id="rId5" Type="http://schemas.microsoft.com/office/2007/relationships/hdphoto" Target="../media/hdphoto2.wdp"/><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svg"/><Relationship Id="rId1" Type="http://schemas.openxmlformats.org/officeDocument/2006/relationships/slideLayout" Target="../slideLayouts/slideLayout7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3" Type="http://schemas.openxmlformats.org/officeDocument/2006/relationships/hyperlink" Target="https://ibm.webex.com/ibm/j.php?RGID=r2b5d049ea65192fb2fd744983fb718a4" TargetMode="Externa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85a64f8297238fdb33c76d1eb1b7f41b" TargetMode="External"/><Relationship Id="rId4" Type="http://schemas.openxmlformats.org/officeDocument/2006/relationships/hyperlink" Target="https://ibm.webex.com/ibm/j.php?RGID=r685b95cfba45c4274a85bf8b00e5503b"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ibm.webex.com/ibm/j.php?RGID=rc395eabc3866745b257813f484f04507" TargetMode="Externa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s://www.ibm.com/support/knowledgecenter/SSDLQA/2_Assess_Training/1UpcomingEnablements.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AA44-4D14-4A3F-929E-EC6C08FB45F7}"/>
              </a:ext>
            </a:extLst>
          </p:cNvPr>
          <p:cNvSpPr>
            <a:spLocks noGrp="1"/>
          </p:cNvSpPr>
          <p:nvPr>
            <p:ph type="title"/>
          </p:nvPr>
        </p:nvSpPr>
        <p:spPr>
          <a:xfrm>
            <a:off x="228597" y="203781"/>
            <a:ext cx="8727833" cy="773142"/>
          </a:xfrm>
        </p:spPr>
        <p:txBody>
          <a:bodyPr/>
          <a:lstStyle/>
          <a:p>
            <a:r>
              <a:rPr lang="en-US" sz="2000" dirty="0"/>
              <a:t>Talent Management Solutions</a:t>
            </a:r>
            <a:br>
              <a:rPr lang="en-US" sz="2800" dirty="0"/>
            </a:br>
            <a:r>
              <a:rPr lang="en-US" sz="2800" dirty="0">
                <a:solidFill>
                  <a:srgbClr val="00B0F0"/>
                </a:solidFill>
              </a:rPr>
              <a:t>March Onboard, BrassRing, &amp; Lead Manager 21.03.16 Release</a:t>
            </a:r>
            <a:br>
              <a:rPr lang="en-US" dirty="0"/>
            </a:br>
            <a:endParaRPr lang="en-US" dirty="0"/>
          </a:p>
        </p:txBody>
      </p:sp>
      <p:sp>
        <p:nvSpPr>
          <p:cNvPr id="5" name="TextBox 4">
            <a:extLst>
              <a:ext uri="{FF2B5EF4-FFF2-40B4-BE49-F238E27FC236}">
                <a16:creationId xmlns:a16="http://schemas.microsoft.com/office/drawing/2014/main" id="{67FD1495-722B-4B78-8351-F461E21D7974}"/>
              </a:ext>
            </a:extLst>
          </p:cNvPr>
          <p:cNvSpPr txBox="1"/>
          <p:nvPr/>
        </p:nvSpPr>
        <p:spPr>
          <a:xfrm>
            <a:off x="228597" y="976923"/>
            <a:ext cx="6867772" cy="3693319"/>
          </a:xfrm>
          <a:prstGeom prst="rect">
            <a:avLst/>
          </a:prstGeom>
          <a:noFill/>
        </p:spPr>
        <p:txBody>
          <a:bodyPr wrap="square" rtlCol="0">
            <a:spAutoFit/>
          </a:bodyPr>
          <a:lstStyle/>
          <a:p>
            <a:r>
              <a:rPr lang="en-US" sz="4000" dirty="0">
                <a:solidFill>
                  <a:schemeClr val="bg2"/>
                </a:solidFill>
              </a:rPr>
              <a:t>–</a:t>
            </a: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endParaRPr lang="en-US" dirty="0">
              <a:solidFill>
                <a:schemeClr val="bg2"/>
              </a:solidFill>
            </a:endParaRPr>
          </a:p>
          <a:p>
            <a:r>
              <a:rPr lang="en-US" sz="1600" dirty="0">
                <a:solidFill>
                  <a:schemeClr val="bg2"/>
                </a:solidFill>
              </a:rPr>
              <a:t>Client Training and Enablement Session</a:t>
            </a:r>
          </a:p>
          <a:p>
            <a:endParaRPr lang="en-US" sz="1600" dirty="0">
              <a:solidFill>
                <a:schemeClr val="bg2"/>
              </a:solidFill>
            </a:endParaRPr>
          </a:p>
          <a:p>
            <a:r>
              <a:rPr lang="en-US" b="1" dirty="0">
                <a:solidFill>
                  <a:schemeClr val="bg2"/>
                </a:solidFill>
              </a:rPr>
              <a:t>Date</a:t>
            </a:r>
            <a:r>
              <a:rPr lang="en-US" dirty="0">
                <a:solidFill>
                  <a:schemeClr val="bg2"/>
                </a:solidFill>
              </a:rPr>
              <a:t>: 18</a:t>
            </a:r>
            <a:r>
              <a:rPr lang="en-US" baseline="30000" dirty="0">
                <a:solidFill>
                  <a:schemeClr val="bg2"/>
                </a:solidFill>
              </a:rPr>
              <a:t>th</a:t>
            </a:r>
            <a:r>
              <a:rPr lang="en-US" dirty="0">
                <a:solidFill>
                  <a:schemeClr val="bg2"/>
                </a:solidFill>
              </a:rPr>
              <a:t> March 2021</a:t>
            </a:r>
          </a:p>
        </p:txBody>
      </p:sp>
    </p:spTree>
    <p:extLst>
      <p:ext uri="{BB962C8B-B14F-4D97-AF65-F5344CB8AC3E}">
        <p14:creationId xmlns:p14="http://schemas.microsoft.com/office/powerpoint/2010/main" val="3156623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8686801" cy="4479344"/>
          </a:xfrm>
        </p:spPr>
        <p:txBody>
          <a:bodyPr/>
          <a:lstStyle/>
          <a:p>
            <a:r>
              <a:rPr lang="en-US" sz="5400" dirty="0"/>
              <a:t>Onboard 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5" name="TextBox 4">
            <a:extLst>
              <a:ext uri="{FF2B5EF4-FFF2-40B4-BE49-F238E27FC236}">
                <a16:creationId xmlns:a16="http://schemas.microsoft.com/office/drawing/2014/main" id="{EA37260A-A7F3-443F-B703-1DA5B16C3AA5}"/>
              </a:ext>
            </a:extLst>
          </p:cNvPr>
          <p:cNvSpPr txBox="1"/>
          <p:nvPr/>
        </p:nvSpPr>
        <p:spPr>
          <a:xfrm>
            <a:off x="6558113" y="1423163"/>
            <a:ext cx="2484135" cy="869469"/>
          </a:xfrm>
          <a:custGeom>
            <a:avLst/>
            <a:gdLst>
              <a:gd name="csX0" fmla="*/ 0 w 2484135"/>
              <a:gd name="csY0" fmla="*/ 0 h 869469"/>
              <a:gd name="csX1" fmla="*/ 521668 w 2484135"/>
              <a:gd name="csY1" fmla="*/ 0 h 869469"/>
              <a:gd name="csX2" fmla="*/ 993654 w 2484135"/>
              <a:gd name="csY2" fmla="*/ 0 h 869469"/>
              <a:gd name="csX3" fmla="*/ 1465640 w 2484135"/>
              <a:gd name="csY3" fmla="*/ 0 h 869469"/>
              <a:gd name="csX4" fmla="*/ 1937625 w 2484135"/>
              <a:gd name="csY4" fmla="*/ 0 h 869469"/>
              <a:gd name="csX5" fmla="*/ 2484135 w 2484135"/>
              <a:gd name="csY5" fmla="*/ 0 h 869469"/>
              <a:gd name="csX6" fmla="*/ 2484135 w 2484135"/>
              <a:gd name="csY6" fmla="*/ 426040 h 869469"/>
              <a:gd name="csX7" fmla="*/ 2484135 w 2484135"/>
              <a:gd name="csY7" fmla="*/ 869469 h 869469"/>
              <a:gd name="csX8" fmla="*/ 1937625 w 2484135"/>
              <a:gd name="csY8" fmla="*/ 869469 h 869469"/>
              <a:gd name="csX9" fmla="*/ 1391116 w 2484135"/>
              <a:gd name="csY9" fmla="*/ 869469 h 869469"/>
              <a:gd name="csX10" fmla="*/ 943971 w 2484135"/>
              <a:gd name="csY10" fmla="*/ 869469 h 869469"/>
              <a:gd name="csX11" fmla="*/ 496827 w 2484135"/>
              <a:gd name="csY11" fmla="*/ 869469 h 869469"/>
              <a:gd name="csX12" fmla="*/ 0 w 2484135"/>
              <a:gd name="csY12" fmla="*/ 869469 h 869469"/>
              <a:gd name="csX13" fmla="*/ 0 w 2484135"/>
              <a:gd name="csY13" fmla="*/ 434735 h 869469"/>
              <a:gd name="csX14" fmla="*/ 0 w 2484135"/>
              <a:gd name="csY14" fmla="*/ 0 h 869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84135" h="869469" extrusionOk="0">
                <a:moveTo>
                  <a:pt x="0" y="0"/>
                </a:moveTo>
                <a:cubicBezTo>
                  <a:pt x="226022" y="-36778"/>
                  <a:pt x="414772" y="58470"/>
                  <a:pt x="521668" y="0"/>
                </a:cubicBezTo>
                <a:cubicBezTo>
                  <a:pt x="628564" y="-58470"/>
                  <a:pt x="868584" y="56277"/>
                  <a:pt x="993654" y="0"/>
                </a:cubicBezTo>
                <a:cubicBezTo>
                  <a:pt x="1118724" y="-56277"/>
                  <a:pt x="1291399" y="18022"/>
                  <a:pt x="1465640" y="0"/>
                </a:cubicBezTo>
                <a:cubicBezTo>
                  <a:pt x="1639881" y="-18022"/>
                  <a:pt x="1767211" y="55645"/>
                  <a:pt x="1937625" y="0"/>
                </a:cubicBezTo>
                <a:cubicBezTo>
                  <a:pt x="2108039" y="-55645"/>
                  <a:pt x="2251128" y="47920"/>
                  <a:pt x="2484135" y="0"/>
                </a:cubicBezTo>
                <a:cubicBezTo>
                  <a:pt x="2492165" y="174582"/>
                  <a:pt x="2465248" y="289543"/>
                  <a:pt x="2484135" y="426040"/>
                </a:cubicBezTo>
                <a:cubicBezTo>
                  <a:pt x="2503022" y="562537"/>
                  <a:pt x="2465011" y="690320"/>
                  <a:pt x="2484135" y="869469"/>
                </a:cubicBezTo>
                <a:cubicBezTo>
                  <a:pt x="2286055" y="902952"/>
                  <a:pt x="2172435" y="858095"/>
                  <a:pt x="1937625" y="869469"/>
                </a:cubicBezTo>
                <a:cubicBezTo>
                  <a:pt x="1702815" y="880843"/>
                  <a:pt x="1629526" y="866593"/>
                  <a:pt x="1391116" y="869469"/>
                </a:cubicBezTo>
                <a:cubicBezTo>
                  <a:pt x="1152706" y="872345"/>
                  <a:pt x="1125282" y="831387"/>
                  <a:pt x="943971" y="869469"/>
                </a:cubicBezTo>
                <a:cubicBezTo>
                  <a:pt x="762660" y="907551"/>
                  <a:pt x="626185" y="822062"/>
                  <a:pt x="496827" y="869469"/>
                </a:cubicBezTo>
                <a:cubicBezTo>
                  <a:pt x="367469" y="916876"/>
                  <a:pt x="175347" y="810513"/>
                  <a:pt x="0" y="869469"/>
                </a:cubicBezTo>
                <a:cubicBezTo>
                  <a:pt x="-43978" y="773027"/>
                  <a:pt x="41795" y="553108"/>
                  <a:pt x="0" y="434735"/>
                </a:cubicBezTo>
                <a:cubicBezTo>
                  <a:pt x="-41795" y="316362"/>
                  <a:pt x="19165" y="181920"/>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053531555">
                  <a:prstGeom prst="rect">
                    <a:avLst/>
                  </a:prstGeom>
                  <ask:type>
                    <ask:lineSketchScribble/>
                  </ask:type>
                </ask:lineSketchStyleProps>
              </a:ext>
            </a:extLst>
          </a:ln>
        </p:spPr>
        <p:txBody>
          <a:bodyPr wrap="square" rtlCol="0">
            <a:spAutoFit/>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1" i="0" u="sng" strike="noStrike" kern="1200" cap="none" spc="0" normalizeH="0" baseline="0" noProof="0" dirty="0">
                <a:ln>
                  <a:noFill/>
                </a:ln>
                <a:solidFill>
                  <a:srgbClr val="FFFFFF"/>
                </a:solidFill>
                <a:effectLst/>
                <a:uLnTx/>
                <a:uFillTx/>
                <a:latin typeface="IBM Plex Sans"/>
                <a:ea typeface="+mn-ea"/>
                <a:cs typeface="+mn-cs"/>
              </a:rPr>
              <a:t>Release Dates</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Staging: 11</a:t>
            </a:r>
            <a:r>
              <a:rPr kumimoji="0" lang="en-US" sz="1350" b="0" i="0" u="none" strike="noStrike" kern="1200" cap="none" spc="0" normalizeH="0" baseline="30000" noProof="0" dirty="0">
                <a:ln>
                  <a:noFill/>
                </a:ln>
                <a:solidFill>
                  <a:srgbClr val="FFFFFF"/>
                </a:solidFill>
                <a:effectLst/>
                <a:uLnTx/>
                <a:uFillTx/>
                <a:latin typeface="IBM Plex Sans"/>
                <a:ea typeface="+mn-ea"/>
                <a:cs typeface="+mn-cs"/>
              </a:rPr>
              <a:t>th</a:t>
            </a:r>
            <a:r>
              <a:rPr kumimoji="0" lang="en-US" sz="1350" b="0" i="0" u="none" strike="noStrike" kern="1200" cap="none" spc="0" normalizeH="0" baseline="0" noProof="0" dirty="0">
                <a:ln>
                  <a:noFill/>
                </a:ln>
                <a:solidFill>
                  <a:srgbClr val="FFFFFF"/>
                </a:solidFill>
                <a:effectLst/>
                <a:uLnTx/>
                <a:uFillTx/>
                <a:latin typeface="IBM Plex Sans"/>
                <a:ea typeface="+mn-ea"/>
                <a:cs typeface="+mn-cs"/>
              </a:rPr>
              <a:t> March 2021</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Production: 20</a:t>
            </a:r>
            <a:r>
              <a:rPr kumimoji="0" lang="en-US" sz="1350" b="0" i="0" u="none" strike="noStrike" kern="1200" cap="none" spc="0" normalizeH="0" baseline="30000" noProof="0" dirty="0">
                <a:ln>
                  <a:noFill/>
                </a:ln>
                <a:solidFill>
                  <a:srgbClr val="FFFFFF"/>
                </a:solidFill>
                <a:effectLst/>
                <a:uLnTx/>
                <a:uFillTx/>
                <a:latin typeface="IBM Plex Sans"/>
                <a:ea typeface="+mn-ea"/>
                <a:cs typeface="+mn-cs"/>
              </a:rPr>
              <a:t>th</a:t>
            </a:r>
            <a:r>
              <a:rPr kumimoji="0" lang="en-US" sz="1350" b="0" i="0" u="none" strike="noStrike" kern="1200" cap="none" spc="0" normalizeH="0" baseline="0" noProof="0" dirty="0">
                <a:ln>
                  <a:noFill/>
                </a:ln>
                <a:solidFill>
                  <a:srgbClr val="FFFFFF"/>
                </a:solidFill>
                <a:effectLst/>
                <a:uLnTx/>
                <a:uFillTx/>
                <a:latin typeface="IBM Plex Sans"/>
                <a:ea typeface="+mn-ea"/>
                <a:cs typeface="+mn-cs"/>
              </a:rPr>
              <a:t> March 2021</a:t>
            </a:r>
          </a:p>
        </p:txBody>
      </p:sp>
      <p:sp>
        <p:nvSpPr>
          <p:cNvPr id="16" name="TextBox 15">
            <a:extLst>
              <a:ext uri="{FF2B5EF4-FFF2-40B4-BE49-F238E27FC236}">
                <a16:creationId xmlns:a16="http://schemas.microsoft.com/office/drawing/2014/main" id="{C2F4A24E-D45E-4C44-A152-37C05E288BFF}"/>
              </a:ext>
            </a:extLst>
          </p:cNvPr>
          <p:cNvSpPr txBox="1"/>
          <p:nvPr/>
        </p:nvSpPr>
        <p:spPr>
          <a:xfrm>
            <a:off x="5631180" y="2644401"/>
            <a:ext cx="3411069" cy="2400657"/>
          </a:xfrm>
          <a:custGeom>
            <a:avLst/>
            <a:gdLst>
              <a:gd name="csX0" fmla="*/ 0 w 3411069"/>
              <a:gd name="csY0" fmla="*/ 0 h 2400657"/>
              <a:gd name="csX1" fmla="*/ 602622 w 3411069"/>
              <a:gd name="csY1" fmla="*/ 0 h 2400657"/>
              <a:gd name="csX2" fmla="*/ 1239355 w 3411069"/>
              <a:gd name="csY2" fmla="*/ 0 h 2400657"/>
              <a:gd name="csX3" fmla="*/ 1773756 w 3411069"/>
              <a:gd name="csY3" fmla="*/ 0 h 2400657"/>
              <a:gd name="csX4" fmla="*/ 2342267 w 3411069"/>
              <a:gd name="csY4" fmla="*/ 0 h 2400657"/>
              <a:gd name="csX5" fmla="*/ 3411069 w 3411069"/>
              <a:gd name="csY5" fmla="*/ 0 h 2400657"/>
              <a:gd name="csX6" fmla="*/ 3411069 w 3411069"/>
              <a:gd name="csY6" fmla="*/ 528145 h 2400657"/>
              <a:gd name="csX7" fmla="*/ 3411069 w 3411069"/>
              <a:gd name="csY7" fmla="*/ 984269 h 2400657"/>
              <a:gd name="csX8" fmla="*/ 3411069 w 3411069"/>
              <a:gd name="csY8" fmla="*/ 1488407 h 2400657"/>
              <a:gd name="csX9" fmla="*/ 3411069 w 3411069"/>
              <a:gd name="csY9" fmla="*/ 1896519 h 2400657"/>
              <a:gd name="csX10" fmla="*/ 3411069 w 3411069"/>
              <a:gd name="csY10" fmla="*/ 2400657 h 2400657"/>
              <a:gd name="csX11" fmla="*/ 2876668 w 3411069"/>
              <a:gd name="csY11" fmla="*/ 2400657 h 2400657"/>
              <a:gd name="csX12" fmla="*/ 2239935 w 3411069"/>
              <a:gd name="csY12" fmla="*/ 2400657 h 2400657"/>
              <a:gd name="csX13" fmla="*/ 1705535 w 3411069"/>
              <a:gd name="csY13" fmla="*/ 2400657 h 2400657"/>
              <a:gd name="csX14" fmla="*/ 1102912 w 3411069"/>
              <a:gd name="csY14" fmla="*/ 2400657 h 2400657"/>
              <a:gd name="csX15" fmla="*/ 534401 w 3411069"/>
              <a:gd name="csY15" fmla="*/ 2400657 h 2400657"/>
              <a:gd name="csX16" fmla="*/ 0 w 3411069"/>
              <a:gd name="csY16" fmla="*/ 2400657 h 2400657"/>
              <a:gd name="csX17" fmla="*/ 0 w 3411069"/>
              <a:gd name="csY17" fmla="*/ 1920526 h 2400657"/>
              <a:gd name="csX18" fmla="*/ 0 w 3411069"/>
              <a:gd name="csY18" fmla="*/ 1440394 h 2400657"/>
              <a:gd name="csX19" fmla="*/ 0 w 3411069"/>
              <a:gd name="csY19" fmla="*/ 1008276 h 2400657"/>
              <a:gd name="csX20" fmla="*/ 0 w 3411069"/>
              <a:gd name="csY20" fmla="*/ 576158 h 2400657"/>
              <a:gd name="csX21" fmla="*/ 0 w 3411069"/>
              <a:gd name="csY21" fmla="*/ 0 h 2400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11069" h="2400657" extrusionOk="0">
                <a:moveTo>
                  <a:pt x="0" y="0"/>
                </a:moveTo>
                <a:cubicBezTo>
                  <a:pt x="148209" y="-12367"/>
                  <a:pt x="328320" y="43564"/>
                  <a:pt x="602622" y="0"/>
                </a:cubicBezTo>
                <a:cubicBezTo>
                  <a:pt x="876924" y="-43564"/>
                  <a:pt x="1075928" y="51702"/>
                  <a:pt x="1239355" y="0"/>
                </a:cubicBezTo>
                <a:cubicBezTo>
                  <a:pt x="1402782" y="-51702"/>
                  <a:pt x="1514113" y="57135"/>
                  <a:pt x="1773756" y="0"/>
                </a:cubicBezTo>
                <a:cubicBezTo>
                  <a:pt x="2033399" y="-57135"/>
                  <a:pt x="2093678" y="31938"/>
                  <a:pt x="2342267" y="0"/>
                </a:cubicBezTo>
                <a:cubicBezTo>
                  <a:pt x="2590856" y="-31938"/>
                  <a:pt x="2984254" y="100506"/>
                  <a:pt x="3411069" y="0"/>
                </a:cubicBezTo>
                <a:cubicBezTo>
                  <a:pt x="3472356" y="183959"/>
                  <a:pt x="3402381" y="342489"/>
                  <a:pt x="3411069" y="528145"/>
                </a:cubicBezTo>
                <a:cubicBezTo>
                  <a:pt x="3419757" y="713801"/>
                  <a:pt x="3406343" y="832466"/>
                  <a:pt x="3411069" y="984269"/>
                </a:cubicBezTo>
                <a:cubicBezTo>
                  <a:pt x="3415795" y="1136072"/>
                  <a:pt x="3381232" y="1327222"/>
                  <a:pt x="3411069" y="1488407"/>
                </a:cubicBezTo>
                <a:cubicBezTo>
                  <a:pt x="3440906" y="1649592"/>
                  <a:pt x="3379648" y="1703480"/>
                  <a:pt x="3411069" y="1896519"/>
                </a:cubicBezTo>
                <a:cubicBezTo>
                  <a:pt x="3442490" y="2089558"/>
                  <a:pt x="3372843" y="2185628"/>
                  <a:pt x="3411069" y="2400657"/>
                </a:cubicBezTo>
                <a:cubicBezTo>
                  <a:pt x="3259704" y="2413933"/>
                  <a:pt x="3117605" y="2350791"/>
                  <a:pt x="2876668" y="2400657"/>
                </a:cubicBezTo>
                <a:cubicBezTo>
                  <a:pt x="2635731" y="2450523"/>
                  <a:pt x="2510930" y="2347952"/>
                  <a:pt x="2239935" y="2400657"/>
                </a:cubicBezTo>
                <a:cubicBezTo>
                  <a:pt x="1968940" y="2453362"/>
                  <a:pt x="1819665" y="2373505"/>
                  <a:pt x="1705535" y="2400657"/>
                </a:cubicBezTo>
                <a:cubicBezTo>
                  <a:pt x="1591405" y="2427809"/>
                  <a:pt x="1314006" y="2396796"/>
                  <a:pt x="1102912" y="2400657"/>
                </a:cubicBezTo>
                <a:cubicBezTo>
                  <a:pt x="891818" y="2404518"/>
                  <a:pt x="756613" y="2348965"/>
                  <a:pt x="534401" y="2400657"/>
                </a:cubicBezTo>
                <a:cubicBezTo>
                  <a:pt x="312189" y="2452349"/>
                  <a:pt x="214246" y="2345102"/>
                  <a:pt x="0" y="2400657"/>
                </a:cubicBezTo>
                <a:cubicBezTo>
                  <a:pt x="-11143" y="2282237"/>
                  <a:pt x="9465" y="2056838"/>
                  <a:pt x="0" y="1920526"/>
                </a:cubicBezTo>
                <a:cubicBezTo>
                  <a:pt x="-9465" y="1784214"/>
                  <a:pt x="38450" y="1653945"/>
                  <a:pt x="0" y="1440394"/>
                </a:cubicBezTo>
                <a:cubicBezTo>
                  <a:pt x="-38450" y="1226843"/>
                  <a:pt x="28941" y="1125377"/>
                  <a:pt x="0" y="1008276"/>
                </a:cubicBezTo>
                <a:cubicBezTo>
                  <a:pt x="-28941" y="891175"/>
                  <a:pt x="46213" y="678440"/>
                  <a:pt x="0" y="576158"/>
                </a:cubicBezTo>
                <a:cubicBezTo>
                  <a:pt x="-46213" y="473876"/>
                  <a:pt x="66012" y="241327"/>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294032953">
                  <a:prstGeom prst="rect">
                    <a:avLst/>
                  </a:prstGeom>
                  <ask:type>
                    <ask:lineSketchScribble/>
                  </ask:type>
                </ask:lineSketchStyleProps>
              </a:ext>
            </a:extLst>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srgbClr val="FFFFFF"/>
                </a:solidFill>
                <a:effectLst/>
                <a:uLnTx/>
                <a:uFillTx/>
                <a:latin typeface="IBM Plex Sans"/>
                <a:ea typeface="+mn-ea"/>
                <a:cs typeface="+mn-cs"/>
              </a:rPr>
              <a:t>Icon Key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Configurable Feature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Visible Feature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Requires </a:t>
            </a:r>
            <a:r>
              <a:rPr lang="en-US" dirty="0" err="1">
                <a:solidFill>
                  <a:srgbClr val="FFFFFF"/>
                </a:solidFill>
                <a:latin typeface="IBM Plex Sans"/>
              </a:rPr>
              <a:t>SignalLabs</a:t>
            </a:r>
            <a:r>
              <a:rPr kumimoji="0" lang="en-US" sz="1350" b="0" i="0" u="none" strike="noStrike" kern="1200" cap="none" spc="0" normalizeH="0" baseline="0" noProof="0" dirty="0">
                <a:ln>
                  <a:noFill/>
                </a:ln>
                <a:solidFill>
                  <a:srgbClr val="FFFFFF"/>
                </a:solidFill>
                <a:effectLst/>
                <a:uLnTx/>
                <a:uFillTx/>
                <a:latin typeface="IBM Plex Sans"/>
                <a:ea typeface="+mn-ea"/>
                <a:cs typeface="+mn-cs"/>
              </a:rPr>
              <a:t> to Enable</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Onboard Managers Impacted</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New Hires Impacted</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Accessibility Update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Dark Launch Feature</a:t>
            </a:r>
          </a:p>
          <a:p>
            <a:pPr marL="0" marR="0" lvl="0" indent="0" algn="l" defTabSz="685800" rtl="0" eaLnBrk="1" fontAlgn="auto" latinLnBrk="0" hangingPunct="1">
              <a:lnSpc>
                <a:spcPct val="100000"/>
              </a:lnSpc>
              <a:spcBef>
                <a:spcPts val="60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RFE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IBM Plex Sans"/>
                <a:ea typeface="+mn-ea"/>
                <a:cs typeface="+mn-cs"/>
              </a:rPr>
              <a:t>NPS</a:t>
            </a:r>
          </a:p>
        </p:txBody>
      </p:sp>
      <p:pic>
        <p:nvPicPr>
          <p:cNvPr id="17" name="Picture 2" descr="wrench icon">
            <a:extLst>
              <a:ext uri="{FF2B5EF4-FFF2-40B4-BE49-F238E27FC236}">
                <a16:creationId xmlns:a16="http://schemas.microsoft.com/office/drawing/2014/main" id="{B066A627-0D0E-4703-A8B2-5398C52869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16500" y="2905696"/>
            <a:ext cx="162376" cy="178459"/>
          </a:xfrm>
          <a:prstGeom prst="rect">
            <a:avLst/>
          </a:prstGeom>
          <a:solidFill>
            <a:schemeClr val="accent5">
              <a:lumMod val="40000"/>
              <a:lumOff val="60000"/>
            </a:schemeClr>
          </a:solidFill>
          <a:ln>
            <a:noFill/>
          </a:ln>
        </p:spPr>
      </p:pic>
      <p:pic>
        <p:nvPicPr>
          <p:cNvPr id="18" name="Picture 4" descr="eyes icon">
            <a:extLst>
              <a:ext uri="{FF2B5EF4-FFF2-40B4-BE49-F238E27FC236}">
                <a16:creationId xmlns:a16="http://schemas.microsoft.com/office/drawing/2014/main" id="{7424F9A0-63FC-43EC-8AC0-C85914C0F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3101864"/>
            <a:ext cx="162376" cy="178459"/>
          </a:xfrm>
          <a:prstGeom prst="rect">
            <a:avLst/>
          </a:prstGeom>
          <a:solidFill>
            <a:schemeClr val="accent5">
              <a:lumMod val="40000"/>
              <a:lumOff val="60000"/>
            </a:schemeClr>
          </a:solidFill>
        </p:spPr>
      </p:pic>
      <p:pic>
        <p:nvPicPr>
          <p:cNvPr id="19" name="Picture 18">
            <a:extLst>
              <a:ext uri="{FF2B5EF4-FFF2-40B4-BE49-F238E27FC236}">
                <a16:creationId xmlns:a16="http://schemas.microsoft.com/office/drawing/2014/main" id="{7275772D-89A5-4D4A-88E7-DBC2AA290D63}"/>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8531814" y="3324677"/>
            <a:ext cx="162376" cy="178459"/>
          </a:xfrm>
          <a:prstGeom prst="rect">
            <a:avLst/>
          </a:prstGeom>
          <a:solidFill>
            <a:schemeClr val="accent5">
              <a:lumMod val="40000"/>
              <a:lumOff val="60000"/>
            </a:schemeClr>
          </a:solidFill>
        </p:spPr>
      </p:pic>
      <p:pic>
        <p:nvPicPr>
          <p:cNvPr id="20" name="Picture 19">
            <a:extLst>
              <a:ext uri="{FF2B5EF4-FFF2-40B4-BE49-F238E27FC236}">
                <a16:creationId xmlns:a16="http://schemas.microsoft.com/office/drawing/2014/main" id="{D955720C-80C0-4A1D-98E4-95A2431BB87F}"/>
              </a:ext>
            </a:extLst>
          </p:cNvPr>
          <p:cNvPicPr>
            <a:picLocks noChangeAspect="1"/>
          </p:cNvPicPr>
          <p:nvPr/>
        </p:nvPicPr>
        <p:blipFill>
          <a:blip r:embed="rId7"/>
          <a:stretch>
            <a:fillRect/>
          </a:stretch>
        </p:blipFill>
        <p:spPr>
          <a:xfrm>
            <a:off x="8860666" y="3604899"/>
            <a:ext cx="162376" cy="178459"/>
          </a:xfrm>
          <a:prstGeom prst="rect">
            <a:avLst/>
          </a:prstGeom>
        </p:spPr>
      </p:pic>
      <p:pic>
        <p:nvPicPr>
          <p:cNvPr id="21" name="Picture 20">
            <a:extLst>
              <a:ext uri="{FF2B5EF4-FFF2-40B4-BE49-F238E27FC236}">
                <a16:creationId xmlns:a16="http://schemas.microsoft.com/office/drawing/2014/main" id="{2D0F7BC7-ADB5-437B-B5E8-74D56DE93B0E}"/>
              </a:ext>
            </a:extLst>
          </p:cNvPr>
          <p:cNvPicPr>
            <a:picLocks noChangeAspect="1"/>
          </p:cNvPicPr>
          <p:nvPr/>
        </p:nvPicPr>
        <p:blipFill>
          <a:blip r:embed="rId8"/>
          <a:stretch>
            <a:fillRect/>
          </a:stretch>
        </p:blipFill>
        <p:spPr>
          <a:xfrm>
            <a:off x="8267341" y="4075578"/>
            <a:ext cx="318738" cy="178459"/>
          </a:xfrm>
          <a:prstGeom prst="rect">
            <a:avLst/>
          </a:prstGeom>
        </p:spPr>
      </p:pic>
      <p:pic>
        <p:nvPicPr>
          <p:cNvPr id="22" name="Picture 21">
            <a:extLst>
              <a:ext uri="{FF2B5EF4-FFF2-40B4-BE49-F238E27FC236}">
                <a16:creationId xmlns:a16="http://schemas.microsoft.com/office/drawing/2014/main" id="{4742CBCA-3BB0-42BB-A2D8-E243281D31D1}"/>
              </a:ext>
            </a:extLst>
          </p:cNvPr>
          <p:cNvPicPr>
            <a:picLocks noChangeAspect="1"/>
          </p:cNvPicPr>
          <p:nvPr/>
        </p:nvPicPr>
        <p:blipFill>
          <a:blip r:embed="rId9"/>
          <a:stretch>
            <a:fillRect/>
          </a:stretch>
        </p:blipFill>
        <p:spPr>
          <a:xfrm>
            <a:off x="8316500" y="4296252"/>
            <a:ext cx="184026" cy="178459"/>
          </a:xfrm>
          <a:prstGeom prst="rect">
            <a:avLst/>
          </a:prstGeom>
        </p:spPr>
      </p:pic>
      <p:pic>
        <p:nvPicPr>
          <p:cNvPr id="27" name="Picture 26">
            <a:extLst>
              <a:ext uri="{FF2B5EF4-FFF2-40B4-BE49-F238E27FC236}">
                <a16:creationId xmlns:a16="http://schemas.microsoft.com/office/drawing/2014/main" id="{F5CEEA1A-5B15-42A8-BDB0-2FC90085912B}"/>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8296394" y="3809590"/>
            <a:ext cx="178459" cy="178459"/>
          </a:xfrm>
          <a:prstGeom prst="rect">
            <a:avLst/>
          </a:prstGeom>
          <a:solidFill>
            <a:schemeClr val="accent5">
              <a:lumMod val="40000"/>
              <a:lumOff val="60000"/>
            </a:schemeClr>
          </a:solidFill>
        </p:spPr>
      </p:pic>
      <p:sp>
        <p:nvSpPr>
          <p:cNvPr id="28" name="Speech Bubble: Oval 27">
            <a:extLst>
              <a:ext uri="{FF2B5EF4-FFF2-40B4-BE49-F238E27FC236}">
                <a16:creationId xmlns:a16="http://schemas.microsoft.com/office/drawing/2014/main" id="{467AD5BA-7332-453F-9C48-0AC937A386EB}"/>
              </a:ext>
            </a:extLst>
          </p:cNvPr>
          <p:cNvSpPr/>
          <p:nvPr/>
        </p:nvSpPr>
        <p:spPr>
          <a:xfrm>
            <a:off x="6934054" y="4791826"/>
            <a:ext cx="335353" cy="206467"/>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mn-ea"/>
                <a:cs typeface="Arial"/>
              </a:rPr>
              <a:t>NPS</a:t>
            </a:r>
          </a:p>
        </p:txBody>
      </p:sp>
      <p:sp>
        <p:nvSpPr>
          <p:cNvPr id="29" name="Star: 5 Points 28">
            <a:extLst>
              <a:ext uri="{FF2B5EF4-FFF2-40B4-BE49-F238E27FC236}">
                <a16:creationId xmlns:a16="http://schemas.microsoft.com/office/drawing/2014/main" id="{862D0BF5-151A-46D6-ACCA-1AE1258792BA}"/>
              </a:ext>
            </a:extLst>
          </p:cNvPr>
          <p:cNvSpPr/>
          <p:nvPr/>
        </p:nvSpPr>
        <p:spPr>
          <a:xfrm>
            <a:off x="6880827" y="4420249"/>
            <a:ext cx="426753" cy="381167"/>
          </a:xfrm>
          <a:prstGeom prst="star5">
            <a:avLst/>
          </a:prstGeom>
          <a:solidFill>
            <a:srgbClr val="FFFF00"/>
          </a:solidFill>
          <a:ln>
            <a:solidFill>
              <a:srgbClr val="051B75"/>
            </a:solidFill>
          </a:ln>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a:ea typeface="+mn-ea"/>
                <a:cs typeface="Arial"/>
              </a:rPr>
              <a:t>RFE</a:t>
            </a:r>
          </a:p>
        </p:txBody>
      </p:sp>
    </p:spTree>
    <p:extLst>
      <p:ext uri="{BB962C8B-B14F-4D97-AF65-F5344CB8AC3E}">
        <p14:creationId xmlns:p14="http://schemas.microsoft.com/office/powerpoint/2010/main" val="392422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3185-6361-47AD-8511-663CDA2AB2BC}"/>
              </a:ext>
            </a:extLst>
          </p:cNvPr>
          <p:cNvSpPr>
            <a:spLocks noGrp="1"/>
          </p:cNvSpPr>
          <p:nvPr>
            <p:ph type="title"/>
          </p:nvPr>
        </p:nvSpPr>
        <p:spPr>
          <a:xfrm>
            <a:off x="228599" y="203781"/>
            <a:ext cx="5265421" cy="4479344"/>
          </a:xfrm>
        </p:spPr>
        <p:txBody>
          <a:bodyPr/>
          <a:lstStyle/>
          <a:p>
            <a:r>
              <a:rPr lang="en-US" dirty="0"/>
              <a:t>Features Being Released this Month</a:t>
            </a:r>
          </a:p>
        </p:txBody>
      </p:sp>
      <p:sp>
        <p:nvSpPr>
          <p:cNvPr id="3" name="Slide Number Placeholder 2">
            <a:extLst>
              <a:ext uri="{FF2B5EF4-FFF2-40B4-BE49-F238E27FC236}">
                <a16:creationId xmlns:a16="http://schemas.microsoft.com/office/drawing/2014/main" id="{D618010A-2228-4E46-B1AA-256496630D8C}"/>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616680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(State Forms Activity)</a:t>
            </a:r>
            <a:br>
              <a:rPr lang="en-US" sz="1400" dirty="0"/>
            </a:br>
            <a:br>
              <a:rPr lang="en-US" sz="1400" dirty="0"/>
            </a:br>
            <a:r>
              <a:rPr lang="en-US" sz="2000" b="1" dirty="0"/>
              <a:t>State forms view changes for unrestricted and prevented users </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Below message is displayed when prevented users access </a:t>
            </a:r>
            <a:r>
              <a:rPr lang="en-US" sz="1600" b="1" dirty="0"/>
              <a:t>State Form </a:t>
            </a:r>
            <a:r>
              <a:rPr lang="en-US" sz="1600" dirty="0"/>
              <a:t>activity.</a:t>
            </a:r>
          </a:p>
          <a:p>
            <a:endParaRPr lang="en-US" sz="1800" dirty="0"/>
          </a:p>
          <a:p>
            <a:r>
              <a:rPr lang="en-US" sz="1300" i="1" dirty="0"/>
              <a:t>You are unable to view this task until it has been completed by the owner because it requires their signature. Once the owner has completed the task you will be able to view the signed and completed form.</a:t>
            </a:r>
          </a:p>
          <a:p>
            <a:endParaRPr lang="en-US" sz="1800" b="1" dirty="0"/>
          </a:p>
          <a:p>
            <a:endParaRPr lang="en-US" sz="1800" b="1"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 </a:t>
            </a:r>
          </a:p>
          <a:p>
            <a:endParaRPr lang="en-US" sz="1800" dirty="0"/>
          </a:p>
          <a:p>
            <a:pPr marL="285750" indent="-285750">
              <a:buFont typeface="Arial" panose="020B0604020202020204" pitchFamily="34" charset="0"/>
              <a:buChar char="•"/>
            </a:pPr>
            <a:r>
              <a:rPr lang="en-US" sz="1600" dirty="0"/>
              <a:t>Restricts user types from viewing the state form activity.</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70600" y="137051"/>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0E29BD67-9FC5-47A7-9924-DAF10416D9F7}"/>
              </a:ext>
            </a:extLst>
          </p:cNvPr>
          <p:cNvPicPr>
            <a:picLocks noChangeAspect="1"/>
          </p:cNvPicPr>
          <p:nvPr/>
        </p:nvPicPr>
        <p:blipFill>
          <a:blip r:embed="rId4"/>
          <a:stretch>
            <a:fillRect/>
          </a:stretch>
        </p:blipFill>
        <p:spPr>
          <a:xfrm>
            <a:off x="5029792" y="2892645"/>
            <a:ext cx="3305555" cy="1047150"/>
          </a:xfrm>
          <a:prstGeom prst="rect">
            <a:avLst/>
          </a:prstGeom>
          <a:ln>
            <a:solidFill>
              <a:schemeClr val="accent1"/>
            </a:solidFill>
          </a:ln>
        </p:spPr>
      </p:pic>
      <p:sp>
        <p:nvSpPr>
          <p:cNvPr id="18" name="TextBox 17">
            <a:extLst>
              <a:ext uri="{FF2B5EF4-FFF2-40B4-BE49-F238E27FC236}">
                <a16:creationId xmlns:a16="http://schemas.microsoft.com/office/drawing/2014/main" id="{00CD1841-45F3-4C5E-ACEF-5142FDE40E43}"/>
              </a:ext>
            </a:extLst>
          </p:cNvPr>
          <p:cNvSpPr txBox="1"/>
          <p:nvPr/>
        </p:nvSpPr>
        <p:spPr>
          <a:xfrm>
            <a:off x="4963887" y="2489381"/>
            <a:ext cx="2366710"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User Type Capability</a:t>
            </a:r>
          </a:p>
        </p:txBody>
      </p:sp>
    </p:spTree>
    <p:extLst>
      <p:ext uri="{BB962C8B-B14F-4D97-AF65-F5344CB8AC3E}">
        <p14:creationId xmlns:p14="http://schemas.microsoft.com/office/powerpoint/2010/main" val="2498600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1"/>
            <a:ext cx="9143999" cy="926841"/>
          </a:xfrm>
        </p:spPr>
        <p:txBody>
          <a:bodyPr/>
          <a:lstStyle/>
          <a:p>
            <a:r>
              <a:rPr lang="en-US" b="1" dirty="0"/>
              <a:t>State forms view changes for unrestricted and prevented users </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950919"/>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pic>
        <p:nvPicPr>
          <p:cNvPr id="10" name="Picture 9">
            <a:extLst>
              <a:ext uri="{FF2B5EF4-FFF2-40B4-BE49-F238E27FC236}">
                <a16:creationId xmlns:a16="http://schemas.microsoft.com/office/drawing/2014/main" id="{C0BEBBD6-71D1-41C1-A62E-E7B4AF879280}"/>
              </a:ext>
            </a:extLst>
          </p:cNvPr>
          <p:cNvPicPr>
            <a:picLocks noChangeAspect="1"/>
          </p:cNvPicPr>
          <p:nvPr/>
        </p:nvPicPr>
        <p:blipFill>
          <a:blip r:embed="rId2"/>
          <a:stretch>
            <a:fillRect/>
          </a:stretch>
        </p:blipFill>
        <p:spPr>
          <a:xfrm>
            <a:off x="129169" y="1356639"/>
            <a:ext cx="5786438" cy="3193996"/>
          </a:xfrm>
          <a:prstGeom prst="rect">
            <a:avLst/>
          </a:prstGeom>
          <a:noFill/>
          <a:ln>
            <a:solidFill>
              <a:schemeClr val="accent1"/>
            </a:solidFill>
          </a:ln>
        </p:spPr>
      </p:pic>
    </p:spTree>
    <p:extLst>
      <p:ext uri="{BB962C8B-B14F-4D97-AF65-F5344CB8AC3E}">
        <p14:creationId xmlns:p14="http://schemas.microsoft.com/office/powerpoint/2010/main" val="2244258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1"/>
            <a:ext cx="9143999" cy="926841"/>
          </a:xfrm>
        </p:spPr>
        <p:txBody>
          <a:bodyPr/>
          <a:lstStyle/>
          <a:p>
            <a:r>
              <a:rPr lang="en-US" b="1" dirty="0"/>
              <a:t>State forms view changes for unrestricted and prevented users </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950919"/>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pic>
        <p:nvPicPr>
          <p:cNvPr id="9" name="Picture 8">
            <a:extLst>
              <a:ext uri="{FF2B5EF4-FFF2-40B4-BE49-F238E27FC236}">
                <a16:creationId xmlns:a16="http://schemas.microsoft.com/office/drawing/2014/main" id="{743E0E7C-C035-481D-94DA-2EF1F88887E2}"/>
              </a:ext>
            </a:extLst>
          </p:cNvPr>
          <p:cNvPicPr>
            <a:picLocks noChangeAspect="1"/>
          </p:cNvPicPr>
          <p:nvPr/>
        </p:nvPicPr>
        <p:blipFill>
          <a:blip r:embed="rId2"/>
          <a:stretch>
            <a:fillRect/>
          </a:stretch>
        </p:blipFill>
        <p:spPr>
          <a:xfrm>
            <a:off x="127673" y="1345855"/>
            <a:ext cx="8464623" cy="2720306"/>
          </a:xfrm>
          <a:prstGeom prst="rect">
            <a:avLst/>
          </a:prstGeom>
          <a:ln>
            <a:solidFill>
              <a:schemeClr val="accent1"/>
            </a:solidFill>
          </a:ln>
        </p:spPr>
      </p:pic>
    </p:spTree>
    <p:extLst>
      <p:ext uri="{BB962C8B-B14F-4D97-AF65-F5344CB8AC3E}">
        <p14:creationId xmlns:p14="http://schemas.microsoft.com/office/powerpoint/2010/main" val="261588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(Manage New Hires)</a:t>
            </a:r>
            <a:br>
              <a:rPr lang="en-US" sz="1400" dirty="0"/>
            </a:br>
            <a:br>
              <a:rPr lang="en-US" sz="1400" dirty="0"/>
            </a:br>
            <a:r>
              <a:rPr lang="en-US" sz="2000" b="1" dirty="0"/>
              <a:t>Disable Sorting in MNH</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sorting icon is disabled for unsupported fields in Manage New Hires Page.</a:t>
            </a:r>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Users will be able to use sort capability on supported fields in MNH.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70600" y="137051"/>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18FD60B-8301-45F7-8CA3-CC4FFDF7E96B}"/>
              </a:ext>
            </a:extLst>
          </p:cNvPr>
          <p:cNvSpPr/>
          <p:nvPr/>
        </p:nvSpPr>
        <p:spPr>
          <a:xfrm>
            <a:off x="4674761" y="2282137"/>
            <a:ext cx="4033810" cy="2308324"/>
          </a:xfrm>
          <a:prstGeom prst="rect">
            <a:avLst/>
          </a:prstGeom>
          <a:solidFill>
            <a:schemeClr val="accent6">
              <a:lumMod val="20000"/>
              <a:lumOff val="80000"/>
            </a:schemeClr>
          </a:solid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Unsupported fields:</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All custom fields</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I9.I9AdditionalInformation</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I9.documentsPhysicallyExamined</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I9.I9ApproverPhone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I9.I9ReceiptSectionName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I9.I9ReceiptName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I9.I9ReceiptExpiryDate</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IBM Plex Sans"/>
                <a:ea typeface="+mn-ea"/>
                <a:cs typeface="+mn-cs"/>
              </a:rPr>
              <a:t>JobApplication.Dispositionedby</a:t>
            </a:r>
            <a:endParaRPr kumimoji="0" lang="en-US" sz="1400" b="0" i="0" u="none" strike="noStrike" kern="1200" cap="none" spc="0" normalizeH="0" baseline="0" noProof="0" dirty="0">
              <a:ln>
                <a:noFill/>
              </a:ln>
              <a:solidFill>
                <a:srgbClr val="000000"/>
              </a:solidFill>
              <a:effectLst/>
              <a:uLnTx/>
              <a:uFillTx/>
              <a:latin typeface="IBM Plex Sans"/>
              <a:ea typeface="+mn-ea"/>
              <a:cs typeface="+mn-cs"/>
            </a:endParaRP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srgbClr val="000000"/>
                </a:solidFill>
                <a:effectLst/>
                <a:uLnTx/>
                <a:uFillTx/>
                <a:latin typeface="IBM Plex Sans"/>
                <a:ea typeface="+mn-ea"/>
                <a:cs typeface="+mn-cs"/>
              </a:rPr>
              <a:t>JobApplication.Dispositioncode</a:t>
            </a:r>
            <a:endParaRPr kumimoji="0" lang="en-US" sz="140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6850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0"/>
            <a:ext cx="9143999" cy="690466"/>
          </a:xfrm>
        </p:spPr>
        <p:txBody>
          <a:bodyPr/>
          <a:lstStyle/>
          <a:p>
            <a:r>
              <a:rPr lang="en-US" b="1" dirty="0"/>
              <a:t>Disable Sorting in MNH</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800878"/>
            <a:ext cx="5843917"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pic>
        <p:nvPicPr>
          <p:cNvPr id="5" name="Picture 4">
            <a:extLst>
              <a:ext uri="{FF2B5EF4-FFF2-40B4-BE49-F238E27FC236}">
                <a16:creationId xmlns:a16="http://schemas.microsoft.com/office/drawing/2014/main" id="{FDC612D3-E60B-4162-B198-648A38619481}"/>
              </a:ext>
            </a:extLst>
          </p:cNvPr>
          <p:cNvPicPr>
            <a:picLocks noChangeAspect="1"/>
          </p:cNvPicPr>
          <p:nvPr/>
        </p:nvPicPr>
        <p:blipFill>
          <a:blip r:embed="rId2"/>
          <a:stretch>
            <a:fillRect/>
          </a:stretch>
        </p:blipFill>
        <p:spPr>
          <a:xfrm>
            <a:off x="121452" y="1147113"/>
            <a:ext cx="5794155" cy="1484123"/>
          </a:xfrm>
          <a:prstGeom prst="rect">
            <a:avLst/>
          </a:prstGeom>
          <a:ln>
            <a:solidFill>
              <a:schemeClr val="accent1"/>
            </a:solidFill>
          </a:ln>
        </p:spPr>
      </p:pic>
      <p:pic>
        <p:nvPicPr>
          <p:cNvPr id="7" name="Picture 6">
            <a:extLst>
              <a:ext uri="{FF2B5EF4-FFF2-40B4-BE49-F238E27FC236}">
                <a16:creationId xmlns:a16="http://schemas.microsoft.com/office/drawing/2014/main" id="{005B98DF-4367-4859-9125-0C607E07E21A}"/>
              </a:ext>
            </a:extLst>
          </p:cNvPr>
          <p:cNvPicPr>
            <a:picLocks noChangeAspect="1"/>
          </p:cNvPicPr>
          <p:nvPr/>
        </p:nvPicPr>
        <p:blipFill>
          <a:blip r:embed="rId3"/>
          <a:stretch>
            <a:fillRect/>
          </a:stretch>
        </p:blipFill>
        <p:spPr>
          <a:xfrm>
            <a:off x="96571" y="3056732"/>
            <a:ext cx="7168864" cy="1608640"/>
          </a:xfrm>
          <a:prstGeom prst="rect">
            <a:avLst/>
          </a:prstGeom>
        </p:spPr>
      </p:pic>
      <p:sp>
        <p:nvSpPr>
          <p:cNvPr id="8" name="TextBox 7">
            <a:extLst>
              <a:ext uri="{FF2B5EF4-FFF2-40B4-BE49-F238E27FC236}">
                <a16:creationId xmlns:a16="http://schemas.microsoft.com/office/drawing/2014/main" id="{1E83A50F-A6F6-4D83-BBE1-00FAFE23595C}"/>
              </a:ext>
            </a:extLst>
          </p:cNvPr>
          <p:cNvSpPr txBox="1"/>
          <p:nvPr/>
        </p:nvSpPr>
        <p:spPr>
          <a:xfrm>
            <a:off x="96571" y="2778464"/>
            <a:ext cx="7168864"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spTree>
    <p:extLst>
      <p:ext uri="{BB962C8B-B14F-4D97-AF65-F5344CB8AC3E}">
        <p14:creationId xmlns:p14="http://schemas.microsoft.com/office/powerpoint/2010/main" val="3854180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(Bulk Actions in MNH)</a:t>
            </a:r>
            <a:br>
              <a:rPr lang="en-US" sz="1400" dirty="0"/>
            </a:br>
            <a:br>
              <a:rPr lang="en-US" sz="1400" dirty="0"/>
            </a:br>
            <a:r>
              <a:rPr lang="en-US" sz="2000" b="1" dirty="0"/>
              <a:t>Change in Bulk Actions Process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a:t>
            </a:r>
            <a:r>
              <a:rPr lang="en-US" sz="1600" b="1" dirty="0"/>
              <a:t>Bulk Actions </a:t>
            </a:r>
            <a:r>
              <a:rPr lang="en-US" sz="1600" dirty="0"/>
              <a:t>will not display list of selected records when</a:t>
            </a:r>
            <a:endParaRPr lang="en-US" sz="1600" b="1" dirty="0"/>
          </a:p>
          <a:p>
            <a:r>
              <a:rPr lang="en-US" sz="1600" b="1" dirty="0"/>
              <a:t> Bulk Discontinue, Bulk Task Completion, Bulk Revert Discontinue </a:t>
            </a:r>
            <a:r>
              <a:rPr lang="en-US" sz="1600" dirty="0"/>
              <a:t>process is executed.</a:t>
            </a:r>
          </a:p>
          <a:p>
            <a:endParaRPr lang="en-US" sz="1600" dirty="0"/>
          </a:p>
          <a:p>
            <a:r>
              <a:rPr lang="en-US" sz="1600" dirty="0"/>
              <a:t>Manual selection of New hire records will follow the same approach as Select All feature.</a:t>
            </a:r>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Performance improvement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86154" y="161200"/>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03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a:xfrm>
            <a:off x="-1" y="0"/>
            <a:ext cx="9143999" cy="690466"/>
          </a:xfrm>
        </p:spPr>
        <p:txBody>
          <a:bodyPr/>
          <a:lstStyle/>
          <a:p>
            <a:r>
              <a:rPr lang="en-US" b="1" dirty="0"/>
              <a:t>Change in Bulk Action Process</a:t>
            </a:r>
            <a:endParaRPr lang="en-US" dirty="0"/>
          </a:p>
        </p:txBody>
      </p:sp>
      <p:sp>
        <p:nvSpPr>
          <p:cNvPr id="4" name="TextBox 3">
            <a:extLst>
              <a:ext uri="{FF2B5EF4-FFF2-40B4-BE49-F238E27FC236}">
                <a16:creationId xmlns:a16="http://schemas.microsoft.com/office/drawing/2014/main" id="{0A98EA80-9B78-4688-994A-77BC69F75EBB}"/>
              </a:ext>
            </a:extLst>
          </p:cNvPr>
          <p:cNvSpPr txBox="1"/>
          <p:nvPr/>
        </p:nvSpPr>
        <p:spPr>
          <a:xfrm>
            <a:off x="71690" y="800878"/>
            <a:ext cx="1439869"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Before</a:t>
            </a:r>
          </a:p>
        </p:txBody>
      </p:sp>
      <p:sp>
        <p:nvSpPr>
          <p:cNvPr id="8" name="TextBox 7">
            <a:extLst>
              <a:ext uri="{FF2B5EF4-FFF2-40B4-BE49-F238E27FC236}">
                <a16:creationId xmlns:a16="http://schemas.microsoft.com/office/drawing/2014/main" id="{1E83A50F-A6F6-4D83-BBE1-00FAFE23595C}"/>
              </a:ext>
            </a:extLst>
          </p:cNvPr>
          <p:cNvSpPr txBox="1"/>
          <p:nvPr/>
        </p:nvSpPr>
        <p:spPr>
          <a:xfrm>
            <a:off x="4142791" y="837864"/>
            <a:ext cx="190966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IBM Plex Sans"/>
                <a:ea typeface="+mn-ea"/>
                <a:cs typeface="+mn-cs"/>
              </a:rPr>
              <a:t>After</a:t>
            </a:r>
          </a:p>
        </p:txBody>
      </p:sp>
      <p:pic>
        <p:nvPicPr>
          <p:cNvPr id="9" name="Picture 8">
            <a:extLst>
              <a:ext uri="{FF2B5EF4-FFF2-40B4-BE49-F238E27FC236}">
                <a16:creationId xmlns:a16="http://schemas.microsoft.com/office/drawing/2014/main" id="{1597BB9E-6324-4E54-8420-41F685E9EECB}"/>
              </a:ext>
            </a:extLst>
          </p:cNvPr>
          <p:cNvPicPr>
            <a:picLocks noChangeAspect="1"/>
          </p:cNvPicPr>
          <p:nvPr/>
        </p:nvPicPr>
        <p:blipFill>
          <a:blip r:embed="rId2"/>
          <a:stretch>
            <a:fillRect/>
          </a:stretch>
        </p:blipFill>
        <p:spPr>
          <a:xfrm>
            <a:off x="161732" y="1200146"/>
            <a:ext cx="3719803" cy="3281036"/>
          </a:xfrm>
          <a:prstGeom prst="rect">
            <a:avLst/>
          </a:prstGeom>
          <a:solidFill>
            <a:schemeClr val="bg1"/>
          </a:solidFill>
          <a:ln>
            <a:solidFill>
              <a:schemeClr val="accent1"/>
            </a:solidFill>
          </a:ln>
        </p:spPr>
      </p:pic>
      <p:pic>
        <p:nvPicPr>
          <p:cNvPr id="10" name="Picture 9">
            <a:extLst>
              <a:ext uri="{FF2B5EF4-FFF2-40B4-BE49-F238E27FC236}">
                <a16:creationId xmlns:a16="http://schemas.microsoft.com/office/drawing/2014/main" id="{D17DCCD2-B444-4A5B-B049-F4189FA6C110}"/>
              </a:ext>
            </a:extLst>
          </p:cNvPr>
          <p:cNvPicPr>
            <a:picLocks noChangeAspect="1"/>
          </p:cNvPicPr>
          <p:nvPr/>
        </p:nvPicPr>
        <p:blipFill>
          <a:blip r:embed="rId3"/>
          <a:stretch>
            <a:fillRect/>
          </a:stretch>
        </p:blipFill>
        <p:spPr>
          <a:xfrm>
            <a:off x="4247043" y="1268659"/>
            <a:ext cx="4835541" cy="3212523"/>
          </a:xfrm>
          <a:prstGeom prst="rect">
            <a:avLst/>
          </a:prstGeom>
          <a:solidFill>
            <a:schemeClr val="bg1"/>
          </a:solidFill>
          <a:ln>
            <a:solidFill>
              <a:schemeClr val="accent1"/>
            </a:solidFill>
          </a:ln>
        </p:spPr>
      </p:pic>
    </p:spTree>
    <p:extLst>
      <p:ext uri="{BB962C8B-B14F-4D97-AF65-F5344CB8AC3E}">
        <p14:creationId xmlns:p14="http://schemas.microsoft.com/office/powerpoint/2010/main" val="193696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1011812"/>
          </a:xfrm>
        </p:spPr>
        <p:txBody>
          <a:bodyPr/>
          <a:lstStyle/>
          <a:p>
            <a:r>
              <a:rPr lang="en-US" sz="1400" dirty="0"/>
              <a:t>Area of System (Task)</a:t>
            </a:r>
            <a:br>
              <a:rPr lang="en-US" sz="1400" dirty="0"/>
            </a:br>
            <a:br>
              <a:rPr lang="en-US" sz="1400" dirty="0"/>
            </a:br>
            <a:r>
              <a:rPr lang="en-US" sz="2000" b="1" dirty="0"/>
              <a:t>Form doesn’t exist for logged in user locale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2980"/>
            <a:ext cx="4114800" cy="3495418"/>
          </a:xfrm>
        </p:spPr>
        <p:txBody>
          <a:bodyPr/>
          <a:lstStyle/>
          <a:p>
            <a:r>
              <a:rPr lang="en-US" dirty="0"/>
              <a:t> </a:t>
            </a:r>
            <a:r>
              <a:rPr lang="en-US" sz="1800" b="1" dirty="0"/>
              <a:t>Description</a:t>
            </a:r>
            <a:r>
              <a:rPr lang="en-US" sz="1800" dirty="0"/>
              <a:t>:</a:t>
            </a:r>
          </a:p>
          <a:p>
            <a:endParaRPr lang="en-US" sz="1800" dirty="0"/>
          </a:p>
          <a:p>
            <a:r>
              <a:rPr lang="en-US" sz="1600" dirty="0"/>
              <a:t>After this release, When user with </a:t>
            </a:r>
            <a:r>
              <a:rPr lang="en-US" sz="1600" b="1" dirty="0"/>
              <a:t>English(US)</a:t>
            </a:r>
            <a:r>
              <a:rPr lang="en-US" sz="1600" dirty="0"/>
              <a:t> locale tried to complete the </a:t>
            </a:r>
            <a:r>
              <a:rPr lang="en-US" sz="1600" b="1" dirty="0"/>
              <a:t>form</a:t>
            </a:r>
            <a:r>
              <a:rPr lang="en-US" sz="1600" dirty="0"/>
              <a:t> created in </a:t>
            </a:r>
            <a:r>
              <a:rPr lang="en-US" sz="1600" b="1" dirty="0"/>
              <a:t>English(GB) </a:t>
            </a:r>
            <a:r>
              <a:rPr lang="en-US" sz="1600" dirty="0"/>
              <a:t>locale, it will display meaningful error message.</a:t>
            </a:r>
          </a:p>
          <a:p>
            <a:endParaRPr lang="en-US" sz="1600" dirty="0"/>
          </a:p>
          <a:p>
            <a:r>
              <a:rPr lang="en-US" i="1" dirty="0"/>
              <a:t>Sorry but it looks like this form does not exist for your chosen locale. Please contact your system administrator to have them resolve this for you. </a:t>
            </a:r>
          </a:p>
          <a:p>
            <a:endParaRPr lang="en-US" sz="1600" dirty="0"/>
          </a:p>
          <a:p>
            <a:endParaRPr lang="en-US" sz="1600" dirty="0"/>
          </a:p>
          <a:p>
            <a:r>
              <a:rPr lang="en-US" sz="1800" dirty="0"/>
              <a:t> </a:t>
            </a:r>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13817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sz="1800" b="1" dirty="0"/>
              <a:t>Benefits / Use Case</a:t>
            </a:r>
            <a:r>
              <a:rPr lang="en-US" sz="1800" dirty="0"/>
              <a:t>:</a:t>
            </a:r>
          </a:p>
          <a:p>
            <a:endParaRPr lang="en-US" sz="1800" dirty="0"/>
          </a:p>
          <a:p>
            <a:pPr marL="285750" indent="-285750">
              <a:buFont typeface="Arial" panose="020B0604020202020204" pitchFamily="34" charset="0"/>
              <a:buChar char="•"/>
            </a:pPr>
            <a:r>
              <a:rPr lang="en-US" sz="1600" dirty="0"/>
              <a:t>Displays meaningful error message </a:t>
            </a:r>
          </a:p>
        </p:txBody>
      </p:sp>
      <p:pic>
        <p:nvPicPr>
          <p:cNvPr id="11" name="Graphic 10" descr="Compass">
            <a:extLst>
              <a:ext uri="{FF2B5EF4-FFF2-40B4-BE49-F238E27FC236}">
                <a16:creationId xmlns:a16="http://schemas.microsoft.com/office/drawing/2014/main" id="{1A382496-542A-4047-86A5-E679CA4A4C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513283" y="161200"/>
            <a:ext cx="327129" cy="327129"/>
          </a:xfrm>
          <a:prstGeom prst="rect">
            <a:avLst/>
          </a:prstGeom>
        </p:spPr>
      </p:pic>
      <p:pic>
        <p:nvPicPr>
          <p:cNvPr id="13" name="Picture 4" descr="eyes icon">
            <a:extLst>
              <a:ext uri="{FF2B5EF4-FFF2-40B4-BE49-F238E27FC236}">
                <a16:creationId xmlns:a16="http://schemas.microsoft.com/office/drawing/2014/main" id="{F57EF790-CD2D-407B-B5C3-BDC07A0F1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46A24DC-0E13-4B62-BD43-ACC5FB919C1A}"/>
              </a:ext>
            </a:extLst>
          </p:cNvPr>
          <p:cNvPicPr>
            <a:picLocks noChangeAspect="1"/>
          </p:cNvPicPr>
          <p:nvPr/>
        </p:nvPicPr>
        <p:blipFill>
          <a:blip r:embed="rId4"/>
          <a:stretch>
            <a:fillRect/>
          </a:stretch>
        </p:blipFill>
        <p:spPr>
          <a:xfrm>
            <a:off x="4694257" y="2199457"/>
            <a:ext cx="4330477" cy="2552481"/>
          </a:xfrm>
          <a:prstGeom prst="rect">
            <a:avLst/>
          </a:prstGeom>
        </p:spPr>
      </p:pic>
      <p:pic>
        <p:nvPicPr>
          <p:cNvPr id="14" name="Picture 13">
            <a:extLst>
              <a:ext uri="{FF2B5EF4-FFF2-40B4-BE49-F238E27FC236}">
                <a16:creationId xmlns:a16="http://schemas.microsoft.com/office/drawing/2014/main" id="{AB541F4D-A6AE-4769-A3A7-D58FB73F8B2B}"/>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168054" y="169347"/>
            <a:ext cx="257053" cy="257053"/>
          </a:xfrm>
          <a:prstGeom prst="rect">
            <a:avLst/>
          </a:prstGeom>
        </p:spPr>
      </p:pic>
    </p:spTree>
    <p:extLst>
      <p:ext uri="{BB962C8B-B14F-4D97-AF65-F5344CB8AC3E}">
        <p14:creationId xmlns:p14="http://schemas.microsoft.com/office/powerpoint/2010/main" val="4072871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p:txBody>
      </p:sp>
      <p:sp>
        <p:nvSpPr>
          <p:cNvPr id="6" name="Content Placeholder 5"/>
          <p:cNvSpPr>
            <a:spLocks noGrp="1"/>
          </p:cNvSpPr>
          <p:nvPr>
            <p:ph sz="quarter" idx="17"/>
          </p:nvPr>
        </p:nvSpPr>
        <p:spPr>
          <a:xfrm>
            <a:off x="4572001" y="2571750"/>
            <a:ext cx="4571997" cy="2571750"/>
          </a:xfrm>
        </p:spPr>
        <p:txBody>
          <a:bodyPr/>
          <a:lstStyle/>
          <a:p>
            <a:pPr marL="285750" lvl="0" indent="-285750">
              <a:buFont typeface="Arial" panose="020B0604020202020204" pitchFamily="34" charset="0"/>
              <a:buChar char="•"/>
              <a:defRPr/>
            </a:pPr>
            <a:r>
              <a:rPr lang="en-US" dirty="0">
                <a:solidFill>
                  <a:srgbClr val="FFFFFF"/>
                </a:solidFill>
              </a:rPr>
              <a:t>Add Quick Search to Onboard Pages</a:t>
            </a:r>
          </a:p>
          <a:p>
            <a:pPr marL="285750" lvl="0" indent="-285750">
              <a:buFont typeface="Arial" panose="020B0604020202020204" pitchFamily="34" charset="0"/>
              <a:buChar char="•"/>
              <a:defRPr/>
            </a:pPr>
            <a:r>
              <a:rPr lang="en-US" dirty="0">
                <a:solidFill>
                  <a:srgbClr val="FFFFFF"/>
                </a:solidFill>
              </a:rPr>
              <a:t>Mass Job Update for Participants</a:t>
            </a:r>
          </a:p>
        </p:txBody>
      </p:sp>
      <p:sp>
        <p:nvSpPr>
          <p:cNvPr id="8" name="Title 7"/>
          <p:cNvSpPr>
            <a:spLocks noGrp="1"/>
          </p:cNvSpPr>
          <p:nvPr>
            <p:ph type="title"/>
          </p:nvPr>
        </p:nvSpPr>
        <p:spPr>
          <a:solidFill>
            <a:schemeClr val="bg2"/>
          </a:solidFill>
        </p:spPr>
        <p:txBody>
          <a:bodyPr/>
          <a:lstStyle/>
          <a:p>
            <a:r>
              <a:rPr lang="en-US" sz="7200" dirty="0">
                <a:gradFill>
                  <a:gsLst>
                    <a:gs pos="57000">
                      <a:srgbClr val="5F79FF"/>
                    </a:gs>
                    <a:gs pos="91000">
                      <a:srgbClr val="9D87FF"/>
                    </a:gs>
                    <a:gs pos="0">
                      <a:schemeClr val="accent2"/>
                    </a:gs>
                    <a:gs pos="100000">
                      <a:schemeClr val="accent4"/>
                    </a:gs>
                  </a:gsLst>
                  <a:lin ang="0" scaled="0"/>
                </a:gradFill>
              </a:rPr>
              <a:t>Upcoming Onboard Builds</a:t>
            </a:r>
          </a:p>
        </p:txBody>
      </p:sp>
    </p:spTree>
    <p:extLst>
      <p:ext uri="{BB962C8B-B14F-4D97-AF65-F5344CB8AC3E}">
        <p14:creationId xmlns:p14="http://schemas.microsoft.com/office/powerpoint/2010/main" val="2158084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3489582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8686801" cy="4479344"/>
          </a:xfrm>
        </p:spPr>
        <p:txBody>
          <a:bodyPr/>
          <a:lstStyle/>
          <a:p>
            <a:r>
              <a:rPr lang="en-US" sz="5400" dirty="0"/>
              <a:t>BrassRing 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fld id="{D0BE6F14-FF48-0F4F-A8AA-2E3F25371E4A}" type="slidenum">
              <a:rPr lang="en-US" smtClean="0"/>
              <a:pPr/>
              <a:t>14</a:t>
            </a:fld>
            <a:endParaRPr lang="en-US"/>
          </a:p>
        </p:txBody>
      </p:sp>
      <p:graphicFrame>
        <p:nvGraphicFramePr>
          <p:cNvPr id="4" name="Table 13">
            <a:extLst>
              <a:ext uri="{FF2B5EF4-FFF2-40B4-BE49-F238E27FC236}">
                <a16:creationId xmlns:a16="http://schemas.microsoft.com/office/drawing/2014/main" id="{63D52137-58A2-410F-B0FC-6D18EBDFC9B7}"/>
              </a:ext>
            </a:extLst>
          </p:cNvPr>
          <p:cNvGraphicFramePr>
            <a:graphicFrameLocks noGrp="1"/>
          </p:cNvGraphicFramePr>
          <p:nvPr>
            <p:extLst>
              <p:ext uri="{D42A27DB-BD31-4B8C-83A1-F6EECF244321}">
                <p14:modId xmlns:p14="http://schemas.microsoft.com/office/powerpoint/2010/main" val="2481088489"/>
              </p:ext>
            </p:extLst>
          </p:nvPr>
        </p:nvGraphicFramePr>
        <p:xfrm>
          <a:off x="675949" y="1091870"/>
          <a:ext cx="4753301" cy="3710940"/>
        </p:xfrm>
        <a:graphic>
          <a:graphicData uri="http://schemas.openxmlformats.org/drawingml/2006/table">
            <a:tbl>
              <a:tblPr firstRow="1" bandRow="1">
                <a:tableStyleId>{5C22544A-7EE6-4342-B048-85BDC9FD1C3A}</a:tableStyleId>
              </a:tblPr>
              <a:tblGrid>
                <a:gridCol w="1296468">
                  <a:extLst>
                    <a:ext uri="{9D8B030D-6E8A-4147-A177-3AD203B41FA5}">
                      <a16:colId xmlns:a16="http://schemas.microsoft.com/office/drawing/2014/main" val="227887486"/>
                    </a:ext>
                  </a:extLst>
                </a:gridCol>
                <a:gridCol w="3456833">
                  <a:extLst>
                    <a:ext uri="{9D8B030D-6E8A-4147-A177-3AD203B41FA5}">
                      <a16:colId xmlns:a16="http://schemas.microsoft.com/office/drawing/2014/main" val="2704999855"/>
                    </a:ext>
                  </a:extLst>
                </a:gridCol>
              </a:tblGrid>
              <a:tr h="244170">
                <a:tc>
                  <a:txBody>
                    <a:bodyPr/>
                    <a:lstStyle/>
                    <a:p>
                      <a:r>
                        <a:rPr lang="en-US" sz="1200" dirty="0"/>
                        <a:t>Feature Area</a:t>
                      </a:r>
                    </a:p>
                  </a:txBody>
                  <a:tcPr/>
                </a:tc>
                <a:tc>
                  <a:txBody>
                    <a:bodyPr/>
                    <a:lstStyle/>
                    <a:p>
                      <a:r>
                        <a:rPr lang="en-US" sz="1200" dirty="0"/>
                        <a:t>Feature</a:t>
                      </a:r>
                    </a:p>
                  </a:txBody>
                  <a:tcPr/>
                </a:tc>
                <a:extLst>
                  <a:ext uri="{0D108BD9-81ED-4DB2-BD59-A6C34878D82A}">
                    <a16:rowId xmlns:a16="http://schemas.microsoft.com/office/drawing/2014/main" val="3324934731"/>
                  </a:ext>
                </a:extLst>
              </a:tr>
              <a:tr h="244170">
                <a:tc>
                  <a:txBody>
                    <a:bodyPr/>
                    <a:lstStyle/>
                    <a:p>
                      <a:r>
                        <a:rPr lang="en-US" sz="1050" dirty="0"/>
                        <a:t>TGs</a:t>
                      </a:r>
                    </a:p>
                  </a:txBody>
                  <a:tcPr/>
                </a:tc>
                <a:tc>
                  <a:txBody>
                    <a:bodyPr/>
                    <a:lstStyle/>
                    <a:p>
                      <a:r>
                        <a:rPr lang="en-US" sz="1100" dirty="0"/>
                        <a:t>Social Referral - Resend Referral</a:t>
                      </a:r>
                    </a:p>
                  </a:txBody>
                  <a:tcPr/>
                </a:tc>
                <a:extLst>
                  <a:ext uri="{0D108BD9-81ED-4DB2-BD59-A6C34878D82A}">
                    <a16:rowId xmlns:a16="http://schemas.microsoft.com/office/drawing/2014/main" val="4082440809"/>
                  </a:ext>
                </a:extLst>
              </a:tr>
              <a:tr h="244170">
                <a:tc rowSpan="7">
                  <a:txBody>
                    <a:bodyPr/>
                    <a:lstStyle/>
                    <a:p>
                      <a:r>
                        <a:rPr lang="en-US" sz="1050" dirty="0"/>
                        <a:t>Recruiter Experience</a:t>
                      </a:r>
                    </a:p>
                  </a:txBody>
                  <a:tcPr/>
                </a:tc>
                <a:tc>
                  <a:txBody>
                    <a:bodyPr/>
                    <a:lstStyle/>
                    <a:p>
                      <a:r>
                        <a:rPr lang="en-US" sz="1050" dirty="0"/>
                        <a:t>DIT - Renew Multiple Scheduled Jobs</a:t>
                      </a:r>
                    </a:p>
                  </a:txBody>
                  <a:tcPr/>
                </a:tc>
                <a:extLst>
                  <a:ext uri="{0D108BD9-81ED-4DB2-BD59-A6C34878D82A}">
                    <a16:rowId xmlns:a16="http://schemas.microsoft.com/office/drawing/2014/main" val="674979182"/>
                  </a:ext>
                </a:extLst>
              </a:tr>
              <a:tr h="244170">
                <a:tc vMerge="1">
                  <a:txBody>
                    <a:bodyPr/>
                    <a:lstStyle/>
                    <a:p>
                      <a:endParaRPr lang="en-IN"/>
                    </a:p>
                  </a:txBody>
                  <a:tcPr/>
                </a:tc>
                <a:tc>
                  <a:txBody>
                    <a:bodyPr/>
                    <a:lstStyle/>
                    <a:p>
                      <a:r>
                        <a:rPr lang="en-US" sz="1050" dirty="0"/>
                        <a:t>Reqs - New Skills Fields</a:t>
                      </a:r>
                    </a:p>
                  </a:txBody>
                  <a:tcPr/>
                </a:tc>
                <a:extLst>
                  <a:ext uri="{0D108BD9-81ED-4DB2-BD59-A6C34878D82A}">
                    <a16:rowId xmlns:a16="http://schemas.microsoft.com/office/drawing/2014/main" val="1361956488"/>
                  </a:ext>
                </a:extLst>
              </a:tr>
              <a:tr h="244170">
                <a:tc vMerge="1">
                  <a:txBody>
                    <a:bodyPr/>
                    <a:lstStyle/>
                    <a:p>
                      <a:endParaRPr lang="en-IN"/>
                    </a:p>
                  </a:txBody>
                  <a:tcPr/>
                </a:tc>
                <a:tc>
                  <a:txBody>
                    <a:bodyPr/>
                    <a:lstStyle/>
                    <a:p>
                      <a:r>
                        <a:rPr lang="en-US" sz="1050" dirty="0"/>
                        <a:t>Interview Manager Actions - Candidate Talent Record Action Log</a:t>
                      </a:r>
                    </a:p>
                  </a:txBody>
                  <a:tcPr/>
                </a:tc>
                <a:extLst>
                  <a:ext uri="{0D108BD9-81ED-4DB2-BD59-A6C34878D82A}">
                    <a16:rowId xmlns:a16="http://schemas.microsoft.com/office/drawing/2014/main" val="333191798"/>
                  </a:ext>
                </a:extLst>
              </a:tr>
              <a:tr h="244170">
                <a:tc vMerge="1">
                  <a:txBody>
                    <a:bodyPr/>
                    <a:lstStyle/>
                    <a:p>
                      <a:endParaRPr lang="en-IN"/>
                    </a:p>
                  </a:txBody>
                  <a:tcPr/>
                </a:tc>
                <a:tc>
                  <a:txBody>
                    <a:bodyPr/>
                    <a:lstStyle/>
                    <a:p>
                      <a:r>
                        <a:rPr lang="en-US" sz="1050" dirty="0"/>
                        <a:t>Candidate Form Approval - First Approver Comments</a:t>
                      </a:r>
                    </a:p>
                  </a:txBody>
                  <a:tcPr/>
                </a:tc>
                <a:extLst>
                  <a:ext uri="{0D108BD9-81ED-4DB2-BD59-A6C34878D82A}">
                    <a16:rowId xmlns:a16="http://schemas.microsoft.com/office/drawing/2014/main" val="2471809857"/>
                  </a:ext>
                </a:extLst>
              </a:tr>
              <a:tr h="244170">
                <a:tc vMerge="1">
                  <a:txBody>
                    <a:bodyPr/>
                    <a:lstStyle/>
                    <a:p>
                      <a:endParaRPr lang="en-IN"/>
                    </a:p>
                  </a:txBody>
                  <a:tcPr/>
                </a:tc>
                <a:tc>
                  <a:txBody>
                    <a:bodyPr/>
                    <a:lstStyle/>
                    <a:p>
                      <a:r>
                        <a:rPr lang="en-US" sz="1050" dirty="0"/>
                        <a:t>Candidate Import - Update Deleted Candidate</a:t>
                      </a:r>
                    </a:p>
                  </a:txBody>
                  <a:tcPr/>
                </a:tc>
                <a:extLst>
                  <a:ext uri="{0D108BD9-81ED-4DB2-BD59-A6C34878D82A}">
                    <a16:rowId xmlns:a16="http://schemas.microsoft.com/office/drawing/2014/main" val="3287057057"/>
                  </a:ext>
                </a:extLst>
              </a:tr>
              <a:tr h="244170">
                <a:tc vMerge="1">
                  <a:txBody>
                    <a:bodyPr/>
                    <a:lstStyle/>
                    <a:p>
                      <a:endParaRPr lang="en-IN"/>
                    </a:p>
                  </a:txBody>
                  <a:tcPr/>
                </a:tc>
                <a:tc>
                  <a:txBody>
                    <a:bodyPr/>
                    <a:lstStyle/>
                    <a:p>
                      <a:r>
                        <a:rPr lang="en-US" sz="1050" dirty="0"/>
                        <a:t>Document Subsidiary Forms - Restrict Repost</a:t>
                      </a:r>
                    </a:p>
                  </a:txBody>
                  <a:tcPr/>
                </a:tc>
                <a:extLst>
                  <a:ext uri="{0D108BD9-81ED-4DB2-BD59-A6C34878D82A}">
                    <a16:rowId xmlns:a16="http://schemas.microsoft.com/office/drawing/2014/main" val="2873998936"/>
                  </a:ext>
                </a:extLst>
              </a:tr>
              <a:tr h="244170">
                <a:tc vMerge="1">
                  <a:txBody>
                    <a:bodyPr/>
                    <a:lstStyle/>
                    <a:p>
                      <a:endParaRPr lang="en-US" sz="1200" dirty="0"/>
                    </a:p>
                  </a:txBody>
                  <a:tcPr/>
                </a:tc>
                <a:tc>
                  <a:txBody>
                    <a:bodyPr/>
                    <a:lstStyle/>
                    <a:p>
                      <a:r>
                        <a:rPr lang="en-US" sz="1050" dirty="0"/>
                        <a:t>eLink Dashboard</a:t>
                      </a:r>
                    </a:p>
                  </a:txBody>
                  <a:tcPr/>
                </a:tc>
                <a:extLst>
                  <a:ext uri="{0D108BD9-81ED-4DB2-BD59-A6C34878D82A}">
                    <a16:rowId xmlns:a16="http://schemas.microsoft.com/office/drawing/2014/main" val="3337617293"/>
                  </a:ext>
                </a:extLst>
              </a:tr>
              <a:tr h="244170">
                <a:tc rowSpan="3">
                  <a:txBody>
                    <a:bodyPr/>
                    <a:lstStyle/>
                    <a:p>
                      <a:r>
                        <a:rPr lang="en-US" sz="1050" dirty="0"/>
                        <a:t>Workbench</a:t>
                      </a:r>
                    </a:p>
                  </a:txBody>
                  <a:tcPr/>
                </a:tc>
                <a:tc>
                  <a:txBody>
                    <a:bodyPr/>
                    <a:lstStyle/>
                    <a:p>
                      <a:r>
                        <a:rPr lang="en-US" sz="1050" dirty="0"/>
                        <a:t>Automation Manager Trigger Migration</a:t>
                      </a:r>
                    </a:p>
                  </a:txBody>
                  <a:tcPr/>
                </a:tc>
                <a:extLst>
                  <a:ext uri="{0D108BD9-81ED-4DB2-BD59-A6C34878D82A}">
                    <a16:rowId xmlns:a16="http://schemas.microsoft.com/office/drawing/2014/main" val="1925133625"/>
                  </a:ext>
                </a:extLst>
              </a:tr>
              <a:tr h="244170">
                <a:tc vMerge="1">
                  <a:txBody>
                    <a:bodyPr/>
                    <a:lstStyle/>
                    <a:p>
                      <a:endParaRPr lang="en-IN"/>
                    </a:p>
                  </a:txBody>
                  <a:tcPr/>
                </a:tc>
                <a:tc>
                  <a:txBody>
                    <a:bodyPr/>
                    <a:lstStyle/>
                    <a:p>
                      <a:r>
                        <a:rPr lang="en-US" sz="1050" dirty="0"/>
                        <a:t>eLink Dashboard - eLink Respond Instructions</a:t>
                      </a:r>
                    </a:p>
                  </a:txBody>
                  <a:tcPr/>
                </a:tc>
                <a:extLst>
                  <a:ext uri="{0D108BD9-81ED-4DB2-BD59-A6C34878D82A}">
                    <a16:rowId xmlns:a16="http://schemas.microsoft.com/office/drawing/2014/main" val="1839410506"/>
                  </a:ext>
                </a:extLst>
              </a:tr>
              <a:tr h="244170">
                <a:tc vMerge="1">
                  <a:txBody>
                    <a:bodyPr/>
                    <a:lstStyle/>
                    <a:p>
                      <a:endParaRPr lang="en-US" sz="1200" dirty="0"/>
                    </a:p>
                  </a:txBody>
                  <a:tcPr/>
                </a:tc>
                <a:tc>
                  <a:txBody>
                    <a:bodyPr/>
                    <a:lstStyle/>
                    <a:p>
                      <a:r>
                        <a:rPr lang="en-US" sz="1050" dirty="0"/>
                        <a:t>Document Subsidiary Forms - New Form Attribute</a:t>
                      </a:r>
                    </a:p>
                  </a:txBody>
                  <a:tcPr/>
                </a:tc>
                <a:extLst>
                  <a:ext uri="{0D108BD9-81ED-4DB2-BD59-A6C34878D82A}">
                    <a16:rowId xmlns:a16="http://schemas.microsoft.com/office/drawing/2014/main" val="2205122196"/>
                  </a:ext>
                </a:extLst>
              </a:tr>
              <a:tr h="234010">
                <a:tc>
                  <a:txBody>
                    <a:bodyPr/>
                    <a:lstStyle/>
                    <a:p>
                      <a:r>
                        <a:rPr lang="en-US" sz="1050" dirty="0"/>
                        <a:t>Lead Manager</a:t>
                      </a:r>
                    </a:p>
                  </a:txBody>
                  <a:tcPr>
                    <a:lnB w="12700" cmpd="sng">
                      <a:noFill/>
                    </a:lnB>
                  </a:tcPr>
                </a:tc>
                <a:tc>
                  <a:txBody>
                    <a:bodyPr/>
                    <a:lstStyle/>
                    <a:p>
                      <a:r>
                        <a:rPr lang="en-US" sz="1050" dirty="0"/>
                        <a:t>Stack Duplicates</a:t>
                      </a:r>
                    </a:p>
                  </a:txBody>
                  <a:tcPr/>
                </a:tc>
                <a:extLst>
                  <a:ext uri="{0D108BD9-81ED-4DB2-BD59-A6C34878D82A}">
                    <a16:rowId xmlns:a16="http://schemas.microsoft.com/office/drawing/2014/main" val="3735324648"/>
                  </a:ext>
                </a:extLst>
              </a:tr>
              <a:tr h="244170">
                <a:tc>
                  <a:txBody>
                    <a:bodyPr/>
                    <a:lstStyle/>
                    <a:p>
                      <a:endParaRPr lang="en-US" sz="1050" kern="1200" dirty="0">
                        <a:solidFill>
                          <a:schemeClr val="dk1"/>
                        </a:solidFill>
                        <a:latin typeface="+mn-lt"/>
                        <a:ea typeface="+mn-ea"/>
                        <a:cs typeface="+mn-cs"/>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050" dirty="0"/>
                        <a:t>User Permission Update</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60170240"/>
                  </a:ext>
                </a:extLst>
              </a:tr>
            </a:tbl>
          </a:graphicData>
        </a:graphic>
      </p:graphicFrame>
      <p:sp>
        <p:nvSpPr>
          <p:cNvPr id="5" name="TextBox 4">
            <a:extLst>
              <a:ext uri="{FF2B5EF4-FFF2-40B4-BE49-F238E27FC236}">
                <a16:creationId xmlns:a16="http://schemas.microsoft.com/office/drawing/2014/main" id="{EA37260A-A7F3-443F-B703-1DA5B16C3AA5}"/>
              </a:ext>
            </a:extLst>
          </p:cNvPr>
          <p:cNvSpPr txBox="1"/>
          <p:nvPr/>
        </p:nvSpPr>
        <p:spPr>
          <a:xfrm>
            <a:off x="6558113" y="1423163"/>
            <a:ext cx="2484135" cy="869469"/>
          </a:xfrm>
          <a:custGeom>
            <a:avLst/>
            <a:gdLst>
              <a:gd name="csX0" fmla="*/ 0 w 2484135"/>
              <a:gd name="csY0" fmla="*/ 0 h 869469"/>
              <a:gd name="csX1" fmla="*/ 521668 w 2484135"/>
              <a:gd name="csY1" fmla="*/ 0 h 869469"/>
              <a:gd name="csX2" fmla="*/ 993654 w 2484135"/>
              <a:gd name="csY2" fmla="*/ 0 h 869469"/>
              <a:gd name="csX3" fmla="*/ 1465640 w 2484135"/>
              <a:gd name="csY3" fmla="*/ 0 h 869469"/>
              <a:gd name="csX4" fmla="*/ 1937625 w 2484135"/>
              <a:gd name="csY4" fmla="*/ 0 h 869469"/>
              <a:gd name="csX5" fmla="*/ 2484135 w 2484135"/>
              <a:gd name="csY5" fmla="*/ 0 h 869469"/>
              <a:gd name="csX6" fmla="*/ 2484135 w 2484135"/>
              <a:gd name="csY6" fmla="*/ 426040 h 869469"/>
              <a:gd name="csX7" fmla="*/ 2484135 w 2484135"/>
              <a:gd name="csY7" fmla="*/ 869469 h 869469"/>
              <a:gd name="csX8" fmla="*/ 1937625 w 2484135"/>
              <a:gd name="csY8" fmla="*/ 869469 h 869469"/>
              <a:gd name="csX9" fmla="*/ 1391116 w 2484135"/>
              <a:gd name="csY9" fmla="*/ 869469 h 869469"/>
              <a:gd name="csX10" fmla="*/ 943971 w 2484135"/>
              <a:gd name="csY10" fmla="*/ 869469 h 869469"/>
              <a:gd name="csX11" fmla="*/ 496827 w 2484135"/>
              <a:gd name="csY11" fmla="*/ 869469 h 869469"/>
              <a:gd name="csX12" fmla="*/ 0 w 2484135"/>
              <a:gd name="csY12" fmla="*/ 869469 h 869469"/>
              <a:gd name="csX13" fmla="*/ 0 w 2484135"/>
              <a:gd name="csY13" fmla="*/ 434735 h 869469"/>
              <a:gd name="csX14" fmla="*/ 0 w 2484135"/>
              <a:gd name="csY14" fmla="*/ 0 h 869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84135" h="869469" extrusionOk="0">
                <a:moveTo>
                  <a:pt x="0" y="0"/>
                </a:moveTo>
                <a:cubicBezTo>
                  <a:pt x="226022" y="-36778"/>
                  <a:pt x="414772" y="58470"/>
                  <a:pt x="521668" y="0"/>
                </a:cubicBezTo>
                <a:cubicBezTo>
                  <a:pt x="628564" y="-58470"/>
                  <a:pt x="868584" y="56277"/>
                  <a:pt x="993654" y="0"/>
                </a:cubicBezTo>
                <a:cubicBezTo>
                  <a:pt x="1118724" y="-56277"/>
                  <a:pt x="1291399" y="18022"/>
                  <a:pt x="1465640" y="0"/>
                </a:cubicBezTo>
                <a:cubicBezTo>
                  <a:pt x="1639881" y="-18022"/>
                  <a:pt x="1767211" y="55645"/>
                  <a:pt x="1937625" y="0"/>
                </a:cubicBezTo>
                <a:cubicBezTo>
                  <a:pt x="2108039" y="-55645"/>
                  <a:pt x="2251128" y="47920"/>
                  <a:pt x="2484135" y="0"/>
                </a:cubicBezTo>
                <a:cubicBezTo>
                  <a:pt x="2492165" y="174582"/>
                  <a:pt x="2465248" y="289543"/>
                  <a:pt x="2484135" y="426040"/>
                </a:cubicBezTo>
                <a:cubicBezTo>
                  <a:pt x="2503022" y="562537"/>
                  <a:pt x="2465011" y="690320"/>
                  <a:pt x="2484135" y="869469"/>
                </a:cubicBezTo>
                <a:cubicBezTo>
                  <a:pt x="2286055" y="902952"/>
                  <a:pt x="2172435" y="858095"/>
                  <a:pt x="1937625" y="869469"/>
                </a:cubicBezTo>
                <a:cubicBezTo>
                  <a:pt x="1702815" y="880843"/>
                  <a:pt x="1629526" y="866593"/>
                  <a:pt x="1391116" y="869469"/>
                </a:cubicBezTo>
                <a:cubicBezTo>
                  <a:pt x="1152706" y="872345"/>
                  <a:pt x="1125282" y="831387"/>
                  <a:pt x="943971" y="869469"/>
                </a:cubicBezTo>
                <a:cubicBezTo>
                  <a:pt x="762660" y="907551"/>
                  <a:pt x="626185" y="822062"/>
                  <a:pt x="496827" y="869469"/>
                </a:cubicBezTo>
                <a:cubicBezTo>
                  <a:pt x="367469" y="916876"/>
                  <a:pt x="175347" y="810513"/>
                  <a:pt x="0" y="869469"/>
                </a:cubicBezTo>
                <a:cubicBezTo>
                  <a:pt x="-43978" y="773027"/>
                  <a:pt x="41795" y="553108"/>
                  <a:pt x="0" y="434735"/>
                </a:cubicBezTo>
                <a:cubicBezTo>
                  <a:pt x="-41795" y="316362"/>
                  <a:pt x="19165" y="181920"/>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053531555">
                  <a:prstGeom prst="rect">
                    <a:avLst/>
                  </a:prstGeom>
                  <ask:type>
                    <ask:lineSketchScribble/>
                  </ask:type>
                </ask:lineSketchStyleProps>
              </a:ext>
            </a:extLst>
          </a:ln>
        </p:spPr>
        <p:txBody>
          <a:bodyPr wrap="square" rtlCol="0">
            <a:spAutoFit/>
          </a:bodyPr>
          <a:lstStyle/>
          <a:p>
            <a:pPr>
              <a:spcBef>
                <a:spcPts val="600"/>
              </a:spcBef>
            </a:pPr>
            <a:r>
              <a:rPr lang="en-US" b="1" u="sng" dirty="0">
                <a:solidFill>
                  <a:schemeClr val="bg2"/>
                </a:solidFill>
              </a:rPr>
              <a:t>Release Dates</a:t>
            </a:r>
          </a:p>
          <a:p>
            <a:pPr>
              <a:spcBef>
                <a:spcPts val="600"/>
              </a:spcBef>
            </a:pPr>
            <a:r>
              <a:rPr lang="en-US" dirty="0">
                <a:solidFill>
                  <a:schemeClr val="bg2"/>
                </a:solidFill>
              </a:rPr>
              <a:t>Staging: 17</a:t>
            </a:r>
            <a:r>
              <a:rPr lang="en-US" baseline="30000" dirty="0">
                <a:solidFill>
                  <a:schemeClr val="bg2"/>
                </a:solidFill>
              </a:rPr>
              <a:t>th</a:t>
            </a:r>
            <a:r>
              <a:rPr lang="en-US" dirty="0">
                <a:solidFill>
                  <a:schemeClr val="bg2"/>
                </a:solidFill>
              </a:rPr>
              <a:t> March 2021</a:t>
            </a:r>
          </a:p>
          <a:p>
            <a:pPr>
              <a:spcBef>
                <a:spcPts val="600"/>
              </a:spcBef>
            </a:pPr>
            <a:r>
              <a:rPr lang="en-US" dirty="0">
                <a:solidFill>
                  <a:schemeClr val="bg2"/>
                </a:solidFill>
              </a:rPr>
              <a:t>Production: 23</a:t>
            </a:r>
            <a:r>
              <a:rPr lang="en-US" baseline="30000" dirty="0">
                <a:solidFill>
                  <a:schemeClr val="bg2"/>
                </a:solidFill>
              </a:rPr>
              <a:t>rd</a:t>
            </a:r>
            <a:r>
              <a:rPr lang="en-US" dirty="0">
                <a:solidFill>
                  <a:schemeClr val="bg2"/>
                </a:solidFill>
              </a:rPr>
              <a:t> March 2021</a:t>
            </a:r>
          </a:p>
        </p:txBody>
      </p:sp>
      <p:sp>
        <p:nvSpPr>
          <p:cNvPr id="16" name="TextBox 15">
            <a:extLst>
              <a:ext uri="{FF2B5EF4-FFF2-40B4-BE49-F238E27FC236}">
                <a16:creationId xmlns:a16="http://schemas.microsoft.com/office/drawing/2014/main" id="{C2F4A24E-D45E-4C44-A152-37C05E288BFF}"/>
              </a:ext>
            </a:extLst>
          </p:cNvPr>
          <p:cNvSpPr txBox="1"/>
          <p:nvPr/>
        </p:nvSpPr>
        <p:spPr>
          <a:xfrm>
            <a:off x="6558113" y="2644401"/>
            <a:ext cx="2484135" cy="2608406"/>
          </a:xfrm>
          <a:custGeom>
            <a:avLst/>
            <a:gdLst>
              <a:gd name="csX0" fmla="*/ 0 w 2484135"/>
              <a:gd name="csY0" fmla="*/ 0 h 2608406"/>
              <a:gd name="csX1" fmla="*/ 521668 w 2484135"/>
              <a:gd name="csY1" fmla="*/ 0 h 2608406"/>
              <a:gd name="csX2" fmla="*/ 1068178 w 2484135"/>
              <a:gd name="csY2" fmla="*/ 0 h 2608406"/>
              <a:gd name="csX3" fmla="*/ 1540164 w 2484135"/>
              <a:gd name="csY3" fmla="*/ 0 h 2608406"/>
              <a:gd name="csX4" fmla="*/ 2036991 w 2484135"/>
              <a:gd name="csY4" fmla="*/ 0 h 2608406"/>
              <a:gd name="csX5" fmla="*/ 2484135 w 2484135"/>
              <a:gd name="csY5" fmla="*/ 0 h 2608406"/>
              <a:gd name="csX6" fmla="*/ 2484135 w 2484135"/>
              <a:gd name="csY6" fmla="*/ 573849 h 2608406"/>
              <a:gd name="csX7" fmla="*/ 2484135 w 2484135"/>
              <a:gd name="csY7" fmla="*/ 1069446 h 2608406"/>
              <a:gd name="csX8" fmla="*/ 2484135 w 2484135"/>
              <a:gd name="csY8" fmla="*/ 1617212 h 2608406"/>
              <a:gd name="csX9" fmla="*/ 2484135 w 2484135"/>
              <a:gd name="csY9" fmla="*/ 2060641 h 2608406"/>
              <a:gd name="csX10" fmla="*/ 2484135 w 2484135"/>
              <a:gd name="csY10" fmla="*/ 2608406 h 2608406"/>
              <a:gd name="csX11" fmla="*/ 2012149 w 2484135"/>
              <a:gd name="csY11" fmla="*/ 2608406 h 2608406"/>
              <a:gd name="csX12" fmla="*/ 1465640 w 2484135"/>
              <a:gd name="csY12" fmla="*/ 2608406 h 2608406"/>
              <a:gd name="csX13" fmla="*/ 993654 w 2484135"/>
              <a:gd name="csY13" fmla="*/ 2608406 h 2608406"/>
              <a:gd name="csX14" fmla="*/ 471986 w 2484135"/>
              <a:gd name="csY14" fmla="*/ 2608406 h 2608406"/>
              <a:gd name="csX15" fmla="*/ 0 w 2484135"/>
              <a:gd name="csY15" fmla="*/ 2608406 h 2608406"/>
              <a:gd name="csX16" fmla="*/ 0 w 2484135"/>
              <a:gd name="csY16" fmla="*/ 2060641 h 2608406"/>
              <a:gd name="csX17" fmla="*/ 0 w 2484135"/>
              <a:gd name="csY17" fmla="*/ 1486791 h 2608406"/>
              <a:gd name="csX18" fmla="*/ 0 w 2484135"/>
              <a:gd name="csY18" fmla="*/ 965110 h 2608406"/>
              <a:gd name="csX19" fmla="*/ 0 w 2484135"/>
              <a:gd name="csY19" fmla="*/ 495597 h 2608406"/>
              <a:gd name="csX20" fmla="*/ 0 w 2484135"/>
              <a:gd name="csY20" fmla="*/ 0 h 2608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484135" h="2608406" extrusionOk="0">
                <a:moveTo>
                  <a:pt x="0" y="0"/>
                </a:moveTo>
                <a:cubicBezTo>
                  <a:pt x="187189" y="-44887"/>
                  <a:pt x="273305" y="49544"/>
                  <a:pt x="521668" y="0"/>
                </a:cubicBezTo>
                <a:cubicBezTo>
                  <a:pt x="770031" y="-49544"/>
                  <a:pt x="942701" y="33031"/>
                  <a:pt x="1068178" y="0"/>
                </a:cubicBezTo>
                <a:cubicBezTo>
                  <a:pt x="1193655" y="-33031"/>
                  <a:pt x="1332695" y="38818"/>
                  <a:pt x="1540164" y="0"/>
                </a:cubicBezTo>
                <a:cubicBezTo>
                  <a:pt x="1747633" y="-38818"/>
                  <a:pt x="1922949" y="24186"/>
                  <a:pt x="2036991" y="0"/>
                </a:cubicBezTo>
                <a:cubicBezTo>
                  <a:pt x="2151033" y="-24186"/>
                  <a:pt x="2363514" y="35016"/>
                  <a:pt x="2484135" y="0"/>
                </a:cubicBezTo>
                <a:cubicBezTo>
                  <a:pt x="2510475" y="215125"/>
                  <a:pt x="2427647" y="352704"/>
                  <a:pt x="2484135" y="573849"/>
                </a:cubicBezTo>
                <a:cubicBezTo>
                  <a:pt x="2540623" y="794994"/>
                  <a:pt x="2452043" y="882434"/>
                  <a:pt x="2484135" y="1069446"/>
                </a:cubicBezTo>
                <a:cubicBezTo>
                  <a:pt x="2516227" y="1256458"/>
                  <a:pt x="2440113" y="1421532"/>
                  <a:pt x="2484135" y="1617212"/>
                </a:cubicBezTo>
                <a:cubicBezTo>
                  <a:pt x="2528157" y="1812892"/>
                  <a:pt x="2459792" y="1841331"/>
                  <a:pt x="2484135" y="2060641"/>
                </a:cubicBezTo>
                <a:cubicBezTo>
                  <a:pt x="2508478" y="2279951"/>
                  <a:pt x="2438847" y="2466119"/>
                  <a:pt x="2484135" y="2608406"/>
                </a:cubicBezTo>
                <a:cubicBezTo>
                  <a:pt x="2335047" y="2626144"/>
                  <a:pt x="2220243" y="2589269"/>
                  <a:pt x="2012149" y="2608406"/>
                </a:cubicBezTo>
                <a:cubicBezTo>
                  <a:pt x="1804055" y="2627543"/>
                  <a:pt x="1608109" y="2553693"/>
                  <a:pt x="1465640" y="2608406"/>
                </a:cubicBezTo>
                <a:cubicBezTo>
                  <a:pt x="1323171" y="2663119"/>
                  <a:pt x="1227851" y="2565888"/>
                  <a:pt x="993654" y="2608406"/>
                </a:cubicBezTo>
                <a:cubicBezTo>
                  <a:pt x="759457" y="2650924"/>
                  <a:pt x="607361" y="2571973"/>
                  <a:pt x="471986" y="2608406"/>
                </a:cubicBezTo>
                <a:cubicBezTo>
                  <a:pt x="336611" y="2644839"/>
                  <a:pt x="227034" y="2561623"/>
                  <a:pt x="0" y="2608406"/>
                </a:cubicBezTo>
                <a:cubicBezTo>
                  <a:pt x="-63728" y="2367391"/>
                  <a:pt x="16748" y="2318376"/>
                  <a:pt x="0" y="2060641"/>
                </a:cubicBezTo>
                <a:cubicBezTo>
                  <a:pt x="-16748" y="1802907"/>
                  <a:pt x="35404" y="1637765"/>
                  <a:pt x="0" y="1486791"/>
                </a:cubicBezTo>
                <a:cubicBezTo>
                  <a:pt x="-35404" y="1335817"/>
                  <a:pt x="53469" y="1177810"/>
                  <a:pt x="0" y="965110"/>
                </a:cubicBezTo>
                <a:cubicBezTo>
                  <a:pt x="-53469" y="752410"/>
                  <a:pt x="10708" y="601467"/>
                  <a:pt x="0" y="495597"/>
                </a:cubicBezTo>
                <a:cubicBezTo>
                  <a:pt x="-10708" y="389727"/>
                  <a:pt x="12806" y="220825"/>
                  <a:pt x="0" y="0"/>
                </a:cubicBezTo>
                <a:close/>
              </a:path>
            </a:pathLst>
          </a:custGeom>
          <a:noFill/>
          <a:ln>
            <a:solidFill>
              <a:schemeClr val="bg1">
                <a:lumMod val="10000"/>
                <a:lumOff val="90000"/>
              </a:schemeClr>
            </a:solidFill>
            <a:extLst>
              <a:ext uri="{C807C97D-BFC1-408E-A445-0C87EB9F89A2}">
                <ask:lineSketchStyleProps xmlns:ask="http://schemas.microsoft.com/office/drawing/2018/sketchyshapes" sd="3294032953">
                  <a:prstGeom prst="rect">
                    <a:avLst/>
                  </a:prstGeom>
                  <ask:type>
                    <ask:lineSketchScribble/>
                  </ask:type>
                </ask:lineSketchStyleProps>
              </a:ext>
            </a:extLst>
          </a:ln>
        </p:spPr>
        <p:txBody>
          <a:bodyPr wrap="square" rtlCol="0">
            <a:spAutoFit/>
          </a:bodyPr>
          <a:lstStyle/>
          <a:p>
            <a:pPr algn="ctr"/>
            <a:r>
              <a:rPr lang="en-US" b="1" u="sng" dirty="0">
                <a:solidFill>
                  <a:schemeClr val="bg2"/>
                </a:solidFill>
              </a:rPr>
              <a:t>Icon Key</a:t>
            </a:r>
          </a:p>
          <a:p>
            <a:r>
              <a:rPr lang="en-US" dirty="0">
                <a:solidFill>
                  <a:schemeClr val="bg2"/>
                </a:solidFill>
              </a:rPr>
              <a:t>Configurable Feature</a:t>
            </a:r>
          </a:p>
          <a:p>
            <a:r>
              <a:rPr lang="en-US" dirty="0">
                <a:solidFill>
                  <a:schemeClr val="bg2"/>
                </a:solidFill>
              </a:rPr>
              <a:t>Visible Feature</a:t>
            </a:r>
          </a:p>
          <a:p>
            <a:r>
              <a:rPr lang="en-US" dirty="0">
                <a:solidFill>
                  <a:schemeClr val="bg2"/>
                </a:solidFill>
              </a:rPr>
              <a:t>Requires </a:t>
            </a:r>
            <a:r>
              <a:rPr lang="en-US" dirty="0" err="1">
                <a:solidFill>
                  <a:schemeClr val="bg2"/>
                </a:solidFill>
              </a:rPr>
              <a:t>SignalLabs</a:t>
            </a:r>
            <a:r>
              <a:rPr lang="en-US" dirty="0">
                <a:solidFill>
                  <a:schemeClr val="bg2"/>
                </a:solidFill>
              </a:rPr>
              <a:t> to Enable</a:t>
            </a:r>
          </a:p>
          <a:p>
            <a:pPr>
              <a:spcBef>
                <a:spcPts val="600"/>
              </a:spcBef>
            </a:pPr>
            <a:r>
              <a:rPr lang="en-US" dirty="0">
                <a:solidFill>
                  <a:schemeClr val="bg2"/>
                </a:solidFill>
              </a:rPr>
              <a:t>Recruiters Impacted</a:t>
            </a:r>
          </a:p>
          <a:p>
            <a:r>
              <a:rPr lang="en-US" dirty="0">
                <a:solidFill>
                  <a:schemeClr val="bg2"/>
                </a:solidFill>
              </a:rPr>
              <a:t>Candidate Impacted</a:t>
            </a:r>
          </a:p>
          <a:p>
            <a:pPr>
              <a:spcBef>
                <a:spcPts val="600"/>
              </a:spcBef>
            </a:pPr>
            <a:r>
              <a:rPr lang="en-US" dirty="0">
                <a:solidFill>
                  <a:schemeClr val="bg2"/>
                </a:solidFill>
              </a:rPr>
              <a:t>Accessibility Update</a:t>
            </a:r>
          </a:p>
          <a:p>
            <a:r>
              <a:rPr lang="en-US" dirty="0">
                <a:solidFill>
                  <a:schemeClr val="bg2"/>
                </a:solidFill>
              </a:rPr>
              <a:t>Dark Launch Feature</a:t>
            </a:r>
          </a:p>
          <a:p>
            <a:pPr>
              <a:spcBef>
                <a:spcPts val="600"/>
              </a:spcBef>
            </a:pPr>
            <a:r>
              <a:rPr lang="en-US" dirty="0">
                <a:solidFill>
                  <a:schemeClr val="bg2"/>
                </a:solidFill>
              </a:rPr>
              <a:t>RFE</a:t>
            </a:r>
          </a:p>
          <a:p>
            <a:r>
              <a:rPr lang="en-US" dirty="0">
                <a:solidFill>
                  <a:schemeClr val="bg2"/>
                </a:solidFill>
              </a:rPr>
              <a:t>NPS</a:t>
            </a:r>
          </a:p>
        </p:txBody>
      </p:sp>
      <p:pic>
        <p:nvPicPr>
          <p:cNvPr id="17" name="Picture 2" descr="wrench icon">
            <a:extLst>
              <a:ext uri="{FF2B5EF4-FFF2-40B4-BE49-F238E27FC236}">
                <a16:creationId xmlns:a16="http://schemas.microsoft.com/office/drawing/2014/main" id="{B066A627-0D0E-4703-A8B2-5398C52869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316500" y="2905696"/>
            <a:ext cx="162376" cy="178459"/>
          </a:xfrm>
          <a:prstGeom prst="rect">
            <a:avLst/>
          </a:prstGeom>
          <a:solidFill>
            <a:schemeClr val="accent5">
              <a:lumMod val="40000"/>
              <a:lumOff val="60000"/>
            </a:schemeClr>
          </a:solidFill>
          <a:ln>
            <a:noFill/>
          </a:ln>
        </p:spPr>
      </p:pic>
      <p:pic>
        <p:nvPicPr>
          <p:cNvPr id="18" name="Picture 4" descr="eyes icon">
            <a:extLst>
              <a:ext uri="{FF2B5EF4-FFF2-40B4-BE49-F238E27FC236}">
                <a16:creationId xmlns:a16="http://schemas.microsoft.com/office/drawing/2014/main" id="{7424F9A0-63FC-43EC-8AC0-C85914C0F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3101864"/>
            <a:ext cx="162376" cy="178459"/>
          </a:xfrm>
          <a:prstGeom prst="rect">
            <a:avLst/>
          </a:prstGeom>
          <a:solidFill>
            <a:schemeClr val="accent5">
              <a:lumMod val="40000"/>
              <a:lumOff val="60000"/>
            </a:schemeClr>
          </a:solidFill>
        </p:spPr>
      </p:pic>
      <p:pic>
        <p:nvPicPr>
          <p:cNvPr id="19" name="Picture 18">
            <a:extLst>
              <a:ext uri="{FF2B5EF4-FFF2-40B4-BE49-F238E27FC236}">
                <a16:creationId xmlns:a16="http://schemas.microsoft.com/office/drawing/2014/main" id="{7275772D-89A5-4D4A-88E7-DBC2AA290D63}"/>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8531814" y="3324677"/>
            <a:ext cx="162376" cy="178459"/>
          </a:xfrm>
          <a:prstGeom prst="rect">
            <a:avLst/>
          </a:prstGeom>
          <a:solidFill>
            <a:schemeClr val="accent5">
              <a:lumMod val="40000"/>
              <a:lumOff val="60000"/>
            </a:schemeClr>
          </a:solidFill>
        </p:spPr>
      </p:pic>
      <p:pic>
        <p:nvPicPr>
          <p:cNvPr id="20" name="Picture 19">
            <a:extLst>
              <a:ext uri="{FF2B5EF4-FFF2-40B4-BE49-F238E27FC236}">
                <a16:creationId xmlns:a16="http://schemas.microsoft.com/office/drawing/2014/main" id="{D955720C-80C0-4A1D-98E4-95A2431BB87F}"/>
              </a:ext>
            </a:extLst>
          </p:cNvPr>
          <p:cNvPicPr>
            <a:picLocks noChangeAspect="1"/>
          </p:cNvPicPr>
          <p:nvPr/>
        </p:nvPicPr>
        <p:blipFill>
          <a:blip r:embed="rId7"/>
          <a:stretch>
            <a:fillRect/>
          </a:stretch>
        </p:blipFill>
        <p:spPr>
          <a:xfrm>
            <a:off x="8305675" y="3590445"/>
            <a:ext cx="162376" cy="178459"/>
          </a:xfrm>
          <a:prstGeom prst="rect">
            <a:avLst/>
          </a:prstGeom>
        </p:spPr>
      </p:pic>
      <p:pic>
        <p:nvPicPr>
          <p:cNvPr id="21" name="Picture 20">
            <a:extLst>
              <a:ext uri="{FF2B5EF4-FFF2-40B4-BE49-F238E27FC236}">
                <a16:creationId xmlns:a16="http://schemas.microsoft.com/office/drawing/2014/main" id="{2D0F7BC7-ADB5-437B-B5E8-74D56DE93B0E}"/>
              </a:ext>
            </a:extLst>
          </p:cNvPr>
          <p:cNvPicPr>
            <a:picLocks noChangeAspect="1"/>
          </p:cNvPicPr>
          <p:nvPr/>
        </p:nvPicPr>
        <p:blipFill>
          <a:blip r:embed="rId8"/>
          <a:stretch>
            <a:fillRect/>
          </a:stretch>
        </p:blipFill>
        <p:spPr>
          <a:xfrm>
            <a:off x="8267341" y="4075578"/>
            <a:ext cx="318738" cy="178459"/>
          </a:xfrm>
          <a:prstGeom prst="rect">
            <a:avLst/>
          </a:prstGeom>
        </p:spPr>
      </p:pic>
      <p:pic>
        <p:nvPicPr>
          <p:cNvPr id="22" name="Picture 21">
            <a:extLst>
              <a:ext uri="{FF2B5EF4-FFF2-40B4-BE49-F238E27FC236}">
                <a16:creationId xmlns:a16="http://schemas.microsoft.com/office/drawing/2014/main" id="{4742CBCA-3BB0-42BB-A2D8-E243281D31D1}"/>
              </a:ext>
            </a:extLst>
          </p:cNvPr>
          <p:cNvPicPr>
            <a:picLocks noChangeAspect="1"/>
          </p:cNvPicPr>
          <p:nvPr/>
        </p:nvPicPr>
        <p:blipFill>
          <a:blip r:embed="rId9"/>
          <a:stretch>
            <a:fillRect/>
          </a:stretch>
        </p:blipFill>
        <p:spPr>
          <a:xfrm>
            <a:off x="8316500" y="4296252"/>
            <a:ext cx="184026" cy="178459"/>
          </a:xfrm>
          <a:prstGeom prst="rect">
            <a:avLst/>
          </a:prstGeom>
        </p:spPr>
      </p:pic>
      <p:pic>
        <p:nvPicPr>
          <p:cNvPr id="27" name="Picture 26">
            <a:extLst>
              <a:ext uri="{FF2B5EF4-FFF2-40B4-BE49-F238E27FC236}">
                <a16:creationId xmlns:a16="http://schemas.microsoft.com/office/drawing/2014/main" id="{9B5CB137-2568-422B-943A-AD041D6E77E0}"/>
              </a:ext>
            </a:extLst>
          </p:cNvPr>
          <p:cNvPicPr>
            <a:picLocks noChangeAspect="1"/>
          </p:cNvPicPr>
          <p:nvPr/>
        </p:nvPicPr>
        <p:blipFill>
          <a:blip r:embed="rId10">
            <a:biLevel thresh="75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8289592" y="3801839"/>
            <a:ext cx="178459" cy="178459"/>
          </a:xfrm>
          <a:prstGeom prst="rect">
            <a:avLst/>
          </a:prstGeom>
          <a:solidFill>
            <a:schemeClr val="accent5">
              <a:lumMod val="40000"/>
              <a:lumOff val="60000"/>
            </a:schemeClr>
          </a:solidFill>
        </p:spPr>
      </p:pic>
      <p:sp>
        <p:nvSpPr>
          <p:cNvPr id="28" name="Speech Bubble: Oval 27">
            <a:extLst>
              <a:ext uri="{FF2B5EF4-FFF2-40B4-BE49-F238E27FC236}">
                <a16:creationId xmlns:a16="http://schemas.microsoft.com/office/drawing/2014/main" id="{5194C0C3-9B8B-46D4-A5EF-78ABAB85C868}"/>
              </a:ext>
            </a:extLst>
          </p:cNvPr>
          <p:cNvSpPr/>
          <p:nvPr/>
        </p:nvSpPr>
        <p:spPr>
          <a:xfrm>
            <a:off x="6979753" y="4791826"/>
            <a:ext cx="335353" cy="206467"/>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900" dirty="0">
                <a:latin typeface="Arial"/>
                <a:cs typeface="Arial"/>
              </a:rPr>
              <a:t>NPS</a:t>
            </a:r>
          </a:p>
        </p:txBody>
      </p:sp>
      <p:sp>
        <p:nvSpPr>
          <p:cNvPr id="29" name="Star: 5 Points 28">
            <a:extLst>
              <a:ext uri="{FF2B5EF4-FFF2-40B4-BE49-F238E27FC236}">
                <a16:creationId xmlns:a16="http://schemas.microsoft.com/office/drawing/2014/main" id="{536C299A-1443-4627-8342-00BC67EF52EB}"/>
              </a:ext>
            </a:extLst>
          </p:cNvPr>
          <p:cNvSpPr/>
          <p:nvPr/>
        </p:nvSpPr>
        <p:spPr>
          <a:xfrm>
            <a:off x="6934054" y="4410659"/>
            <a:ext cx="426753" cy="381167"/>
          </a:xfrm>
          <a:prstGeom prst="star5">
            <a:avLst/>
          </a:prstGeom>
          <a:solidFill>
            <a:srgbClr val="FFFF00"/>
          </a:solidFill>
          <a:ln>
            <a:solidFill>
              <a:srgbClr val="051B75"/>
            </a:solidFill>
          </a:ln>
        </p:spPr>
        <p:txBody>
          <a:bodyPr wrap="square" lIns="0" tIns="0" rIns="0" bIns="0" rtlCol="0" anchor="ctr">
            <a:noAutofit/>
          </a:bodyPr>
          <a:lstStyle/>
          <a:p>
            <a:pPr algn="ctr"/>
            <a:r>
              <a:rPr lang="en-US" sz="600" dirty="0">
                <a:latin typeface="Arial"/>
                <a:cs typeface="Arial"/>
              </a:rPr>
              <a:t>RFE</a:t>
            </a:r>
          </a:p>
        </p:txBody>
      </p:sp>
    </p:spTree>
    <p:extLst>
      <p:ext uri="{BB962C8B-B14F-4D97-AF65-F5344CB8AC3E}">
        <p14:creationId xmlns:p14="http://schemas.microsoft.com/office/powerpoint/2010/main" val="2085575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4371-75C1-4817-B297-1FDDE73ECA57}"/>
              </a:ext>
            </a:extLst>
          </p:cNvPr>
          <p:cNvSpPr>
            <a:spLocks noGrp="1"/>
          </p:cNvSpPr>
          <p:nvPr>
            <p:ph type="title"/>
          </p:nvPr>
        </p:nvSpPr>
        <p:spPr>
          <a:xfrm>
            <a:off x="228600" y="226314"/>
            <a:ext cx="4114800" cy="959358"/>
          </a:xfrm>
        </p:spPr>
        <p:txBody>
          <a:bodyPr/>
          <a:lstStyle/>
          <a:p>
            <a:r>
              <a:rPr lang="en-US" dirty="0"/>
              <a:t>Dark Launch Features</a:t>
            </a:r>
          </a:p>
        </p:txBody>
      </p:sp>
      <p:sp>
        <p:nvSpPr>
          <p:cNvPr id="5" name="Slide Number Placeholder 4">
            <a:extLst>
              <a:ext uri="{FF2B5EF4-FFF2-40B4-BE49-F238E27FC236}">
                <a16:creationId xmlns:a16="http://schemas.microsoft.com/office/drawing/2014/main" id="{0FBAC65E-7FA2-44A0-B10B-3746A169DA1B}"/>
              </a:ext>
            </a:extLst>
          </p:cNvPr>
          <p:cNvSpPr>
            <a:spLocks noGrp="1"/>
          </p:cNvSpPr>
          <p:nvPr>
            <p:ph type="sldNum" sz="quarter" idx="4"/>
          </p:nvPr>
        </p:nvSpPr>
        <p:spPr/>
        <p:txBody>
          <a:bodyPr/>
          <a:lstStyle/>
          <a:p>
            <a:fld id="{D0BE6F14-FF48-0F4F-A8AA-2E3F25371E4A}" type="slidenum">
              <a:rPr lang="en-US" smtClean="0"/>
              <a:pPr/>
              <a:t>15</a:t>
            </a:fld>
            <a:endParaRPr lang="en-US" dirty="0"/>
          </a:p>
        </p:txBody>
      </p:sp>
      <p:pic>
        <p:nvPicPr>
          <p:cNvPr id="6" name="Graphic 5" descr="Moon and stars">
            <a:extLst>
              <a:ext uri="{FF2B5EF4-FFF2-40B4-BE49-F238E27FC236}">
                <a16:creationId xmlns:a16="http://schemas.microsoft.com/office/drawing/2014/main" id="{23657719-8682-402D-A067-80CFF0CB1B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52341" y="161037"/>
            <a:ext cx="348503" cy="348503"/>
          </a:xfrm>
          <a:prstGeom prst="rect">
            <a:avLst/>
          </a:prstGeom>
        </p:spPr>
      </p:pic>
    </p:spTree>
    <p:extLst>
      <p:ext uri="{BB962C8B-B14F-4D97-AF65-F5344CB8AC3E}">
        <p14:creationId xmlns:p14="http://schemas.microsoft.com/office/powerpoint/2010/main" val="58772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p:txBody>
          <a:bodyPr/>
          <a:lstStyle/>
          <a:p>
            <a:pPr>
              <a:spcBef>
                <a:spcPts val="0"/>
              </a:spcBef>
            </a:pPr>
            <a:r>
              <a:rPr lang="en-US" sz="1400" dirty="0"/>
              <a:t>Data Insight Tool - DIT</a:t>
            </a:r>
            <a:br>
              <a:rPr lang="en-US" sz="1400" dirty="0"/>
            </a:br>
            <a:br>
              <a:rPr lang="en-US" sz="1600" dirty="0"/>
            </a:br>
            <a:r>
              <a:rPr lang="en-US" sz="2000" b="1" dirty="0"/>
              <a:t>Renew Multiple Scheduled Jobs</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23950"/>
            <a:ext cx="4518660" cy="3818382"/>
          </a:xfrm>
        </p:spPr>
        <p:txBody>
          <a:bodyPr/>
          <a:lstStyle/>
          <a:p>
            <a:r>
              <a:rPr lang="en-US" dirty="0"/>
              <a:t>RTC #: 133997</a:t>
            </a:r>
          </a:p>
          <a:p>
            <a:r>
              <a:rPr lang="en-US" sz="1800" b="1" dirty="0"/>
              <a:t>Description</a:t>
            </a:r>
            <a:r>
              <a:rPr lang="en-US" sz="1800" dirty="0"/>
              <a:t>: </a:t>
            </a:r>
          </a:p>
          <a:p>
            <a:endParaRPr lang="en-US" sz="1800" dirty="0"/>
          </a:p>
          <a:p>
            <a:r>
              <a:rPr lang="en-US" dirty="0"/>
              <a:t>Previously, the </a:t>
            </a:r>
            <a:r>
              <a:rPr lang="en-US" b="1" dirty="0"/>
              <a:t>My Scheduled Jobs </a:t>
            </a:r>
            <a:r>
              <a:rPr lang="en-US" dirty="0"/>
              <a:t>featured radio buttons for the list of scheduled jobs.</a:t>
            </a:r>
          </a:p>
          <a:p>
            <a:endParaRPr lang="en-US" dirty="0"/>
          </a:p>
          <a:p>
            <a:r>
              <a:rPr lang="en-US" dirty="0"/>
              <a:t>Users were required to select each job to renew.</a:t>
            </a:r>
          </a:p>
          <a:p>
            <a:endParaRPr lang="en-US" dirty="0"/>
          </a:p>
          <a:p>
            <a:r>
              <a:rPr lang="en-US" dirty="0"/>
              <a:t>With this release, users can select multiple scheduled jobs at the same time and renew them in a single action.</a:t>
            </a:r>
          </a:p>
          <a:p>
            <a:endParaRPr lang="en-US" dirty="0"/>
          </a:p>
          <a:p>
            <a:r>
              <a:rPr lang="en-US" dirty="0"/>
              <a:t>The radio buttons are replaced by check boxes.</a:t>
            </a:r>
          </a:p>
          <a:p>
            <a:endParaRPr lang="en-US" dirty="0"/>
          </a:p>
          <a:p>
            <a:r>
              <a:rPr lang="en-US" dirty="0"/>
              <a:t>Users can select multiple schedule jobs that are near expiration and renew them all in a single action.</a:t>
            </a:r>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8"/>
            <a:ext cx="4114800" cy="26245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i="1" dirty="0"/>
              <a:t>This will help users to “Renew” multiple schedules (expiring or expired) at one go.</a:t>
            </a:r>
          </a:p>
          <a:p>
            <a:endParaRPr lang="en-US" sz="1800" dirty="0"/>
          </a:p>
          <a:p>
            <a:r>
              <a:rPr lang="en-US" sz="1800" dirty="0"/>
              <a:t> </a:t>
            </a:r>
          </a:p>
        </p:txBody>
      </p:sp>
      <p:pic>
        <p:nvPicPr>
          <p:cNvPr id="10" name="Graphic 9" descr="Compass">
            <a:extLst>
              <a:ext uri="{FF2B5EF4-FFF2-40B4-BE49-F238E27FC236}">
                <a16:creationId xmlns:a16="http://schemas.microsoft.com/office/drawing/2014/main" id="{6528A163-AD38-413A-B3D7-0CCA165F5D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60063" y="117931"/>
            <a:ext cx="327129" cy="327129"/>
          </a:xfrm>
          <a:prstGeom prst="rect">
            <a:avLst/>
          </a:prstGeom>
        </p:spPr>
      </p:pic>
      <p:pic>
        <p:nvPicPr>
          <p:cNvPr id="12" name="Picture 4" descr="eyes icon">
            <a:extLst>
              <a:ext uri="{FF2B5EF4-FFF2-40B4-BE49-F238E27FC236}">
                <a16:creationId xmlns:a16="http://schemas.microsoft.com/office/drawing/2014/main" id="{BBC66591-5D1C-4BA5-971A-B24B6C4E1A1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6670495" y="494866"/>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560" y="949698"/>
            <a:ext cx="348503" cy="348503"/>
          </a:xfrm>
          <a:prstGeom prst="rect">
            <a:avLst/>
          </a:prstGeom>
        </p:spPr>
      </p:pic>
      <p:sp>
        <p:nvSpPr>
          <p:cNvPr id="17" name="Rectangle 16">
            <a:extLst>
              <a:ext uri="{FF2B5EF4-FFF2-40B4-BE49-F238E27FC236}">
                <a16:creationId xmlns:a16="http://schemas.microsoft.com/office/drawing/2014/main" id="{6C7588CD-EDBA-4931-9036-2D58D6E452E6}"/>
              </a:ext>
            </a:extLst>
          </p:cNvPr>
          <p:cNvSpPr/>
          <p:nvPr/>
        </p:nvSpPr>
        <p:spPr>
          <a:xfrm>
            <a:off x="4572000" y="4418085"/>
            <a:ext cx="4518660" cy="646331"/>
          </a:xfrm>
          <a:prstGeom prst="rect">
            <a:avLst/>
          </a:prstGeom>
        </p:spPr>
        <p:txBody>
          <a:bodyPr wrap="square">
            <a:spAutoFit/>
          </a:bodyPr>
          <a:lstStyle/>
          <a:p>
            <a:r>
              <a:rPr lang="en-US" sz="1200" b="1" dirty="0">
                <a:solidFill>
                  <a:schemeClr val="bg2"/>
                </a:solidFill>
              </a:rPr>
              <a:t>Note</a:t>
            </a:r>
            <a:r>
              <a:rPr lang="en-US" sz="1200" dirty="0">
                <a:solidFill>
                  <a:schemeClr val="bg2"/>
                </a:solidFill>
              </a:rPr>
              <a:t>: </a:t>
            </a:r>
            <a:r>
              <a:rPr lang="en-US" sz="1200" b="1" dirty="0">
                <a:solidFill>
                  <a:schemeClr val="bg2"/>
                </a:solidFill>
              </a:rPr>
              <a:t>Only Renew action available upon selecting multiple scheduled jobs. Other actions are being considered for future releases.</a:t>
            </a:r>
          </a:p>
        </p:txBody>
      </p:sp>
      <p:sp>
        <p:nvSpPr>
          <p:cNvPr id="18" name="Slide Number Placeholder 4">
            <a:extLst>
              <a:ext uri="{FF2B5EF4-FFF2-40B4-BE49-F238E27FC236}">
                <a16:creationId xmlns:a16="http://schemas.microsoft.com/office/drawing/2014/main" id="{6AC528B5-F9B1-498C-A02E-4338EC539261}"/>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16</a:t>
            </a:fld>
            <a:endParaRPr lang="en-US" dirty="0"/>
          </a:p>
        </p:txBody>
      </p:sp>
    </p:spTree>
    <p:extLst>
      <p:ext uri="{BB962C8B-B14F-4D97-AF65-F5344CB8AC3E}">
        <p14:creationId xmlns:p14="http://schemas.microsoft.com/office/powerpoint/2010/main" val="58002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9755-0D28-49CD-8F6C-8C084C28552F}"/>
              </a:ext>
            </a:extLst>
          </p:cNvPr>
          <p:cNvSpPr>
            <a:spLocks noGrp="1"/>
          </p:cNvSpPr>
          <p:nvPr>
            <p:ph type="title"/>
          </p:nvPr>
        </p:nvSpPr>
        <p:spPr/>
        <p:txBody>
          <a:bodyPr/>
          <a:lstStyle/>
          <a:p>
            <a:r>
              <a:rPr lang="en-US" b="1" dirty="0"/>
              <a:t>Renew Multiple Scheduled Jobs</a:t>
            </a:r>
            <a:endParaRPr lang="en-US" dirty="0"/>
          </a:p>
        </p:txBody>
      </p:sp>
      <p:sp>
        <p:nvSpPr>
          <p:cNvPr id="4" name="Text Placeholder 3">
            <a:extLst>
              <a:ext uri="{FF2B5EF4-FFF2-40B4-BE49-F238E27FC236}">
                <a16:creationId xmlns:a16="http://schemas.microsoft.com/office/drawing/2014/main" id="{36C37280-7901-46E6-B2EC-DCF563E450DD}"/>
              </a:ext>
            </a:extLst>
          </p:cNvPr>
          <p:cNvSpPr>
            <a:spLocks noGrp="1"/>
          </p:cNvSpPr>
          <p:nvPr>
            <p:ph type="body" sz="quarter" idx="13"/>
          </p:nvPr>
        </p:nvSpPr>
        <p:spPr/>
        <p:txBody>
          <a:bodyPr/>
          <a:lstStyle/>
          <a:p>
            <a:r>
              <a:rPr lang="en-US" sz="900" dirty="0"/>
              <a:t>Data Insight Tool - DIT</a:t>
            </a:r>
            <a:br>
              <a:rPr lang="en-US" sz="900" dirty="0"/>
            </a:br>
            <a:br>
              <a:rPr lang="en-US" sz="1000" dirty="0"/>
            </a:br>
            <a:endParaRPr lang="en-US" dirty="0"/>
          </a:p>
        </p:txBody>
      </p:sp>
      <p:sp>
        <p:nvSpPr>
          <p:cNvPr id="6" name="Slide Number Placeholder 5">
            <a:extLst>
              <a:ext uri="{FF2B5EF4-FFF2-40B4-BE49-F238E27FC236}">
                <a16:creationId xmlns:a16="http://schemas.microsoft.com/office/drawing/2014/main" id="{95417D32-717C-4328-BC33-B428D4ABE35A}"/>
              </a:ext>
            </a:extLst>
          </p:cNvPr>
          <p:cNvSpPr>
            <a:spLocks noGrp="1"/>
          </p:cNvSpPr>
          <p:nvPr>
            <p:ph type="sldNum" sz="quarter" idx="4"/>
          </p:nvPr>
        </p:nvSpPr>
        <p:spPr/>
        <p:txBody>
          <a:bodyPr/>
          <a:lstStyle/>
          <a:p>
            <a:fld id="{D0BE6F14-FF48-0F4F-A8AA-2E3F25371E4A}" type="slidenum">
              <a:rPr lang="en-US" smtClean="0"/>
              <a:pPr/>
              <a:t>17</a:t>
            </a:fld>
            <a:endParaRPr lang="en-US" dirty="0"/>
          </a:p>
        </p:txBody>
      </p:sp>
      <p:pic>
        <p:nvPicPr>
          <p:cNvPr id="9" name="Picture 8">
            <a:extLst>
              <a:ext uri="{FF2B5EF4-FFF2-40B4-BE49-F238E27FC236}">
                <a16:creationId xmlns:a16="http://schemas.microsoft.com/office/drawing/2014/main" id="{DD228DB5-62D8-49A7-8FD3-4FBC7E1CBA19}"/>
              </a:ext>
            </a:extLst>
          </p:cNvPr>
          <p:cNvPicPr>
            <a:picLocks noChangeAspect="1"/>
          </p:cNvPicPr>
          <p:nvPr/>
        </p:nvPicPr>
        <p:blipFill>
          <a:blip r:embed="rId2"/>
          <a:stretch>
            <a:fillRect/>
          </a:stretch>
        </p:blipFill>
        <p:spPr>
          <a:xfrm>
            <a:off x="4681847" y="900352"/>
            <a:ext cx="4352305" cy="2030916"/>
          </a:xfrm>
          <a:prstGeom prst="rect">
            <a:avLst/>
          </a:prstGeom>
        </p:spPr>
      </p:pic>
      <p:pic>
        <p:nvPicPr>
          <p:cNvPr id="10" name="Picture 9">
            <a:extLst>
              <a:ext uri="{FF2B5EF4-FFF2-40B4-BE49-F238E27FC236}">
                <a16:creationId xmlns:a16="http://schemas.microsoft.com/office/drawing/2014/main" id="{F1C704E7-9362-4DCA-ACC3-C4B8AD507574}"/>
              </a:ext>
            </a:extLst>
          </p:cNvPr>
          <p:cNvPicPr>
            <a:picLocks noChangeAspect="1"/>
          </p:cNvPicPr>
          <p:nvPr/>
        </p:nvPicPr>
        <p:blipFill>
          <a:blip r:embed="rId3"/>
          <a:stretch>
            <a:fillRect/>
          </a:stretch>
        </p:blipFill>
        <p:spPr>
          <a:xfrm>
            <a:off x="53970" y="3000391"/>
            <a:ext cx="2895238" cy="1333333"/>
          </a:xfrm>
          <a:prstGeom prst="rect">
            <a:avLst/>
          </a:prstGeom>
        </p:spPr>
      </p:pic>
      <p:pic>
        <p:nvPicPr>
          <p:cNvPr id="11" name="Picture 10">
            <a:extLst>
              <a:ext uri="{FF2B5EF4-FFF2-40B4-BE49-F238E27FC236}">
                <a16:creationId xmlns:a16="http://schemas.microsoft.com/office/drawing/2014/main" id="{3BACC65D-07E0-4CAE-A435-0E0A41229C24}"/>
              </a:ext>
            </a:extLst>
          </p:cNvPr>
          <p:cNvPicPr>
            <a:picLocks noChangeAspect="1"/>
          </p:cNvPicPr>
          <p:nvPr/>
        </p:nvPicPr>
        <p:blipFill>
          <a:blip r:embed="rId4"/>
          <a:stretch>
            <a:fillRect/>
          </a:stretch>
        </p:blipFill>
        <p:spPr>
          <a:xfrm>
            <a:off x="53970" y="900352"/>
            <a:ext cx="4494856" cy="2030916"/>
          </a:xfrm>
          <a:prstGeom prst="rect">
            <a:avLst/>
          </a:prstGeom>
        </p:spPr>
      </p:pic>
      <p:sp>
        <p:nvSpPr>
          <p:cNvPr id="12" name="TextBox 11">
            <a:extLst>
              <a:ext uri="{FF2B5EF4-FFF2-40B4-BE49-F238E27FC236}">
                <a16:creationId xmlns:a16="http://schemas.microsoft.com/office/drawing/2014/main" id="{69058286-3811-4F70-B757-A7F63375A332}"/>
              </a:ext>
            </a:extLst>
          </p:cNvPr>
          <p:cNvSpPr txBox="1"/>
          <p:nvPr/>
        </p:nvSpPr>
        <p:spPr>
          <a:xfrm>
            <a:off x="3195432" y="3163292"/>
            <a:ext cx="5998723" cy="1338828"/>
          </a:xfrm>
          <a:prstGeom prst="rect">
            <a:avLst/>
          </a:prstGeom>
          <a:noFill/>
        </p:spPr>
        <p:txBody>
          <a:bodyPr wrap="square" rtlCol="0">
            <a:spAutoFit/>
          </a:bodyPr>
          <a:lstStyle/>
          <a:p>
            <a:r>
              <a:rPr lang="en-IN" b="1" dirty="0">
                <a:solidFill>
                  <a:schemeClr val="bg2"/>
                </a:solidFill>
              </a:rPr>
              <a:t>Note</a:t>
            </a:r>
            <a:r>
              <a:rPr lang="en-IN" dirty="0">
                <a:solidFill>
                  <a:schemeClr val="bg2"/>
                </a:solidFill>
              </a:rPr>
              <a:t>: If multiple schedules are selected for “Renew” action , then the system will display an alert message. It will only renew the schedules which either expired or are going to expire within next 14 days. Rest all selected jobs will be ignored.</a:t>
            </a:r>
          </a:p>
          <a:p>
            <a:endParaRPr lang="en-IN" dirty="0">
              <a:solidFill>
                <a:schemeClr val="bg2"/>
              </a:solidFill>
            </a:endParaRPr>
          </a:p>
          <a:p>
            <a:r>
              <a:rPr lang="en-IN" dirty="0">
                <a:solidFill>
                  <a:schemeClr val="bg2"/>
                </a:solidFill>
              </a:rPr>
              <a:t>The renewal date would be calculated based on “Schedule type”.</a:t>
            </a:r>
          </a:p>
        </p:txBody>
      </p:sp>
    </p:spTree>
    <p:extLst>
      <p:ext uri="{BB962C8B-B14F-4D97-AF65-F5344CB8AC3E}">
        <p14:creationId xmlns:p14="http://schemas.microsoft.com/office/powerpoint/2010/main" val="289804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p:txBody>
          <a:bodyPr/>
          <a:lstStyle/>
          <a:p>
            <a:pPr>
              <a:spcBef>
                <a:spcPts val="0"/>
              </a:spcBef>
            </a:pPr>
            <a:r>
              <a:rPr lang="en-US" sz="1400" dirty="0"/>
              <a:t>BrassRing UI</a:t>
            </a:r>
            <a:br>
              <a:rPr lang="en-US" sz="1400" dirty="0"/>
            </a:br>
            <a:br>
              <a:rPr lang="en-US" sz="1600" dirty="0"/>
            </a:br>
            <a:r>
              <a:rPr lang="en-US" sz="2000" b="1" dirty="0"/>
              <a:t>Reqs – New “Skills” Fields</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23950"/>
            <a:ext cx="4518660" cy="3818382"/>
          </a:xfrm>
        </p:spPr>
        <p:txBody>
          <a:bodyPr/>
          <a:lstStyle/>
          <a:p>
            <a:r>
              <a:rPr lang="en-US" dirty="0"/>
              <a:t>RTC #: 132346</a:t>
            </a:r>
          </a:p>
          <a:p>
            <a:r>
              <a:rPr lang="en-US" sz="1800" b="1" dirty="0"/>
              <a:t>Description</a:t>
            </a:r>
            <a:r>
              <a:rPr lang="en-US" sz="1800" dirty="0"/>
              <a:t>: </a:t>
            </a:r>
          </a:p>
          <a:p>
            <a:endParaRPr lang="en-US" sz="1800" dirty="0"/>
          </a:p>
          <a:p>
            <a:r>
              <a:rPr lang="en-US" dirty="0"/>
              <a:t>Starting this release, two new custom req ﬁelds are added in the custom req ﬁelds screen. </a:t>
            </a:r>
          </a:p>
          <a:p>
            <a:endParaRPr lang="en-US" b="1" dirty="0"/>
          </a:p>
          <a:p>
            <a:pPr marL="285750" indent="-285750">
              <a:buFont typeface="Wingdings" panose="05000000000000000000" pitchFamily="2" charset="2"/>
              <a:buChar char="ü"/>
            </a:pPr>
            <a:r>
              <a:rPr lang="en-US" b="1" dirty="0"/>
              <a:t>Required Skills </a:t>
            </a:r>
            <a:endParaRPr lang="en-US" dirty="0"/>
          </a:p>
          <a:p>
            <a:pPr marL="285750" indent="-285750">
              <a:buFont typeface="Wingdings" panose="05000000000000000000" pitchFamily="2" charset="2"/>
              <a:buChar char="ü"/>
            </a:pPr>
            <a:r>
              <a:rPr lang="en-US" b="1" dirty="0"/>
              <a:t>Recommended Skills</a:t>
            </a:r>
            <a:endParaRPr lang="en-US" dirty="0"/>
          </a:p>
          <a:p>
            <a:endParaRPr lang="en-US" dirty="0"/>
          </a:p>
          <a:p>
            <a:r>
              <a:rPr lang="en-US" dirty="0"/>
              <a:t>These ﬁelds can be added to any req templates.</a:t>
            </a:r>
          </a:p>
          <a:p>
            <a:endParaRPr lang="en-US" dirty="0"/>
          </a:p>
          <a:p>
            <a:r>
              <a:rPr lang="en-US" dirty="0"/>
              <a:t>Users can select multiple skills at the same time for each field.</a:t>
            </a:r>
          </a:p>
          <a:p>
            <a:endParaRPr lang="en-US" dirty="0"/>
          </a:p>
          <a:p>
            <a:r>
              <a:rPr lang="en-US" dirty="0"/>
              <a:t>The fields will be available based on a new Workbench client setting.</a:t>
            </a:r>
            <a:endParaRPr lang="en-IN" dirty="0"/>
          </a:p>
          <a:p>
            <a:endParaRPr lang="en-IN" dirty="0"/>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7"/>
            <a:ext cx="4114800" cy="38183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i="1" dirty="0"/>
              <a:t>Skills can be published along with the job on the TG.</a:t>
            </a:r>
          </a:p>
          <a:p>
            <a:pPr marL="285750" indent="-285750">
              <a:buFont typeface="Wingdings" panose="05000000000000000000" pitchFamily="2" charset="2"/>
              <a:buChar char="ü"/>
            </a:pPr>
            <a:r>
              <a:rPr lang="en-US" sz="1800" i="1" dirty="0"/>
              <a:t>Candidates would be able to see the skills necessary for the job.</a:t>
            </a:r>
          </a:p>
          <a:p>
            <a:pPr marL="285750" indent="-285750">
              <a:buFont typeface="Wingdings" panose="05000000000000000000" pitchFamily="2" charset="2"/>
              <a:buChar char="ü"/>
            </a:pPr>
            <a:r>
              <a:rPr lang="en-US" sz="1800" i="1" dirty="0"/>
              <a:t>If skills are enabled for GQ, then they can provide their skills matching to the job.</a:t>
            </a:r>
          </a:p>
          <a:p>
            <a:endParaRPr lang="en-US" sz="1800" dirty="0"/>
          </a:p>
          <a:p>
            <a:r>
              <a:rPr lang="en-US" sz="1800" dirty="0"/>
              <a:t> </a:t>
            </a:r>
          </a:p>
        </p:txBody>
      </p:sp>
      <p:pic>
        <p:nvPicPr>
          <p:cNvPr id="10" name="Graphic 9" descr="Compass">
            <a:extLst>
              <a:ext uri="{FF2B5EF4-FFF2-40B4-BE49-F238E27FC236}">
                <a16:creationId xmlns:a16="http://schemas.microsoft.com/office/drawing/2014/main" id="{6528A163-AD38-413A-B3D7-0CCA165F5D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60063" y="117931"/>
            <a:ext cx="327129" cy="327129"/>
          </a:xfrm>
          <a:prstGeom prst="rect">
            <a:avLst/>
          </a:prstGeom>
        </p:spPr>
      </p:pic>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11560" y="949698"/>
            <a:ext cx="348503" cy="348503"/>
          </a:xfrm>
          <a:prstGeom prst="rect">
            <a:avLst/>
          </a:prstGeom>
        </p:spPr>
      </p:pic>
      <p:sp>
        <p:nvSpPr>
          <p:cNvPr id="17" name="Rectangle 16">
            <a:extLst>
              <a:ext uri="{FF2B5EF4-FFF2-40B4-BE49-F238E27FC236}">
                <a16:creationId xmlns:a16="http://schemas.microsoft.com/office/drawing/2014/main" id="{6C7588CD-EDBA-4931-9036-2D58D6E452E6}"/>
              </a:ext>
            </a:extLst>
          </p:cNvPr>
          <p:cNvSpPr/>
          <p:nvPr/>
        </p:nvSpPr>
        <p:spPr>
          <a:xfrm>
            <a:off x="4572000" y="4418085"/>
            <a:ext cx="4518660" cy="461665"/>
          </a:xfrm>
          <a:prstGeom prst="rect">
            <a:avLst/>
          </a:prstGeom>
        </p:spPr>
        <p:txBody>
          <a:bodyPr wrap="square">
            <a:spAutoFit/>
          </a:bodyPr>
          <a:lstStyle/>
          <a:p>
            <a:r>
              <a:rPr lang="en-US" sz="1200" b="1" dirty="0">
                <a:solidFill>
                  <a:schemeClr val="bg2"/>
                </a:solidFill>
              </a:rPr>
              <a:t>Note</a:t>
            </a:r>
            <a:r>
              <a:rPr lang="en-US" sz="1200" dirty="0">
                <a:solidFill>
                  <a:schemeClr val="bg2"/>
                </a:solidFill>
              </a:rPr>
              <a:t>: </a:t>
            </a:r>
            <a:r>
              <a:rPr lang="en-US" sz="1200" b="1" dirty="0">
                <a:solidFill>
                  <a:schemeClr val="bg2"/>
                </a:solidFill>
              </a:rPr>
              <a:t>RFA is currently not supported. It is being considered for future releases.</a:t>
            </a:r>
          </a:p>
        </p:txBody>
      </p:sp>
      <p:pic>
        <p:nvPicPr>
          <p:cNvPr id="13" name="Picture 2" descr="wrench icon">
            <a:extLst>
              <a:ext uri="{FF2B5EF4-FFF2-40B4-BE49-F238E27FC236}">
                <a16:creationId xmlns:a16="http://schemas.microsoft.com/office/drawing/2014/main" id="{0C124626-8C35-4DFC-A8E4-D22970BE6464}"/>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78207"/>
            <a:ext cx="268330" cy="268330"/>
          </a:xfrm>
          <a:prstGeom prst="rect">
            <a:avLst/>
          </a:prstGeom>
          <a:noFill/>
          <a:ln>
            <a:noFill/>
          </a:ln>
        </p:spPr>
      </p:pic>
      <p:pic>
        <p:nvPicPr>
          <p:cNvPr id="14" name="Picture 13">
            <a:extLst>
              <a:ext uri="{FF2B5EF4-FFF2-40B4-BE49-F238E27FC236}">
                <a16:creationId xmlns:a16="http://schemas.microsoft.com/office/drawing/2014/main" id="{2E61FAFF-F89C-4430-9CFB-7E070E79AE27}"/>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536330" y="139012"/>
            <a:ext cx="268329" cy="268329"/>
          </a:xfrm>
          <a:prstGeom prst="rect">
            <a:avLst/>
          </a:prstGeom>
        </p:spPr>
      </p:pic>
      <p:sp>
        <p:nvSpPr>
          <p:cNvPr id="15" name="Slide Number Placeholder 4">
            <a:extLst>
              <a:ext uri="{FF2B5EF4-FFF2-40B4-BE49-F238E27FC236}">
                <a16:creationId xmlns:a16="http://schemas.microsoft.com/office/drawing/2014/main" id="{4A932513-2BB6-474E-A018-C55229D09C7C}"/>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18</a:t>
            </a:fld>
            <a:endParaRPr lang="en-US" dirty="0"/>
          </a:p>
        </p:txBody>
      </p:sp>
      <p:sp>
        <p:nvSpPr>
          <p:cNvPr id="11" name="Star: 5 Points 10">
            <a:extLst>
              <a:ext uri="{FF2B5EF4-FFF2-40B4-BE49-F238E27FC236}">
                <a16:creationId xmlns:a16="http://schemas.microsoft.com/office/drawing/2014/main" id="{93F36ECD-9E35-4182-8992-2BDDBCEEB1B6}"/>
              </a:ext>
            </a:extLst>
          </p:cNvPr>
          <p:cNvSpPr/>
          <p:nvPr/>
        </p:nvSpPr>
        <p:spPr>
          <a:xfrm>
            <a:off x="7448419" y="445060"/>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772887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F9755-0D28-49CD-8F6C-8C084C28552F}"/>
              </a:ext>
            </a:extLst>
          </p:cNvPr>
          <p:cNvSpPr>
            <a:spLocks noGrp="1"/>
          </p:cNvSpPr>
          <p:nvPr>
            <p:ph type="title"/>
          </p:nvPr>
        </p:nvSpPr>
        <p:spPr>
          <a:xfrm>
            <a:off x="228600" y="411480"/>
            <a:ext cx="6400800" cy="398296"/>
          </a:xfrm>
        </p:spPr>
        <p:txBody>
          <a:bodyPr/>
          <a:lstStyle/>
          <a:p>
            <a:r>
              <a:rPr lang="en-US" b="1" dirty="0"/>
              <a:t>Reqs - New Skills Fields</a:t>
            </a:r>
            <a:endParaRPr lang="en-US" dirty="0"/>
          </a:p>
        </p:txBody>
      </p:sp>
      <p:sp>
        <p:nvSpPr>
          <p:cNvPr id="4" name="Text Placeholder 3">
            <a:extLst>
              <a:ext uri="{FF2B5EF4-FFF2-40B4-BE49-F238E27FC236}">
                <a16:creationId xmlns:a16="http://schemas.microsoft.com/office/drawing/2014/main" id="{36C37280-7901-46E6-B2EC-DCF563E450DD}"/>
              </a:ext>
            </a:extLst>
          </p:cNvPr>
          <p:cNvSpPr>
            <a:spLocks noGrp="1"/>
          </p:cNvSpPr>
          <p:nvPr>
            <p:ph type="body" sz="quarter" idx="13"/>
          </p:nvPr>
        </p:nvSpPr>
        <p:spPr/>
        <p:txBody>
          <a:bodyPr/>
          <a:lstStyle/>
          <a:p>
            <a:r>
              <a:rPr lang="en-US" sz="900" dirty="0"/>
              <a:t>BrassRing - UI</a:t>
            </a:r>
            <a:endParaRPr lang="en-US" dirty="0"/>
          </a:p>
        </p:txBody>
      </p:sp>
      <p:sp>
        <p:nvSpPr>
          <p:cNvPr id="6" name="Slide Number Placeholder 5">
            <a:extLst>
              <a:ext uri="{FF2B5EF4-FFF2-40B4-BE49-F238E27FC236}">
                <a16:creationId xmlns:a16="http://schemas.microsoft.com/office/drawing/2014/main" id="{95417D32-717C-4328-BC33-B428D4ABE35A}"/>
              </a:ext>
            </a:extLst>
          </p:cNvPr>
          <p:cNvSpPr>
            <a:spLocks noGrp="1"/>
          </p:cNvSpPr>
          <p:nvPr>
            <p:ph type="sldNum" sz="quarter" idx="4"/>
          </p:nvPr>
        </p:nvSpPr>
        <p:spPr/>
        <p:txBody>
          <a:bodyPr/>
          <a:lstStyle/>
          <a:p>
            <a:fld id="{D0BE6F14-FF48-0F4F-A8AA-2E3F25371E4A}" type="slidenum">
              <a:rPr lang="en-US" smtClean="0"/>
              <a:pPr/>
              <a:t>19</a:t>
            </a:fld>
            <a:endParaRPr lang="en-US" dirty="0"/>
          </a:p>
        </p:txBody>
      </p:sp>
      <p:pic>
        <p:nvPicPr>
          <p:cNvPr id="3" name="Picture 2">
            <a:extLst>
              <a:ext uri="{FF2B5EF4-FFF2-40B4-BE49-F238E27FC236}">
                <a16:creationId xmlns:a16="http://schemas.microsoft.com/office/drawing/2014/main" id="{E37D65AD-2183-4F9F-BFFB-E35D76408824}"/>
              </a:ext>
            </a:extLst>
          </p:cNvPr>
          <p:cNvPicPr>
            <a:picLocks noChangeAspect="1"/>
          </p:cNvPicPr>
          <p:nvPr/>
        </p:nvPicPr>
        <p:blipFill>
          <a:blip r:embed="rId2"/>
          <a:stretch>
            <a:fillRect/>
          </a:stretch>
        </p:blipFill>
        <p:spPr>
          <a:xfrm>
            <a:off x="196070" y="757155"/>
            <a:ext cx="4219048" cy="342857"/>
          </a:xfrm>
          <a:prstGeom prst="rect">
            <a:avLst/>
          </a:prstGeom>
        </p:spPr>
      </p:pic>
      <p:pic>
        <p:nvPicPr>
          <p:cNvPr id="5" name="Picture 4">
            <a:extLst>
              <a:ext uri="{FF2B5EF4-FFF2-40B4-BE49-F238E27FC236}">
                <a16:creationId xmlns:a16="http://schemas.microsoft.com/office/drawing/2014/main" id="{F063CC16-FE05-4ED9-A9F7-E67B1D979D78}"/>
              </a:ext>
            </a:extLst>
          </p:cNvPr>
          <p:cNvPicPr>
            <a:picLocks noChangeAspect="1"/>
          </p:cNvPicPr>
          <p:nvPr/>
        </p:nvPicPr>
        <p:blipFill>
          <a:blip r:embed="rId3"/>
          <a:stretch>
            <a:fillRect/>
          </a:stretch>
        </p:blipFill>
        <p:spPr>
          <a:xfrm>
            <a:off x="196070" y="1214930"/>
            <a:ext cx="6503180" cy="389589"/>
          </a:xfrm>
          <a:prstGeom prst="rect">
            <a:avLst/>
          </a:prstGeom>
        </p:spPr>
      </p:pic>
      <p:pic>
        <p:nvPicPr>
          <p:cNvPr id="7" name="Picture 6">
            <a:extLst>
              <a:ext uri="{FF2B5EF4-FFF2-40B4-BE49-F238E27FC236}">
                <a16:creationId xmlns:a16="http://schemas.microsoft.com/office/drawing/2014/main" id="{5D028DE2-8D29-4E16-82FD-9B35D14C839D}"/>
              </a:ext>
            </a:extLst>
          </p:cNvPr>
          <p:cNvPicPr>
            <a:picLocks noChangeAspect="1"/>
          </p:cNvPicPr>
          <p:nvPr/>
        </p:nvPicPr>
        <p:blipFill>
          <a:blip r:embed="rId4"/>
          <a:stretch>
            <a:fillRect/>
          </a:stretch>
        </p:blipFill>
        <p:spPr>
          <a:xfrm>
            <a:off x="196071" y="1733106"/>
            <a:ext cx="3290080" cy="2762694"/>
          </a:xfrm>
          <a:prstGeom prst="rect">
            <a:avLst/>
          </a:prstGeom>
        </p:spPr>
      </p:pic>
      <p:pic>
        <p:nvPicPr>
          <p:cNvPr id="8" name="Picture 7">
            <a:extLst>
              <a:ext uri="{FF2B5EF4-FFF2-40B4-BE49-F238E27FC236}">
                <a16:creationId xmlns:a16="http://schemas.microsoft.com/office/drawing/2014/main" id="{850C1BAC-9D69-426B-B3A2-2B56E2BD377F}"/>
              </a:ext>
            </a:extLst>
          </p:cNvPr>
          <p:cNvPicPr>
            <a:picLocks noChangeAspect="1"/>
          </p:cNvPicPr>
          <p:nvPr/>
        </p:nvPicPr>
        <p:blipFill>
          <a:blip r:embed="rId5"/>
          <a:stretch>
            <a:fillRect/>
          </a:stretch>
        </p:blipFill>
        <p:spPr>
          <a:xfrm>
            <a:off x="3522092" y="1719437"/>
            <a:ext cx="3043808" cy="1901687"/>
          </a:xfrm>
          <a:prstGeom prst="rect">
            <a:avLst/>
          </a:prstGeom>
        </p:spPr>
      </p:pic>
      <p:pic>
        <p:nvPicPr>
          <p:cNvPr id="13" name="Picture 12">
            <a:extLst>
              <a:ext uri="{FF2B5EF4-FFF2-40B4-BE49-F238E27FC236}">
                <a16:creationId xmlns:a16="http://schemas.microsoft.com/office/drawing/2014/main" id="{7FA13A52-0C51-43D5-9AD2-AC28D6A7881E}"/>
              </a:ext>
            </a:extLst>
          </p:cNvPr>
          <p:cNvPicPr>
            <a:picLocks noChangeAspect="1"/>
          </p:cNvPicPr>
          <p:nvPr/>
        </p:nvPicPr>
        <p:blipFill>
          <a:blip r:embed="rId6"/>
          <a:stretch>
            <a:fillRect/>
          </a:stretch>
        </p:blipFill>
        <p:spPr>
          <a:xfrm>
            <a:off x="5991965" y="2880845"/>
            <a:ext cx="3075835" cy="1710394"/>
          </a:xfrm>
          <a:prstGeom prst="rect">
            <a:avLst/>
          </a:prstGeom>
        </p:spPr>
      </p:pic>
    </p:spTree>
    <p:extLst>
      <p:ext uri="{BB962C8B-B14F-4D97-AF65-F5344CB8AC3E}">
        <p14:creationId xmlns:p14="http://schemas.microsoft.com/office/powerpoint/2010/main" val="2583446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6EBA-06DA-4183-8249-37027286AB83}"/>
              </a:ext>
            </a:extLst>
          </p:cNvPr>
          <p:cNvSpPr>
            <a:spLocks noGrp="1"/>
          </p:cNvSpPr>
          <p:nvPr>
            <p:ph type="title"/>
          </p:nvPr>
        </p:nvSpPr>
        <p:spPr>
          <a:xfrm>
            <a:off x="228600" y="201168"/>
            <a:ext cx="4114800" cy="748530"/>
          </a:xfrm>
        </p:spPr>
        <p:txBody>
          <a:bodyPr/>
          <a:lstStyle/>
          <a:p>
            <a:pPr>
              <a:spcBef>
                <a:spcPts val="0"/>
              </a:spcBef>
            </a:pPr>
            <a:r>
              <a:rPr lang="en-US" sz="1400" dirty="0"/>
              <a:t>Workbench</a:t>
            </a:r>
            <a:br>
              <a:rPr lang="en-US" sz="1400" dirty="0"/>
            </a:br>
            <a:br>
              <a:rPr lang="en-US" sz="1600" dirty="0"/>
            </a:br>
            <a:r>
              <a:rPr lang="en-US" sz="2000" b="1" dirty="0"/>
              <a:t>Automation Manager (AM) Trigger Migration</a:t>
            </a:r>
            <a:endParaRPr lang="en-US" sz="1600" b="1" dirty="0"/>
          </a:p>
        </p:txBody>
      </p:sp>
      <p:sp>
        <p:nvSpPr>
          <p:cNvPr id="3" name="Text Placeholder 2">
            <a:extLst>
              <a:ext uri="{FF2B5EF4-FFF2-40B4-BE49-F238E27FC236}">
                <a16:creationId xmlns:a16="http://schemas.microsoft.com/office/drawing/2014/main" id="{20D55440-0466-4D02-B4CA-7A2C708644D4}"/>
              </a:ext>
            </a:extLst>
          </p:cNvPr>
          <p:cNvSpPr>
            <a:spLocks noGrp="1"/>
          </p:cNvSpPr>
          <p:nvPr>
            <p:ph type="body" sz="quarter" idx="12"/>
          </p:nvPr>
        </p:nvSpPr>
        <p:spPr>
          <a:xfrm>
            <a:off x="228600" y="1187450"/>
            <a:ext cx="4518660" cy="3754882"/>
          </a:xfrm>
        </p:spPr>
        <p:txBody>
          <a:bodyPr/>
          <a:lstStyle/>
          <a:p>
            <a:r>
              <a:rPr lang="en-US" dirty="0"/>
              <a:t>RTC #: 127222</a:t>
            </a:r>
          </a:p>
          <a:p>
            <a:r>
              <a:rPr lang="en-US" sz="1800" b="1" dirty="0"/>
              <a:t>Description</a:t>
            </a:r>
            <a:r>
              <a:rPr lang="en-US" sz="1800" dirty="0"/>
              <a:t>: </a:t>
            </a:r>
          </a:p>
          <a:p>
            <a:endParaRPr lang="en-US" sz="1800" dirty="0"/>
          </a:p>
          <a:p>
            <a:r>
              <a:rPr lang="en-US" dirty="0"/>
              <a:t>As a part of the product enhancements, with this release the existing Automation Manager (AM) trigger is being converted to Rules Automation Manager (RAM) trigger.</a:t>
            </a:r>
          </a:p>
          <a:p>
            <a:endParaRPr lang="en-US" dirty="0"/>
          </a:p>
          <a:p>
            <a:r>
              <a:rPr lang="en-US" dirty="0"/>
              <a:t>The Trigger is </a:t>
            </a:r>
            <a:r>
              <a:rPr lang="en-US" b="1" dirty="0"/>
              <a:t>HR Status update - notify candidate</a:t>
            </a:r>
          </a:p>
          <a:p>
            <a:endParaRPr lang="en-US" dirty="0"/>
          </a:p>
          <a:p>
            <a:r>
              <a:rPr lang="en-US" dirty="0"/>
              <a:t>The AM will be made inactive, and RAM will be automatically activated with the release.</a:t>
            </a:r>
          </a:p>
          <a:p>
            <a:endParaRPr lang="en-US" dirty="0"/>
          </a:p>
          <a:p>
            <a:r>
              <a:rPr lang="en-US" dirty="0"/>
              <a:t>Clients can test and verify the RAM trigger functions after the staging release.</a:t>
            </a:r>
          </a:p>
          <a:p>
            <a:endParaRPr lang="en-US" dirty="0"/>
          </a:p>
          <a:p>
            <a:r>
              <a:rPr lang="en-US" dirty="0"/>
              <a:t>This migration is happening only in </a:t>
            </a:r>
            <a:r>
              <a:rPr lang="en-US" b="1" dirty="0"/>
              <a:t>Staging</a:t>
            </a:r>
            <a:r>
              <a:rPr lang="en-US" dirty="0"/>
              <a:t>.</a:t>
            </a:r>
            <a:endParaRPr lang="en-IN" dirty="0"/>
          </a:p>
          <a:p>
            <a:endParaRPr lang="en-IN" dirty="0"/>
          </a:p>
          <a:p>
            <a:endParaRPr lang="en-US" sz="1800" dirty="0"/>
          </a:p>
          <a:p>
            <a:endParaRPr lang="en-US" dirty="0"/>
          </a:p>
        </p:txBody>
      </p:sp>
      <p:sp>
        <p:nvSpPr>
          <p:cNvPr id="4" name="Text Placeholder 3">
            <a:extLst>
              <a:ext uri="{FF2B5EF4-FFF2-40B4-BE49-F238E27FC236}">
                <a16:creationId xmlns:a16="http://schemas.microsoft.com/office/drawing/2014/main" id="{E3B63040-8EC2-46C3-9E37-FD7A670B041B}"/>
              </a:ext>
            </a:extLst>
          </p:cNvPr>
          <p:cNvSpPr>
            <a:spLocks noGrp="1"/>
          </p:cNvSpPr>
          <p:nvPr>
            <p:ph type="body" sz="quarter" idx="13"/>
          </p:nvPr>
        </p:nvSpPr>
        <p:spPr>
          <a:xfrm>
            <a:off x="4747260" y="201167"/>
            <a:ext cx="4114800" cy="3326057"/>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a:t>
            </a:r>
          </a:p>
          <a:p>
            <a:endParaRPr lang="en-US" dirty="0"/>
          </a:p>
          <a:p>
            <a:r>
              <a:rPr lang="en-US" sz="1800" b="1" dirty="0"/>
              <a:t>Benefits</a:t>
            </a:r>
            <a:r>
              <a:rPr lang="en-US" sz="1800" dirty="0"/>
              <a:t>:</a:t>
            </a:r>
          </a:p>
          <a:p>
            <a:endParaRPr lang="en-US" sz="1800" dirty="0"/>
          </a:p>
          <a:p>
            <a:pPr marL="285750" indent="-285750">
              <a:buFont typeface="Wingdings" panose="05000000000000000000" pitchFamily="2" charset="2"/>
              <a:buChar char="ü"/>
            </a:pPr>
            <a:r>
              <a:rPr lang="en-US" sz="1800" dirty="0"/>
              <a:t>RAMs can be used</a:t>
            </a:r>
          </a:p>
          <a:p>
            <a:pPr marL="285750" indent="-285750">
              <a:buFont typeface="Wingdings" panose="05000000000000000000" pitchFamily="2" charset="2"/>
              <a:buChar char="ü"/>
            </a:pPr>
            <a:endParaRPr lang="en-US" sz="1800" dirty="0"/>
          </a:p>
          <a:p>
            <a:pPr marL="285750" indent="-285750">
              <a:buFont typeface="Wingdings" panose="05000000000000000000" pitchFamily="2" charset="2"/>
              <a:buChar char="ü"/>
            </a:pPr>
            <a:r>
              <a:rPr lang="en-US" sz="1800" dirty="0"/>
              <a:t>More configuration options</a:t>
            </a:r>
          </a:p>
          <a:p>
            <a:endParaRPr lang="en-US" sz="1800" dirty="0"/>
          </a:p>
          <a:p>
            <a:endParaRPr lang="en-US" sz="1800" dirty="0"/>
          </a:p>
          <a:p>
            <a:r>
              <a:rPr lang="en-US" sz="1800" dirty="0"/>
              <a:t> </a:t>
            </a:r>
          </a:p>
        </p:txBody>
      </p:sp>
      <p:pic>
        <p:nvPicPr>
          <p:cNvPr id="16" name="Graphic 15" descr="Moon and stars">
            <a:extLst>
              <a:ext uri="{FF2B5EF4-FFF2-40B4-BE49-F238E27FC236}">
                <a16:creationId xmlns:a16="http://schemas.microsoft.com/office/drawing/2014/main" id="{48F123CF-1F89-475C-A1EE-A75A8225C2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811560" y="949698"/>
            <a:ext cx="348503" cy="348503"/>
          </a:xfrm>
          <a:prstGeom prst="rect">
            <a:avLst/>
          </a:prstGeom>
        </p:spPr>
      </p:pic>
      <p:pic>
        <p:nvPicPr>
          <p:cNvPr id="13" name="Picture 2" descr="wrench icon">
            <a:extLst>
              <a:ext uri="{FF2B5EF4-FFF2-40B4-BE49-F238E27FC236}">
                <a16:creationId xmlns:a16="http://schemas.microsoft.com/office/drawing/2014/main" id="{0C124626-8C35-4DFC-A8E4-D22970BE6464}"/>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78207"/>
            <a:ext cx="268330" cy="268330"/>
          </a:xfrm>
          <a:prstGeom prst="rect">
            <a:avLst/>
          </a:prstGeom>
          <a:noFill/>
          <a:ln>
            <a:noFill/>
          </a:ln>
        </p:spPr>
      </p:pic>
      <p:pic>
        <p:nvPicPr>
          <p:cNvPr id="14" name="Picture 13">
            <a:extLst>
              <a:ext uri="{FF2B5EF4-FFF2-40B4-BE49-F238E27FC236}">
                <a16:creationId xmlns:a16="http://schemas.microsoft.com/office/drawing/2014/main" id="{2E61FAFF-F89C-4430-9CFB-7E070E79AE27}"/>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6245596" y="186435"/>
            <a:ext cx="268329" cy="268329"/>
          </a:xfrm>
          <a:prstGeom prst="rect">
            <a:avLst/>
          </a:prstGeom>
        </p:spPr>
      </p:pic>
      <p:sp>
        <p:nvSpPr>
          <p:cNvPr id="11" name="Slide Number Placeholder 4">
            <a:extLst>
              <a:ext uri="{FF2B5EF4-FFF2-40B4-BE49-F238E27FC236}">
                <a16:creationId xmlns:a16="http://schemas.microsoft.com/office/drawing/2014/main" id="{911C6391-0A37-4269-94CB-71502D3E989F}"/>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20</a:t>
            </a:fld>
            <a:endParaRPr lang="en-US" dirty="0"/>
          </a:p>
        </p:txBody>
      </p:sp>
    </p:spTree>
    <p:extLst>
      <p:ext uri="{BB962C8B-B14F-4D97-AF65-F5344CB8AC3E}">
        <p14:creationId xmlns:p14="http://schemas.microsoft.com/office/powerpoint/2010/main" val="3359684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3185-6361-47AD-8511-663CDA2AB2BC}"/>
              </a:ext>
            </a:extLst>
          </p:cNvPr>
          <p:cNvSpPr>
            <a:spLocks noGrp="1"/>
          </p:cNvSpPr>
          <p:nvPr>
            <p:ph type="title"/>
          </p:nvPr>
        </p:nvSpPr>
        <p:spPr>
          <a:xfrm>
            <a:off x="228599" y="203781"/>
            <a:ext cx="5265421" cy="4479344"/>
          </a:xfrm>
        </p:spPr>
        <p:txBody>
          <a:bodyPr/>
          <a:lstStyle/>
          <a:p>
            <a:r>
              <a:rPr lang="en-US" dirty="0"/>
              <a:t>Features Being Released this Month</a:t>
            </a:r>
          </a:p>
        </p:txBody>
      </p:sp>
      <p:sp>
        <p:nvSpPr>
          <p:cNvPr id="3" name="Slide Number Placeholder 2">
            <a:extLst>
              <a:ext uri="{FF2B5EF4-FFF2-40B4-BE49-F238E27FC236}">
                <a16:creationId xmlns:a16="http://schemas.microsoft.com/office/drawing/2014/main" id="{D618010A-2228-4E46-B1AA-256496630D8C}"/>
              </a:ext>
            </a:extLst>
          </p:cNvPr>
          <p:cNvSpPr>
            <a:spLocks noGrp="1"/>
          </p:cNvSpPr>
          <p:nvPr>
            <p:ph type="sldNum" sz="quarter" idx="4"/>
          </p:nvPr>
        </p:nvSpPr>
        <p:spPr/>
        <p:txBody>
          <a:bodyPr/>
          <a:lstStyle/>
          <a:p>
            <a:fld id="{D0BE6F14-FF48-0F4F-A8AA-2E3F25371E4A}" type="slidenum">
              <a:rPr lang="en-US" smtClean="0"/>
              <a:pPr/>
              <a:t>21</a:t>
            </a:fld>
            <a:endParaRPr lang="en-US"/>
          </a:p>
        </p:txBody>
      </p:sp>
    </p:spTree>
    <p:extLst>
      <p:ext uri="{BB962C8B-B14F-4D97-AF65-F5344CB8AC3E}">
        <p14:creationId xmlns:p14="http://schemas.microsoft.com/office/powerpoint/2010/main" val="3647161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738632"/>
          </a:xfrm>
        </p:spPr>
        <p:txBody>
          <a:bodyPr/>
          <a:lstStyle/>
          <a:p>
            <a:r>
              <a:rPr lang="en-US" sz="1400" dirty="0"/>
              <a:t>BrassRing UI</a:t>
            </a:r>
            <a:br>
              <a:rPr lang="en-US" sz="1400" dirty="0"/>
            </a:br>
            <a:br>
              <a:rPr lang="en-US" sz="1400" dirty="0"/>
            </a:br>
            <a:r>
              <a:rPr lang="en-US" sz="2000" b="1" dirty="0"/>
              <a:t>eLinks - eLink Dashboard</a:t>
            </a:r>
            <a:br>
              <a:rPr lang="en-US" sz="1800" b="1" dirty="0"/>
            </a:b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dirty="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939800"/>
            <a:ext cx="4241800" cy="3818382"/>
          </a:xfrm>
        </p:spPr>
        <p:txBody>
          <a:bodyPr/>
          <a:lstStyle/>
          <a:p>
            <a:r>
              <a:rPr lang="en-US" dirty="0"/>
              <a:t>RTC #: </a:t>
            </a:r>
            <a:r>
              <a:rPr lang="en-IN" dirty="0"/>
              <a:t>129145, 129148</a:t>
            </a:r>
            <a:endParaRPr lang="en-US" dirty="0"/>
          </a:p>
          <a:p>
            <a:r>
              <a:rPr lang="en-US" sz="1800" b="1" dirty="0"/>
              <a:t>Description</a:t>
            </a:r>
            <a:r>
              <a:rPr lang="en-US" sz="1800" dirty="0"/>
              <a:t>:</a:t>
            </a:r>
          </a:p>
          <a:p>
            <a:endParaRPr lang="en-US" sz="1100" dirty="0"/>
          </a:p>
          <a:p>
            <a:r>
              <a:rPr lang="en-US" dirty="0"/>
              <a:t>The all new eLink Dashboard is an all-encompassing, single access point to review and act on all tasks.</a:t>
            </a:r>
          </a:p>
          <a:p>
            <a:endParaRPr lang="en-US" dirty="0"/>
          </a:p>
          <a:p>
            <a:r>
              <a:rPr lang="en-US" dirty="0"/>
              <a:t>Single dashboard view of actionable items.</a:t>
            </a:r>
          </a:p>
          <a:p>
            <a:endParaRPr lang="en-US" dirty="0"/>
          </a:p>
          <a:p>
            <a:r>
              <a:rPr lang="en-US" dirty="0"/>
              <a:t>The dashboard is unique to the recipient of the eLink and linked to their email address.</a:t>
            </a:r>
          </a:p>
          <a:p>
            <a:endParaRPr lang="en-US" dirty="0"/>
          </a:p>
          <a:p>
            <a:r>
              <a:rPr lang="en-US" dirty="0"/>
              <a:t>Dashboard can be made optional.</a:t>
            </a:r>
          </a:p>
          <a:p>
            <a:endParaRPr lang="en-US" dirty="0"/>
          </a:p>
          <a:p>
            <a:r>
              <a:rPr lang="en-US" dirty="0"/>
              <a:t>The eLink dashboard includes:</a:t>
            </a:r>
          </a:p>
          <a:p>
            <a:endParaRPr lang="en-IN" dirty="0"/>
          </a:p>
          <a:p>
            <a:pPr marL="285750" indent="-285750">
              <a:buFont typeface="Wingdings" panose="05000000000000000000" pitchFamily="2" charset="2"/>
              <a:buChar char="v"/>
            </a:pPr>
            <a:r>
              <a:rPr lang="en-US" b="1" dirty="0"/>
              <a:t>Candidates for review.</a:t>
            </a:r>
            <a:endParaRPr lang="en-IN" b="1" dirty="0"/>
          </a:p>
          <a:p>
            <a:pPr marL="285750" indent="-285750">
              <a:buFont typeface="Wingdings" panose="05000000000000000000" pitchFamily="2" charset="2"/>
              <a:buChar char="v"/>
            </a:pPr>
            <a:r>
              <a:rPr lang="en-US" b="1" dirty="0"/>
              <a:t>Forms to complete, approve, or view. </a:t>
            </a:r>
          </a:p>
          <a:p>
            <a:pPr marL="285750" indent="-285750">
              <a:buFont typeface="Wingdings" panose="05000000000000000000" pitchFamily="2" charset="2"/>
              <a:buChar char="v"/>
            </a:pPr>
            <a:r>
              <a:rPr lang="en-US" b="1" dirty="0"/>
              <a:t>Reqs to approve, add, edit, or view.</a:t>
            </a:r>
            <a:endParaRPr lang="en-IN" b="1" dirty="0"/>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41295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Dark Launched in December 2020.</a:t>
            </a:r>
          </a:p>
          <a:p>
            <a:endParaRPr lang="en-US" dirty="0"/>
          </a:p>
          <a:p>
            <a:r>
              <a:rPr lang="en-US" sz="1800" b="1" dirty="0"/>
              <a:t>Benefits</a:t>
            </a:r>
            <a:r>
              <a:rPr lang="en-US" sz="1800" dirty="0"/>
              <a:t>: </a:t>
            </a:r>
          </a:p>
          <a:p>
            <a:endParaRPr lang="en-US" sz="1800" dirty="0"/>
          </a:p>
          <a:p>
            <a:pPr marL="285750" indent="-285750">
              <a:buFont typeface="Wingdings" panose="05000000000000000000" pitchFamily="2" charset="2"/>
              <a:buChar char="ü"/>
            </a:pPr>
            <a:r>
              <a:rPr lang="en-US" sz="1600" dirty="0"/>
              <a:t>Users can access all the eLinks at one place.</a:t>
            </a:r>
          </a:p>
          <a:p>
            <a:pPr marL="285750" indent="-285750">
              <a:buFont typeface="Wingdings" panose="05000000000000000000" pitchFamily="2" charset="2"/>
              <a:buChar char="ü"/>
            </a:pPr>
            <a:r>
              <a:rPr lang="en-US" sz="1600" dirty="0"/>
              <a:t>No need to dig through old emails to access the eLink data.</a:t>
            </a:r>
          </a:p>
          <a:p>
            <a:pPr marL="285750" indent="-285750">
              <a:buFont typeface="Wingdings" panose="05000000000000000000" pitchFamily="2" charset="2"/>
              <a:buChar char="ü"/>
            </a:pPr>
            <a:r>
              <a:rPr lang="en-US" sz="1600" dirty="0"/>
              <a:t>Easy authentication &amp; secure.</a:t>
            </a:r>
          </a:p>
          <a:p>
            <a:pPr marL="285750" indent="-285750">
              <a:buFont typeface="Wingdings" panose="05000000000000000000" pitchFamily="2" charset="2"/>
              <a:buChar char="ü"/>
            </a:pPr>
            <a:r>
              <a:rPr lang="en-US" sz="1600" dirty="0"/>
              <a:t>Data visibility inside dashboard can be controlled.</a:t>
            </a:r>
          </a:p>
          <a:p>
            <a:pPr marL="285750" indent="-285750">
              <a:buFont typeface="Wingdings" panose="05000000000000000000" pitchFamily="2" charset="2"/>
              <a:buChar char="ü"/>
            </a:pPr>
            <a:r>
              <a:rPr lang="en-US" sz="1600" dirty="0"/>
              <a:t>Dashboard URL can be bookmarked and never expires.</a:t>
            </a:r>
          </a:p>
          <a:p>
            <a:endParaRPr lang="en-US" sz="1800" dirty="0"/>
          </a:p>
        </p:txBody>
      </p:sp>
      <p:pic>
        <p:nvPicPr>
          <p:cNvPr id="11" name="Graphic 10" descr="Compass">
            <a:extLst>
              <a:ext uri="{FF2B5EF4-FFF2-40B4-BE49-F238E27FC236}">
                <a16:creationId xmlns:a16="http://schemas.microsoft.com/office/drawing/2014/main" id="{1089F46A-1284-4511-9C8D-72068838D4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32205" y="112538"/>
            <a:ext cx="327129" cy="327129"/>
          </a:xfrm>
          <a:prstGeom prst="rect">
            <a:avLst/>
          </a:prstGeom>
        </p:spPr>
      </p:pic>
      <p:pic>
        <p:nvPicPr>
          <p:cNvPr id="8" name="Picture 2" descr="wrench icon">
            <a:extLst>
              <a:ext uri="{FF2B5EF4-FFF2-40B4-BE49-F238E27FC236}">
                <a16:creationId xmlns:a16="http://schemas.microsoft.com/office/drawing/2014/main" id="{CDA5D5D0-1F19-437D-B653-DFEF34EE97F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92995" y="439667"/>
            <a:ext cx="263666" cy="263666"/>
          </a:xfrm>
          <a:prstGeom prst="rect">
            <a:avLst/>
          </a:prstGeom>
          <a:noFill/>
          <a:ln>
            <a:noFill/>
          </a:ln>
        </p:spPr>
      </p:pic>
      <p:pic>
        <p:nvPicPr>
          <p:cNvPr id="9" name="Picture 8">
            <a:extLst>
              <a:ext uri="{FF2B5EF4-FFF2-40B4-BE49-F238E27FC236}">
                <a16:creationId xmlns:a16="http://schemas.microsoft.com/office/drawing/2014/main" id="{BEFAB96D-2264-42B8-B5EC-87E5107A74CB}"/>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6548978" y="127023"/>
            <a:ext cx="337526" cy="263667"/>
          </a:xfrm>
          <a:prstGeom prst="rect">
            <a:avLst/>
          </a:prstGeom>
        </p:spPr>
      </p:pic>
    </p:spTree>
    <p:extLst>
      <p:ext uri="{BB962C8B-B14F-4D97-AF65-F5344CB8AC3E}">
        <p14:creationId xmlns:p14="http://schemas.microsoft.com/office/powerpoint/2010/main" val="2983627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931502"/>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4827407" y="3119290"/>
            <a:ext cx="4149576" cy="1812512"/>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966116"/>
            <a:ext cx="3321618" cy="101566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IBM Plex Sans"/>
                <a:ea typeface="+mn-ea"/>
                <a:cs typeface="+mn-cs"/>
              </a:rPr>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rPr>
              <a:t>The user can also click the My eLink Dashboard to access the site. The page the user is taken to can be bookmarked for future access.</a:t>
            </a:r>
          </a:p>
        </p:txBody>
      </p:sp>
      <p:pic>
        <p:nvPicPr>
          <p:cNvPr id="2" name="Picture 1">
            <a:extLst>
              <a:ext uri="{FF2B5EF4-FFF2-40B4-BE49-F238E27FC236}">
                <a16:creationId xmlns:a16="http://schemas.microsoft.com/office/drawing/2014/main" id="{0A57386B-ED55-4BB1-857D-62A9E7186F3A}"/>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1804358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2215843" y="806484"/>
            <a:ext cx="3732421" cy="1967396"/>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107950" y="1331556"/>
            <a:ext cx="1992504" cy="133882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rPr>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IBM Plex Sans"/>
                <a:ea typeface="+mn-ea"/>
                <a:cs typeface="+mn-cs"/>
              </a:rPr>
              <a:t>After the code is entered, the user will have the option to:</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IBM Plex Sans"/>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IBM Plex Sans"/>
                <a:ea typeface="+mn-ea"/>
                <a:cs typeface="+mn-cs"/>
              </a:rPr>
              <a:t>Remember this device </a:t>
            </a:r>
            <a:r>
              <a:rPr kumimoji="0" lang="en-US" sz="1200" b="0" i="0" u="none" strike="noStrike" kern="1200" cap="none" spc="0" normalizeH="0" baseline="0" noProof="0" dirty="0">
                <a:ln>
                  <a:noFill/>
                </a:ln>
                <a:solidFill>
                  <a:srgbClr val="000000"/>
                </a:solidFill>
                <a:effectLst/>
                <a:uLnTx/>
                <a:uFillTx/>
                <a:latin typeface="IBM Plex Sans"/>
                <a:ea typeface="+mn-ea"/>
                <a:cs typeface="+mn-cs"/>
              </a:rPr>
              <a:t>– If selected, the user will not have to authenticate each time. However, if they clear their cache and cookies or use a different browser, they will have to authenticate again.</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00000"/>
                </a:solidFill>
                <a:effectLst/>
                <a:uLnTx/>
                <a:uFillTx/>
                <a:latin typeface="IBM Plex Sans"/>
                <a:ea typeface="+mn-ea"/>
                <a:cs typeface="+mn-cs"/>
              </a:rPr>
              <a:t>Do not remember this device </a:t>
            </a:r>
            <a:r>
              <a:rPr kumimoji="0" lang="en-US" sz="1200" b="0" i="0" u="none" strike="noStrike" kern="1200" cap="none" spc="0" normalizeH="0" baseline="0" noProof="0" dirty="0">
                <a:ln>
                  <a:noFill/>
                </a:ln>
                <a:solidFill>
                  <a:srgbClr val="000000"/>
                </a:solidFill>
                <a:effectLst/>
                <a:uLnTx/>
                <a:uFillTx/>
                <a:latin typeface="IBM Plex Sans"/>
                <a:ea typeface="+mn-ea"/>
                <a:cs typeface="+mn-cs"/>
              </a:rPr>
              <a:t>– If selected, the user will have to authenticate each time accessing the eLink Dashboard.</a:t>
            </a:r>
          </a:p>
        </p:txBody>
      </p:sp>
      <p:pic>
        <p:nvPicPr>
          <p:cNvPr id="2" name="Picture 1">
            <a:extLst>
              <a:ext uri="{FF2B5EF4-FFF2-40B4-BE49-F238E27FC236}">
                <a16:creationId xmlns:a16="http://schemas.microsoft.com/office/drawing/2014/main" id="{15A7EDD3-48A1-40B5-A014-19CF5F982D12}"/>
              </a:ext>
            </a:extLst>
          </p:cNvPr>
          <p:cNvPicPr>
            <a:picLocks noChangeAspect="1"/>
          </p:cNvPicPr>
          <p:nvPr/>
        </p:nvPicPr>
        <p:blipFill>
          <a:blip r:embed="rId4"/>
          <a:stretch>
            <a:fillRect/>
          </a:stretch>
        </p:blipFill>
        <p:spPr>
          <a:xfrm>
            <a:off x="0" y="0"/>
            <a:ext cx="9144000" cy="810768"/>
          </a:xfrm>
          <a:prstGeom prst="rect">
            <a:avLst/>
          </a:prstGeom>
        </p:spPr>
      </p:pic>
    </p:spTree>
    <p:extLst>
      <p:ext uri="{BB962C8B-B14F-4D97-AF65-F5344CB8AC3E}">
        <p14:creationId xmlns:p14="http://schemas.microsoft.com/office/powerpoint/2010/main" val="4232205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25575" y="863188"/>
            <a:ext cx="6111875" cy="2980621"/>
          </a:xfrm>
          <a:prstGeom prst="rect">
            <a:avLst/>
          </a:prstGeom>
        </p:spPr>
      </p:pic>
      <p:pic>
        <p:nvPicPr>
          <p:cNvPr id="5" name="Picture 4">
            <a:extLst>
              <a:ext uri="{FF2B5EF4-FFF2-40B4-BE49-F238E27FC236}">
                <a16:creationId xmlns:a16="http://schemas.microsoft.com/office/drawing/2014/main" id="{04A0EF88-E79A-4A68-B510-4415721ACA5D}"/>
              </a:ext>
            </a:extLst>
          </p:cNvPr>
          <p:cNvPicPr>
            <a:picLocks noChangeAspect="1"/>
          </p:cNvPicPr>
          <p:nvPr/>
        </p:nvPicPr>
        <p:blipFill>
          <a:blip r:embed="rId3"/>
          <a:stretch>
            <a:fillRect/>
          </a:stretch>
        </p:blipFill>
        <p:spPr>
          <a:xfrm>
            <a:off x="0" y="0"/>
            <a:ext cx="9144000" cy="810768"/>
          </a:xfrm>
          <a:prstGeom prst="rect">
            <a:avLst/>
          </a:prstGeom>
        </p:spPr>
      </p:pic>
      <p:sp>
        <p:nvSpPr>
          <p:cNvPr id="3" name="TextBox 2">
            <a:extLst>
              <a:ext uri="{FF2B5EF4-FFF2-40B4-BE49-F238E27FC236}">
                <a16:creationId xmlns:a16="http://schemas.microsoft.com/office/drawing/2014/main" id="{55F27FF9-8527-4AC0-98F5-863F7F1E96EC}"/>
              </a:ext>
            </a:extLst>
          </p:cNvPr>
          <p:cNvSpPr txBox="1"/>
          <p:nvPr/>
        </p:nvSpPr>
        <p:spPr>
          <a:xfrm>
            <a:off x="57150" y="3793254"/>
            <a:ext cx="9086850"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IN" sz="1350" b="0" i="0" u="none" strike="noStrike" kern="1200" cap="none" spc="0" normalizeH="0" baseline="0" noProof="0" dirty="0">
                <a:ln>
                  <a:noFill/>
                </a:ln>
                <a:solidFill>
                  <a:srgbClr val="000000"/>
                </a:solidFill>
                <a:effectLst/>
                <a:uLnTx/>
                <a:uFillTx/>
                <a:latin typeface="IBM Plex Sans"/>
                <a:ea typeface="+mn-ea"/>
                <a:cs typeface="+mn-cs"/>
              </a:rPr>
              <a:t>Resources: </a:t>
            </a:r>
            <a:br>
              <a:rPr kumimoji="0" lang="en-IN" sz="1350" b="0" i="0" u="none" strike="noStrike" kern="1200" cap="none" spc="0" normalizeH="0" baseline="0" noProof="0" dirty="0">
                <a:ln>
                  <a:noFill/>
                </a:ln>
                <a:solidFill>
                  <a:srgbClr val="000000"/>
                </a:solidFill>
                <a:effectLst/>
                <a:uLnTx/>
                <a:uFillTx/>
                <a:latin typeface="IBM Plex Sans"/>
                <a:ea typeface="+mn-ea"/>
                <a:cs typeface="+mn-cs"/>
              </a:rPr>
            </a:br>
            <a:r>
              <a:rPr lang="en-IN" dirty="0">
                <a:solidFill>
                  <a:srgbClr val="000000"/>
                </a:solidFill>
              </a:rPr>
              <a:t>https://documentation.infinite.com/docs/the-elink-dashboard</a:t>
            </a:r>
            <a:endParaRPr kumimoji="0" lang="en-IN"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1348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46050" y="906736"/>
            <a:ext cx="3981062" cy="1926792"/>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64100" y="906736"/>
            <a:ext cx="3569790" cy="1932344"/>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64099" y="2929496"/>
            <a:ext cx="3625851" cy="1955631"/>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223339" y="2929496"/>
            <a:ext cx="3903773" cy="1902057"/>
          </a:xfrm>
          <a:prstGeom prst="rect">
            <a:avLst/>
          </a:prstGeom>
        </p:spPr>
      </p:pic>
      <p:pic>
        <p:nvPicPr>
          <p:cNvPr id="9" name="Picture 8">
            <a:extLst>
              <a:ext uri="{FF2B5EF4-FFF2-40B4-BE49-F238E27FC236}">
                <a16:creationId xmlns:a16="http://schemas.microsoft.com/office/drawing/2014/main" id="{9E2062E7-C45B-47A2-BB69-0C1E79CABFC7}"/>
              </a:ext>
            </a:extLst>
          </p:cNvPr>
          <p:cNvPicPr>
            <a:picLocks noChangeAspect="1"/>
          </p:cNvPicPr>
          <p:nvPr/>
        </p:nvPicPr>
        <p:blipFill>
          <a:blip r:embed="rId6"/>
          <a:stretch>
            <a:fillRect/>
          </a:stretch>
        </p:blipFill>
        <p:spPr>
          <a:xfrm>
            <a:off x="0" y="0"/>
            <a:ext cx="9144000" cy="810768"/>
          </a:xfrm>
          <a:prstGeom prst="rect">
            <a:avLst/>
          </a:prstGeom>
        </p:spPr>
      </p:pic>
    </p:spTree>
    <p:extLst>
      <p:ext uri="{BB962C8B-B14F-4D97-AF65-F5344CB8AC3E}">
        <p14:creationId xmlns:p14="http://schemas.microsoft.com/office/powerpoint/2010/main" val="1305669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Interview Manager</a:t>
            </a:r>
            <a:br>
              <a:rPr lang="en-US" sz="1400" dirty="0"/>
            </a:br>
            <a:br>
              <a:rPr lang="en-US" sz="1400" dirty="0"/>
            </a:br>
            <a:r>
              <a:rPr lang="en-US" sz="1800" b="1" dirty="0"/>
              <a:t>Interview Manager Actions - Candidate Talent Record Action Log</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27</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518660" cy="3818382"/>
          </a:xfrm>
        </p:spPr>
        <p:txBody>
          <a:bodyPr/>
          <a:lstStyle/>
          <a:p>
            <a:r>
              <a:rPr lang="en-US" dirty="0"/>
              <a:t>RTC #: 132855</a:t>
            </a:r>
          </a:p>
          <a:p>
            <a:r>
              <a:rPr lang="en-US" sz="1800" b="1" dirty="0"/>
              <a:t>Description</a:t>
            </a:r>
            <a:r>
              <a:rPr lang="en-US" sz="1800" dirty="0"/>
              <a:t>:</a:t>
            </a:r>
          </a:p>
          <a:p>
            <a:endParaRPr lang="en-US" sz="1100" dirty="0"/>
          </a:p>
          <a:p>
            <a:r>
              <a:rPr lang="en-US" dirty="0"/>
              <a:t>Starting this release, when users or candidates take interview-related actions, a log entry is added to the Action log of the candidate's Talent Record.</a:t>
            </a:r>
          </a:p>
          <a:p>
            <a:endParaRPr lang="en-US" dirty="0"/>
          </a:p>
          <a:p>
            <a:r>
              <a:rPr lang="en-US" dirty="0"/>
              <a:t>The Activity log will display all the info related to a particular interview/candidate. </a:t>
            </a:r>
          </a:p>
          <a:p>
            <a:endParaRPr lang="en-US" dirty="0"/>
          </a:p>
          <a:p>
            <a:r>
              <a:rPr lang="en-US" dirty="0"/>
              <a:t>This includes: </a:t>
            </a:r>
            <a:r>
              <a:rPr lang="en-US" b="1" dirty="0"/>
              <a:t>Interview creation, Availability requests sending &amp; responding, Interview invitations sending &amp; responding, Interview rescheduling, Declining, Scheduling &amp; Canceling.</a:t>
            </a:r>
          </a:p>
          <a:p>
            <a:endParaRPr lang="en-US" dirty="0"/>
          </a:p>
          <a:p>
            <a:r>
              <a:rPr lang="en-US" dirty="0"/>
              <a:t>Users can navigate to respective page by clicking on the hyperlink under Name/Type.</a:t>
            </a:r>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19224"/>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p>
          <a:p>
            <a:pPr marL="285750" indent="-285750">
              <a:buFont typeface="Wingdings" panose="05000000000000000000" pitchFamily="2" charset="2"/>
              <a:buChar char="ü"/>
            </a:pPr>
            <a:r>
              <a:rPr lang="en-US" sz="1600" dirty="0"/>
              <a:t>Interview coordinators can easily view Interview related information and navigate to the respective pages from Talent Record.</a:t>
            </a:r>
            <a:endParaRPr lang="en-US" sz="1800" dirty="0"/>
          </a:p>
        </p:txBody>
      </p:sp>
      <p:pic>
        <p:nvPicPr>
          <p:cNvPr id="13" name="Picture 4" descr="eyes icon">
            <a:extLst>
              <a:ext uri="{FF2B5EF4-FFF2-40B4-BE49-F238E27FC236}">
                <a16:creationId xmlns:a16="http://schemas.microsoft.com/office/drawing/2014/main" id="{A8C2D18D-BC61-4856-AF94-B63186621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3E0DE77-BD02-46E8-81D7-BBBD46C98533}"/>
              </a:ext>
            </a:extLst>
          </p:cNvPr>
          <p:cNvPicPr>
            <a:picLocks noChangeAspect="1"/>
          </p:cNvPicPr>
          <p:nvPr/>
        </p:nvPicPr>
        <p:blipFill>
          <a:blip r:embed="rId3"/>
          <a:stretch>
            <a:fillRect/>
          </a:stretch>
        </p:blipFill>
        <p:spPr>
          <a:xfrm>
            <a:off x="4641374" y="2720392"/>
            <a:ext cx="4326572" cy="2365071"/>
          </a:xfrm>
          <a:prstGeom prst="rect">
            <a:avLst/>
          </a:prstGeom>
        </p:spPr>
      </p:pic>
      <p:pic>
        <p:nvPicPr>
          <p:cNvPr id="11" name="Graphic 10" descr="Compass">
            <a:extLst>
              <a:ext uri="{FF2B5EF4-FFF2-40B4-BE49-F238E27FC236}">
                <a16:creationId xmlns:a16="http://schemas.microsoft.com/office/drawing/2014/main" id="{1089F46A-1284-4511-9C8D-72068838D4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32205" y="112538"/>
            <a:ext cx="327129" cy="327129"/>
          </a:xfrm>
          <a:prstGeom prst="rect">
            <a:avLst/>
          </a:prstGeom>
        </p:spPr>
      </p:pic>
    </p:spTree>
    <p:extLst>
      <p:ext uri="{BB962C8B-B14F-4D97-AF65-F5344CB8AC3E}">
        <p14:creationId xmlns:p14="http://schemas.microsoft.com/office/powerpoint/2010/main" val="4185773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28</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b="1" dirty="0"/>
              <a:t>Interview Manager Actions - Candidate Talent Record Action Log</a:t>
            </a:r>
            <a:endParaRPr lang="en-US" dirty="0"/>
          </a:p>
        </p:txBody>
      </p:sp>
      <p:sp>
        <p:nvSpPr>
          <p:cNvPr id="5" name="Rectangle 4">
            <a:extLst>
              <a:ext uri="{FF2B5EF4-FFF2-40B4-BE49-F238E27FC236}">
                <a16:creationId xmlns:a16="http://schemas.microsoft.com/office/drawing/2014/main" id="{2C1BB888-57D1-4155-AB15-A6828B6F9B9D}"/>
              </a:ext>
            </a:extLst>
          </p:cNvPr>
          <p:cNvSpPr/>
          <p:nvPr/>
        </p:nvSpPr>
        <p:spPr>
          <a:xfrm>
            <a:off x="69849" y="1430541"/>
            <a:ext cx="9004298" cy="3208571"/>
          </a:xfrm>
          <a:prstGeom prst="rect">
            <a:avLst/>
          </a:prstGeom>
        </p:spPr>
        <p:txBody>
          <a:bodyPr wrap="square">
            <a:spAutoFit/>
          </a:bodyPr>
          <a:lstStyle/>
          <a:p>
            <a:r>
              <a:rPr lang="en-US" b="1" dirty="0"/>
              <a:t>Privileges:</a:t>
            </a:r>
            <a:r>
              <a:rPr lang="en-US" dirty="0"/>
              <a:t> </a:t>
            </a:r>
          </a:p>
          <a:p>
            <a:endParaRPr lang="en-US" dirty="0"/>
          </a:p>
          <a:p>
            <a:pPr marL="285750" indent="-285750">
              <a:buFont typeface="Wingdings" panose="05000000000000000000" pitchFamily="2" charset="2"/>
              <a:buChar char="Ø"/>
            </a:pPr>
            <a:r>
              <a:rPr lang="en-US" dirty="0"/>
              <a:t>All users who can see the current talent record action log will be able to see the interview manager logs as well.</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Their access to see the hyperlink to view/edit interview details is based on the user's privilege to the interview.</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If they have "</a:t>
            </a:r>
            <a:r>
              <a:rPr lang="en-US" b="1" i="1" dirty="0"/>
              <a:t>View - "All Req" Interviews</a:t>
            </a:r>
            <a:r>
              <a:rPr lang="en-US" dirty="0"/>
              <a:t>" privilege enabled, they can see the hyperlink and get to the interview details in VIEW mode for Interviews associated to the candidate on "All Reqs".</a:t>
            </a:r>
            <a:br>
              <a:rPr lang="en-US" dirty="0"/>
            </a:br>
            <a:endParaRPr lang="en-US" dirty="0"/>
          </a:p>
          <a:p>
            <a:pPr marL="285750" indent="-285750">
              <a:buFont typeface="Wingdings" panose="05000000000000000000" pitchFamily="2" charset="2"/>
              <a:buChar char="Ø"/>
            </a:pPr>
            <a:r>
              <a:rPr lang="en-US" dirty="0"/>
              <a:t>If the current user has the privilege "</a:t>
            </a:r>
            <a:r>
              <a:rPr lang="en-US" b="1" i="1" dirty="0"/>
              <a:t>Restrict Manage Interviews for "My Reqs" (does not apply to My Interviews)"</a:t>
            </a:r>
            <a:r>
              <a:rPr lang="en-US" dirty="0"/>
              <a:t> turned on, then the user can see the hyperlink and get to the interview details in VIEW mode for Interviews associated to the candidate on "My Reqs".</a:t>
            </a:r>
            <a:br>
              <a:rPr lang="en-US" dirty="0"/>
            </a:br>
            <a:endParaRPr lang="en-US" dirty="0"/>
          </a:p>
          <a:p>
            <a:pPr marL="285750" indent="-285750">
              <a:buFont typeface="Wingdings" panose="05000000000000000000" pitchFamily="2" charset="2"/>
              <a:buChar char="Ø"/>
            </a:pPr>
            <a:r>
              <a:rPr lang="en-US" dirty="0"/>
              <a:t>If the current user has "</a:t>
            </a:r>
            <a:r>
              <a:rPr lang="en-US" b="1" i="1" dirty="0"/>
              <a:t>My Interview</a:t>
            </a:r>
            <a:r>
              <a:rPr lang="en-US" dirty="0"/>
              <a:t>" access (</a:t>
            </a:r>
            <a:r>
              <a:rPr lang="en-US" i="1" dirty="0"/>
              <a:t>interview creator/coordinator/coordination team</a:t>
            </a:r>
            <a:r>
              <a:rPr lang="en-US" dirty="0"/>
              <a:t>) to the specific interview in context, then they can see the hyperlink and get to the interview details in EDIT mode.</a:t>
            </a:r>
            <a:endParaRPr lang="en-IN" dirty="0"/>
          </a:p>
        </p:txBody>
      </p:sp>
    </p:spTree>
    <p:extLst>
      <p:ext uri="{BB962C8B-B14F-4D97-AF65-F5344CB8AC3E}">
        <p14:creationId xmlns:p14="http://schemas.microsoft.com/office/powerpoint/2010/main" val="1257293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Talent Gateways</a:t>
            </a:r>
            <a:br>
              <a:rPr lang="en-US" sz="1400" dirty="0"/>
            </a:br>
            <a:br>
              <a:rPr lang="en-US" sz="1400" dirty="0"/>
            </a:br>
            <a:r>
              <a:rPr lang="en-US" sz="2000" b="1" dirty="0"/>
              <a:t>Social Referral - Resend Referral</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29</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p:txBody>
          <a:bodyPr/>
          <a:lstStyle/>
          <a:p>
            <a:r>
              <a:rPr lang="en-US" dirty="0"/>
              <a:t>RTC #: 133095</a:t>
            </a:r>
          </a:p>
          <a:p>
            <a:r>
              <a:rPr lang="en-US" sz="1800" b="1" dirty="0"/>
              <a:t>Description</a:t>
            </a:r>
            <a:r>
              <a:rPr lang="en-US" sz="1800" dirty="0"/>
              <a:t>: </a:t>
            </a:r>
          </a:p>
          <a:p>
            <a:r>
              <a:rPr lang="en-US" sz="1200" dirty="0"/>
              <a:t>Previously, resending an email reminder was available only through RAM triggers. </a:t>
            </a:r>
          </a:p>
          <a:p>
            <a:endParaRPr lang="en-US" sz="1200" dirty="0"/>
          </a:p>
          <a:p>
            <a:r>
              <a:rPr lang="en-US" sz="1200" dirty="0"/>
              <a:t>Now the resend option allows the referrer to resend an email.</a:t>
            </a:r>
          </a:p>
          <a:p>
            <a:endParaRPr lang="en-US" sz="1200" dirty="0"/>
          </a:p>
          <a:p>
            <a:r>
              <a:rPr lang="en-US" sz="1200" dirty="0"/>
              <a:t>Referred candidate information is available in the </a:t>
            </a:r>
            <a:r>
              <a:rPr lang="en-US" sz="1200" b="1" dirty="0"/>
              <a:t>Referrals </a:t>
            </a:r>
            <a:r>
              <a:rPr lang="en-US" sz="1200" dirty="0"/>
              <a:t>section of the Candidate Zone menu. </a:t>
            </a:r>
          </a:p>
          <a:p>
            <a:endParaRPr lang="en-US" sz="1200" dirty="0"/>
          </a:p>
          <a:p>
            <a:r>
              <a:rPr lang="en-US" sz="1200" dirty="0"/>
              <a:t>The referral card now displays a resend option if the referred candidate did not already apply for the job.</a:t>
            </a:r>
          </a:p>
          <a:p>
            <a:endParaRPr lang="en-US" sz="1200" dirty="0"/>
          </a:p>
          <a:p>
            <a:r>
              <a:rPr lang="en-US" sz="1200" dirty="0"/>
              <a:t>When the referrer selects </a:t>
            </a:r>
            <a:r>
              <a:rPr lang="en-US" sz="1200" b="1" dirty="0"/>
              <a:t>Resend</a:t>
            </a:r>
            <a:r>
              <a:rPr lang="en-US" sz="1200" dirty="0"/>
              <a:t>, a </a:t>
            </a:r>
            <a:r>
              <a:rPr lang="en-US" sz="1200" b="1" dirty="0"/>
              <a:t>Send via email </a:t>
            </a:r>
            <a:r>
              <a:rPr lang="en-US" sz="1200" dirty="0"/>
              <a:t>modal is displayed with the email address of the referred candidate.</a:t>
            </a:r>
          </a:p>
          <a:p>
            <a:endParaRPr lang="en-US" sz="1200" dirty="0"/>
          </a:p>
          <a:p>
            <a:r>
              <a:rPr lang="en-US" sz="1200" dirty="0"/>
              <a:t>The text of the resend action, remains non-editable.</a:t>
            </a:r>
            <a:endParaRPr lang="en-IN" sz="1200"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1799487"/>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p>
          <a:p>
            <a:pPr marL="285750" indent="-285750">
              <a:buFont typeface="Wingdings" panose="05000000000000000000" pitchFamily="2" charset="2"/>
              <a:buChar char="ü"/>
            </a:pPr>
            <a:r>
              <a:rPr lang="en-US" sz="1600" dirty="0"/>
              <a:t>Employees will be able to resend the email with single click. </a:t>
            </a:r>
            <a:endParaRPr lang="en-US" sz="1800" dirty="0"/>
          </a:p>
        </p:txBody>
      </p:sp>
      <p:pic>
        <p:nvPicPr>
          <p:cNvPr id="10" name="Picture 9">
            <a:extLst>
              <a:ext uri="{FF2B5EF4-FFF2-40B4-BE49-F238E27FC236}">
                <a16:creationId xmlns:a16="http://schemas.microsoft.com/office/drawing/2014/main" id="{A5D626B3-70D4-4683-9B69-17F5845CD0AE}"/>
              </a:ext>
            </a:extLst>
          </p:cNvPr>
          <p:cNvPicPr>
            <a:picLocks noChangeAspect="1"/>
          </p:cNvPicPr>
          <p:nvPr/>
        </p:nvPicPr>
        <p:blipFill>
          <a:blip r:embed="rId2">
            <a:biLevel thresh="7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163915" y="137051"/>
            <a:ext cx="257053" cy="257053"/>
          </a:xfrm>
          <a:prstGeom prst="rect">
            <a:avLst/>
          </a:prstGeom>
        </p:spPr>
      </p:pic>
      <p:pic>
        <p:nvPicPr>
          <p:cNvPr id="13" name="Picture 4" descr="eyes icon">
            <a:extLst>
              <a:ext uri="{FF2B5EF4-FFF2-40B4-BE49-F238E27FC236}">
                <a16:creationId xmlns:a16="http://schemas.microsoft.com/office/drawing/2014/main" id="{A8C2D18D-BC61-4856-AF94-B63186621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11.jpeg">
            <a:extLst>
              <a:ext uri="{FF2B5EF4-FFF2-40B4-BE49-F238E27FC236}">
                <a16:creationId xmlns:a16="http://schemas.microsoft.com/office/drawing/2014/main" id="{8931EFC1-3475-4BB0-8412-2BEE8E9D9BC8}"/>
              </a:ext>
            </a:extLst>
          </p:cNvPr>
          <p:cNvPicPr/>
          <p:nvPr/>
        </p:nvPicPr>
        <p:blipFill>
          <a:blip r:embed="rId5" cstate="print"/>
          <a:stretch>
            <a:fillRect/>
          </a:stretch>
        </p:blipFill>
        <p:spPr>
          <a:xfrm>
            <a:off x="5190448" y="2244547"/>
            <a:ext cx="2895600" cy="2370582"/>
          </a:xfrm>
          <a:prstGeom prst="rect">
            <a:avLst/>
          </a:prstGeom>
        </p:spPr>
      </p:pic>
      <p:sp>
        <p:nvSpPr>
          <p:cNvPr id="5" name="Rectangle 4">
            <a:extLst>
              <a:ext uri="{FF2B5EF4-FFF2-40B4-BE49-F238E27FC236}">
                <a16:creationId xmlns:a16="http://schemas.microsoft.com/office/drawing/2014/main" id="{0D1B2E29-CCBE-42B3-9EE4-358FF1D05A59}"/>
              </a:ext>
            </a:extLst>
          </p:cNvPr>
          <p:cNvSpPr/>
          <p:nvPr/>
        </p:nvSpPr>
        <p:spPr>
          <a:xfrm>
            <a:off x="4343400" y="4606083"/>
            <a:ext cx="4469860" cy="400366"/>
          </a:xfrm>
          <a:prstGeom prst="rect">
            <a:avLst/>
          </a:prstGeom>
        </p:spPr>
        <p:txBody>
          <a:bodyPr wrap="square">
            <a:spAutoFit/>
          </a:bodyPr>
          <a:lstStyle/>
          <a:p>
            <a:pPr marL="228600">
              <a:lnSpc>
                <a:spcPct val="91000"/>
              </a:lnSpc>
              <a:spcBef>
                <a:spcPts val="180"/>
              </a:spcBef>
              <a:spcAft>
                <a:spcPts val="0"/>
              </a:spcAft>
            </a:pPr>
            <a:r>
              <a:rPr lang="en-US" sz="1100" b="1" dirty="0">
                <a:latin typeface="IBM Plex Sans" panose="020B0503050203000203" pitchFamily="34" charset="0"/>
                <a:ea typeface="IBM Plex Sans" panose="020B0503050203000203" pitchFamily="34" charset="0"/>
                <a:cs typeface="IBM Plex Sans" panose="020B0503050203000203" pitchFamily="34" charset="0"/>
              </a:rPr>
              <a:t>Note: </a:t>
            </a:r>
            <a:r>
              <a:rPr lang="en-US" sz="1100" dirty="0">
                <a:latin typeface="IBM Plex Sans" panose="020B0503050203000203" pitchFamily="34" charset="0"/>
                <a:ea typeface="IBM Plex Sans" panose="020B0503050203000203" pitchFamily="34" charset="0"/>
                <a:cs typeface="IBM Plex Sans" panose="020B0503050203000203" pitchFamily="34" charset="0"/>
              </a:rPr>
              <a:t>This action is available only for Referral methods "Send via email" and "Upload resume”.</a:t>
            </a:r>
            <a:endParaRPr lang="en-IN" sz="1100" dirty="0">
              <a:effectLst/>
              <a:latin typeface="IBM Plex Sans" panose="020B0503050203000203" pitchFamily="34" charset="0"/>
              <a:ea typeface="IBM Plex Sans" panose="020B0503050203000203" pitchFamily="34" charset="0"/>
              <a:cs typeface="IBM Plex Sans" panose="020B0503050203000203" pitchFamily="34" charset="0"/>
            </a:endParaRPr>
          </a:p>
        </p:txBody>
      </p:sp>
      <p:sp>
        <p:nvSpPr>
          <p:cNvPr id="11" name="Star: 5 Points 10">
            <a:extLst>
              <a:ext uri="{FF2B5EF4-FFF2-40B4-BE49-F238E27FC236}">
                <a16:creationId xmlns:a16="http://schemas.microsoft.com/office/drawing/2014/main" id="{5DD8803B-070D-4A08-A816-EDF09456D95C}"/>
              </a:ext>
            </a:extLst>
          </p:cNvPr>
          <p:cNvSpPr/>
          <p:nvPr/>
        </p:nvSpPr>
        <p:spPr>
          <a:xfrm>
            <a:off x="7310437" y="375697"/>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164039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BrassRing UI</a:t>
            </a:r>
            <a:br>
              <a:rPr lang="en-US" sz="1400" dirty="0"/>
            </a:br>
            <a:br>
              <a:rPr lang="en-US" sz="1400" dirty="0"/>
            </a:br>
            <a:r>
              <a:rPr lang="en-US" sz="2000" b="1" dirty="0"/>
              <a:t>Document Subsidiary Forms - Restrict Repost</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30</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3584448"/>
          </a:xfrm>
        </p:spPr>
        <p:txBody>
          <a:bodyPr/>
          <a:lstStyle/>
          <a:p>
            <a:r>
              <a:rPr lang="en-US" dirty="0"/>
              <a:t>RTC #: 133817</a:t>
            </a:r>
          </a:p>
          <a:p>
            <a:r>
              <a:rPr lang="en-US" sz="1800" b="1" dirty="0"/>
              <a:t>Description</a:t>
            </a:r>
            <a:r>
              <a:rPr lang="en-US" sz="1800" dirty="0"/>
              <a:t>:</a:t>
            </a:r>
          </a:p>
          <a:p>
            <a:r>
              <a:rPr lang="en-US" sz="1200" dirty="0"/>
              <a:t>Previously, users were able to repost the same offer document (document template) with the same document subsidiary form (offer response) to a candidate.</a:t>
            </a:r>
          </a:p>
          <a:p>
            <a:endParaRPr lang="en-US" sz="1200" dirty="0"/>
          </a:p>
          <a:p>
            <a:r>
              <a:rPr lang="en-US" sz="1200" dirty="0"/>
              <a:t>Candidate had already provided the response through that form (accept/reject).</a:t>
            </a:r>
          </a:p>
          <a:p>
            <a:endParaRPr lang="en-US" sz="1200" dirty="0"/>
          </a:p>
          <a:p>
            <a:r>
              <a:rPr lang="en-US" sz="1200" dirty="0"/>
              <a:t>Starting this release, a new setting is added in the</a:t>
            </a:r>
            <a:endParaRPr lang="en-IN" sz="1200" dirty="0"/>
          </a:p>
          <a:p>
            <a:r>
              <a:rPr lang="en-US" sz="1200" dirty="0"/>
              <a:t>Workbench for clients to restrict users from reposting the same form if a response is received from the candidate.</a:t>
            </a:r>
            <a:endParaRPr lang="en-IN" sz="1200" dirty="0"/>
          </a:p>
          <a:p>
            <a:endParaRPr lang="en-IN" sz="1200" dirty="0"/>
          </a:p>
          <a:p>
            <a:r>
              <a:rPr lang="en-US" sz="1200" dirty="0"/>
              <a:t>If a candidate already responded to the form, and if the BrassRing user tries to re the form, an error message is displayed.</a:t>
            </a:r>
          </a:p>
          <a:p>
            <a:endParaRPr lang="en-US" sz="1200" dirty="0"/>
          </a:p>
          <a:p>
            <a:r>
              <a:rPr lang="en-US" sz="1200" dirty="0"/>
              <a:t>Error message: </a:t>
            </a:r>
            <a:r>
              <a:rPr lang="en-US" sz="1200" b="1" dirty="0"/>
              <a:t>You cannot repost this attachment as the form has already been completed.</a:t>
            </a:r>
            <a:endParaRPr lang="en-IN" sz="1200"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800" dirty="0"/>
          </a:p>
          <a:p>
            <a:pPr marL="285750" indent="-285750">
              <a:buFont typeface="Wingdings" panose="05000000000000000000" pitchFamily="2" charset="2"/>
              <a:buChar char="ü"/>
            </a:pPr>
            <a:r>
              <a:rPr lang="en-US" sz="1600" dirty="0"/>
              <a:t>You can track the number of times a form (an offer) was declined or responded to.</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Tracking and analyzing data is now easy.</a:t>
            </a:r>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32205" y="131647"/>
            <a:ext cx="327129" cy="327129"/>
          </a:xfrm>
          <a:prstGeom prst="rect">
            <a:avLst/>
          </a:prstGeom>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6459334" y="146627"/>
            <a:ext cx="268329" cy="268329"/>
          </a:xfrm>
          <a:prstGeom prst="rect">
            <a:avLst/>
          </a:prstGeom>
        </p:spPr>
      </p:pic>
      <p:sp>
        <p:nvSpPr>
          <p:cNvPr id="9" name="Star: 5 Points 8">
            <a:extLst>
              <a:ext uri="{FF2B5EF4-FFF2-40B4-BE49-F238E27FC236}">
                <a16:creationId xmlns:a16="http://schemas.microsoft.com/office/drawing/2014/main" id="{09B64B01-A77D-46E1-A0BE-097C604A86DD}"/>
              </a:ext>
            </a:extLst>
          </p:cNvPr>
          <p:cNvSpPr/>
          <p:nvPr/>
        </p:nvSpPr>
        <p:spPr>
          <a:xfrm>
            <a:off x="7390878" y="59294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128990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a:t>
            </a:r>
            <a:br>
              <a:rPr lang="en-US" sz="1400" dirty="0"/>
            </a:br>
            <a:br>
              <a:rPr lang="en-US" sz="1400" dirty="0"/>
            </a:br>
            <a:r>
              <a:rPr lang="en-US" sz="2000" b="1" dirty="0"/>
              <a:t>Document Subsidiary Forms - Restrict Repost</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31</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3584448"/>
          </a:xfrm>
        </p:spPr>
        <p:txBody>
          <a:bodyPr/>
          <a:lstStyle/>
          <a:p>
            <a:r>
              <a:rPr lang="en-US" dirty="0"/>
              <a:t>RTC #: 133817</a:t>
            </a:r>
          </a:p>
          <a:p>
            <a:r>
              <a:rPr lang="en-US" sz="1800" b="1" dirty="0"/>
              <a:t>Description</a:t>
            </a:r>
            <a:r>
              <a:rPr lang="en-US" sz="1800" dirty="0"/>
              <a:t>:</a:t>
            </a:r>
          </a:p>
          <a:p>
            <a:r>
              <a:rPr lang="en-US" dirty="0"/>
              <a:t>A new attribute is added to the document subsidiary forms during this release. </a:t>
            </a:r>
          </a:p>
          <a:p>
            <a:endParaRPr lang="en-US" dirty="0"/>
          </a:p>
          <a:p>
            <a:r>
              <a:rPr lang="en-US" dirty="0"/>
              <a:t>The new attribute </a:t>
            </a:r>
            <a:r>
              <a:rPr lang="en-US" b="1" dirty="0"/>
              <a:t>Restrict reposting of same version of the document if candidate has already completed the form </a:t>
            </a:r>
            <a:r>
              <a:rPr lang="en-US" dirty="0"/>
              <a:t>is added in the </a:t>
            </a:r>
            <a:r>
              <a:rPr lang="en-US" b="1" dirty="0"/>
              <a:t>Edit form attributes </a:t>
            </a:r>
            <a:r>
              <a:rPr lang="en-US" dirty="0"/>
              <a:t>screen.</a:t>
            </a:r>
          </a:p>
          <a:p>
            <a:endParaRPr lang="en-US" dirty="0"/>
          </a:p>
          <a:p>
            <a:r>
              <a:rPr lang="en-US" dirty="0"/>
              <a:t>Clients can disallow users from posting the same version of the form if it already has a response from the candidate.</a:t>
            </a:r>
          </a:p>
          <a:p>
            <a:endParaRPr lang="en-US" dirty="0"/>
          </a:p>
          <a:p>
            <a:r>
              <a:rPr lang="en-US" dirty="0"/>
              <a:t>Users must post a new version of the same form if this setting is checked.</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3705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Can restrict the user to post the same form again.</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pic>
        <p:nvPicPr>
          <p:cNvPr id="9" name="image17.jpeg">
            <a:extLst>
              <a:ext uri="{FF2B5EF4-FFF2-40B4-BE49-F238E27FC236}">
                <a16:creationId xmlns:a16="http://schemas.microsoft.com/office/drawing/2014/main" id="{2A4BA283-E735-404F-98D9-A28041735241}"/>
              </a:ext>
            </a:extLst>
          </p:cNvPr>
          <p:cNvPicPr/>
          <p:nvPr/>
        </p:nvPicPr>
        <p:blipFill>
          <a:blip r:embed="rId6" cstate="print"/>
          <a:stretch>
            <a:fillRect/>
          </a:stretch>
        </p:blipFill>
        <p:spPr>
          <a:xfrm>
            <a:off x="5048980" y="2508897"/>
            <a:ext cx="3460750" cy="2175827"/>
          </a:xfrm>
          <a:prstGeom prst="rect">
            <a:avLst/>
          </a:prstGeom>
        </p:spPr>
      </p:pic>
      <p:sp>
        <p:nvSpPr>
          <p:cNvPr id="10" name="Star: 5 Points 9">
            <a:extLst>
              <a:ext uri="{FF2B5EF4-FFF2-40B4-BE49-F238E27FC236}">
                <a16:creationId xmlns:a16="http://schemas.microsoft.com/office/drawing/2014/main" id="{02CAA6A8-EFF7-4314-B251-4A34A03E1DCE}"/>
              </a:ext>
            </a:extLst>
          </p:cNvPr>
          <p:cNvSpPr/>
          <p:nvPr/>
        </p:nvSpPr>
        <p:spPr>
          <a:xfrm>
            <a:off x="7390878" y="59294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Tree>
    <p:extLst>
      <p:ext uri="{BB962C8B-B14F-4D97-AF65-F5344CB8AC3E}">
        <p14:creationId xmlns:p14="http://schemas.microsoft.com/office/powerpoint/2010/main" val="2915721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a:t>
            </a:r>
            <a:br>
              <a:rPr lang="en-US" sz="1400" dirty="0"/>
            </a:br>
            <a:br>
              <a:rPr lang="en-US" sz="1400" dirty="0"/>
            </a:br>
            <a:r>
              <a:rPr lang="en-US" sz="2000" b="1" dirty="0"/>
              <a:t>"Workbench Integration Log Search Updates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32</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123950"/>
            <a:ext cx="4416520" cy="2241550"/>
          </a:xfrm>
        </p:spPr>
        <p:txBody>
          <a:bodyPr/>
          <a:lstStyle/>
          <a:p>
            <a:r>
              <a:rPr lang="en-US" dirty="0"/>
              <a:t>RTC #: 133549</a:t>
            </a:r>
          </a:p>
          <a:p>
            <a:r>
              <a:rPr lang="en-US" sz="1800" b="1" dirty="0"/>
              <a:t>Description</a:t>
            </a:r>
            <a:r>
              <a:rPr lang="en-US" sz="1800" dirty="0"/>
              <a:t>:</a:t>
            </a:r>
          </a:p>
          <a:p>
            <a:r>
              <a:rPr lang="en-US" dirty="0"/>
              <a:t>The search for integration logs in Workbench is done by using SOLR starting this release. </a:t>
            </a:r>
          </a:p>
          <a:p>
            <a:endParaRPr lang="en-US" dirty="0"/>
          </a:p>
          <a:p>
            <a:r>
              <a:rPr lang="en-US" dirty="0"/>
              <a:t>To support this search, and provide better user experience, three radio buttons are added next to the ﬁeld </a:t>
            </a:r>
            <a:r>
              <a:rPr lang="en-US" b="1" dirty="0"/>
              <a:t>containing text </a:t>
            </a:r>
            <a:r>
              <a:rPr lang="en-US" dirty="0"/>
              <a:t>in the </a:t>
            </a:r>
            <a:r>
              <a:rPr lang="en-US" b="1" dirty="0"/>
              <a:t>Retrieve client posts </a:t>
            </a:r>
            <a:r>
              <a:rPr lang="en-US" dirty="0"/>
              <a:t>screen.</a:t>
            </a:r>
          </a:p>
          <a:p>
            <a:endParaRPr lang="en-US"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6880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Searching integration logs made faster.</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Search is more refined.</a:t>
            </a:r>
            <a:endParaRPr lang="en-US" sz="1800" dirty="0"/>
          </a:p>
        </p:txBody>
      </p:sp>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191005" y="146627"/>
            <a:ext cx="268329" cy="268329"/>
          </a:xfrm>
          <a:prstGeom prst="rect">
            <a:avLst/>
          </a:prstGeom>
        </p:spPr>
      </p:pic>
      <p:pic>
        <p:nvPicPr>
          <p:cNvPr id="10" name="Picture 4" descr="eyes icon">
            <a:extLst>
              <a:ext uri="{FF2B5EF4-FFF2-40B4-BE49-F238E27FC236}">
                <a16:creationId xmlns:a16="http://schemas.microsoft.com/office/drawing/2014/main" id="{85FD690B-35F9-4827-A30B-2DF72822A3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2E0B909-295C-4556-BEB2-15809C1B6969}"/>
              </a:ext>
            </a:extLst>
          </p:cNvPr>
          <p:cNvSpPr/>
          <p:nvPr/>
        </p:nvSpPr>
        <p:spPr>
          <a:xfrm>
            <a:off x="185420" y="3178405"/>
            <a:ext cx="8315960" cy="1446550"/>
          </a:xfrm>
          <a:prstGeom prst="rect">
            <a:avLst/>
          </a:prstGeom>
        </p:spPr>
        <p:txBody>
          <a:bodyPr wrap="square">
            <a:spAutoFit/>
          </a:bodyPr>
          <a:lstStyle/>
          <a:p>
            <a:pPr marL="285750" indent="-285750">
              <a:spcAft>
                <a:spcPts val="600"/>
              </a:spcAft>
              <a:buFont typeface="Wingdings" panose="05000000000000000000" pitchFamily="2" charset="2"/>
              <a:buChar char="Ø"/>
            </a:pPr>
            <a:r>
              <a:rPr lang="en-US" sz="1400" b="1" dirty="0">
                <a:latin typeface="Tahoma" panose="020B0604030504040204" pitchFamily="34" charset="0"/>
              </a:rPr>
              <a:t>Exact match </a:t>
            </a:r>
            <a:r>
              <a:rPr lang="en-US" sz="1400" dirty="0">
                <a:latin typeface="Tahoma" panose="020B0604030504040204" pitchFamily="34" charset="0"/>
              </a:rPr>
              <a:t>- </a:t>
            </a:r>
            <a:r>
              <a:rPr lang="en-US" sz="1200" dirty="0">
                <a:latin typeface="Tahoma" panose="020B0604030504040204" pitchFamily="34" charset="0"/>
              </a:rPr>
              <a:t>Looks for text blobs that contain ALL the words that are entered in the search text in the same sequence.</a:t>
            </a:r>
            <a:endParaRPr lang="en-US" sz="1400" dirty="0">
              <a:latin typeface="Tahoma" panose="020B0604030504040204" pitchFamily="34" charset="0"/>
            </a:endParaRPr>
          </a:p>
          <a:p>
            <a:pPr marL="285750" indent="-285750">
              <a:spcAft>
                <a:spcPts val="600"/>
              </a:spcAft>
              <a:buFont typeface="Wingdings" panose="05000000000000000000" pitchFamily="2" charset="2"/>
              <a:buChar char="Ø"/>
            </a:pPr>
            <a:r>
              <a:rPr lang="en-US" sz="1400" b="1" dirty="0">
                <a:latin typeface="Tahoma" panose="020B0604030504040204" pitchFamily="34" charset="0"/>
              </a:rPr>
              <a:t>Match all words </a:t>
            </a:r>
            <a:r>
              <a:rPr lang="en-US" sz="1400" dirty="0">
                <a:latin typeface="Tahoma" panose="020B0604030504040204" pitchFamily="34" charset="0"/>
              </a:rPr>
              <a:t>- </a:t>
            </a:r>
            <a:r>
              <a:rPr lang="en-US" sz="1200" dirty="0">
                <a:latin typeface="Tahoma" panose="020B0604030504040204" pitchFamily="34" charset="0"/>
              </a:rPr>
              <a:t>Looks for text blobs that contain ALL the words that are entered in the search text, not necessarily in the same sequence.</a:t>
            </a:r>
          </a:p>
          <a:p>
            <a:pPr marL="285750" indent="-285750">
              <a:spcAft>
                <a:spcPts val="600"/>
              </a:spcAft>
              <a:buFont typeface="Wingdings" panose="05000000000000000000" pitchFamily="2" charset="2"/>
              <a:buChar char="Ø"/>
            </a:pPr>
            <a:r>
              <a:rPr lang="en-US" sz="1400" b="1" dirty="0">
                <a:latin typeface="Tahoma" panose="020B0604030504040204" pitchFamily="34" charset="0"/>
              </a:rPr>
              <a:t>Match any word </a:t>
            </a:r>
            <a:r>
              <a:rPr lang="en-US" sz="1400" dirty="0">
                <a:latin typeface="Tahoma" panose="020B0604030504040204" pitchFamily="34" charset="0"/>
              </a:rPr>
              <a:t>- </a:t>
            </a:r>
            <a:r>
              <a:rPr lang="en-US" sz="1200" dirty="0">
                <a:latin typeface="Tahoma" panose="020B0604030504040204" pitchFamily="34" charset="0"/>
              </a:rPr>
              <a:t>Looks for text blobs that contain at least ONE of the words that are entered in the search text.</a:t>
            </a:r>
            <a:endParaRPr lang="en-US" sz="1400" dirty="0">
              <a:effectLst/>
              <a:latin typeface="Tahoma" panose="020B0604030504040204" pitchFamily="34" charset="0"/>
            </a:endParaRPr>
          </a:p>
        </p:txBody>
      </p:sp>
    </p:spTree>
    <p:extLst>
      <p:ext uri="{BB962C8B-B14F-4D97-AF65-F5344CB8AC3E}">
        <p14:creationId xmlns:p14="http://schemas.microsoft.com/office/powerpoint/2010/main" val="3191130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 – eLink Dashboard</a:t>
            </a:r>
            <a:br>
              <a:rPr lang="en-US" sz="1400" dirty="0"/>
            </a:br>
            <a:br>
              <a:rPr lang="en-US" sz="1400" dirty="0"/>
            </a:br>
            <a:r>
              <a:rPr lang="en-US" sz="2000" b="1" dirty="0"/>
              <a:t>eLink Respond Instructions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33</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03300"/>
            <a:ext cx="4416520" cy="3765550"/>
          </a:xfrm>
        </p:spPr>
        <p:txBody>
          <a:bodyPr/>
          <a:lstStyle/>
          <a:p>
            <a:r>
              <a:rPr lang="en-US" dirty="0"/>
              <a:t>RTC #: 134073</a:t>
            </a:r>
          </a:p>
          <a:p>
            <a:r>
              <a:rPr lang="en-US" sz="1800" b="1" dirty="0"/>
              <a:t>Description</a:t>
            </a:r>
            <a:r>
              <a:rPr lang="en-US" sz="1800" dirty="0"/>
              <a:t>:</a:t>
            </a:r>
          </a:p>
          <a:p>
            <a:r>
              <a:rPr lang="en-US" dirty="0"/>
              <a:t>The text on the </a:t>
            </a:r>
            <a:r>
              <a:rPr lang="en-US" b="1" dirty="0"/>
              <a:t>eLink respond instructions </a:t>
            </a:r>
            <a:r>
              <a:rPr lang="en-US" dirty="0"/>
              <a:t>page is updated. </a:t>
            </a:r>
          </a:p>
          <a:p>
            <a:endParaRPr lang="en-US" dirty="0"/>
          </a:p>
          <a:p>
            <a:r>
              <a:rPr lang="en-US" dirty="0"/>
              <a:t>Previously the text used to read: "</a:t>
            </a:r>
            <a:r>
              <a:rPr lang="en-US" b="1" i="1" dirty="0"/>
              <a:t>The text below will appear to the left of the Respond button when viewing an eLinked Candidate record. HTML tags will be accurately reflected.</a:t>
            </a:r>
            <a:r>
              <a:rPr lang="en-US" dirty="0"/>
              <a:t>" </a:t>
            </a:r>
          </a:p>
          <a:p>
            <a:endParaRPr lang="en-US" dirty="0"/>
          </a:p>
          <a:p>
            <a:r>
              <a:rPr lang="en-US" dirty="0"/>
              <a:t>This text is now updated to “</a:t>
            </a:r>
            <a:r>
              <a:rPr lang="en-US" b="1" i="1" dirty="0"/>
              <a:t>The text below will appear in the Feedback section when viewing an eLinked Candidate record. HTML tags will be accurately reflected.”</a:t>
            </a:r>
          </a:p>
          <a:p>
            <a:endParaRPr lang="en-US" b="1" dirty="0"/>
          </a:p>
          <a:p>
            <a:r>
              <a:rPr lang="en-US" dirty="0"/>
              <a:t>The text would be presented in the feedback section inside eLink Dashboard view &amp; New eLink view.</a:t>
            </a:r>
          </a:p>
          <a:p>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039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Specific instructions can be provided for users in the feedback section</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pic>
        <p:nvPicPr>
          <p:cNvPr id="5" name="Picture 4">
            <a:extLst>
              <a:ext uri="{FF2B5EF4-FFF2-40B4-BE49-F238E27FC236}">
                <a16:creationId xmlns:a16="http://schemas.microsoft.com/office/drawing/2014/main" id="{8917FA5A-CF84-4A45-9102-C5E53C0484EF}"/>
              </a:ext>
            </a:extLst>
          </p:cNvPr>
          <p:cNvPicPr>
            <a:picLocks noChangeAspect="1"/>
          </p:cNvPicPr>
          <p:nvPr/>
        </p:nvPicPr>
        <p:blipFill>
          <a:blip r:embed="rId6"/>
          <a:stretch>
            <a:fillRect/>
          </a:stretch>
        </p:blipFill>
        <p:spPr>
          <a:xfrm>
            <a:off x="5157660" y="3257170"/>
            <a:ext cx="3400680" cy="1539244"/>
          </a:xfrm>
          <a:prstGeom prst="rect">
            <a:avLst/>
          </a:prstGeom>
        </p:spPr>
      </p:pic>
      <p:pic>
        <p:nvPicPr>
          <p:cNvPr id="7" name="Picture 6">
            <a:extLst>
              <a:ext uri="{FF2B5EF4-FFF2-40B4-BE49-F238E27FC236}">
                <a16:creationId xmlns:a16="http://schemas.microsoft.com/office/drawing/2014/main" id="{9585223E-AC18-4E1C-8A80-2AED9082FDB0}"/>
              </a:ext>
            </a:extLst>
          </p:cNvPr>
          <p:cNvPicPr>
            <a:picLocks noChangeAspect="1"/>
          </p:cNvPicPr>
          <p:nvPr/>
        </p:nvPicPr>
        <p:blipFill>
          <a:blip r:embed="rId7"/>
          <a:stretch>
            <a:fillRect/>
          </a:stretch>
        </p:blipFill>
        <p:spPr>
          <a:xfrm>
            <a:off x="4849675" y="2473036"/>
            <a:ext cx="4178300" cy="750900"/>
          </a:xfrm>
          <a:prstGeom prst="rect">
            <a:avLst/>
          </a:prstGeom>
        </p:spPr>
      </p:pic>
    </p:spTree>
    <p:extLst>
      <p:ext uri="{BB962C8B-B14F-4D97-AF65-F5344CB8AC3E}">
        <p14:creationId xmlns:p14="http://schemas.microsoft.com/office/powerpoint/2010/main" val="3685713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Workbench – eLink Dashboard</a:t>
            </a:r>
            <a:br>
              <a:rPr lang="en-US" sz="1400" dirty="0"/>
            </a:br>
            <a:br>
              <a:rPr lang="en-US" sz="1400" dirty="0"/>
            </a:br>
            <a:r>
              <a:rPr lang="en-US" sz="2000" b="1" dirty="0"/>
              <a:t>Conﬁgure or Edit Privilege for Code Access Groups - Workbench Self-Service Tier 5</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34</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524480"/>
            <a:ext cx="4416520" cy="3321050"/>
          </a:xfrm>
        </p:spPr>
        <p:txBody>
          <a:bodyPr/>
          <a:lstStyle/>
          <a:p>
            <a:r>
              <a:rPr lang="en-US" dirty="0"/>
              <a:t>RTC #: 134073</a:t>
            </a:r>
          </a:p>
          <a:p>
            <a:r>
              <a:rPr lang="en-US" sz="1800" b="1" dirty="0"/>
              <a:t>Description</a:t>
            </a:r>
            <a:r>
              <a:rPr lang="en-US" sz="1800" dirty="0"/>
              <a:t>:</a:t>
            </a:r>
          </a:p>
          <a:p>
            <a:endParaRPr lang="en-US" sz="1800" dirty="0"/>
          </a:p>
          <a:p>
            <a:r>
              <a:rPr lang="en-US" sz="1800" dirty="0"/>
              <a:t>Starting this release, the Workbench Self-Service </a:t>
            </a:r>
            <a:r>
              <a:rPr lang="en-US" sz="1800" b="1" dirty="0"/>
              <a:t>Tier 5 </a:t>
            </a:r>
            <a:r>
              <a:rPr lang="en-US" sz="1800" dirty="0"/>
              <a:t>users can access, conﬁgure, and edit the Code Access Groups in Workbench. </a:t>
            </a:r>
          </a:p>
          <a:p>
            <a:endParaRPr lang="en-US" sz="1800" dirty="0"/>
          </a:p>
          <a:p>
            <a:r>
              <a:rPr lang="en-US" sz="1800" dirty="0"/>
              <a:t>Users can go to </a:t>
            </a:r>
            <a:r>
              <a:rPr lang="en-US" sz="1800" b="1" dirty="0"/>
              <a:t>Tools &gt; Users &gt; Code access groups</a:t>
            </a:r>
            <a:r>
              <a:rPr lang="en-US" sz="1800" dirty="0"/>
              <a:t>.</a:t>
            </a:r>
          </a:p>
          <a:p>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5039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800" b="1" dirty="0"/>
              <a:t>Benefits</a:t>
            </a:r>
            <a:r>
              <a:rPr lang="en-US" sz="1800" dirty="0"/>
              <a:t>: </a:t>
            </a:r>
            <a:br>
              <a:rPr lang="en-US" sz="1800" dirty="0"/>
            </a:br>
            <a:endParaRPr lang="en-US" sz="1600" dirty="0"/>
          </a:p>
          <a:p>
            <a:pPr marL="285750" indent="-285750">
              <a:buFont typeface="Wingdings" panose="05000000000000000000" pitchFamily="2" charset="2"/>
              <a:buChar char="ü"/>
            </a:pPr>
            <a:r>
              <a:rPr lang="en-US" sz="1600" dirty="0"/>
              <a:t>Provides configurational access inside Workbench</a:t>
            </a:r>
            <a:endParaRPr lang="en-US" sz="1800" dirty="0"/>
          </a:p>
        </p:txBody>
      </p:sp>
      <p:pic>
        <p:nvPicPr>
          <p:cNvPr id="11" name="Picture 2" descr="wrench icon">
            <a:extLst>
              <a:ext uri="{FF2B5EF4-FFF2-40B4-BE49-F238E27FC236}">
                <a16:creationId xmlns:a16="http://schemas.microsoft.com/office/drawing/2014/main" id="{C3959802-F160-470B-A6DE-4B2A642EFBD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670495" y="458776"/>
            <a:ext cx="268330" cy="268330"/>
          </a:xfrm>
          <a:prstGeom prst="rect">
            <a:avLst/>
          </a:prstGeom>
          <a:noFill/>
          <a:ln>
            <a:noFill/>
          </a:ln>
        </p:spPr>
      </p:pic>
      <p:pic>
        <p:nvPicPr>
          <p:cNvPr id="14" name="Picture 13">
            <a:extLst>
              <a:ext uri="{FF2B5EF4-FFF2-40B4-BE49-F238E27FC236}">
                <a16:creationId xmlns:a16="http://schemas.microsoft.com/office/drawing/2014/main" id="{73C6DA2E-CF24-4982-BD32-2BE91FCCF91B}"/>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191005" y="146627"/>
            <a:ext cx="268329" cy="268329"/>
          </a:xfrm>
          <a:prstGeom prst="rect">
            <a:avLst/>
          </a:prstGeom>
        </p:spPr>
      </p:pic>
    </p:spTree>
    <p:extLst>
      <p:ext uri="{BB962C8B-B14F-4D97-AF65-F5344CB8AC3E}">
        <p14:creationId xmlns:p14="http://schemas.microsoft.com/office/powerpoint/2010/main" val="3920563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p:txBody>
          <a:bodyPr/>
          <a:lstStyle/>
          <a:p>
            <a:r>
              <a:rPr lang="en-US" sz="1400" dirty="0"/>
              <a:t>BrassRing UI</a:t>
            </a:r>
            <a:br>
              <a:rPr lang="en-US" sz="1400" dirty="0"/>
            </a:br>
            <a:br>
              <a:rPr lang="en-US" sz="1400" dirty="0"/>
            </a:br>
            <a:r>
              <a:rPr lang="en-US" sz="2000" b="1" dirty="0"/>
              <a:t>Candidate Form Approval - First Approver Comments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35</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310612"/>
            <a:ext cx="4857750" cy="3584448"/>
          </a:xfrm>
        </p:spPr>
        <p:txBody>
          <a:bodyPr/>
          <a:lstStyle/>
          <a:p>
            <a:r>
              <a:rPr lang="en-US" dirty="0"/>
              <a:t>RTC #: 132624</a:t>
            </a:r>
          </a:p>
          <a:p>
            <a:r>
              <a:rPr lang="en-US" sz="1800" b="1" dirty="0"/>
              <a:t>Description</a:t>
            </a:r>
            <a:r>
              <a:rPr lang="en-US" sz="1800" dirty="0"/>
              <a:t>:</a:t>
            </a:r>
          </a:p>
          <a:p>
            <a:endParaRPr lang="en-US" sz="1800" dirty="0"/>
          </a:p>
          <a:p>
            <a:r>
              <a:rPr lang="en-US" sz="1800" dirty="0"/>
              <a:t>It was previously observed that when candidate form is sent for approval to the second approver, the ﬁrst approvers comments are missing. </a:t>
            </a:r>
          </a:p>
          <a:p>
            <a:endParaRPr lang="en-US" sz="1800" dirty="0"/>
          </a:p>
          <a:p>
            <a:r>
              <a:rPr lang="en-US" sz="1800" dirty="0"/>
              <a:t>This behavior is adjusted in the current release. </a:t>
            </a:r>
          </a:p>
          <a:p>
            <a:endParaRPr lang="en-US" sz="1800" dirty="0"/>
          </a:p>
          <a:p>
            <a:r>
              <a:rPr lang="en-US" sz="1800" dirty="0"/>
              <a:t>The ﬁrst approver comments are now displayed to the second approver.</a:t>
            </a:r>
            <a:endParaRPr lang="en-US" sz="2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837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922782"/>
          </a:xfrm>
        </p:spPr>
        <p:txBody>
          <a:bodyPr/>
          <a:lstStyle/>
          <a:p>
            <a:r>
              <a:rPr lang="en-US" sz="1400" dirty="0"/>
              <a:t>BrassRing UI</a:t>
            </a:r>
            <a:br>
              <a:rPr lang="en-US" sz="1400" dirty="0"/>
            </a:br>
            <a:br>
              <a:rPr lang="en-US" sz="1400" dirty="0"/>
            </a:br>
            <a:r>
              <a:rPr lang="en-US" sz="2000" b="1" dirty="0"/>
              <a:t>Candidate Import - Update Deleted Candidate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fld id="{D0BE6F14-FF48-0F4F-A8AA-2E3F25371E4A}" type="slidenum">
              <a:rPr lang="en-US" smtClean="0"/>
              <a:pPr/>
              <a:t>36</a:t>
            </a:fld>
            <a:endParaRPr lang="en-US"/>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218871"/>
            <a:ext cx="5099050" cy="3584448"/>
          </a:xfrm>
        </p:spPr>
        <p:txBody>
          <a:bodyPr/>
          <a:lstStyle/>
          <a:p>
            <a:r>
              <a:rPr lang="en-US" dirty="0"/>
              <a:t>RTC #: 133755</a:t>
            </a:r>
          </a:p>
          <a:p>
            <a:r>
              <a:rPr lang="en-US" sz="1800" b="1" dirty="0"/>
              <a:t>Description</a:t>
            </a:r>
            <a:r>
              <a:rPr lang="en-US" sz="1800" dirty="0"/>
              <a:t>:</a:t>
            </a:r>
          </a:p>
          <a:p>
            <a:endParaRPr lang="en-US" sz="1800" dirty="0"/>
          </a:p>
          <a:p>
            <a:r>
              <a:rPr lang="en-US" sz="1800" dirty="0"/>
              <a:t>It was observed that when a Candidate import is carried out, candidate records that are previously deleted were also getting updated. </a:t>
            </a:r>
          </a:p>
          <a:p>
            <a:endParaRPr lang="en-US" sz="1800" dirty="0"/>
          </a:p>
          <a:p>
            <a:r>
              <a:rPr lang="en-US" sz="1800" dirty="0"/>
              <a:t>This behavior is addressed in the current release. </a:t>
            </a:r>
          </a:p>
          <a:p>
            <a:endParaRPr lang="en-US" sz="1800" dirty="0"/>
          </a:p>
          <a:p>
            <a:r>
              <a:rPr lang="en-US" sz="1800" dirty="0"/>
              <a:t>If related to a candidate with a deleted resume key is presented in a candidate import, such record and information are rejected by the system.</a:t>
            </a:r>
            <a:endParaRPr lang="en-US" sz="2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2789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389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08C8-775C-44AE-8A8D-E8F40062F0EA}"/>
              </a:ext>
            </a:extLst>
          </p:cNvPr>
          <p:cNvSpPr>
            <a:spLocks noGrp="1"/>
          </p:cNvSpPr>
          <p:nvPr>
            <p:ph type="title"/>
          </p:nvPr>
        </p:nvSpPr>
        <p:spPr>
          <a:xfrm>
            <a:off x="228599" y="203781"/>
            <a:ext cx="6187441" cy="4479344"/>
          </a:xfrm>
        </p:spPr>
        <p:txBody>
          <a:bodyPr/>
          <a:lstStyle/>
          <a:p>
            <a:r>
              <a:rPr lang="en-US" sz="5400" dirty="0"/>
              <a:t>Lead Manager </a:t>
            </a:r>
            <a:br>
              <a:rPr lang="en-US" sz="5400" dirty="0"/>
            </a:br>
            <a:r>
              <a:rPr lang="en-US" sz="5400" dirty="0"/>
              <a:t>Release Features</a:t>
            </a:r>
            <a:br>
              <a:rPr lang="en-US" sz="5400" dirty="0"/>
            </a:br>
            <a:r>
              <a:rPr lang="en-US" sz="5400" dirty="0">
                <a:latin typeface="IBM Plex Sans Light" charset="0"/>
                <a:ea typeface="IBM Plex Sans Light" charset="0"/>
                <a:cs typeface="IBM Plex Sans Light" charset="0"/>
              </a:rPr>
              <a:t>–</a:t>
            </a:r>
            <a:endParaRPr lang="en-US" sz="5400" dirty="0"/>
          </a:p>
        </p:txBody>
      </p:sp>
      <p:sp>
        <p:nvSpPr>
          <p:cNvPr id="3" name="Slide Number Placeholder 2">
            <a:extLst>
              <a:ext uri="{FF2B5EF4-FFF2-40B4-BE49-F238E27FC236}">
                <a16:creationId xmlns:a16="http://schemas.microsoft.com/office/drawing/2014/main" id="{2B45772D-0203-4F13-BA9E-7ED5DA40FDA7}"/>
              </a:ext>
            </a:extLst>
          </p:cNvPr>
          <p:cNvSpPr>
            <a:spLocks noGrp="1"/>
          </p:cNvSpPr>
          <p:nvPr>
            <p:ph type="sldNum" sz="quarter" idx="4"/>
          </p:nvPr>
        </p:nvSpPr>
        <p:spPr/>
        <p:txBody>
          <a:bodyPr/>
          <a:lstStyle/>
          <a:p>
            <a:fld id="{D0BE6F14-FF48-0F4F-A8AA-2E3F25371E4A}" type="slidenum">
              <a:rPr lang="en-US" smtClean="0"/>
              <a:pPr/>
              <a:t>37</a:t>
            </a:fld>
            <a:endParaRPr lang="en-US"/>
          </a:p>
        </p:txBody>
      </p:sp>
    </p:spTree>
    <p:extLst>
      <p:ext uri="{BB962C8B-B14F-4D97-AF65-F5344CB8AC3E}">
        <p14:creationId xmlns:p14="http://schemas.microsoft.com/office/powerpoint/2010/main" val="3070974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922782"/>
          </a:xfrm>
        </p:spPr>
        <p:txBody>
          <a:bodyPr/>
          <a:lstStyle/>
          <a:p>
            <a:r>
              <a:rPr lang="en-US" sz="1400" dirty="0"/>
              <a:t>Lead Manager</a:t>
            </a:r>
            <a:br>
              <a:rPr lang="en-US" sz="1400" dirty="0"/>
            </a:br>
            <a:br>
              <a:rPr lang="en-US" sz="1400" dirty="0"/>
            </a:br>
            <a:r>
              <a:rPr lang="en-US" sz="2000" b="1" dirty="0"/>
              <a:t>Stack Duplicates</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15670"/>
            <a:ext cx="4518660" cy="3753179"/>
          </a:xfrm>
        </p:spPr>
        <p:txBody>
          <a:bodyPr/>
          <a:lstStyle/>
          <a:p>
            <a:r>
              <a:rPr lang="en-US" dirty="0"/>
              <a:t>RTC #: 124966</a:t>
            </a:r>
          </a:p>
          <a:p>
            <a:r>
              <a:rPr lang="en-US" sz="1800" b="1" dirty="0"/>
              <a:t>Description</a:t>
            </a:r>
            <a:r>
              <a:rPr lang="en-US" sz="1800" dirty="0"/>
              <a:t>:</a:t>
            </a:r>
          </a:p>
          <a:p>
            <a:endParaRPr lang="en-US" sz="1800" dirty="0"/>
          </a:p>
          <a:p>
            <a:r>
              <a:rPr lang="en-US" dirty="0"/>
              <a:t>Starting this release, Lead Manager users can select, and stack duplicate leads manually. </a:t>
            </a:r>
          </a:p>
          <a:p>
            <a:endParaRPr lang="en-US" dirty="0"/>
          </a:p>
          <a:p>
            <a:r>
              <a:rPr lang="en-US" dirty="0"/>
              <a:t>A new menu action </a:t>
            </a:r>
            <a:r>
              <a:rPr lang="en-US" b="1" dirty="0"/>
              <a:t>Stack Duplicates </a:t>
            </a:r>
            <a:r>
              <a:rPr lang="en-US" dirty="0"/>
              <a:t>is now available in Lead Manager in the following menus:</a:t>
            </a:r>
          </a:p>
          <a:p>
            <a:endParaRPr lang="en-IN" dirty="0"/>
          </a:p>
          <a:p>
            <a:pPr marL="285750" lvl="0" indent="-285750">
              <a:buFont typeface="Wingdings" panose="05000000000000000000" pitchFamily="2" charset="2"/>
              <a:buChar char="Ø"/>
            </a:pPr>
            <a:r>
              <a:rPr lang="en-US" b="1" dirty="0"/>
              <a:t>My Leads </a:t>
            </a:r>
            <a:r>
              <a:rPr lang="en-US" dirty="0"/>
              <a:t>in the </a:t>
            </a:r>
            <a:r>
              <a:rPr lang="en-US" b="1" dirty="0"/>
              <a:t>Lead Manager </a:t>
            </a:r>
            <a:r>
              <a:rPr lang="en-US" dirty="0"/>
              <a:t>home page.</a:t>
            </a:r>
            <a:endParaRPr lang="en-IN" dirty="0"/>
          </a:p>
          <a:p>
            <a:pPr marL="285750" lvl="0" indent="-285750">
              <a:buFont typeface="Wingdings" panose="05000000000000000000" pitchFamily="2" charset="2"/>
              <a:buChar char="Ø"/>
            </a:pPr>
            <a:r>
              <a:rPr lang="en-US" b="1" dirty="0"/>
              <a:t>Unassigned Leads </a:t>
            </a:r>
            <a:r>
              <a:rPr lang="en-US" dirty="0"/>
              <a:t>in the </a:t>
            </a:r>
            <a:r>
              <a:rPr lang="en-US" b="1" dirty="0"/>
              <a:t>Lead Manager </a:t>
            </a:r>
            <a:r>
              <a:rPr lang="en-US" dirty="0"/>
              <a:t>home page.</a:t>
            </a:r>
            <a:endParaRPr lang="en-IN" dirty="0"/>
          </a:p>
          <a:p>
            <a:pPr marL="285750" lvl="0" indent="-285750">
              <a:buFont typeface="Wingdings" panose="05000000000000000000" pitchFamily="2" charset="2"/>
              <a:buChar char="Ø"/>
            </a:pPr>
            <a:r>
              <a:rPr lang="en-US" dirty="0"/>
              <a:t>Campaign Lead listings (Standard and Advanced views.</a:t>
            </a:r>
            <a:endParaRPr lang="en-IN" dirty="0"/>
          </a:p>
          <a:p>
            <a:pPr marL="285750" lvl="0" indent="-285750">
              <a:buFont typeface="Wingdings" panose="05000000000000000000" pitchFamily="2" charset="2"/>
              <a:buChar char="Ø"/>
            </a:pPr>
            <a:r>
              <a:rPr lang="en-US" dirty="0"/>
              <a:t>Lead Search results.</a:t>
            </a:r>
          </a:p>
          <a:p>
            <a:pPr marL="285750" lvl="0" indent="-285750">
              <a:buFont typeface="Wingdings" panose="05000000000000000000" pitchFamily="2" charset="2"/>
              <a:buChar char="Ø"/>
            </a:pPr>
            <a:endParaRPr lang="en-US" dirty="0"/>
          </a:p>
          <a:p>
            <a:pPr lvl="0"/>
            <a:r>
              <a:rPr lang="en-US" dirty="0"/>
              <a:t>The users must select exactly two leads before they select the Stack duplicates action. </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302463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r>
              <a:rPr lang="en-US" sz="1600" b="1" dirty="0"/>
              <a:t>Benefits</a:t>
            </a:r>
            <a:r>
              <a:rPr lang="en-US" sz="1600" dirty="0"/>
              <a:t>: </a:t>
            </a:r>
            <a:br>
              <a:rPr lang="en-US" sz="1600" dirty="0"/>
            </a:br>
            <a:endParaRPr lang="en-US" dirty="0"/>
          </a:p>
          <a:p>
            <a:pPr marL="285750" indent="-285750">
              <a:buFont typeface="Wingdings" panose="05000000000000000000" pitchFamily="2" charset="2"/>
              <a:buChar char="ü"/>
            </a:pPr>
            <a:r>
              <a:rPr lang="en-US" sz="1600" dirty="0"/>
              <a:t>Lead coordinators can stack duplicate leads manually</a:t>
            </a:r>
          </a:p>
          <a:p>
            <a:pPr marL="285750" indent="-285750">
              <a:buFont typeface="Wingdings" panose="05000000000000000000" pitchFamily="2" charset="2"/>
              <a:buChar char="ü"/>
            </a:pPr>
            <a:r>
              <a:rPr lang="en-US" sz="1600" dirty="0"/>
              <a:t>Removes duplicate leads from the system</a:t>
            </a:r>
          </a:p>
          <a:p>
            <a:pPr marL="285750" indent="-285750">
              <a:buFont typeface="Wingdings" panose="05000000000000000000" pitchFamily="2" charset="2"/>
              <a:buChar char="ü"/>
            </a:pPr>
            <a:r>
              <a:rPr lang="en-US" sz="1600" dirty="0"/>
              <a:t>Merges the info of the deleted lead with the lead profile that’s retained </a:t>
            </a:r>
          </a:p>
          <a:p>
            <a:endParaRPr lang="en-US" dirty="0"/>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8" name="Star: 5 Points 7">
            <a:extLst>
              <a:ext uri="{FF2B5EF4-FFF2-40B4-BE49-F238E27FC236}">
                <a16:creationId xmlns:a16="http://schemas.microsoft.com/office/drawing/2014/main" id="{9DC1A2CE-9D4D-45E6-81BC-BCB22C3BE1DA}"/>
              </a:ext>
            </a:extLst>
          </p:cNvPr>
          <p:cNvSpPr/>
          <p:nvPr/>
        </p:nvSpPr>
        <p:spPr>
          <a:xfrm>
            <a:off x="7473761" y="398736"/>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pic>
        <p:nvPicPr>
          <p:cNvPr id="5" name="Picture 4">
            <a:extLst>
              <a:ext uri="{FF2B5EF4-FFF2-40B4-BE49-F238E27FC236}">
                <a16:creationId xmlns:a16="http://schemas.microsoft.com/office/drawing/2014/main" id="{5E7B14AD-2C6C-471F-9374-9FB120BCD38C}"/>
              </a:ext>
            </a:extLst>
          </p:cNvPr>
          <p:cNvPicPr>
            <a:picLocks noChangeAspect="1"/>
          </p:cNvPicPr>
          <p:nvPr/>
        </p:nvPicPr>
        <p:blipFill>
          <a:blip r:embed="rId4"/>
          <a:stretch>
            <a:fillRect/>
          </a:stretch>
        </p:blipFill>
        <p:spPr>
          <a:xfrm>
            <a:off x="5767492" y="3138233"/>
            <a:ext cx="1878984" cy="1718183"/>
          </a:xfrm>
          <a:prstGeom prst="rect">
            <a:avLst/>
          </a:prstGeom>
        </p:spPr>
      </p:pic>
    </p:spTree>
    <p:extLst>
      <p:ext uri="{BB962C8B-B14F-4D97-AF65-F5344CB8AC3E}">
        <p14:creationId xmlns:p14="http://schemas.microsoft.com/office/powerpoint/2010/main" val="3659442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39</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dirty="0"/>
              <a:t>Lead Manager - Stack Duplicates</a:t>
            </a:r>
          </a:p>
        </p:txBody>
      </p:sp>
      <p:sp>
        <p:nvSpPr>
          <p:cNvPr id="7" name="TextBox 6">
            <a:extLst>
              <a:ext uri="{FF2B5EF4-FFF2-40B4-BE49-F238E27FC236}">
                <a16:creationId xmlns:a16="http://schemas.microsoft.com/office/drawing/2014/main" id="{1AD24C18-853B-4F73-9DFB-46D7182917A0}"/>
              </a:ext>
            </a:extLst>
          </p:cNvPr>
          <p:cNvSpPr txBox="1"/>
          <p:nvPr/>
        </p:nvSpPr>
        <p:spPr>
          <a:xfrm>
            <a:off x="265889" y="4226316"/>
            <a:ext cx="8424154" cy="600164"/>
          </a:xfrm>
          <a:prstGeom prst="rect">
            <a:avLst/>
          </a:prstGeom>
          <a:noFill/>
        </p:spPr>
        <p:txBody>
          <a:bodyPr wrap="square" rtlCol="0">
            <a:spAutoFit/>
          </a:bodyPr>
          <a:lstStyle/>
          <a:p>
            <a:r>
              <a:rPr lang="en-US" sz="1100" b="1" dirty="0"/>
              <a:t>Note: </a:t>
            </a:r>
            <a:r>
              <a:rPr lang="en-US" sz="1100" dirty="0"/>
              <a:t>If the lead did not provide consent for GDPR, the following warning modal is displayed - </a:t>
            </a:r>
            <a:r>
              <a:rPr lang="en-US" sz="1100" b="1" dirty="0"/>
              <a:t>You cannot select a lead to keep if the lead has not consented.</a:t>
            </a:r>
            <a:r>
              <a:rPr lang="en-US" sz="1100" dirty="0"/>
              <a:t> Select </a:t>
            </a:r>
            <a:r>
              <a:rPr lang="en-US" sz="1100" b="1" dirty="0"/>
              <a:t>OK</a:t>
            </a:r>
            <a:r>
              <a:rPr lang="en-US" sz="1100" dirty="0"/>
              <a:t> to close the modal and take no further action. If the user selects </a:t>
            </a:r>
            <a:r>
              <a:rPr lang="en-US" sz="1100" b="1" dirty="0"/>
              <a:t>Cancel</a:t>
            </a:r>
            <a:r>
              <a:rPr lang="en-US" sz="1100" dirty="0"/>
              <a:t>, the grid in which they selected the leads for stacking is displayed.</a:t>
            </a:r>
            <a:endParaRPr lang="en-IN" sz="1100" dirty="0"/>
          </a:p>
        </p:txBody>
      </p:sp>
      <p:sp>
        <p:nvSpPr>
          <p:cNvPr id="8" name="TextBox 7">
            <a:extLst>
              <a:ext uri="{FF2B5EF4-FFF2-40B4-BE49-F238E27FC236}">
                <a16:creationId xmlns:a16="http://schemas.microsoft.com/office/drawing/2014/main" id="{14F98CDC-7ACF-4EE8-9312-6CF5532E1433}"/>
              </a:ext>
            </a:extLst>
          </p:cNvPr>
          <p:cNvSpPr txBox="1"/>
          <p:nvPr/>
        </p:nvSpPr>
        <p:spPr>
          <a:xfrm>
            <a:off x="265889" y="1459149"/>
            <a:ext cx="5557061" cy="2793072"/>
          </a:xfrm>
          <a:prstGeom prst="rect">
            <a:avLst/>
          </a:prstGeom>
          <a:noFill/>
        </p:spPr>
        <p:txBody>
          <a:bodyPr wrap="square" rtlCol="0">
            <a:spAutoFit/>
          </a:bodyPr>
          <a:lstStyle/>
          <a:p>
            <a:r>
              <a:rPr lang="en-US" dirty="0"/>
              <a:t>When two leads are selected for stacking, a new modal is displayed with the summaries of the selected leads. </a:t>
            </a:r>
          </a:p>
          <a:p>
            <a:endParaRPr lang="en-US" dirty="0"/>
          </a:p>
          <a:p>
            <a:r>
              <a:rPr lang="en-US" dirty="0"/>
              <a:t>Two floating buttons are displayed at the start of each lead with labels </a:t>
            </a:r>
            <a:r>
              <a:rPr lang="en-US" b="1" dirty="0"/>
              <a:t>Keep this lead Cancel</a:t>
            </a:r>
            <a:r>
              <a:rPr lang="en-US" dirty="0"/>
              <a:t>. </a:t>
            </a:r>
          </a:p>
          <a:p>
            <a:endParaRPr lang="en-US" dirty="0"/>
          </a:p>
          <a:p>
            <a:r>
              <a:rPr lang="en-US" dirty="0"/>
              <a:t>When users select </a:t>
            </a:r>
            <a:r>
              <a:rPr lang="en-US" b="1" dirty="0"/>
              <a:t>Keep this lead</a:t>
            </a:r>
            <a:r>
              <a:rPr lang="en-US" dirty="0"/>
              <a:t>, a warning modal is displayed with the message</a:t>
            </a:r>
          </a:p>
          <a:p>
            <a:endParaRPr lang="en-US" b="1" dirty="0"/>
          </a:p>
          <a:p>
            <a:r>
              <a:rPr lang="en-US" b="1" dirty="0"/>
              <a:t>Please note that by clicking 'OK', the system will keep the overview information for this record. The overview of the previous record will be deleted, and all other data will be merged into this record.</a:t>
            </a:r>
            <a:endParaRPr lang="en-IN" dirty="0"/>
          </a:p>
        </p:txBody>
      </p:sp>
      <p:pic>
        <p:nvPicPr>
          <p:cNvPr id="4" name="Picture 3">
            <a:extLst>
              <a:ext uri="{FF2B5EF4-FFF2-40B4-BE49-F238E27FC236}">
                <a16:creationId xmlns:a16="http://schemas.microsoft.com/office/drawing/2014/main" id="{CEFB98F6-37AD-497C-B379-917D4C2E4B38}"/>
              </a:ext>
            </a:extLst>
          </p:cNvPr>
          <p:cNvPicPr>
            <a:picLocks noChangeAspect="1"/>
          </p:cNvPicPr>
          <p:nvPr/>
        </p:nvPicPr>
        <p:blipFill>
          <a:blip r:embed="rId2"/>
          <a:stretch>
            <a:fillRect/>
          </a:stretch>
        </p:blipFill>
        <p:spPr>
          <a:xfrm>
            <a:off x="6239259" y="1471342"/>
            <a:ext cx="2034474" cy="2200815"/>
          </a:xfrm>
          <a:prstGeom prst="rect">
            <a:avLst/>
          </a:prstGeom>
        </p:spPr>
      </p:pic>
    </p:spTree>
    <p:extLst>
      <p:ext uri="{BB962C8B-B14F-4D97-AF65-F5344CB8AC3E}">
        <p14:creationId xmlns:p14="http://schemas.microsoft.com/office/powerpoint/2010/main" val="2023036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57738-221A-4B85-9318-AB8A09830422}"/>
              </a:ext>
            </a:extLst>
          </p:cNvPr>
          <p:cNvSpPr>
            <a:spLocks noGrp="1"/>
          </p:cNvSpPr>
          <p:nvPr>
            <p:ph type="sldNum" sz="quarter" idx="10"/>
          </p:nvPr>
        </p:nvSpPr>
        <p:spPr/>
        <p:txBody>
          <a:bodyPr/>
          <a:lstStyle/>
          <a:p>
            <a:fld id="{D0BE6F14-FF48-0F4F-A8AA-2E3F25371E4A}" type="slidenum">
              <a:rPr lang="en-US" smtClean="0"/>
              <a:pPr/>
              <a:t>40</a:t>
            </a:fld>
            <a:endParaRPr lang="en-US"/>
          </a:p>
        </p:txBody>
      </p:sp>
      <p:sp>
        <p:nvSpPr>
          <p:cNvPr id="3" name="Title 2">
            <a:extLst>
              <a:ext uri="{FF2B5EF4-FFF2-40B4-BE49-F238E27FC236}">
                <a16:creationId xmlns:a16="http://schemas.microsoft.com/office/drawing/2014/main" id="{518FA7E1-F59F-4FF9-9474-8C24CDFC67D4}"/>
              </a:ext>
            </a:extLst>
          </p:cNvPr>
          <p:cNvSpPr>
            <a:spLocks noGrp="1"/>
          </p:cNvSpPr>
          <p:nvPr>
            <p:ph type="title"/>
          </p:nvPr>
        </p:nvSpPr>
        <p:spPr/>
        <p:txBody>
          <a:bodyPr/>
          <a:lstStyle/>
          <a:p>
            <a:r>
              <a:rPr lang="en-US" dirty="0"/>
              <a:t>Lead Manager - Stack Duplicates</a:t>
            </a:r>
          </a:p>
        </p:txBody>
      </p:sp>
      <p:sp>
        <p:nvSpPr>
          <p:cNvPr id="8" name="TextBox 7">
            <a:extLst>
              <a:ext uri="{FF2B5EF4-FFF2-40B4-BE49-F238E27FC236}">
                <a16:creationId xmlns:a16="http://schemas.microsoft.com/office/drawing/2014/main" id="{14F98CDC-7ACF-4EE8-9312-6CF5532E1433}"/>
              </a:ext>
            </a:extLst>
          </p:cNvPr>
          <p:cNvSpPr txBox="1"/>
          <p:nvPr/>
        </p:nvSpPr>
        <p:spPr>
          <a:xfrm>
            <a:off x="265889" y="1369854"/>
            <a:ext cx="8424154" cy="3416320"/>
          </a:xfrm>
          <a:prstGeom prst="rect">
            <a:avLst/>
          </a:prstGeom>
          <a:noFill/>
        </p:spPr>
        <p:txBody>
          <a:bodyPr wrap="square" rtlCol="0">
            <a:spAutoFit/>
          </a:bodyPr>
          <a:lstStyle/>
          <a:p>
            <a:r>
              <a:rPr lang="en-US" dirty="0"/>
              <a:t>When users proceeds with stacking, the following rules are applicable regarding the two leads:</a:t>
            </a:r>
          </a:p>
          <a:p>
            <a:pPr marL="285750" indent="-285750">
              <a:buFont typeface="Wingdings" panose="05000000000000000000" pitchFamily="2" charset="2"/>
              <a:buChar char="ü"/>
            </a:pPr>
            <a:endParaRPr lang="en-IN" dirty="0"/>
          </a:p>
          <a:p>
            <a:pPr marL="285750" lvl="0" indent="-285750">
              <a:buFont typeface="Wingdings" panose="05000000000000000000" pitchFamily="2" charset="2"/>
              <a:buChar char="ü"/>
            </a:pPr>
            <a:r>
              <a:rPr lang="en-US" dirty="0"/>
              <a:t>The primary overview information from the lead that is selected is retained in full.</a:t>
            </a:r>
            <a:endParaRPr lang="en-IN" dirty="0"/>
          </a:p>
          <a:p>
            <a:pPr marL="285750" lvl="0" indent="-285750">
              <a:buFont typeface="Wingdings" panose="05000000000000000000" pitchFamily="2" charset="2"/>
              <a:buChar char="ü"/>
            </a:pPr>
            <a:r>
              <a:rPr lang="en-US" dirty="0"/>
              <a:t>All the Talent Record associations with the lead that is retained are retained in full.</a:t>
            </a:r>
            <a:endParaRPr lang="en-IN" dirty="0"/>
          </a:p>
          <a:p>
            <a:pPr marL="285750" lvl="0" indent="-285750">
              <a:buFont typeface="Wingdings" panose="05000000000000000000" pitchFamily="2" charset="2"/>
              <a:buChar char="ü"/>
            </a:pPr>
            <a:r>
              <a:rPr lang="en-US" dirty="0"/>
              <a:t>Any responses to any questions associated with the lead that is retained are retained in full.</a:t>
            </a:r>
            <a:endParaRPr lang="en-IN" dirty="0"/>
          </a:p>
          <a:p>
            <a:pPr marL="285750" lvl="0" indent="-285750">
              <a:buFont typeface="Wingdings" panose="05000000000000000000" pitchFamily="2" charset="2"/>
              <a:buChar char="ü"/>
            </a:pPr>
            <a:r>
              <a:rPr lang="en-US" dirty="0"/>
              <a:t>Responses for the lead that is stacked are removed.</a:t>
            </a:r>
            <a:endParaRPr lang="en-IN" dirty="0"/>
          </a:p>
          <a:p>
            <a:pPr marL="285750" lvl="0" indent="-285750">
              <a:buFont typeface="Wingdings" panose="05000000000000000000" pitchFamily="2" charset="2"/>
              <a:buChar char="ü"/>
            </a:pPr>
            <a:r>
              <a:rPr lang="en-US" dirty="0"/>
              <a:t>If a Talent Record association is present with the lead that is stacked (not being retained), this association is removed (deleted).</a:t>
            </a:r>
            <a:endParaRPr lang="en-IN" dirty="0"/>
          </a:p>
          <a:p>
            <a:pPr marL="285750" lvl="0" indent="-285750">
              <a:buFont typeface="Wingdings" panose="05000000000000000000" pitchFamily="2" charset="2"/>
              <a:buChar char="ü"/>
            </a:pPr>
            <a:r>
              <a:rPr lang="en-US" dirty="0"/>
              <a:t>Any campaigns associated with the lead that is stacked are updated to reflect the lead that is retained.</a:t>
            </a:r>
          </a:p>
          <a:p>
            <a:pPr marL="285750" lvl="0" indent="-285750">
              <a:buFont typeface="Wingdings" panose="05000000000000000000" pitchFamily="2" charset="2"/>
              <a:buChar char="ü"/>
            </a:pPr>
            <a:r>
              <a:rPr lang="en-US" dirty="0"/>
              <a:t>For any campaigns that the two leads share, the lead that is stacked is deleted from the campaign and the status of the lead that is retained prevails.</a:t>
            </a:r>
            <a:endParaRPr lang="en-IN" dirty="0"/>
          </a:p>
          <a:p>
            <a:pPr marL="285750" lvl="0" indent="-285750">
              <a:buFont typeface="Wingdings" panose="05000000000000000000" pitchFamily="2" charset="2"/>
              <a:buChar char="ü"/>
            </a:pPr>
            <a:r>
              <a:rPr lang="en-US" dirty="0"/>
              <a:t>Any notes that are associated with the stacked lead are retained.</a:t>
            </a:r>
            <a:endParaRPr lang="en-IN" dirty="0"/>
          </a:p>
          <a:p>
            <a:pPr marL="285750" lvl="0" indent="-285750">
              <a:buFont typeface="Wingdings" panose="05000000000000000000" pitchFamily="2" charset="2"/>
              <a:buChar char="ü"/>
            </a:pPr>
            <a:r>
              <a:rPr lang="en-US" dirty="0"/>
              <a:t>Any attachments (including resumes) associated with the stacked lead are retained.</a:t>
            </a:r>
            <a:endParaRPr lang="en-IN" dirty="0"/>
          </a:p>
          <a:p>
            <a:pPr marL="285750" lvl="0" indent="-285750">
              <a:buFont typeface="Wingdings" panose="05000000000000000000" pitchFamily="2" charset="2"/>
              <a:buChar char="ü"/>
            </a:pPr>
            <a:r>
              <a:rPr lang="en-US" dirty="0"/>
              <a:t>If either of the leads is tagged as conﬁdential, that attribute is carried over regardless of which lead is stacked.</a:t>
            </a:r>
            <a:endParaRPr lang="en-IN" dirty="0"/>
          </a:p>
          <a:p>
            <a:pPr marL="285750" lvl="0" indent="-285750">
              <a:buFont typeface="Wingdings" panose="05000000000000000000" pitchFamily="2" charset="2"/>
              <a:buChar char="ü"/>
            </a:pPr>
            <a:r>
              <a:rPr lang="en-US" dirty="0"/>
              <a:t>Any teams conﬁgured to access the conﬁdential leads can access the stacked lead.</a:t>
            </a:r>
          </a:p>
        </p:txBody>
      </p:sp>
    </p:spTree>
    <p:extLst>
      <p:ext uri="{BB962C8B-B14F-4D97-AF65-F5344CB8AC3E}">
        <p14:creationId xmlns:p14="http://schemas.microsoft.com/office/powerpoint/2010/main" val="3612299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C515-526F-46B4-B431-B608CEB7ECF3}"/>
              </a:ext>
            </a:extLst>
          </p:cNvPr>
          <p:cNvSpPr>
            <a:spLocks noGrp="1"/>
          </p:cNvSpPr>
          <p:nvPr>
            <p:ph type="title"/>
          </p:nvPr>
        </p:nvSpPr>
        <p:spPr>
          <a:xfrm>
            <a:off x="228600" y="201168"/>
            <a:ext cx="4114800" cy="756871"/>
          </a:xfrm>
        </p:spPr>
        <p:txBody>
          <a:bodyPr/>
          <a:lstStyle/>
          <a:p>
            <a:r>
              <a:rPr lang="en-US" sz="1400" dirty="0"/>
              <a:t>Lead Manager</a:t>
            </a:r>
            <a:br>
              <a:rPr lang="en-US" sz="1400" dirty="0"/>
            </a:br>
            <a:br>
              <a:rPr lang="en-US" sz="1400" dirty="0"/>
            </a:br>
            <a:r>
              <a:rPr lang="en-US" sz="2000" b="1" dirty="0"/>
              <a:t>User Permission - Update</a:t>
            </a:r>
            <a:endParaRPr lang="en-US" sz="1400" b="1" dirty="0"/>
          </a:p>
        </p:txBody>
      </p:sp>
      <p:sp>
        <p:nvSpPr>
          <p:cNvPr id="3" name="Slide Number Placeholder 2">
            <a:extLst>
              <a:ext uri="{FF2B5EF4-FFF2-40B4-BE49-F238E27FC236}">
                <a16:creationId xmlns:a16="http://schemas.microsoft.com/office/drawing/2014/main" id="{3B0ED87E-291B-4161-8D17-32ACF039B4E5}"/>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 Placeholder 3">
            <a:extLst>
              <a:ext uri="{FF2B5EF4-FFF2-40B4-BE49-F238E27FC236}">
                <a16:creationId xmlns:a16="http://schemas.microsoft.com/office/drawing/2014/main" id="{47BC3813-288F-40C6-BC92-4794146BFC28}"/>
              </a:ext>
            </a:extLst>
          </p:cNvPr>
          <p:cNvSpPr>
            <a:spLocks noGrp="1"/>
          </p:cNvSpPr>
          <p:nvPr>
            <p:ph type="body" sz="quarter" idx="12"/>
          </p:nvPr>
        </p:nvSpPr>
        <p:spPr>
          <a:xfrm>
            <a:off x="228600" y="1015670"/>
            <a:ext cx="8204200" cy="3753179"/>
          </a:xfrm>
        </p:spPr>
        <p:txBody>
          <a:bodyPr/>
          <a:lstStyle/>
          <a:p>
            <a:r>
              <a:rPr lang="en-US" dirty="0"/>
              <a:t>RTC #: 132941</a:t>
            </a:r>
          </a:p>
          <a:p>
            <a:r>
              <a:rPr lang="en-US" sz="1800" b="1" dirty="0"/>
              <a:t>Description</a:t>
            </a:r>
            <a:r>
              <a:rPr lang="en-US" sz="1800" dirty="0"/>
              <a:t>:</a:t>
            </a:r>
          </a:p>
          <a:p>
            <a:endParaRPr lang="en-US" sz="1800" dirty="0"/>
          </a:p>
          <a:p>
            <a:r>
              <a:rPr lang="en-US" dirty="0"/>
              <a:t>Based on conﬁguration, if users have access to view all the campaigns, they see all the campaigns. </a:t>
            </a:r>
          </a:p>
          <a:p>
            <a:r>
              <a:rPr lang="en-US" dirty="0"/>
              <a:t>If the users do not have access to view all campaigns, they should be able to access only the campaigns with which they have My Campaign relationship. </a:t>
            </a:r>
          </a:p>
          <a:p>
            <a:endParaRPr lang="en-US" dirty="0"/>
          </a:p>
          <a:p>
            <a:r>
              <a:rPr lang="en-US" dirty="0"/>
              <a:t>However, it was found that the users were able to view campaigns with which they do not have the My campaign relation. </a:t>
            </a:r>
          </a:p>
          <a:p>
            <a:endParaRPr lang="en-US" dirty="0"/>
          </a:p>
          <a:p>
            <a:r>
              <a:rPr lang="en-US" dirty="0"/>
              <a:t>When Lead Manager users search for campaigns, they were able to access other campaigns even when they do not have the View all access. </a:t>
            </a:r>
          </a:p>
          <a:p>
            <a:endParaRPr lang="en-US" dirty="0"/>
          </a:p>
          <a:p>
            <a:r>
              <a:rPr lang="en-US" dirty="0"/>
              <a:t>This behavior is addressed in the current release.</a:t>
            </a:r>
          </a:p>
          <a:p>
            <a:endParaRPr lang="en-US" dirty="0"/>
          </a:p>
          <a:p>
            <a:r>
              <a:rPr lang="en-US" dirty="0"/>
              <a:t>Starting this release, users that have the appropriate permissions can view a campaign.</a:t>
            </a:r>
            <a:endParaRPr lang="en-IN" dirty="0"/>
          </a:p>
          <a:p>
            <a:endParaRPr lang="en-US" sz="1800" dirty="0"/>
          </a:p>
        </p:txBody>
      </p:sp>
      <p:sp>
        <p:nvSpPr>
          <p:cNvPr id="6" name="Text Placeholder 3">
            <a:extLst>
              <a:ext uri="{FF2B5EF4-FFF2-40B4-BE49-F238E27FC236}">
                <a16:creationId xmlns:a16="http://schemas.microsoft.com/office/drawing/2014/main" id="{CD93B88D-9E51-4E65-86FD-B9AD5AE43B1F}"/>
              </a:ext>
            </a:extLst>
          </p:cNvPr>
          <p:cNvSpPr>
            <a:spLocks noGrp="1"/>
          </p:cNvSpPr>
          <p:nvPr>
            <p:ph type="body" sz="quarter" idx="13"/>
          </p:nvPr>
        </p:nvSpPr>
        <p:spPr>
          <a:xfrm>
            <a:off x="4747260" y="201168"/>
            <a:ext cx="4114800" cy="1265682"/>
          </a:xfrm>
        </p:spPr>
        <p:txBody>
          <a:bodyPr/>
          <a:lstStyle/>
          <a:p>
            <a:pPr>
              <a:spcAft>
                <a:spcPts val="600"/>
              </a:spcAft>
            </a:pPr>
            <a:r>
              <a:rPr lang="en-US" dirty="0">
                <a:solidFill>
                  <a:srgbClr val="00B0F0"/>
                </a:solidFill>
              </a:rPr>
              <a:t>Who’s Impacted: </a:t>
            </a:r>
          </a:p>
          <a:p>
            <a:pPr>
              <a:spcAft>
                <a:spcPts val="600"/>
              </a:spcAft>
            </a:pPr>
            <a:r>
              <a:rPr lang="en-US" dirty="0">
                <a:solidFill>
                  <a:srgbClr val="00B0F0"/>
                </a:solidFill>
              </a:rPr>
              <a:t>Configurable or Visible:</a:t>
            </a:r>
          </a:p>
          <a:p>
            <a:endParaRPr lang="en-US" dirty="0"/>
          </a:p>
          <a:p>
            <a:r>
              <a:rPr lang="en-US" dirty="0"/>
              <a:t>Dark Launch: No</a:t>
            </a:r>
          </a:p>
          <a:p>
            <a:endParaRPr lang="en-US" dirty="0"/>
          </a:p>
          <a:p>
            <a:endParaRPr lang="en-US" dirty="0"/>
          </a:p>
          <a:p>
            <a:endParaRPr lang="en-US" dirty="0"/>
          </a:p>
          <a:p>
            <a:endParaRPr lang="en-US" dirty="0"/>
          </a:p>
        </p:txBody>
      </p:sp>
      <p:pic>
        <p:nvPicPr>
          <p:cNvPr id="12" name="Graphic 11" descr="Compass">
            <a:extLst>
              <a:ext uri="{FF2B5EF4-FFF2-40B4-BE49-F238E27FC236}">
                <a16:creationId xmlns:a16="http://schemas.microsoft.com/office/drawing/2014/main" id="{11745353-79A7-41B8-8B58-9B39A14E2D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32205" y="131647"/>
            <a:ext cx="327129" cy="327129"/>
          </a:xfrm>
          <a:prstGeom prst="rect">
            <a:avLst/>
          </a:prstGeom>
        </p:spPr>
      </p:pic>
      <p:pic>
        <p:nvPicPr>
          <p:cNvPr id="9" name="Picture 4" descr="eyes icon">
            <a:extLst>
              <a:ext uri="{FF2B5EF4-FFF2-40B4-BE49-F238E27FC236}">
                <a16:creationId xmlns:a16="http://schemas.microsoft.com/office/drawing/2014/main" id="{BB6DE13D-D188-40CE-9DAE-6A18E3ADB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8248" y="445060"/>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971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ELink Dashboard – Show/Hide Years of Experience, Show/Hide Download PDF button</a:t>
            </a:r>
          </a:p>
          <a:p>
            <a:r>
              <a:rPr lang="en-US" dirty="0">
                <a:solidFill>
                  <a:schemeClr val="tx1"/>
                </a:solidFill>
              </a:rPr>
              <a:t>DIT – Ability to perform renew action on other’s schedules</a:t>
            </a:r>
          </a:p>
          <a:p>
            <a:r>
              <a:rPr lang="en-US" dirty="0">
                <a:solidFill>
                  <a:schemeClr val="tx1"/>
                </a:solidFill>
              </a:rPr>
              <a:t>TG – Parse resume info from previous page</a:t>
            </a:r>
          </a:p>
          <a:p>
            <a:r>
              <a:rPr lang="en-US" dirty="0">
                <a:solidFill>
                  <a:schemeClr val="tx1"/>
                </a:solidFill>
              </a:rPr>
              <a:t>Interview Manager - Allow scheduling on busy slots</a:t>
            </a:r>
          </a:p>
        </p:txBody>
      </p:sp>
      <p:sp>
        <p:nvSpPr>
          <p:cNvPr id="6" name="Content Placeholder 5"/>
          <p:cNvSpPr>
            <a:spLocks noGrp="1"/>
          </p:cNvSpPr>
          <p:nvPr>
            <p:ph sz="quarter" idx="17"/>
          </p:nvPr>
        </p:nvSpPr>
        <p:spPr>
          <a:xfrm>
            <a:off x="4572001" y="2571750"/>
            <a:ext cx="4571997" cy="2571750"/>
          </a:xfrm>
        </p:spPr>
        <p:txBody>
          <a:bodyPr/>
          <a:lstStyle/>
          <a:p>
            <a:r>
              <a:rPr lang="en-US" dirty="0"/>
              <a:t>Lead Manager - Speed Browse - Add remove lead from campaign option</a:t>
            </a:r>
          </a:p>
        </p:txBody>
      </p:sp>
      <p:sp>
        <p:nvSpPr>
          <p:cNvPr id="8" name="Title 7"/>
          <p:cNvSpPr>
            <a:spLocks noGrp="1"/>
          </p:cNvSpPr>
          <p:nvPr>
            <p:ph type="title"/>
          </p:nvPr>
        </p:nvSpPr>
        <p:spPr>
          <a:solidFill>
            <a:schemeClr val="bg2"/>
          </a:solidFill>
        </p:spPr>
        <p:txBody>
          <a:bodyPr/>
          <a:lstStyle/>
          <a:p>
            <a:r>
              <a:rPr lang="en-US" sz="72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42968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4236937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716924023"/>
              </p:ext>
            </p:extLst>
          </p:nvPr>
        </p:nvGraphicFramePr>
        <p:xfrm>
          <a:off x="191814" y="742336"/>
          <a:ext cx="8692073" cy="4005671"/>
        </p:xfrm>
        <a:graphic>
          <a:graphicData uri="http://schemas.openxmlformats.org/drawingml/2006/table">
            <a:tbl>
              <a:tblPr firstRow="1" bandRow="1">
                <a:tableStyleId>{93296810-A885-4BE3-A3E7-6D5BEEA58F35}</a:tableStyleId>
              </a:tblPr>
              <a:tblGrid>
                <a:gridCol w="1212461">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706926">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latin typeface="+mn-lt"/>
                        </a:rPr>
                        <a:t>2</a:t>
                      </a:r>
                    </a:p>
                    <a:p>
                      <a:endParaRPr lang="en-US" sz="700" b="1" dirty="0">
                        <a:latin typeface="+mn-lt"/>
                      </a:endParaRPr>
                    </a:p>
                    <a:p>
                      <a:r>
                        <a:rPr lang="en-US" sz="700" b="1" dirty="0">
                          <a:latin typeface="+mn-lt"/>
                        </a:rPr>
                        <a:t>Client: </a:t>
                      </a:r>
                      <a:r>
                        <a:rPr lang="en-US" sz="700" dirty="0">
                          <a:hlinkClick r:id="rId3"/>
                        </a:rPr>
                        <a:t>Learning Series: BrassRing Web/Jobs API (11AM EST)</a:t>
                      </a:r>
                      <a:endParaRPr lang="en-US" sz="700" b="1" dirty="0">
                        <a:latin typeface="+mn-lt"/>
                      </a:endParaRPr>
                    </a:p>
                  </a:txBody>
                  <a:tcPr/>
                </a:tc>
                <a:tc>
                  <a:txBody>
                    <a:bodyPr/>
                    <a:lstStyle/>
                    <a:p>
                      <a:r>
                        <a:rPr lang="en-US" sz="700" b="1" dirty="0">
                          <a:latin typeface="+mn-lt"/>
                        </a:rPr>
                        <a:t>3</a:t>
                      </a:r>
                    </a:p>
                    <a:p>
                      <a:endParaRPr lang="en-US" sz="700" b="1" dirty="0">
                        <a:latin typeface="+mn-lt"/>
                      </a:endParaRPr>
                    </a:p>
                  </a:txBody>
                  <a:tcPr/>
                </a:tc>
                <a:tc>
                  <a:txBody>
                    <a:bodyPr/>
                    <a:lstStyle/>
                    <a:p>
                      <a:r>
                        <a:rPr lang="en-US" sz="700" b="1" dirty="0">
                          <a:latin typeface="+mn-lt"/>
                        </a:rPr>
                        <a:t>4</a:t>
                      </a:r>
                    </a:p>
                    <a:p>
                      <a:endParaRPr lang="en-US" sz="700" b="1" dirty="0">
                        <a:latin typeface="+mn-lt"/>
                      </a:endParaRPr>
                    </a:p>
                    <a:p>
                      <a:r>
                        <a:rPr lang="en-US" sz="700" b="1" dirty="0">
                          <a:latin typeface="+mn-lt"/>
                        </a:rPr>
                        <a:t>Client: </a:t>
                      </a:r>
                      <a:r>
                        <a:rPr lang="en-US" sz="700" dirty="0">
                          <a:hlinkClick r:id="rId4"/>
                        </a:rPr>
                        <a:t>New Idea Portal - Migration of RFEs (11AM EST)</a:t>
                      </a:r>
                      <a:endParaRPr lang="en-US" sz="700" b="1" dirty="0">
                        <a:latin typeface="+mn-lt"/>
                      </a:endParaRPr>
                    </a:p>
                  </a:txBody>
                  <a:tcPr/>
                </a:tc>
                <a:tc>
                  <a:txBody>
                    <a:bodyPr/>
                    <a:lstStyle/>
                    <a:p>
                      <a:r>
                        <a:rPr lang="en-US" sz="700" b="1" dirty="0">
                          <a:solidFill>
                            <a:schemeClr val="tx1"/>
                          </a:solidFill>
                          <a:latin typeface="+mn-lt"/>
                        </a:rPr>
                        <a:t>5</a:t>
                      </a:r>
                    </a:p>
                  </a:txBody>
                  <a:tcPr/>
                </a:tc>
                <a:tc>
                  <a:txBody>
                    <a:bodyPr/>
                    <a:lstStyle/>
                    <a:p>
                      <a:r>
                        <a:rPr lang="en-US" sz="700" b="1" dirty="0">
                          <a:latin typeface="+mn-lt"/>
                        </a:rPr>
                        <a:t>6</a:t>
                      </a:r>
                    </a:p>
                  </a:txBody>
                  <a:tcPr/>
                </a:tc>
                <a:extLst>
                  <a:ext uri="{0D108BD9-81ED-4DB2-BD59-A6C34878D82A}">
                    <a16:rowId xmlns:a16="http://schemas.microsoft.com/office/drawing/2014/main" val="2963636183"/>
                  </a:ext>
                </a:extLst>
              </a:tr>
              <a:tr h="706374">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strike="noStrike" dirty="0">
                          <a:solidFill>
                            <a:schemeClr val="tx1"/>
                          </a:solidFill>
                          <a:latin typeface="+mn-lt"/>
                        </a:rPr>
                        <a:t>9</a:t>
                      </a:r>
                    </a:p>
                  </a:txBody>
                  <a:tcPr/>
                </a:tc>
                <a:tc>
                  <a:txBody>
                    <a:bodyPr/>
                    <a:lstStyle/>
                    <a:p>
                      <a:r>
                        <a:rPr lang="en-US" sz="700" b="1" dirty="0">
                          <a:latin typeface="+mn-lt"/>
                        </a:rPr>
                        <a:t>10</a:t>
                      </a:r>
                    </a:p>
                    <a:p>
                      <a:endParaRPr lang="en-US" sz="700" b="1" dirty="0">
                        <a:latin typeface="+mn-lt"/>
                      </a:endParaRPr>
                    </a:p>
                  </a:txBody>
                  <a:tcPr/>
                </a:tc>
                <a:tc>
                  <a:txBody>
                    <a:bodyPr/>
                    <a:lstStyle/>
                    <a:p>
                      <a:r>
                        <a:rPr lang="en-US" sz="700" b="1" dirty="0">
                          <a:latin typeface="+mn-lt"/>
                        </a:rPr>
                        <a:t>11</a:t>
                      </a:r>
                    </a:p>
                    <a:p>
                      <a:endParaRPr lang="en-US" sz="700" b="1" dirty="0">
                        <a:latin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700" b="1" dirty="0"/>
                        <a:t>Client:</a:t>
                      </a:r>
                      <a:r>
                        <a:rPr lang="en-US" sz="700" b="0" dirty="0"/>
                        <a:t> Slack Me Anything (11 AM EST)</a:t>
                      </a:r>
                    </a:p>
                    <a:p>
                      <a:endParaRPr lang="en-US" sz="700" b="1" dirty="0">
                        <a:latin typeface="+mn-lt"/>
                      </a:endParaRPr>
                    </a:p>
                  </a:txBody>
                  <a:tcPr/>
                </a:tc>
                <a:tc>
                  <a:txBody>
                    <a:bodyPr/>
                    <a:lstStyle/>
                    <a:p>
                      <a:r>
                        <a:rPr lang="en-US" sz="700" b="1" dirty="0">
                          <a:latin typeface="+mn-lt"/>
                        </a:rPr>
                        <a:t>12</a:t>
                      </a:r>
                    </a:p>
                  </a:txBody>
                  <a:tcPr/>
                </a:tc>
                <a:tc>
                  <a:txBody>
                    <a:bodyPr/>
                    <a:lstStyle/>
                    <a:p>
                      <a:r>
                        <a:rPr lang="en-US" sz="700" b="1" dirty="0">
                          <a:latin typeface="+mn-lt"/>
                        </a:rPr>
                        <a:t>13</a:t>
                      </a:r>
                    </a:p>
                  </a:txBody>
                  <a:tcPr/>
                </a:tc>
                <a:extLst>
                  <a:ext uri="{0D108BD9-81ED-4DB2-BD59-A6C34878D82A}">
                    <a16:rowId xmlns:a16="http://schemas.microsoft.com/office/drawing/2014/main" val="1628256478"/>
                  </a:ext>
                </a:extLst>
              </a:tr>
              <a:tr h="826714">
                <a:tc>
                  <a:txBody>
                    <a:bodyPr/>
                    <a:lstStyle/>
                    <a:p>
                      <a:r>
                        <a:rPr lang="en-US" sz="700" b="1" dirty="0">
                          <a:latin typeface="+mn-lt"/>
                        </a:rPr>
                        <a:t>14</a:t>
                      </a:r>
                    </a:p>
                  </a:txBody>
                  <a:tcPr/>
                </a:tc>
                <a:tc>
                  <a:txBody>
                    <a:bodyPr/>
                    <a:lstStyle/>
                    <a:p>
                      <a:r>
                        <a:rPr lang="en-US" sz="700" b="1" dirty="0">
                          <a:latin typeface="+mn-lt"/>
                        </a:rPr>
                        <a:t>15</a:t>
                      </a:r>
                    </a:p>
                  </a:txBody>
                  <a:tcPr/>
                </a:tc>
                <a:tc>
                  <a:txBody>
                    <a:bodyPr/>
                    <a:lstStyle/>
                    <a:p>
                      <a:r>
                        <a:rPr lang="en-US" sz="700" b="1" dirty="0">
                          <a:solidFill>
                            <a:schemeClr val="tx1"/>
                          </a:solidFill>
                          <a:latin typeface="+mn-lt"/>
                        </a:rPr>
                        <a:t>16</a:t>
                      </a:r>
                    </a:p>
                  </a:txBody>
                  <a:tcPr/>
                </a:tc>
                <a:tc>
                  <a:txBody>
                    <a:bodyPr/>
                    <a:lstStyle/>
                    <a:p>
                      <a:r>
                        <a:rPr lang="en-US" sz="700" b="1" dirty="0">
                          <a:latin typeface="+mn-lt"/>
                        </a:rPr>
                        <a:t>17</a:t>
                      </a:r>
                    </a:p>
                    <a:p>
                      <a:endParaRPr lang="en-US" sz="700" b="1" dirty="0">
                        <a:latin typeface="+mn-lt"/>
                      </a:endParaRPr>
                    </a:p>
                  </a:txBody>
                  <a:tcPr/>
                </a:tc>
                <a:tc>
                  <a:txBody>
                    <a:bodyPr/>
                    <a:lstStyle/>
                    <a:p>
                      <a:r>
                        <a:rPr lang="en-US" sz="700" b="1" dirty="0">
                          <a:latin typeface="+mn-lt"/>
                        </a:rPr>
                        <a:t>18</a:t>
                      </a:r>
                    </a:p>
                    <a:p>
                      <a:endParaRPr lang="en-US" sz="700" b="1" dirty="0">
                        <a:latin typeface="+mn-lt"/>
                      </a:endParaRPr>
                    </a:p>
                    <a:p>
                      <a:r>
                        <a:rPr lang="en-US" sz="700" b="1" dirty="0">
                          <a:latin typeface="+mn-lt"/>
                        </a:rPr>
                        <a:t>Client: </a:t>
                      </a:r>
                      <a:r>
                        <a:rPr lang="en-US" sz="700" b="0" dirty="0">
                          <a:latin typeface="+mn-lt"/>
                          <a:hlinkClick r:id="rId5"/>
                        </a:rPr>
                        <a:t>BR 12.03.15 Release Enablement</a:t>
                      </a:r>
                      <a:endParaRPr lang="en-US" sz="700" b="1" dirty="0">
                        <a:latin typeface="+mn-lt"/>
                      </a:endParaRPr>
                    </a:p>
                  </a:txBody>
                  <a:tcPr/>
                </a:tc>
                <a:tc>
                  <a:txBody>
                    <a:bodyPr/>
                    <a:lstStyle/>
                    <a:p>
                      <a:r>
                        <a:rPr lang="en-US" sz="700" b="1" dirty="0">
                          <a:latin typeface="+mn-lt"/>
                        </a:rPr>
                        <a:t>19</a:t>
                      </a:r>
                    </a:p>
                  </a:txBody>
                  <a:tcPr/>
                </a:tc>
                <a:tc>
                  <a:txBody>
                    <a:bodyPr/>
                    <a:lstStyle/>
                    <a:p>
                      <a:r>
                        <a:rPr lang="en-US" sz="700" b="1" dirty="0">
                          <a:latin typeface="+mn-lt"/>
                        </a:rPr>
                        <a:t>20</a:t>
                      </a:r>
                    </a:p>
                  </a:txBody>
                  <a:tcPr/>
                </a:tc>
                <a:extLst>
                  <a:ext uri="{0D108BD9-81ED-4DB2-BD59-A6C34878D82A}">
                    <a16:rowId xmlns:a16="http://schemas.microsoft.com/office/drawing/2014/main" val="634571686"/>
                  </a:ext>
                </a:extLst>
              </a:tr>
              <a:tr h="739140">
                <a:tc>
                  <a:txBody>
                    <a:bodyPr/>
                    <a:lstStyle/>
                    <a:p>
                      <a:r>
                        <a:rPr lang="en-US" sz="700" b="1" dirty="0">
                          <a:latin typeface="+mn-lt"/>
                        </a:rPr>
                        <a:t>21</a:t>
                      </a:r>
                    </a:p>
                  </a:txBody>
                  <a:tcPr/>
                </a:tc>
                <a:tc>
                  <a:txBody>
                    <a:bodyPr/>
                    <a:lstStyle/>
                    <a:p>
                      <a:r>
                        <a:rPr lang="en-US" sz="700" b="1" dirty="0">
                          <a:latin typeface="+mn-lt"/>
                        </a:rPr>
                        <a:t>22</a:t>
                      </a:r>
                    </a:p>
                  </a:txBody>
                  <a:tcPr/>
                </a:tc>
                <a:tc>
                  <a:txBody>
                    <a:bodyPr/>
                    <a:lstStyle/>
                    <a:p>
                      <a:r>
                        <a:rPr lang="en-US" sz="700" b="1" dirty="0">
                          <a:latin typeface="+mn-lt"/>
                        </a:rPr>
                        <a:t>23</a:t>
                      </a:r>
                    </a:p>
                  </a:txBody>
                  <a:tcPr/>
                </a:tc>
                <a:tc>
                  <a:txBody>
                    <a:bodyPr/>
                    <a:lstStyle/>
                    <a:p>
                      <a:r>
                        <a:rPr lang="en-US" sz="700" b="1" dirty="0">
                          <a:latin typeface="+mn-lt"/>
                        </a:rPr>
                        <a:t>24</a:t>
                      </a:r>
                    </a:p>
                    <a:p>
                      <a:endParaRPr lang="en-US" sz="700" b="1" dirty="0">
                        <a:latin typeface="+mn-lt"/>
                      </a:endParaRPr>
                    </a:p>
                  </a:txBody>
                  <a:tcPr/>
                </a:tc>
                <a:tc>
                  <a:txBody>
                    <a:bodyPr/>
                    <a:lstStyle/>
                    <a:p>
                      <a:r>
                        <a:rPr lang="en-US" sz="700" b="1" dirty="0">
                          <a:latin typeface="+mn-lt"/>
                        </a:rPr>
                        <a:t>25</a:t>
                      </a:r>
                    </a:p>
                    <a:p>
                      <a:endParaRPr lang="en-US" sz="700" b="1" dirty="0">
                        <a:latin typeface="+mn-lt"/>
                      </a:endParaRPr>
                    </a:p>
                    <a:p>
                      <a:r>
                        <a:rPr lang="en-US" sz="700" b="1" strike="sngStrike" dirty="0">
                          <a:latin typeface="+mn-lt"/>
                        </a:rPr>
                        <a:t>Client: RESCHEDULED </a:t>
                      </a:r>
                      <a:r>
                        <a:rPr lang="en-US" sz="700" b="0" strike="sngStrike" dirty="0">
                          <a:latin typeface="+mn-lt"/>
                        </a:rPr>
                        <a:t>TAS Roadmap Session</a:t>
                      </a:r>
                      <a:endParaRPr lang="en-US" sz="700" b="1" strike="sngStrike" dirty="0">
                        <a:latin typeface="+mn-lt"/>
                      </a:endParaRPr>
                    </a:p>
                  </a:txBody>
                  <a:tcPr/>
                </a:tc>
                <a:tc>
                  <a:txBody>
                    <a:bodyPr/>
                    <a:lstStyle/>
                    <a:p>
                      <a:r>
                        <a:rPr lang="en-US" sz="700" b="1" dirty="0">
                          <a:latin typeface="+mn-lt"/>
                        </a:rPr>
                        <a:t>26</a:t>
                      </a:r>
                    </a:p>
                  </a:txBody>
                  <a:tcPr/>
                </a:tc>
                <a:tc>
                  <a:txBody>
                    <a:bodyPr/>
                    <a:lstStyle/>
                    <a:p>
                      <a:r>
                        <a:rPr lang="en-US" sz="700" b="1" dirty="0">
                          <a:latin typeface="+mn-lt"/>
                        </a:rPr>
                        <a:t>27</a:t>
                      </a:r>
                    </a:p>
                  </a:txBody>
                  <a:tcPr/>
                </a:tc>
                <a:extLst>
                  <a:ext uri="{0D108BD9-81ED-4DB2-BD59-A6C34878D82A}">
                    <a16:rowId xmlns:a16="http://schemas.microsoft.com/office/drawing/2014/main" val="1980404736"/>
                  </a:ext>
                </a:extLst>
              </a:tr>
              <a:tr h="731520">
                <a:tc>
                  <a:txBody>
                    <a:bodyPr/>
                    <a:lstStyle/>
                    <a:p>
                      <a:r>
                        <a:rPr lang="en-US" sz="700" b="1" dirty="0">
                          <a:latin typeface="+mn-lt"/>
                        </a:rPr>
                        <a:t>28</a:t>
                      </a:r>
                    </a:p>
                  </a:txBody>
                  <a:tcPr/>
                </a:tc>
                <a:tc>
                  <a:txBody>
                    <a:bodyPr/>
                    <a:lstStyle/>
                    <a:p>
                      <a:r>
                        <a:rPr lang="en-US" sz="700" b="1" dirty="0">
                          <a:latin typeface="+mn-lt"/>
                        </a:rPr>
                        <a:t>29</a:t>
                      </a:r>
                    </a:p>
                  </a:txBody>
                  <a:tcPr/>
                </a:tc>
                <a:tc>
                  <a:txBody>
                    <a:bodyPr/>
                    <a:lstStyle/>
                    <a:p>
                      <a:r>
                        <a:rPr lang="en-US" sz="700" b="1" dirty="0">
                          <a:latin typeface="+mn-lt"/>
                        </a:rPr>
                        <a:t>30</a:t>
                      </a:r>
                    </a:p>
                  </a:txBody>
                  <a:tcPr/>
                </a:tc>
                <a:tc>
                  <a:txBody>
                    <a:bodyPr/>
                    <a:lstStyle/>
                    <a:p>
                      <a:r>
                        <a:rPr lang="en-US" sz="700" b="1" dirty="0">
                          <a:latin typeface="+mn-lt"/>
                        </a:rPr>
                        <a:t>31</a:t>
                      </a:r>
                    </a:p>
                    <a:p>
                      <a:endParaRPr lang="en-US" sz="700" b="1" dirty="0">
                        <a:latin typeface="+mn-lt"/>
                      </a:endParaRPr>
                    </a:p>
                  </a:txBody>
                  <a:tcPr/>
                </a:tc>
                <a:tc>
                  <a:txBody>
                    <a:bodyPr/>
                    <a:lstStyle/>
                    <a:p>
                      <a:endParaRPr lang="en-US" sz="700" b="1" dirty="0">
                        <a:latin typeface="+mn-lt"/>
                      </a:endParaRPr>
                    </a:p>
                    <a:p>
                      <a:endParaRPr lang="en-US" sz="700" b="1" dirty="0">
                        <a:latin typeface="+mn-lt"/>
                      </a:endParaRPr>
                    </a:p>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6"/>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65261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324910951"/>
              </p:ext>
            </p:extLst>
          </p:nvPr>
        </p:nvGraphicFramePr>
        <p:xfrm>
          <a:off x="262741" y="808589"/>
          <a:ext cx="8692073" cy="4183979"/>
        </p:xfrm>
        <a:graphic>
          <a:graphicData uri="http://schemas.openxmlformats.org/drawingml/2006/table">
            <a:tbl>
              <a:tblPr firstRow="1" bandRow="1">
                <a:tableStyleId>{93296810-A885-4BE3-A3E7-6D5BEEA58F35}</a:tableStyleId>
              </a:tblPr>
              <a:tblGrid>
                <a:gridCol w="1212461">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597198">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solidFill>
                            <a:schemeClr val="tx1"/>
                          </a:solidFill>
                          <a:latin typeface="+mn-lt"/>
                        </a:rPr>
                        <a:t>2</a:t>
                      </a:r>
                    </a:p>
                  </a:txBody>
                  <a:tcPr/>
                </a:tc>
                <a:tc>
                  <a:txBody>
                    <a:bodyPr/>
                    <a:lstStyle/>
                    <a:p>
                      <a:r>
                        <a:rPr lang="en-US" sz="700" b="1" dirty="0">
                          <a:latin typeface="+mn-lt"/>
                        </a:rPr>
                        <a:t>3</a:t>
                      </a:r>
                    </a:p>
                  </a:txBody>
                  <a:tcPr/>
                </a:tc>
                <a:extLst>
                  <a:ext uri="{0D108BD9-81ED-4DB2-BD59-A6C34878D82A}">
                    <a16:rowId xmlns:a16="http://schemas.microsoft.com/office/drawing/2014/main" val="2963636183"/>
                  </a:ext>
                </a:extLst>
              </a:tr>
              <a:tr h="994410">
                <a:tc>
                  <a:txBody>
                    <a:bodyPr/>
                    <a:lstStyle/>
                    <a:p>
                      <a:r>
                        <a:rPr lang="en-US" sz="700" b="1" dirty="0">
                          <a:latin typeface="+mn-lt"/>
                        </a:rPr>
                        <a:t>4</a:t>
                      </a:r>
                    </a:p>
                  </a:txBody>
                  <a:tcPr/>
                </a:tc>
                <a:tc>
                  <a:txBody>
                    <a:bodyPr/>
                    <a:lstStyle/>
                    <a:p>
                      <a:r>
                        <a:rPr lang="en-US" sz="700" b="1" dirty="0">
                          <a:latin typeface="+mn-lt"/>
                        </a:rPr>
                        <a:t>5</a:t>
                      </a:r>
                    </a:p>
                  </a:txBody>
                  <a:tcPr/>
                </a:tc>
                <a:tc>
                  <a:txBody>
                    <a:bodyPr/>
                    <a:lstStyle/>
                    <a:p>
                      <a:r>
                        <a:rPr lang="en-US" sz="700" b="1" strike="noStrike" dirty="0">
                          <a:solidFill>
                            <a:schemeClr val="tx1"/>
                          </a:solidFill>
                          <a:latin typeface="+mn-lt"/>
                        </a:rPr>
                        <a:t>6</a:t>
                      </a:r>
                    </a:p>
                  </a:txBody>
                  <a:tcPr/>
                </a:tc>
                <a:tc>
                  <a:txBody>
                    <a:bodyPr/>
                    <a:lstStyle/>
                    <a:p>
                      <a:r>
                        <a:rPr lang="en-US" sz="700" b="1" dirty="0">
                          <a:latin typeface="+mn-lt"/>
                        </a:rPr>
                        <a:t>7</a:t>
                      </a:r>
                    </a:p>
                    <a:p>
                      <a:endParaRPr lang="en-US" sz="700" b="1" dirty="0">
                        <a:latin typeface="+mn-lt"/>
                      </a:endParaRPr>
                    </a:p>
                  </a:txBody>
                  <a:tcPr/>
                </a:tc>
                <a:tc>
                  <a:txBody>
                    <a:bodyPr/>
                    <a:lstStyle/>
                    <a:p>
                      <a:r>
                        <a:rPr lang="en-US" sz="700" b="1" dirty="0">
                          <a:latin typeface="+mn-lt"/>
                        </a:rPr>
                        <a:t>8</a:t>
                      </a:r>
                    </a:p>
                  </a:txBody>
                  <a:tcPr/>
                </a:tc>
                <a:tc>
                  <a:txBody>
                    <a:bodyPr/>
                    <a:lstStyle/>
                    <a:p>
                      <a:r>
                        <a:rPr lang="en-US" sz="700" b="1" dirty="0">
                          <a:latin typeface="+mn-lt"/>
                        </a:rPr>
                        <a:t>9</a:t>
                      </a:r>
                    </a:p>
                  </a:txBody>
                  <a:tcPr/>
                </a:tc>
                <a:tc>
                  <a:txBody>
                    <a:bodyPr/>
                    <a:lstStyle/>
                    <a:p>
                      <a:r>
                        <a:rPr lang="en-US" sz="700" b="1" dirty="0">
                          <a:latin typeface="+mn-lt"/>
                        </a:rPr>
                        <a:t>10</a:t>
                      </a:r>
                    </a:p>
                  </a:txBody>
                  <a:tcPr/>
                </a:tc>
                <a:extLst>
                  <a:ext uri="{0D108BD9-81ED-4DB2-BD59-A6C34878D82A}">
                    <a16:rowId xmlns:a16="http://schemas.microsoft.com/office/drawing/2014/main" val="1628256478"/>
                  </a:ext>
                </a:extLst>
              </a:tr>
              <a:tr h="826714">
                <a:tc>
                  <a:txBody>
                    <a:bodyPr/>
                    <a:lstStyle/>
                    <a:p>
                      <a:r>
                        <a:rPr lang="en-US" sz="700" b="1" dirty="0">
                          <a:latin typeface="+mn-lt"/>
                        </a:rPr>
                        <a:t>11</a:t>
                      </a:r>
                    </a:p>
                  </a:txBody>
                  <a:tcPr/>
                </a:tc>
                <a:tc>
                  <a:txBody>
                    <a:bodyPr/>
                    <a:lstStyle/>
                    <a:p>
                      <a:r>
                        <a:rPr lang="en-US" sz="700" b="1" dirty="0">
                          <a:latin typeface="+mn-lt"/>
                        </a:rPr>
                        <a:t>12</a:t>
                      </a:r>
                    </a:p>
                  </a:txBody>
                  <a:tcPr/>
                </a:tc>
                <a:tc>
                  <a:txBody>
                    <a:bodyPr/>
                    <a:lstStyle/>
                    <a:p>
                      <a:r>
                        <a:rPr lang="en-US" sz="700" b="1" dirty="0">
                          <a:solidFill>
                            <a:schemeClr val="tx1"/>
                          </a:solidFill>
                          <a:latin typeface="+mn-lt"/>
                        </a:rPr>
                        <a:t>13</a:t>
                      </a:r>
                    </a:p>
                  </a:txBody>
                  <a:tcPr/>
                </a:tc>
                <a:tc>
                  <a:txBody>
                    <a:bodyPr/>
                    <a:lstStyle/>
                    <a:p>
                      <a:r>
                        <a:rPr lang="en-US" sz="700" b="1" dirty="0">
                          <a:latin typeface="+mn-lt"/>
                        </a:rPr>
                        <a:t>14</a:t>
                      </a:r>
                    </a:p>
                    <a:p>
                      <a:endParaRPr lang="en-US" sz="700" b="1" dirty="0">
                        <a:latin typeface="+mn-lt"/>
                      </a:endParaRPr>
                    </a:p>
                  </a:txBody>
                  <a:tcPr/>
                </a:tc>
                <a:tc>
                  <a:txBody>
                    <a:bodyPr/>
                    <a:lstStyle/>
                    <a:p>
                      <a:r>
                        <a:rPr lang="en-US" sz="700" b="1" dirty="0">
                          <a:latin typeface="+mn-lt"/>
                        </a:rPr>
                        <a:t>15</a:t>
                      </a:r>
                    </a:p>
                    <a:p>
                      <a:endParaRPr lang="en-US" sz="700" b="1" dirty="0">
                        <a:latin typeface="+mn-lt"/>
                      </a:endParaRPr>
                    </a:p>
                    <a:p>
                      <a:r>
                        <a:rPr lang="en-US" sz="700" b="1" dirty="0">
                          <a:latin typeface="+mn-lt"/>
                        </a:rPr>
                        <a:t>Client: </a:t>
                      </a:r>
                      <a:r>
                        <a:rPr lang="en-US" sz="700" b="0" dirty="0">
                          <a:latin typeface="+mn-lt"/>
                        </a:rPr>
                        <a:t>BR 21.04.12 Release Enablement </a:t>
                      </a:r>
                      <a:endParaRPr lang="en-US" sz="700" b="1" dirty="0">
                        <a:latin typeface="+mn-lt"/>
                      </a:endParaRPr>
                    </a:p>
                  </a:txBody>
                  <a:tcPr/>
                </a:tc>
                <a:tc>
                  <a:txBody>
                    <a:bodyPr/>
                    <a:lstStyle/>
                    <a:p>
                      <a:r>
                        <a:rPr lang="en-US" sz="700" b="1" dirty="0">
                          <a:latin typeface="+mn-lt"/>
                        </a:rPr>
                        <a:t>16</a:t>
                      </a:r>
                    </a:p>
                  </a:txBody>
                  <a:tcPr/>
                </a:tc>
                <a:tc>
                  <a:txBody>
                    <a:bodyPr/>
                    <a:lstStyle/>
                    <a:p>
                      <a:r>
                        <a:rPr lang="en-US" sz="700" b="1" dirty="0">
                          <a:latin typeface="+mn-lt"/>
                        </a:rPr>
                        <a:t>17</a:t>
                      </a:r>
                    </a:p>
                  </a:txBody>
                  <a:tcPr/>
                </a:tc>
                <a:extLst>
                  <a:ext uri="{0D108BD9-81ED-4DB2-BD59-A6C34878D82A}">
                    <a16:rowId xmlns:a16="http://schemas.microsoft.com/office/drawing/2014/main" val="634571686"/>
                  </a:ext>
                </a:extLst>
              </a:tr>
              <a:tr h="739140">
                <a:tc>
                  <a:txBody>
                    <a:bodyPr/>
                    <a:lstStyle/>
                    <a:p>
                      <a:r>
                        <a:rPr lang="en-US" sz="700" b="1" dirty="0">
                          <a:latin typeface="+mn-lt"/>
                        </a:rPr>
                        <a:t>18</a:t>
                      </a:r>
                    </a:p>
                  </a:txBody>
                  <a:tcPr/>
                </a:tc>
                <a:tc>
                  <a:txBody>
                    <a:bodyPr/>
                    <a:lstStyle/>
                    <a:p>
                      <a:r>
                        <a:rPr lang="en-US" sz="700" b="1" dirty="0">
                          <a:latin typeface="+mn-lt"/>
                        </a:rPr>
                        <a:t>19</a:t>
                      </a:r>
                    </a:p>
                  </a:txBody>
                  <a:tcPr/>
                </a:tc>
                <a:tc>
                  <a:txBody>
                    <a:bodyPr/>
                    <a:lstStyle/>
                    <a:p>
                      <a:r>
                        <a:rPr lang="en-US" sz="700" b="1" dirty="0">
                          <a:latin typeface="+mn-lt"/>
                        </a:rPr>
                        <a:t>20</a:t>
                      </a:r>
                    </a:p>
                    <a:p>
                      <a:endParaRPr lang="en-US" sz="700" b="1" dirty="0">
                        <a:latin typeface="+mn-lt"/>
                      </a:endParaRPr>
                    </a:p>
                  </a:txBody>
                  <a:tcPr/>
                </a:tc>
                <a:tc>
                  <a:txBody>
                    <a:bodyPr/>
                    <a:lstStyle/>
                    <a:p>
                      <a:r>
                        <a:rPr lang="en-US" sz="700" b="1" dirty="0">
                          <a:latin typeface="+mn-lt"/>
                        </a:rPr>
                        <a:t>21</a:t>
                      </a:r>
                    </a:p>
                    <a:p>
                      <a:endParaRPr lang="en-US" sz="700" b="1" dirty="0">
                        <a:latin typeface="+mn-lt"/>
                      </a:endParaRPr>
                    </a:p>
                    <a:p>
                      <a:endParaRPr lang="en-US" sz="700" b="1" dirty="0">
                        <a:latin typeface="+mn-lt"/>
                      </a:endParaRPr>
                    </a:p>
                  </a:txBody>
                  <a:tcPr/>
                </a:tc>
                <a:tc>
                  <a:txBody>
                    <a:bodyPr/>
                    <a:lstStyle/>
                    <a:p>
                      <a:r>
                        <a:rPr lang="en-US" sz="700" b="1" dirty="0">
                          <a:latin typeface="+mn-lt"/>
                        </a:rPr>
                        <a:t>22</a:t>
                      </a:r>
                    </a:p>
                    <a:p>
                      <a:endParaRPr lang="en-US" sz="700" b="1" dirty="0">
                        <a:latin typeface="+mn-lt"/>
                      </a:endParaRPr>
                    </a:p>
                    <a:p>
                      <a:r>
                        <a:rPr lang="en-US" sz="700" b="1" dirty="0">
                          <a:latin typeface="+mn-lt"/>
                          <a:hlinkClick r:id="rId3"/>
                        </a:rPr>
                        <a:t>Client: </a:t>
                      </a:r>
                      <a:r>
                        <a:rPr lang="en-US" sz="700" b="0" dirty="0">
                          <a:latin typeface="+mn-lt"/>
                          <a:hlinkClick r:id="rId3"/>
                        </a:rPr>
                        <a:t>TAS Roadmap</a:t>
                      </a:r>
                      <a:endParaRPr lang="en-US" sz="700" b="1" dirty="0">
                        <a:latin typeface="+mn-lt"/>
                      </a:endParaRPr>
                    </a:p>
                  </a:txBody>
                  <a:tcPr/>
                </a:tc>
                <a:tc>
                  <a:txBody>
                    <a:bodyPr/>
                    <a:lstStyle/>
                    <a:p>
                      <a:r>
                        <a:rPr lang="en-US" sz="700" b="1" dirty="0">
                          <a:latin typeface="+mn-lt"/>
                        </a:rPr>
                        <a:t>23</a:t>
                      </a:r>
                    </a:p>
                  </a:txBody>
                  <a:tcPr/>
                </a:tc>
                <a:tc>
                  <a:txBody>
                    <a:bodyPr/>
                    <a:lstStyle/>
                    <a:p>
                      <a:r>
                        <a:rPr lang="en-US" sz="700" b="1" dirty="0">
                          <a:latin typeface="+mn-lt"/>
                        </a:rPr>
                        <a:t>24</a:t>
                      </a:r>
                    </a:p>
                  </a:txBody>
                  <a:tcPr/>
                </a:tc>
                <a:extLst>
                  <a:ext uri="{0D108BD9-81ED-4DB2-BD59-A6C34878D82A}">
                    <a16:rowId xmlns:a16="http://schemas.microsoft.com/office/drawing/2014/main" val="1980404736"/>
                  </a:ext>
                </a:extLst>
              </a:tr>
              <a:tr h="731520">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tc>
                  <a:txBody>
                    <a:bodyPr/>
                    <a:lstStyle/>
                    <a:p>
                      <a:r>
                        <a:rPr lang="en-US" sz="700" b="1" dirty="0">
                          <a:latin typeface="+mn-lt"/>
                        </a:rPr>
                        <a:t>28</a:t>
                      </a:r>
                    </a:p>
                    <a:p>
                      <a:endParaRPr lang="en-US" sz="700" b="1" dirty="0">
                        <a:latin typeface="+mn-lt"/>
                      </a:endParaRPr>
                    </a:p>
                  </a:txBody>
                  <a:tcPr/>
                </a:tc>
                <a:tc>
                  <a:txBody>
                    <a:bodyPr/>
                    <a:lstStyle/>
                    <a:p>
                      <a:r>
                        <a:rPr lang="en-US" sz="700" b="1" dirty="0">
                          <a:latin typeface="+mn-lt"/>
                        </a:rPr>
                        <a:t>29</a:t>
                      </a:r>
                    </a:p>
                    <a:p>
                      <a:endParaRPr lang="en-US" sz="700" b="1" dirty="0">
                        <a:latin typeface="+mn-lt"/>
                      </a:endParaRPr>
                    </a:p>
                  </a:txBody>
                  <a:tcPr/>
                </a:tc>
                <a:tc>
                  <a:txBody>
                    <a:bodyPr/>
                    <a:lstStyle/>
                    <a:p>
                      <a:r>
                        <a:rPr lang="en-US" sz="700" b="1" dirty="0">
                          <a:latin typeface="+mn-lt"/>
                        </a:rPr>
                        <a:t>30</a:t>
                      </a: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4"/>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29768086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2003</TotalTime>
  <Words>3675</Words>
  <Application>Microsoft Office PowerPoint</Application>
  <PresentationFormat>On-screen Show (16:9)</PresentationFormat>
  <Paragraphs>647</Paragraphs>
  <Slides>45</Slides>
  <Notes>0</Notes>
  <HiddenSlides>3</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45</vt:i4>
      </vt:variant>
    </vt:vector>
  </HeadingPairs>
  <TitlesOfParts>
    <vt:vector size="54" baseType="lpstr">
      <vt:lpstr>Arial</vt:lpstr>
      <vt:lpstr>Calibri</vt:lpstr>
      <vt:lpstr>IBM Plex Sans</vt:lpstr>
      <vt:lpstr>IBM Plex Sans Light</vt:lpstr>
      <vt:lpstr>Tahoma</vt:lpstr>
      <vt:lpstr>Wingdings</vt:lpstr>
      <vt:lpstr>blk_background_2017</vt:lpstr>
      <vt:lpstr>gry_background_2017</vt:lpstr>
      <vt:lpstr>wht_background_2017</vt:lpstr>
      <vt:lpstr>Talent Management Solutions March Onboard, BrassRing, &amp; Lead Manager 21.03.16 Release </vt:lpstr>
      <vt:lpstr>Onboard Release Features –</vt:lpstr>
      <vt:lpstr>Features Being Released this Month</vt:lpstr>
      <vt:lpstr>Area of System (State Forms Activity)  State forms view changes for unrestricted and prevented users </vt:lpstr>
      <vt:lpstr>State forms view changes for unrestricted and prevented users </vt:lpstr>
      <vt:lpstr>State forms view changes for unrestricted and prevented users </vt:lpstr>
      <vt:lpstr>Area of System (Manage New Hires)  Disable Sorting in MNH</vt:lpstr>
      <vt:lpstr>Disable Sorting in MNH</vt:lpstr>
      <vt:lpstr>Area of System (Bulk Actions in MNH)  Change in Bulk Actions Process</vt:lpstr>
      <vt:lpstr>Change in Bulk Action Process</vt:lpstr>
      <vt:lpstr>Area of System (Task)  Form doesn’t exist for logged in user locale</vt:lpstr>
      <vt:lpstr>Upcoming Onboard Builds</vt:lpstr>
      <vt:lpstr>Questions?</vt:lpstr>
      <vt:lpstr>BrassRing Release Features –</vt:lpstr>
      <vt:lpstr>Dark Launch Features</vt:lpstr>
      <vt:lpstr>Data Insight Tool - DIT  Renew Multiple Scheduled Jobs</vt:lpstr>
      <vt:lpstr>Renew Multiple Scheduled Jobs</vt:lpstr>
      <vt:lpstr>BrassRing UI  Reqs – New “Skills” Fields</vt:lpstr>
      <vt:lpstr>Reqs - New Skills Fields</vt:lpstr>
      <vt:lpstr>Workbench  Automation Manager (AM) Trigger Migration</vt:lpstr>
      <vt:lpstr>Features Being Released this Month</vt:lpstr>
      <vt:lpstr>BrassRing UI  eLinks - eLink Dashboard </vt:lpstr>
      <vt:lpstr>PowerPoint Presentation</vt:lpstr>
      <vt:lpstr>PowerPoint Presentation</vt:lpstr>
      <vt:lpstr>PowerPoint Presentation</vt:lpstr>
      <vt:lpstr>PowerPoint Presentation</vt:lpstr>
      <vt:lpstr>Interview Manager  Interview Manager Actions - Candidate Talent Record Action Log</vt:lpstr>
      <vt:lpstr>Interview Manager Actions - Candidate Talent Record Action Log</vt:lpstr>
      <vt:lpstr>Talent Gateways  Social Referral - Resend Referral</vt:lpstr>
      <vt:lpstr>BrassRing UI  Document Subsidiary Forms - Restrict Repost</vt:lpstr>
      <vt:lpstr>Workbench  Document Subsidiary Forms - Restrict Repost</vt:lpstr>
      <vt:lpstr>Workbench  "Workbench Integration Log Search Updates</vt:lpstr>
      <vt:lpstr>Workbench – eLink Dashboard  eLink Respond Instructions</vt:lpstr>
      <vt:lpstr>Workbench – eLink Dashboard  Conﬁgure or Edit Privilege for Code Access Groups - Workbench Self-Service Tier 5</vt:lpstr>
      <vt:lpstr>BrassRing UI  Candidate Form Approval - First Approver Comments</vt:lpstr>
      <vt:lpstr>BrassRing UI  Candidate Import - Update Deleted Candidate</vt:lpstr>
      <vt:lpstr>Lead Manager  Release Features –</vt:lpstr>
      <vt:lpstr>Lead Manager  Stack Duplicates</vt:lpstr>
      <vt:lpstr>Lead Manager - Stack Duplicates</vt:lpstr>
      <vt:lpstr>Lead Manager - Stack Duplicates</vt:lpstr>
      <vt:lpstr>Lead Manager  User Permission - Update</vt:lpstr>
      <vt:lpstr>Upcoming Builds</vt:lpstr>
      <vt:lpstr>Questions?</vt:lpstr>
      <vt:lpstr>MARCH VIRTUAL TRAINING SESSIONS</vt:lpstr>
      <vt:lpstr>APRIL VIRTUAL TRAINING SESSIONS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IBM Talent Management Systems -Business Unit Education Series-</dc:title>
  <dc:creator>Niki Trumble</dc:creator>
  <cp:lastModifiedBy>Saipraveen Aratikatla</cp:lastModifiedBy>
  <cp:revision>120</cp:revision>
  <dcterms:created xsi:type="dcterms:W3CDTF">2021-01-26T21:42:03Z</dcterms:created>
  <dcterms:modified xsi:type="dcterms:W3CDTF">2026-09-08T13:30:06Z</dcterms:modified>
</cp:coreProperties>
</file>