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 id="2147483868" r:id="rId5"/>
  </p:sldMasterIdLst>
  <p:notesMasterIdLst>
    <p:notesMasterId r:id="rId34"/>
  </p:notesMasterIdLst>
  <p:handoutMasterIdLst>
    <p:handoutMasterId r:id="rId35"/>
  </p:handoutMasterIdLst>
  <p:sldIdLst>
    <p:sldId id="338" r:id="rId6"/>
    <p:sldId id="349" r:id="rId7"/>
    <p:sldId id="330" r:id="rId8"/>
    <p:sldId id="466" r:id="rId9"/>
    <p:sldId id="493" r:id="rId10"/>
    <p:sldId id="394" r:id="rId11"/>
    <p:sldId id="465" r:id="rId12"/>
    <p:sldId id="483" r:id="rId13"/>
    <p:sldId id="461" r:id="rId14"/>
    <p:sldId id="484" r:id="rId15"/>
    <p:sldId id="485" r:id="rId16"/>
    <p:sldId id="477" r:id="rId17"/>
    <p:sldId id="486" r:id="rId18"/>
    <p:sldId id="488" r:id="rId19"/>
    <p:sldId id="487" r:id="rId20"/>
    <p:sldId id="489" r:id="rId21"/>
    <p:sldId id="491" r:id="rId22"/>
    <p:sldId id="490" r:id="rId23"/>
    <p:sldId id="492" r:id="rId24"/>
    <p:sldId id="494" r:id="rId25"/>
    <p:sldId id="495" r:id="rId26"/>
    <p:sldId id="496" r:id="rId27"/>
    <p:sldId id="497" r:id="rId28"/>
    <p:sldId id="498" r:id="rId29"/>
    <p:sldId id="499" r:id="rId30"/>
    <p:sldId id="333" r:id="rId31"/>
    <p:sldId id="460" r:id="rId32"/>
    <p:sldId id="288" r:id="rId33"/>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DCDC"/>
    <a:srgbClr val="F3F3F3"/>
    <a:srgbClr val="F7F3F1"/>
    <a:srgbClr val="FFFFFF"/>
    <a:srgbClr val="6EA6FF"/>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46" autoAdjust="0"/>
    <p:restoredTop sz="93817" autoAdjust="0"/>
  </p:normalViewPr>
  <p:slideViewPr>
    <p:cSldViewPr snapToGrid="0" snapToObjects="1" showGuides="1">
      <p:cViewPr varScale="1">
        <p:scale>
          <a:sx n="150" d="100"/>
          <a:sy n="150" d="100"/>
        </p:scale>
        <p:origin x="378" y="126"/>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 Id="rId8" Type="http://schemas.openxmlformats.org/officeDocument/2006/relationships/slide" Target="slides/slide3.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3/24/2020</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3/24/2020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287490046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extLst>
      <p:ext uri="{BB962C8B-B14F-4D97-AF65-F5344CB8AC3E}">
        <p14:creationId xmlns:p14="http://schemas.microsoft.com/office/powerpoint/2010/main" val="373233486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97723164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94967914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40274258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99748590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56674387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58538976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0852580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32060645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01567023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209846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9366210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394869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3330077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0322822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4215349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58892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94789118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22742433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92772032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420416671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2952897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06827469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8075720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5574915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03558208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409407057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290461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3094337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0873780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4229719712"/>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5649924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422865281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81870104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484795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286747823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1854415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9.xml"/><Relationship Id="rId18" Type="http://schemas.openxmlformats.org/officeDocument/2006/relationships/slideLayout" Target="../slideLayouts/slideLayout164.xml"/><Relationship Id="rId26" Type="http://schemas.openxmlformats.org/officeDocument/2006/relationships/slideLayout" Target="../slideLayouts/slideLayout172.xml"/><Relationship Id="rId39" Type="http://schemas.openxmlformats.org/officeDocument/2006/relationships/theme" Target="../theme/theme5.xml"/><Relationship Id="rId21" Type="http://schemas.openxmlformats.org/officeDocument/2006/relationships/slideLayout" Target="../slideLayouts/slideLayout167.xml"/><Relationship Id="rId34" Type="http://schemas.openxmlformats.org/officeDocument/2006/relationships/slideLayout" Target="../slideLayouts/slideLayout180.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5" Type="http://schemas.openxmlformats.org/officeDocument/2006/relationships/slideLayout" Target="../slideLayouts/slideLayout171.xml"/><Relationship Id="rId33" Type="http://schemas.openxmlformats.org/officeDocument/2006/relationships/slideLayout" Target="../slideLayouts/slideLayout179.xml"/><Relationship Id="rId38" Type="http://schemas.openxmlformats.org/officeDocument/2006/relationships/slideLayout" Target="../slideLayouts/slideLayout184.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20" Type="http://schemas.openxmlformats.org/officeDocument/2006/relationships/slideLayout" Target="../slideLayouts/slideLayout166.xml"/><Relationship Id="rId29" Type="http://schemas.openxmlformats.org/officeDocument/2006/relationships/slideLayout" Target="../slideLayouts/slideLayout175.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24" Type="http://schemas.openxmlformats.org/officeDocument/2006/relationships/slideLayout" Target="../slideLayouts/slideLayout170.xml"/><Relationship Id="rId32" Type="http://schemas.openxmlformats.org/officeDocument/2006/relationships/slideLayout" Target="../slideLayouts/slideLayout178.xml"/><Relationship Id="rId37" Type="http://schemas.openxmlformats.org/officeDocument/2006/relationships/slideLayout" Target="../slideLayouts/slideLayout183.xml"/><Relationship Id="rId40" Type="http://schemas.openxmlformats.org/officeDocument/2006/relationships/image" Target="../media/image1.png"/><Relationship Id="rId5" Type="http://schemas.openxmlformats.org/officeDocument/2006/relationships/slideLayout" Target="../slideLayouts/slideLayout151.xml"/><Relationship Id="rId15" Type="http://schemas.openxmlformats.org/officeDocument/2006/relationships/slideLayout" Target="../slideLayouts/slideLayout161.xml"/><Relationship Id="rId23" Type="http://schemas.openxmlformats.org/officeDocument/2006/relationships/slideLayout" Target="../slideLayouts/slideLayout169.xml"/><Relationship Id="rId28" Type="http://schemas.openxmlformats.org/officeDocument/2006/relationships/slideLayout" Target="../slideLayouts/slideLayout174.xml"/><Relationship Id="rId36" Type="http://schemas.openxmlformats.org/officeDocument/2006/relationships/slideLayout" Target="../slideLayouts/slideLayout182.xml"/><Relationship Id="rId10" Type="http://schemas.openxmlformats.org/officeDocument/2006/relationships/slideLayout" Target="../slideLayouts/slideLayout156.xml"/><Relationship Id="rId19" Type="http://schemas.openxmlformats.org/officeDocument/2006/relationships/slideLayout" Target="../slideLayouts/slideLayout165.xml"/><Relationship Id="rId31" Type="http://schemas.openxmlformats.org/officeDocument/2006/relationships/slideLayout" Target="../slideLayouts/slideLayout177.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 Id="rId22" Type="http://schemas.openxmlformats.org/officeDocument/2006/relationships/slideLayout" Target="../slideLayouts/slideLayout168.xml"/><Relationship Id="rId27" Type="http://schemas.openxmlformats.org/officeDocument/2006/relationships/slideLayout" Target="../slideLayouts/slideLayout173.xml"/><Relationship Id="rId30" Type="http://schemas.openxmlformats.org/officeDocument/2006/relationships/slideLayout" Target="../slideLayouts/slideLayout176.xml"/><Relationship Id="rId35" Type="http://schemas.openxmlformats.org/officeDocument/2006/relationships/slideLayout" Target="../slideLayouts/slideLayout181.xml"/><Relationship Id="rId8" Type="http://schemas.openxmlformats.org/officeDocument/2006/relationships/slideLayout" Target="../slideLayouts/slideLayout154.xml"/><Relationship Id="rId3" Type="http://schemas.openxmlformats.org/officeDocument/2006/relationships/slideLayout" Target="../slideLayouts/slideLayout1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3334619205"/>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 id="2147483886" r:id="rId18"/>
    <p:sldLayoutId id="2147483887" r:id="rId19"/>
    <p:sldLayoutId id="2147483888" r:id="rId20"/>
    <p:sldLayoutId id="2147483889" r:id="rId21"/>
    <p:sldLayoutId id="2147483890" r:id="rId22"/>
    <p:sldLayoutId id="2147483891" r:id="rId23"/>
    <p:sldLayoutId id="2147483892" r:id="rId24"/>
    <p:sldLayoutId id="2147483893" r:id="rId25"/>
    <p:sldLayoutId id="2147483894" r:id="rId26"/>
    <p:sldLayoutId id="2147483895" r:id="rId27"/>
    <p:sldLayoutId id="2147483896" r:id="rId28"/>
    <p:sldLayoutId id="2147483897" r:id="rId29"/>
    <p:sldLayoutId id="2147483898" r:id="rId30"/>
    <p:sldLayoutId id="2147483899" r:id="rId31"/>
    <p:sldLayoutId id="2147483900" r:id="rId32"/>
    <p:sldLayoutId id="2147483901" r:id="rId33"/>
    <p:sldLayoutId id="2147483902" r:id="rId34"/>
    <p:sldLayoutId id="2147483903" r:id="rId35"/>
    <p:sldLayoutId id="2147483904" r:id="rId36"/>
    <p:sldLayoutId id="2147483905" r:id="rId37"/>
    <p:sldLayoutId id="2147483906"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ibm.com/support/knowledgecenter/SS7MHN/Administration_Application_Guide/available_email_templates.html" TargetMode="External"/><Relationship Id="rId2" Type="http://schemas.openxmlformats.org/officeDocument/2006/relationships/image" Target="../media/image7.png"/><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5.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5.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5.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5.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5.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5.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5.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3" Type="http://schemas.openxmlformats.org/officeDocument/2006/relationships/hyperlink" Target="https://media.kenexa.com/Training/TSAdmin/Sims/12ManageEmailTemplates/12ManageEmailTemplates.html" TargetMode="External"/><Relationship Id="rId2" Type="http://schemas.openxmlformats.org/officeDocument/2006/relationships/hyperlink" Target="https://www.ibm.com/support/knowledgecenter/SS7MHN/Administration_Application_Guide/manage_email_templates.html" TargetMode="External"/><Relationship Id="rId1" Type="http://schemas.openxmlformats.org/officeDocument/2006/relationships/slideLayout" Target="../slideLayouts/slideLayout75.xml"/></Relationships>
</file>

<file path=ppt/slides/_rels/slide27.xml.rels><?xml version="1.0" encoding="UTF-8" standalone="yes"?>
<Relationships xmlns="http://schemas.openxmlformats.org/package/2006/relationships"><Relationship Id="rId3" Type="http://schemas.openxmlformats.org/officeDocument/2006/relationships/hyperlink" Target="https://ibm.webex.com/ibm/j.php?RGID=r25a7b3cac72a787ab248fbf22b14bed2" TargetMode="External"/><Relationship Id="rId2" Type="http://schemas.openxmlformats.org/officeDocument/2006/relationships/hyperlink" Target="https://ibm.webex.com/ibm/j.php?RGID=r70ab560059a1944320f720c7d22d831d" TargetMode="External"/><Relationship Id="rId1" Type="http://schemas.openxmlformats.org/officeDocument/2006/relationships/slideLayout" Target="../slideLayouts/slideLayout148.xml"/><Relationship Id="rId4" Type="http://schemas.openxmlformats.org/officeDocument/2006/relationships/hyperlink" Target="https://www.ibm.com/support/knowledgecenter/SSDLQA/2_Assess_Training/1UpcomingEnablements.html"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412231" cy="4479344"/>
          </a:xfrm>
        </p:spPr>
        <p:txBody>
          <a:bodyPr/>
          <a:lstStyle/>
          <a:p>
            <a:r>
              <a:rPr lang="en-US" dirty="0"/>
              <a:t>Manage Email Templates</a:t>
            </a:r>
            <a:br>
              <a:rPr lang="en-US" dirty="0"/>
            </a:br>
            <a:r>
              <a:rPr lang="en-US" dirty="0"/>
              <a:t>Talent Suite</a:t>
            </a:r>
            <a:br>
              <a:rPr lang="en-US" dirty="0"/>
            </a:br>
            <a:br>
              <a:rPr lang="en-US" dirty="0"/>
            </a:br>
            <a:br>
              <a:rPr lang="en-US" sz="1800" b="1" dirty="0"/>
            </a:br>
            <a:r>
              <a:rPr lang="en-US" sz="1600" dirty="0"/>
              <a:t>—</a:t>
            </a:r>
            <a:br>
              <a:rPr lang="en-US" sz="1800" dirty="0"/>
            </a:br>
            <a:r>
              <a:rPr lang="en-US" sz="1800" b="1" dirty="0"/>
              <a:t>Client Training and Enablement Session</a:t>
            </a:r>
            <a:br>
              <a:rPr lang="en-US" sz="1800" dirty="0"/>
            </a:br>
            <a:r>
              <a:rPr lang="en-US" sz="1800" dirty="0"/>
              <a:t>IBM Watson Talent</a:t>
            </a:r>
            <a:br>
              <a:rPr lang="en-US" sz="1800" dirty="0"/>
            </a:br>
            <a:br>
              <a:rPr lang="en-US" sz="1600" b="1" dirty="0">
                <a:latin typeface="IBM Plex Sans SemiBold" panose="020B0503050000000000" pitchFamily="34" charset="77"/>
              </a:rPr>
            </a:br>
            <a:r>
              <a:rPr lang="en-US" sz="1600" dirty="0">
                <a:latin typeface="IBM Plex Sans" charset="0"/>
              </a:rPr>
              <a:t>March 24, 2020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solidFill>
                  <a:srgbClr val="FFFFFF"/>
                </a:solidFill>
              </a:rPr>
              <a:t>Overview</a:t>
            </a:r>
          </a:p>
          <a:p>
            <a:pPr marL="285750" indent="-285750">
              <a:spcBef>
                <a:spcPts val="0"/>
              </a:spcBef>
              <a:spcAft>
                <a:spcPts val="600"/>
              </a:spcAft>
              <a:buFont typeface="IBM Plex Sans" panose="020B0503050203000203" pitchFamily="34" charset="0"/>
              <a:buChar char="-"/>
            </a:pPr>
            <a:r>
              <a:rPr lang="en-US" dirty="0">
                <a:solidFill>
                  <a:srgbClr val="FFFFFF"/>
                </a:solidFill>
              </a:rPr>
              <a:t>Previewing Email Templates</a:t>
            </a:r>
          </a:p>
          <a:p>
            <a:pPr marL="285750" indent="-285750">
              <a:spcBef>
                <a:spcPts val="0"/>
              </a:spcBef>
              <a:spcAft>
                <a:spcPts val="600"/>
              </a:spcAft>
              <a:buFont typeface="IBM Plex Sans" panose="020B0503050203000203" pitchFamily="34" charset="0"/>
              <a:buChar char="-"/>
            </a:pPr>
            <a:r>
              <a:rPr lang="en-US" dirty="0">
                <a:solidFill>
                  <a:srgbClr val="FFFFFF"/>
                </a:solidFill>
              </a:rPr>
              <a:t>Editing Email Templates</a:t>
            </a:r>
          </a:p>
          <a:p>
            <a:pPr marL="285750" indent="-285750">
              <a:spcBef>
                <a:spcPts val="0"/>
              </a:spcBef>
              <a:spcAft>
                <a:spcPts val="600"/>
              </a:spcAft>
              <a:buFont typeface="IBM Plex Sans" panose="020B0503050203000203" pitchFamily="34" charset="0"/>
              <a:buChar char="-"/>
            </a:pPr>
            <a:r>
              <a:rPr lang="en-US" dirty="0">
                <a:solidFill>
                  <a:srgbClr val="FFFFFF"/>
                </a:solidFill>
              </a:rPr>
              <a:t>Sending Test Emails</a:t>
            </a:r>
          </a:p>
          <a:p>
            <a:pPr marL="285750" indent="-285750">
              <a:spcBef>
                <a:spcPts val="0"/>
              </a:spcBef>
              <a:spcAft>
                <a:spcPts val="600"/>
              </a:spcAft>
              <a:buFont typeface="IBM Plex Sans" panose="020B0503050203000203" pitchFamily="34" charset="0"/>
              <a:buChar char="-"/>
            </a:pPr>
            <a:r>
              <a:rPr lang="en-US" dirty="0">
                <a:solidFill>
                  <a:srgbClr val="FFFFFF"/>
                </a:solidFill>
              </a:rPr>
              <a:t>Resources</a:t>
            </a:r>
          </a:p>
          <a:p>
            <a:pPr marL="285750" indent="-285750">
              <a:spcBef>
                <a:spcPts val="0"/>
              </a:spcBef>
              <a:spcAft>
                <a:spcPts val="600"/>
              </a:spcAft>
              <a:buFont typeface="IBM Plex Sans" panose="020B0503050203000203" pitchFamily="34" charset="0"/>
              <a:buChar char="-"/>
            </a:pPr>
            <a:r>
              <a:rPr lang="en-US" dirty="0">
                <a:solidFill>
                  <a:srgbClr val="FFFFFF"/>
                </a:solidFill>
              </a:rPr>
              <a:t>Q&amp;A</a:t>
            </a:r>
            <a:endParaRPr lang="en-US" dirty="0"/>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1200" dirty="0">
                <a:solidFill>
                  <a:schemeClr val="tx1"/>
                </a:solidFill>
                <a:latin typeface="IBM Plex Sans" panose="020B0503050000000000" pitchFamily="34" charset="0"/>
              </a:rPr>
              <a:t>Overview</a:t>
            </a:r>
          </a:p>
        </p:txBody>
      </p:sp>
      <p:sp>
        <p:nvSpPr>
          <p:cNvPr id="3" name="Content Placeholder 2"/>
          <p:cNvSpPr>
            <a:spLocks noGrp="1"/>
          </p:cNvSpPr>
          <p:nvPr>
            <p:ph idx="1"/>
          </p:nvPr>
        </p:nvSpPr>
        <p:spPr>
          <a:xfrm>
            <a:off x="377505" y="870154"/>
            <a:ext cx="8658035" cy="596311"/>
          </a:xfrm>
        </p:spPr>
        <p:txBody>
          <a:bodyPr>
            <a:normAutofit lnSpcReduction="10000"/>
          </a:bodyPr>
          <a:lstStyle/>
          <a:p>
            <a:pPr>
              <a:spcBef>
                <a:spcPts val="0"/>
              </a:spcBef>
              <a:spcAft>
                <a:spcPts val="1200"/>
              </a:spcAft>
            </a:pPr>
            <a:r>
              <a:rPr lang="en-US" sz="1600" b="1" dirty="0">
                <a:solidFill>
                  <a:schemeClr val="tx1"/>
                </a:solidFill>
                <a:latin typeface="IBM Plex Sans" panose="020B0503050000000000" pitchFamily="34" charset="0"/>
              </a:rPr>
              <a:t>Manage Email Templates</a:t>
            </a:r>
            <a:r>
              <a:rPr lang="en-US" sz="1600" dirty="0">
                <a:solidFill>
                  <a:schemeClr val="tx1"/>
                </a:solidFill>
                <a:latin typeface="IBM Plex Sans" panose="020B0503050000000000" pitchFamily="34" charset="0"/>
              </a:rPr>
              <a:t> is a self-service feature that allows the user to manage their correspondence email templates. </a:t>
            </a:r>
          </a:p>
          <a:p>
            <a:pPr>
              <a:spcBef>
                <a:spcPts val="0"/>
              </a:spcBef>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9766A1CB-AFA4-41E4-B58B-BB7826FBBBE4}"/>
              </a:ext>
            </a:extLst>
          </p:cNvPr>
          <p:cNvPicPr>
            <a:picLocks noChangeAspect="1"/>
          </p:cNvPicPr>
          <p:nvPr/>
        </p:nvPicPr>
        <p:blipFill>
          <a:blip r:embed="rId2"/>
          <a:stretch>
            <a:fillRect/>
          </a:stretch>
        </p:blipFill>
        <p:spPr>
          <a:xfrm>
            <a:off x="4269548" y="1821872"/>
            <a:ext cx="4691261" cy="2241351"/>
          </a:xfrm>
          <a:prstGeom prst="rect">
            <a:avLst/>
          </a:prstGeom>
        </p:spPr>
      </p:pic>
      <p:sp>
        <p:nvSpPr>
          <p:cNvPr id="5" name="TextBox 4">
            <a:extLst>
              <a:ext uri="{FF2B5EF4-FFF2-40B4-BE49-F238E27FC236}">
                <a16:creationId xmlns:a16="http://schemas.microsoft.com/office/drawing/2014/main" id="{4B15D545-6789-42FC-895E-86314F0956D9}"/>
              </a:ext>
            </a:extLst>
          </p:cNvPr>
          <p:cNvSpPr txBox="1"/>
          <p:nvPr/>
        </p:nvSpPr>
        <p:spPr>
          <a:xfrm>
            <a:off x="377505" y="1370790"/>
            <a:ext cx="3654168" cy="3231654"/>
          </a:xfrm>
          <a:prstGeom prst="rect">
            <a:avLst/>
          </a:prstGeom>
          <a:noFill/>
        </p:spPr>
        <p:txBody>
          <a:bodyPr wrap="square" rtlCol="0">
            <a:spAutoFit/>
          </a:bodyPr>
          <a:lstStyle/>
          <a:p>
            <a:pPr marL="285750" indent="-285750">
              <a:spcBef>
                <a:spcPts val="0"/>
              </a:spcBef>
              <a:spcAft>
                <a:spcPts val="1200"/>
              </a:spcAft>
              <a:buFont typeface="Arial" panose="020B0604020202020204" pitchFamily="34" charset="0"/>
              <a:buChar char="•"/>
            </a:pPr>
            <a:r>
              <a:rPr lang="en-US" sz="1100" dirty="0">
                <a:latin typeface="IBM Plex Sans" panose="020B0503050000000000" pitchFamily="34" charset="0"/>
              </a:rPr>
              <a:t>Available for Talent Suite, Onboard, and Assess email templates. The templates are determined by what you have purchased. (</a:t>
            </a:r>
            <a:r>
              <a:rPr lang="en-US" sz="1100" dirty="0">
                <a:latin typeface="IBM Plex Sans" panose="020B0503050000000000" pitchFamily="34" charset="0"/>
                <a:hlinkClick r:id="rId3"/>
              </a:rPr>
              <a:t>Available Templates</a:t>
            </a:r>
            <a:r>
              <a:rPr lang="en-US" sz="1100" dirty="0">
                <a:latin typeface="IBM Plex Sans" panose="020B0503050000000000" pitchFamily="34" charset="0"/>
              </a:rPr>
              <a:t>)</a:t>
            </a:r>
          </a:p>
          <a:p>
            <a:pPr marL="285750" indent="-285750">
              <a:spcBef>
                <a:spcPts val="0"/>
              </a:spcBef>
              <a:spcAft>
                <a:spcPts val="1200"/>
              </a:spcAft>
              <a:buFont typeface="Arial" panose="020B0604020202020204" pitchFamily="34" charset="0"/>
              <a:buChar char="•"/>
            </a:pPr>
            <a:r>
              <a:rPr lang="en-US" sz="1100" dirty="0">
                <a:latin typeface="IBM Plex Sans" panose="020B0503050000000000" pitchFamily="34" charset="0"/>
              </a:rPr>
              <a:t>Access is based on the user type </a:t>
            </a:r>
            <a:r>
              <a:rPr lang="en-US" sz="1100" b="1" dirty="0" err="1">
                <a:latin typeface="IBM Plex Sans" panose="020B0503050000000000" pitchFamily="34" charset="0"/>
              </a:rPr>
              <a:t>CT_Admin</a:t>
            </a:r>
            <a:r>
              <a:rPr lang="en-US" sz="1100" dirty="0">
                <a:latin typeface="IBM Plex Sans" panose="020B0503050000000000" pitchFamily="34" charset="0"/>
              </a:rPr>
              <a:t> within the </a:t>
            </a:r>
            <a:r>
              <a:rPr lang="en-US" sz="1100" b="1" dirty="0">
                <a:latin typeface="IBM Plex Sans" panose="020B0503050000000000" pitchFamily="34" charset="0"/>
              </a:rPr>
              <a:t>Talent Suite Application</a:t>
            </a:r>
            <a:r>
              <a:rPr lang="en-US" sz="1100" dirty="0">
                <a:latin typeface="IBM Plex Sans" panose="020B0503050000000000" pitchFamily="34" charset="0"/>
              </a:rPr>
              <a:t>.</a:t>
            </a:r>
          </a:p>
          <a:p>
            <a:pPr marL="285750" indent="-285750">
              <a:spcBef>
                <a:spcPts val="0"/>
              </a:spcBef>
              <a:spcAft>
                <a:spcPts val="1200"/>
              </a:spcAft>
              <a:buFont typeface="Arial" panose="020B0604020202020204" pitchFamily="34" charset="0"/>
              <a:buChar char="•"/>
            </a:pPr>
            <a:r>
              <a:rPr lang="en-US" sz="1100" dirty="0">
                <a:latin typeface="IBM Plex Sans" panose="020B0503050000000000" pitchFamily="34" charset="0"/>
              </a:rPr>
              <a:t>You can preview, edit, test, and publish email templates that are sent out by the system.</a:t>
            </a:r>
          </a:p>
          <a:p>
            <a:pPr marL="285750" indent="-285750">
              <a:spcBef>
                <a:spcPts val="0"/>
              </a:spcBef>
              <a:spcAft>
                <a:spcPts val="1200"/>
              </a:spcAft>
              <a:buFont typeface="Arial" panose="020B0604020202020204" pitchFamily="34" charset="0"/>
              <a:buChar char="•"/>
            </a:pPr>
            <a:r>
              <a:rPr lang="en-US" sz="1100" b="1" dirty="0">
                <a:latin typeface="IBM Plex Sans" panose="020B0503050000000000" pitchFamily="34" charset="0"/>
              </a:rPr>
              <a:t>Markers</a:t>
            </a:r>
            <a:r>
              <a:rPr lang="en-US" sz="1100" dirty="0">
                <a:latin typeface="IBM Plex Sans" panose="020B0503050000000000" pitchFamily="34" charset="0"/>
              </a:rPr>
              <a:t> are available to pull specific information from the system into the email template. (i.e. username, </a:t>
            </a:r>
            <a:r>
              <a:rPr lang="en-US" sz="1100" dirty="0" err="1">
                <a:latin typeface="IBM Plex Sans" panose="020B0503050000000000" pitchFamily="34" charset="0"/>
              </a:rPr>
              <a:t>clientname</a:t>
            </a:r>
            <a:r>
              <a:rPr lang="en-US" sz="1100" dirty="0">
                <a:latin typeface="IBM Plex Sans" panose="020B0503050000000000" pitchFamily="34" charset="0"/>
              </a:rPr>
              <a:t>, etc.)</a:t>
            </a:r>
          </a:p>
          <a:p>
            <a:pPr marL="285750" indent="-285750">
              <a:spcBef>
                <a:spcPts val="0"/>
              </a:spcBef>
              <a:spcAft>
                <a:spcPts val="1200"/>
              </a:spcAft>
              <a:buFont typeface="Arial" panose="020B0604020202020204" pitchFamily="34" charset="0"/>
              <a:buChar char="•"/>
            </a:pPr>
            <a:r>
              <a:rPr lang="en-US" sz="1100" dirty="0">
                <a:latin typeface="IBM Plex Sans" panose="020B0503050000000000" pitchFamily="34" charset="0"/>
              </a:rPr>
              <a:t>Templates can be created in different languages. The languages available depend on the languages associated to the site.</a:t>
            </a:r>
          </a:p>
          <a:p>
            <a:pPr marL="285750" indent="-285750">
              <a:spcBef>
                <a:spcPts val="0"/>
              </a:spcBef>
              <a:spcAft>
                <a:spcPts val="1200"/>
              </a:spcAft>
              <a:buFont typeface="Arial" panose="020B0604020202020204" pitchFamily="34" charset="0"/>
              <a:buChar char="•"/>
            </a:pPr>
            <a:r>
              <a:rPr lang="en-US" sz="1100" dirty="0">
                <a:latin typeface="IBM Plex Sans" panose="020B0503050000000000" pitchFamily="34" charset="0"/>
              </a:rPr>
              <a:t>Once </a:t>
            </a:r>
            <a:r>
              <a:rPr lang="en-US" sz="1100" b="1" dirty="0">
                <a:latin typeface="IBM Plex Sans" panose="020B0503050000000000" pitchFamily="34" charset="0"/>
              </a:rPr>
              <a:t>published</a:t>
            </a:r>
            <a:r>
              <a:rPr lang="en-US" sz="1100" dirty="0">
                <a:latin typeface="IBM Plex Sans" panose="020B0503050000000000" pitchFamily="34" charset="0"/>
              </a:rPr>
              <a:t>, the email template is </a:t>
            </a:r>
            <a:r>
              <a:rPr lang="en-US" sz="1100" b="1" dirty="0">
                <a:latin typeface="IBM Plex Sans" panose="020B0503050000000000" pitchFamily="34" charset="0"/>
              </a:rPr>
              <a:t>live</a:t>
            </a:r>
            <a:r>
              <a:rPr lang="en-US" sz="1100" dirty="0">
                <a:latin typeface="IBM Plex Sans" panose="020B0503050000000000" pitchFamily="34" charset="0"/>
              </a:rPr>
              <a:t>. </a:t>
            </a:r>
          </a:p>
        </p:txBody>
      </p:sp>
    </p:spTree>
    <p:extLst>
      <p:ext uri="{BB962C8B-B14F-4D97-AF65-F5344CB8AC3E}">
        <p14:creationId xmlns:p14="http://schemas.microsoft.com/office/powerpoint/2010/main" val="2338585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1200" dirty="0">
                <a:solidFill>
                  <a:schemeClr val="tx1"/>
                </a:solidFill>
                <a:latin typeface="IBM Plex Sans" panose="020B0503050000000000" pitchFamily="34" charset="0"/>
              </a:rPr>
              <a:t>Overview</a:t>
            </a:r>
          </a:p>
        </p:txBody>
      </p:sp>
      <p:graphicFrame>
        <p:nvGraphicFramePr>
          <p:cNvPr id="4" name="Content Placeholder 3">
            <a:extLst>
              <a:ext uri="{FF2B5EF4-FFF2-40B4-BE49-F238E27FC236}">
                <a16:creationId xmlns:a16="http://schemas.microsoft.com/office/drawing/2014/main" id="{639AB075-0335-4654-9372-9B9C6638D342}"/>
              </a:ext>
            </a:extLst>
          </p:cNvPr>
          <p:cNvGraphicFramePr>
            <a:graphicFrameLocks noGrp="1"/>
          </p:cNvGraphicFramePr>
          <p:nvPr>
            <p:ph idx="1"/>
            <p:extLst>
              <p:ext uri="{D42A27DB-BD31-4B8C-83A1-F6EECF244321}">
                <p14:modId xmlns:p14="http://schemas.microsoft.com/office/powerpoint/2010/main" val="947672662"/>
              </p:ext>
            </p:extLst>
          </p:nvPr>
        </p:nvGraphicFramePr>
        <p:xfrm>
          <a:off x="115134" y="1089799"/>
          <a:ext cx="8658226" cy="2199640"/>
        </p:xfrm>
        <a:graphic>
          <a:graphicData uri="http://schemas.openxmlformats.org/drawingml/2006/table">
            <a:tbl>
              <a:tblPr firstRow="1" bandRow="1">
                <a:tableStyleId>{69CF1AB2-1976-4502-BF36-3FF5EA218861}</a:tableStyleId>
              </a:tblPr>
              <a:tblGrid>
                <a:gridCol w="1592840">
                  <a:extLst>
                    <a:ext uri="{9D8B030D-6E8A-4147-A177-3AD203B41FA5}">
                      <a16:colId xmlns:a16="http://schemas.microsoft.com/office/drawing/2014/main" val="3998369563"/>
                    </a:ext>
                  </a:extLst>
                </a:gridCol>
                <a:gridCol w="7065386">
                  <a:extLst>
                    <a:ext uri="{9D8B030D-6E8A-4147-A177-3AD203B41FA5}">
                      <a16:colId xmlns:a16="http://schemas.microsoft.com/office/drawing/2014/main" val="3628802603"/>
                    </a:ext>
                  </a:extLst>
                </a:gridCol>
              </a:tblGrid>
              <a:tr h="370840">
                <a:tc>
                  <a:txBody>
                    <a:bodyPr/>
                    <a:lstStyle/>
                    <a:p>
                      <a:r>
                        <a:rPr lang="en-US" sz="1200" dirty="0"/>
                        <a:t>Action</a:t>
                      </a:r>
                    </a:p>
                  </a:txBody>
                  <a:tcPr/>
                </a:tc>
                <a:tc>
                  <a:txBody>
                    <a:bodyPr/>
                    <a:lstStyle/>
                    <a:p>
                      <a:r>
                        <a:rPr lang="en-US" sz="1200" dirty="0"/>
                        <a:t>Description</a:t>
                      </a:r>
                    </a:p>
                  </a:txBody>
                  <a:tcPr/>
                </a:tc>
                <a:extLst>
                  <a:ext uri="{0D108BD9-81ED-4DB2-BD59-A6C34878D82A}">
                    <a16:rowId xmlns:a16="http://schemas.microsoft.com/office/drawing/2014/main" val="4014940733"/>
                  </a:ext>
                </a:extLst>
              </a:tr>
              <a:tr h="370840">
                <a:tc>
                  <a:txBody>
                    <a:bodyPr/>
                    <a:lstStyle/>
                    <a:p>
                      <a:r>
                        <a:rPr lang="en-US" sz="1200" dirty="0"/>
                        <a:t>Preview</a:t>
                      </a:r>
                    </a:p>
                  </a:txBody>
                  <a:tcPr/>
                </a:tc>
                <a:tc>
                  <a:txBody>
                    <a:bodyPr/>
                    <a:lstStyle/>
                    <a:p>
                      <a:r>
                        <a:rPr lang="en-US" sz="1200" dirty="0"/>
                        <a:t>Allows you to preview the template prior to editing. Provides the details of the email template. This includes all markers and languages that have been selected for the template. </a:t>
                      </a:r>
                    </a:p>
                  </a:txBody>
                  <a:tcPr/>
                </a:tc>
                <a:extLst>
                  <a:ext uri="{0D108BD9-81ED-4DB2-BD59-A6C34878D82A}">
                    <a16:rowId xmlns:a16="http://schemas.microsoft.com/office/drawing/2014/main" val="1793748753"/>
                  </a:ext>
                </a:extLst>
              </a:tr>
              <a:tr h="370840">
                <a:tc>
                  <a:txBody>
                    <a:bodyPr/>
                    <a:lstStyle/>
                    <a:p>
                      <a:r>
                        <a:rPr lang="en-US" sz="1200" dirty="0"/>
                        <a:t>Send Test Email</a:t>
                      </a:r>
                    </a:p>
                  </a:txBody>
                  <a:tcPr/>
                </a:tc>
                <a:tc>
                  <a:txBody>
                    <a:bodyPr/>
                    <a:lstStyle/>
                    <a:p>
                      <a:r>
                        <a:rPr lang="en-US" sz="1200" dirty="0"/>
                        <a:t>Allows you to send a test email to a specific email address to view how the email appears for the end user. </a:t>
                      </a:r>
                    </a:p>
                  </a:txBody>
                  <a:tcPr/>
                </a:tc>
                <a:extLst>
                  <a:ext uri="{0D108BD9-81ED-4DB2-BD59-A6C34878D82A}">
                    <a16:rowId xmlns:a16="http://schemas.microsoft.com/office/drawing/2014/main" val="2192620347"/>
                  </a:ext>
                </a:extLst>
              </a:tr>
              <a:tr h="370840">
                <a:tc>
                  <a:txBody>
                    <a:bodyPr/>
                    <a:lstStyle/>
                    <a:p>
                      <a:r>
                        <a:rPr lang="en-US" sz="1200" dirty="0"/>
                        <a:t>Edit</a:t>
                      </a:r>
                    </a:p>
                  </a:txBody>
                  <a:tcPr/>
                </a:tc>
                <a:tc>
                  <a:txBody>
                    <a:bodyPr/>
                    <a:lstStyle/>
                    <a:p>
                      <a:r>
                        <a:rPr lang="en-US" sz="1200" dirty="0"/>
                        <a:t>Allows you to make changes to the email template. Markers are available to be used to create a more personalized experience for your users. The available markers depend on the email template.</a:t>
                      </a:r>
                    </a:p>
                  </a:txBody>
                  <a:tcPr/>
                </a:tc>
                <a:extLst>
                  <a:ext uri="{0D108BD9-81ED-4DB2-BD59-A6C34878D82A}">
                    <a16:rowId xmlns:a16="http://schemas.microsoft.com/office/drawing/2014/main" val="3798691115"/>
                  </a:ext>
                </a:extLst>
              </a:tr>
              <a:tr h="370840">
                <a:tc>
                  <a:txBody>
                    <a:bodyPr/>
                    <a:lstStyle/>
                    <a:p>
                      <a:r>
                        <a:rPr lang="en-US" sz="1200" dirty="0"/>
                        <a:t>Publish</a:t>
                      </a:r>
                    </a:p>
                  </a:txBody>
                  <a:tcPr/>
                </a:tc>
                <a:tc>
                  <a:txBody>
                    <a:bodyPr/>
                    <a:lstStyle/>
                    <a:p>
                      <a:r>
                        <a:rPr lang="en-US" sz="1200" dirty="0"/>
                        <a:t>After editing an email template, you will need to publish it to save. You can publish in different languages if needed. Once published, that template is live and will be the one sent to users.</a:t>
                      </a:r>
                    </a:p>
                  </a:txBody>
                  <a:tcPr/>
                </a:tc>
                <a:extLst>
                  <a:ext uri="{0D108BD9-81ED-4DB2-BD59-A6C34878D82A}">
                    <a16:rowId xmlns:a16="http://schemas.microsoft.com/office/drawing/2014/main" val="1739354456"/>
                  </a:ext>
                </a:extLst>
              </a:tr>
            </a:tbl>
          </a:graphicData>
        </a:graphic>
      </p:graphicFrame>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469511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1200" dirty="0">
                <a:solidFill>
                  <a:schemeClr val="tx1"/>
                </a:solidFill>
                <a:latin typeface="IBM Plex Sans" panose="020B0503050000000000" pitchFamily="34" charset="0"/>
              </a:rPr>
              <a:t>Overview</a:t>
            </a:r>
          </a:p>
        </p:txBody>
      </p:sp>
      <p:sp>
        <p:nvSpPr>
          <p:cNvPr id="3" name="Content Placeholder 2"/>
          <p:cNvSpPr>
            <a:spLocks noGrp="1"/>
          </p:cNvSpPr>
          <p:nvPr>
            <p:ph idx="1"/>
          </p:nvPr>
        </p:nvSpPr>
        <p:spPr>
          <a:xfrm>
            <a:off x="377505" y="870154"/>
            <a:ext cx="8658035" cy="596311"/>
          </a:xfrm>
        </p:spPr>
        <p:txBody>
          <a:bodyPr>
            <a:normAutofit lnSpcReduction="10000"/>
          </a:bodyPr>
          <a:lstStyle/>
          <a:p>
            <a:pPr>
              <a:spcBef>
                <a:spcPts val="0"/>
              </a:spcBef>
              <a:spcAft>
                <a:spcPts val="1200"/>
              </a:spcAft>
            </a:pPr>
            <a:r>
              <a:rPr lang="en-US" sz="1600" b="1" dirty="0">
                <a:solidFill>
                  <a:schemeClr val="tx1"/>
                </a:solidFill>
                <a:latin typeface="IBM Plex Sans" panose="020B0503050000000000" pitchFamily="34" charset="0"/>
              </a:rPr>
              <a:t>Markers </a:t>
            </a:r>
            <a:r>
              <a:rPr lang="en-US" sz="1600" dirty="0">
                <a:solidFill>
                  <a:schemeClr val="tx1"/>
                </a:solidFill>
                <a:latin typeface="IBM Plex Sans" panose="020B0503050000000000" pitchFamily="34" charset="0"/>
              </a:rPr>
              <a:t>are available as placeholders that will be replaced with the specific user data for that Marker.</a:t>
            </a:r>
          </a:p>
          <a:p>
            <a:pPr>
              <a:spcBef>
                <a:spcPts val="0"/>
              </a:spcBef>
              <a:spcAft>
                <a:spcPts val="1200"/>
              </a:spcAft>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FFFF"/>
              </a:solidFill>
              <a:effectLst/>
              <a:uLnTx/>
              <a:uFillTx/>
              <a:latin typeface="Arial"/>
              <a:ea typeface="+mn-ea"/>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0000"/>
              </a:solidFill>
              <a:effectLst/>
              <a:uLnTx/>
              <a:uFillTx/>
              <a:latin typeface="Arial"/>
              <a:ea typeface="+mn-ea"/>
              <a:cs typeface="Arial"/>
            </a:endParaRPr>
          </a:p>
        </p:txBody>
      </p:sp>
      <p:pic>
        <p:nvPicPr>
          <p:cNvPr id="8" name="Picture 7">
            <a:extLst>
              <a:ext uri="{FF2B5EF4-FFF2-40B4-BE49-F238E27FC236}">
                <a16:creationId xmlns:a16="http://schemas.microsoft.com/office/drawing/2014/main" id="{C9A0A19A-39AE-4927-97EB-6EAE15A8239B}"/>
              </a:ext>
            </a:extLst>
          </p:cNvPr>
          <p:cNvPicPr>
            <a:picLocks noChangeAspect="1"/>
          </p:cNvPicPr>
          <p:nvPr/>
        </p:nvPicPr>
        <p:blipFill>
          <a:blip r:embed="rId2"/>
          <a:stretch>
            <a:fillRect/>
          </a:stretch>
        </p:blipFill>
        <p:spPr>
          <a:xfrm>
            <a:off x="4255880" y="1168309"/>
            <a:ext cx="1973073" cy="2215380"/>
          </a:xfrm>
          <a:prstGeom prst="rect">
            <a:avLst/>
          </a:prstGeom>
          <a:ln>
            <a:solidFill>
              <a:schemeClr val="accent6">
                <a:lumMod val="50000"/>
              </a:schemeClr>
            </a:solidFill>
          </a:ln>
        </p:spPr>
      </p:pic>
      <p:pic>
        <p:nvPicPr>
          <p:cNvPr id="9" name="Picture 8">
            <a:extLst>
              <a:ext uri="{FF2B5EF4-FFF2-40B4-BE49-F238E27FC236}">
                <a16:creationId xmlns:a16="http://schemas.microsoft.com/office/drawing/2014/main" id="{7F99BE4B-790D-4732-871A-90209FBD8DD4}"/>
              </a:ext>
            </a:extLst>
          </p:cNvPr>
          <p:cNvPicPr>
            <a:picLocks noChangeAspect="1"/>
          </p:cNvPicPr>
          <p:nvPr/>
        </p:nvPicPr>
        <p:blipFill>
          <a:blip r:embed="rId3"/>
          <a:stretch>
            <a:fillRect/>
          </a:stretch>
        </p:blipFill>
        <p:spPr>
          <a:xfrm>
            <a:off x="6422200" y="1396084"/>
            <a:ext cx="2420093" cy="1759810"/>
          </a:xfrm>
          <a:prstGeom prst="rect">
            <a:avLst/>
          </a:prstGeom>
          <a:ln>
            <a:solidFill>
              <a:schemeClr val="accent6">
                <a:lumMod val="50000"/>
              </a:schemeClr>
            </a:solidFill>
          </a:ln>
        </p:spPr>
      </p:pic>
      <p:sp>
        <p:nvSpPr>
          <p:cNvPr id="10" name="TextBox 9">
            <a:extLst>
              <a:ext uri="{FF2B5EF4-FFF2-40B4-BE49-F238E27FC236}">
                <a16:creationId xmlns:a16="http://schemas.microsoft.com/office/drawing/2014/main" id="{725D4570-407B-40F8-96DA-9912D8E73650}"/>
              </a:ext>
            </a:extLst>
          </p:cNvPr>
          <p:cNvSpPr txBox="1"/>
          <p:nvPr/>
        </p:nvSpPr>
        <p:spPr>
          <a:xfrm>
            <a:off x="307189" y="1323109"/>
            <a:ext cx="3948691" cy="3285515"/>
          </a:xfrm>
          <a:prstGeom prst="rect">
            <a:avLst/>
          </a:prstGeom>
          <a:noFill/>
        </p:spPr>
        <p:txBody>
          <a:bodyPr wrap="square" rtlCol="0">
            <a:spAutoFit/>
          </a:bodyPr>
          <a:lstStyle/>
          <a:p>
            <a:pPr marL="285750" indent="-285750">
              <a:spcBef>
                <a:spcPts val="0"/>
              </a:spcBef>
              <a:spcAft>
                <a:spcPts val="1200"/>
              </a:spcAft>
              <a:buFont typeface="Arial" panose="020B0604020202020204" pitchFamily="34" charset="0"/>
              <a:buChar char="•"/>
            </a:pPr>
            <a:r>
              <a:rPr lang="en-US" sz="1200" dirty="0">
                <a:latin typeface="IBM Plex Sans" panose="020B0503050000000000" pitchFamily="34" charset="0"/>
              </a:rPr>
              <a:t>Markers may differ for each template depending on the content of the email.</a:t>
            </a:r>
          </a:p>
          <a:p>
            <a:pPr marL="285750" indent="-285750">
              <a:spcBef>
                <a:spcPts val="0"/>
              </a:spcBef>
              <a:spcAft>
                <a:spcPts val="1200"/>
              </a:spcAft>
              <a:buFont typeface="Arial" panose="020B0604020202020204" pitchFamily="34" charset="0"/>
              <a:buChar char="•"/>
            </a:pPr>
            <a:r>
              <a:rPr lang="en-US" sz="1200" dirty="0">
                <a:latin typeface="IBM Plex Sans" panose="020B0503050000000000" pitchFamily="34" charset="0"/>
              </a:rPr>
              <a:t>They can be dragged and dropped from the Marker list OR by selecting the plus icon for the Marker. The Marker will be placed based on where your cursor is located.</a:t>
            </a:r>
          </a:p>
          <a:p>
            <a:pPr marL="285750" indent="-285750">
              <a:spcBef>
                <a:spcPts val="0"/>
              </a:spcBef>
              <a:spcAft>
                <a:spcPts val="1200"/>
              </a:spcAft>
              <a:buFont typeface="Arial" panose="020B0604020202020204" pitchFamily="34" charset="0"/>
              <a:buChar char="•"/>
            </a:pPr>
            <a:r>
              <a:rPr lang="en-US" sz="1200" dirty="0">
                <a:latin typeface="IBM Plex Sans" panose="020B0503050000000000" pitchFamily="34" charset="0"/>
              </a:rPr>
              <a:t>In the Markers section, you can select </a:t>
            </a:r>
            <a:r>
              <a:rPr lang="en-US" sz="1200" b="1" dirty="0">
                <a:latin typeface="IBM Plex Sans" panose="020B0503050000000000" pitchFamily="34" charset="0"/>
              </a:rPr>
              <a:t>click here</a:t>
            </a:r>
            <a:r>
              <a:rPr lang="en-US" sz="1200" dirty="0">
                <a:latin typeface="IBM Plex Sans" panose="020B0503050000000000" pitchFamily="34" charset="0"/>
              </a:rPr>
              <a:t> to view descriptions of each Marker.</a:t>
            </a:r>
          </a:p>
          <a:p>
            <a:pPr marL="285750" indent="-285750">
              <a:spcBef>
                <a:spcPts val="0"/>
              </a:spcBef>
              <a:spcAft>
                <a:spcPts val="1200"/>
              </a:spcAft>
              <a:buFont typeface="Arial" panose="020B0604020202020204" pitchFamily="34" charset="0"/>
              <a:buChar char="•"/>
            </a:pPr>
            <a:r>
              <a:rPr lang="en-US" sz="1200" dirty="0">
                <a:latin typeface="IBM Plex Sans" panose="020B0503050000000000" pitchFamily="34" charset="0"/>
              </a:rPr>
              <a:t>Markers CANNOT be edited. </a:t>
            </a:r>
          </a:p>
          <a:p>
            <a:pPr marL="285750" indent="-285750">
              <a:spcBef>
                <a:spcPts val="0"/>
              </a:spcBef>
              <a:spcAft>
                <a:spcPts val="1200"/>
              </a:spcAft>
              <a:buFont typeface="Arial" panose="020B0604020202020204" pitchFamily="34" charset="0"/>
              <a:buChar char="•"/>
            </a:pPr>
            <a:r>
              <a:rPr lang="en-US" sz="1200" dirty="0">
                <a:latin typeface="IBM Plex Sans" panose="020B0503050000000000" pitchFamily="34" charset="0"/>
              </a:rPr>
              <a:t>Some Markers are required. An error message displays when trying to save the template if there are problems with a Marker in a field.</a:t>
            </a:r>
          </a:p>
          <a:p>
            <a:endParaRPr lang="en-US" dirty="0"/>
          </a:p>
        </p:txBody>
      </p:sp>
      <p:pic>
        <p:nvPicPr>
          <p:cNvPr id="11" name="Picture 10">
            <a:extLst>
              <a:ext uri="{FF2B5EF4-FFF2-40B4-BE49-F238E27FC236}">
                <a16:creationId xmlns:a16="http://schemas.microsoft.com/office/drawing/2014/main" id="{1DCFA75A-1D1C-4E1B-A863-4C26D1F38516}"/>
              </a:ext>
            </a:extLst>
          </p:cNvPr>
          <p:cNvPicPr>
            <a:picLocks noChangeAspect="1"/>
          </p:cNvPicPr>
          <p:nvPr/>
        </p:nvPicPr>
        <p:blipFill>
          <a:blip r:embed="rId4"/>
          <a:stretch>
            <a:fillRect/>
          </a:stretch>
        </p:blipFill>
        <p:spPr>
          <a:xfrm>
            <a:off x="5155296" y="3512127"/>
            <a:ext cx="2796922" cy="1203375"/>
          </a:xfrm>
          <a:prstGeom prst="rect">
            <a:avLst/>
          </a:prstGeom>
          <a:ln>
            <a:solidFill>
              <a:schemeClr val="accent6">
                <a:lumMod val="50000"/>
              </a:schemeClr>
            </a:solidFill>
          </a:ln>
        </p:spPr>
      </p:pic>
    </p:spTree>
    <p:extLst>
      <p:ext uri="{BB962C8B-B14F-4D97-AF65-F5344CB8AC3E}">
        <p14:creationId xmlns:p14="http://schemas.microsoft.com/office/powerpoint/2010/main" val="1129279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Navigating Manage Email Templates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86983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1200" dirty="0">
                <a:solidFill>
                  <a:schemeClr val="tx1"/>
                </a:solidFill>
                <a:latin typeface="IBM Plex Sans" panose="020B0503050000000000" pitchFamily="34" charset="0"/>
              </a:rPr>
              <a:t>Accessing Manage Email Templates</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8" name="TextBox 7">
            <a:extLst>
              <a:ext uri="{FF2B5EF4-FFF2-40B4-BE49-F238E27FC236}">
                <a16:creationId xmlns:a16="http://schemas.microsoft.com/office/drawing/2014/main" id="{0F82DB92-5E97-4CD5-AE6B-BCE39B6D9E73}"/>
              </a:ext>
            </a:extLst>
          </p:cNvPr>
          <p:cNvSpPr txBox="1"/>
          <p:nvPr/>
        </p:nvSpPr>
        <p:spPr>
          <a:xfrm>
            <a:off x="377505" y="649419"/>
            <a:ext cx="8018350" cy="515526"/>
          </a:xfrm>
          <a:prstGeom prst="rect">
            <a:avLst/>
          </a:prstGeom>
          <a:noFill/>
        </p:spPr>
        <p:txBody>
          <a:bodyPr wrap="square" rtlCol="0">
            <a:spAutoFit/>
          </a:bodyPr>
          <a:lstStyle/>
          <a:p>
            <a:r>
              <a:rPr lang="en-US" sz="1400" dirty="0">
                <a:latin typeface="IBM Plex Sans" panose="020B0503050000000000" pitchFamily="34" charset="0"/>
              </a:rPr>
              <a:t>Expand the </a:t>
            </a:r>
            <a:r>
              <a:rPr lang="en-US" sz="1400" b="1" dirty="0">
                <a:latin typeface="IBM Plex Sans" panose="020B0503050000000000" pitchFamily="34" charset="0"/>
              </a:rPr>
              <a:t>Primary Navigation</a:t>
            </a:r>
            <a:r>
              <a:rPr lang="en-US" sz="1400" dirty="0">
                <a:latin typeface="IBM Plex Sans" panose="020B0503050000000000" pitchFamily="34" charset="0"/>
              </a:rPr>
              <a:t> menu and navigate to the </a:t>
            </a:r>
            <a:r>
              <a:rPr lang="en-US" sz="1400" b="1" dirty="0">
                <a:latin typeface="IBM Plex Sans" panose="020B0503050000000000" pitchFamily="34" charset="0"/>
              </a:rPr>
              <a:t>Talent Suite Admin</a:t>
            </a:r>
            <a:r>
              <a:rPr lang="en-US" sz="1400" dirty="0">
                <a:latin typeface="IBM Plex Sans" panose="020B0503050000000000" pitchFamily="34" charset="0"/>
              </a:rPr>
              <a:t> application.</a:t>
            </a:r>
          </a:p>
          <a:p>
            <a:endParaRPr lang="en-US" dirty="0"/>
          </a:p>
        </p:txBody>
      </p:sp>
      <p:sp>
        <p:nvSpPr>
          <p:cNvPr id="9" name="TextBox 8">
            <a:extLst>
              <a:ext uri="{FF2B5EF4-FFF2-40B4-BE49-F238E27FC236}">
                <a16:creationId xmlns:a16="http://schemas.microsoft.com/office/drawing/2014/main" id="{4F57FA8D-A61D-4589-801D-CF6BD118AE3C}"/>
              </a:ext>
            </a:extLst>
          </p:cNvPr>
          <p:cNvSpPr txBox="1"/>
          <p:nvPr/>
        </p:nvSpPr>
        <p:spPr>
          <a:xfrm>
            <a:off x="377505" y="2202418"/>
            <a:ext cx="5659155" cy="523220"/>
          </a:xfrm>
          <a:prstGeom prst="rect">
            <a:avLst/>
          </a:prstGeom>
          <a:noFill/>
        </p:spPr>
        <p:txBody>
          <a:bodyPr wrap="square" rtlCol="0">
            <a:spAutoFit/>
          </a:bodyPr>
          <a:lstStyle/>
          <a:p>
            <a:pPr>
              <a:spcBef>
                <a:spcPts val="0"/>
              </a:spcBef>
              <a:spcAft>
                <a:spcPts val="600"/>
              </a:spcAft>
            </a:pPr>
            <a:r>
              <a:rPr lang="en-US" sz="1400" dirty="0">
                <a:latin typeface="IBM Plex Sans" panose="020B0503050000000000" pitchFamily="34" charset="0"/>
              </a:rPr>
              <a:t>Select the </a:t>
            </a:r>
            <a:r>
              <a:rPr lang="en-US" sz="1400" b="1" dirty="0">
                <a:latin typeface="IBM Plex Sans" panose="020B0503050000000000" pitchFamily="34" charset="0"/>
              </a:rPr>
              <a:t>Admin Main Menu-&gt;Manage Email Templates-&gt;Manage Email Templates</a:t>
            </a:r>
            <a:r>
              <a:rPr lang="en-US" sz="1400" dirty="0">
                <a:latin typeface="IBM Plex Sans" panose="020B0503050000000000" pitchFamily="34" charset="0"/>
              </a:rPr>
              <a:t>.</a:t>
            </a:r>
          </a:p>
        </p:txBody>
      </p:sp>
      <p:pic>
        <p:nvPicPr>
          <p:cNvPr id="10" name="Picture 9">
            <a:extLst>
              <a:ext uri="{FF2B5EF4-FFF2-40B4-BE49-F238E27FC236}">
                <a16:creationId xmlns:a16="http://schemas.microsoft.com/office/drawing/2014/main" id="{202F733F-DCAD-4264-88CA-9F633CAD904D}"/>
              </a:ext>
            </a:extLst>
          </p:cNvPr>
          <p:cNvPicPr>
            <a:picLocks noChangeAspect="1"/>
          </p:cNvPicPr>
          <p:nvPr/>
        </p:nvPicPr>
        <p:blipFill>
          <a:blip r:embed="rId2"/>
          <a:stretch>
            <a:fillRect/>
          </a:stretch>
        </p:blipFill>
        <p:spPr>
          <a:xfrm>
            <a:off x="750877" y="1164945"/>
            <a:ext cx="4316962" cy="686014"/>
          </a:xfrm>
          <a:prstGeom prst="rect">
            <a:avLst/>
          </a:prstGeom>
        </p:spPr>
      </p:pic>
      <p:pic>
        <p:nvPicPr>
          <p:cNvPr id="11" name="Picture 10">
            <a:extLst>
              <a:ext uri="{FF2B5EF4-FFF2-40B4-BE49-F238E27FC236}">
                <a16:creationId xmlns:a16="http://schemas.microsoft.com/office/drawing/2014/main" id="{DB6B488D-EF74-4ECF-8BCD-2FF65829A7F8}"/>
              </a:ext>
            </a:extLst>
          </p:cNvPr>
          <p:cNvPicPr>
            <a:picLocks noChangeAspect="1"/>
          </p:cNvPicPr>
          <p:nvPr/>
        </p:nvPicPr>
        <p:blipFill>
          <a:blip r:embed="rId3"/>
          <a:stretch>
            <a:fillRect/>
          </a:stretch>
        </p:blipFill>
        <p:spPr>
          <a:xfrm>
            <a:off x="6269241" y="2002539"/>
            <a:ext cx="1626734" cy="2867118"/>
          </a:xfrm>
          <a:prstGeom prst="rect">
            <a:avLst/>
          </a:prstGeom>
        </p:spPr>
      </p:pic>
    </p:spTree>
    <p:extLst>
      <p:ext uri="{BB962C8B-B14F-4D97-AF65-F5344CB8AC3E}">
        <p14:creationId xmlns:p14="http://schemas.microsoft.com/office/powerpoint/2010/main" val="3035537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1200" dirty="0">
                <a:solidFill>
                  <a:schemeClr val="tx1"/>
                </a:solidFill>
                <a:latin typeface="IBM Plex Sans" panose="020B0503050000000000" pitchFamily="34" charset="0"/>
              </a:rPr>
              <a:t>Navigation</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FFFF"/>
              </a:solidFill>
              <a:effectLst/>
              <a:uLnTx/>
              <a:uFillTx/>
              <a:latin typeface="Arial"/>
              <a:ea typeface="+mn-ea"/>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0000"/>
              </a:solidFill>
              <a:effectLst/>
              <a:uLnTx/>
              <a:uFillTx/>
              <a:latin typeface="Arial"/>
              <a:ea typeface="+mn-ea"/>
              <a:cs typeface="Arial"/>
            </a:endParaRPr>
          </a:p>
        </p:txBody>
      </p:sp>
      <p:sp>
        <p:nvSpPr>
          <p:cNvPr id="8" name="TextBox 7">
            <a:extLst>
              <a:ext uri="{FF2B5EF4-FFF2-40B4-BE49-F238E27FC236}">
                <a16:creationId xmlns:a16="http://schemas.microsoft.com/office/drawing/2014/main" id="{0F82DB92-5E97-4CD5-AE6B-BCE39B6D9E73}"/>
              </a:ext>
            </a:extLst>
          </p:cNvPr>
          <p:cNvSpPr txBox="1"/>
          <p:nvPr/>
        </p:nvSpPr>
        <p:spPr>
          <a:xfrm>
            <a:off x="377505" y="596708"/>
            <a:ext cx="8607168" cy="116185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IBM Plex Sans" panose="020B0503050000000000" pitchFamily="34" charset="0"/>
                <a:ea typeface="+mn-ea"/>
                <a:cs typeface="+mn-cs"/>
              </a:rPr>
              <a:t>The Manage Email Templates page displays up to 20 email templates in the default card view.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400" dirty="0">
              <a:solidFill>
                <a:srgbClr val="000000"/>
              </a:solidFill>
              <a:latin typeface="IBM Plex Sans" panose="020B0503050000000000"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IBM Plex Sans" panose="020B0503050000000000" pitchFamily="34" charset="0"/>
                <a:ea typeface="+mn-ea"/>
                <a:cs typeface="+mn-cs"/>
              </a:rPr>
              <a:t>Here you can change the email template view, search email templates, sort template</a:t>
            </a:r>
            <a:r>
              <a:rPr lang="en-US" sz="1400" dirty="0">
                <a:solidFill>
                  <a:srgbClr val="000000"/>
                </a:solidFill>
                <a:latin typeface="IBM Plex Sans" panose="020B0503050000000000" pitchFamily="34" charset="0"/>
              </a:rPr>
              <a:t>s, filter by Application, and access the email template to edit, preview, or send a test email.</a:t>
            </a:r>
            <a:endParaRPr kumimoji="0" lang="en-US" sz="1400" b="0" i="0" u="none" strike="noStrike" kern="1200" cap="none" spc="0" normalizeH="0" baseline="0" noProof="0" dirty="0">
              <a:ln>
                <a:noFill/>
              </a:ln>
              <a:solidFill>
                <a:srgbClr val="000000"/>
              </a:solidFill>
              <a:effectLst/>
              <a:uLnTx/>
              <a:uFillTx/>
              <a:latin typeface="IBM Plex Sans" panose="020B0503050000000000" pitchFamily="34" charset="0"/>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pic>
        <p:nvPicPr>
          <p:cNvPr id="5" name="Picture 4">
            <a:extLst>
              <a:ext uri="{FF2B5EF4-FFF2-40B4-BE49-F238E27FC236}">
                <a16:creationId xmlns:a16="http://schemas.microsoft.com/office/drawing/2014/main" id="{196D478A-D27B-46A4-A7A2-68980CD6D6A7}"/>
              </a:ext>
            </a:extLst>
          </p:cNvPr>
          <p:cNvPicPr>
            <a:picLocks noChangeAspect="1"/>
          </p:cNvPicPr>
          <p:nvPr/>
        </p:nvPicPr>
        <p:blipFill>
          <a:blip r:embed="rId2"/>
          <a:stretch>
            <a:fillRect/>
          </a:stretch>
        </p:blipFill>
        <p:spPr>
          <a:xfrm>
            <a:off x="1422931" y="1631515"/>
            <a:ext cx="6298138" cy="3048758"/>
          </a:xfrm>
          <a:prstGeom prst="rect">
            <a:avLst/>
          </a:prstGeom>
        </p:spPr>
      </p:pic>
    </p:spTree>
    <p:extLst>
      <p:ext uri="{BB962C8B-B14F-4D97-AF65-F5344CB8AC3E}">
        <p14:creationId xmlns:p14="http://schemas.microsoft.com/office/powerpoint/2010/main" val="3346775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1200" dirty="0">
                <a:solidFill>
                  <a:schemeClr val="tx1"/>
                </a:solidFill>
                <a:latin typeface="IBM Plex Sans" panose="020B0503050000000000" pitchFamily="34" charset="0"/>
              </a:rPr>
              <a:t>Switching to List View</a:t>
            </a:r>
          </a:p>
        </p:txBody>
      </p:sp>
      <p:sp>
        <p:nvSpPr>
          <p:cNvPr id="3" name="Content Placeholder 2"/>
          <p:cNvSpPr>
            <a:spLocks noGrp="1"/>
          </p:cNvSpPr>
          <p:nvPr>
            <p:ph idx="1"/>
          </p:nvPr>
        </p:nvSpPr>
        <p:spPr>
          <a:xfrm>
            <a:off x="370831" y="670621"/>
            <a:ext cx="8658035" cy="3999502"/>
          </a:xfrm>
        </p:spPr>
        <p:txBody>
          <a:bodyPr>
            <a:normAutofit/>
          </a:bodyPr>
          <a:lstStyle/>
          <a:p>
            <a:pPr>
              <a:spcBef>
                <a:spcPts val="0"/>
              </a:spcBef>
            </a:pPr>
            <a:r>
              <a:rPr lang="en-US" sz="1600" dirty="0">
                <a:solidFill>
                  <a:schemeClr val="tx1"/>
                </a:solidFill>
                <a:latin typeface="IBM Plex Sans" panose="020B0503050000000000" pitchFamily="34" charset="0"/>
              </a:rPr>
              <a:t>Select the </a:t>
            </a:r>
            <a:r>
              <a:rPr lang="en-US" sz="1600" b="1" dirty="0">
                <a:solidFill>
                  <a:schemeClr val="tx1"/>
                </a:solidFill>
                <a:latin typeface="IBM Plex Sans" panose="020B0503050000000000" pitchFamily="34" charset="0"/>
              </a:rPr>
              <a:t>Template view toggle </a:t>
            </a:r>
            <a:r>
              <a:rPr lang="en-US" sz="1600" dirty="0">
                <a:solidFill>
                  <a:schemeClr val="tx1"/>
                </a:solidFill>
                <a:latin typeface="IBM Plex Sans" panose="020B0503050000000000" pitchFamily="34" charset="0"/>
              </a:rPr>
              <a:t>icon.</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11" name="TextBox 10">
            <a:extLst>
              <a:ext uri="{FF2B5EF4-FFF2-40B4-BE49-F238E27FC236}">
                <a16:creationId xmlns:a16="http://schemas.microsoft.com/office/drawing/2014/main" id="{FB5E0145-D29E-4E3C-B631-C0B74A2C077E}"/>
              </a:ext>
            </a:extLst>
          </p:cNvPr>
          <p:cNvSpPr txBox="1"/>
          <p:nvPr/>
        </p:nvSpPr>
        <p:spPr>
          <a:xfrm>
            <a:off x="410908" y="957250"/>
            <a:ext cx="347116" cy="300082"/>
          </a:xfrm>
          <a:prstGeom prst="rect">
            <a:avLst/>
          </a:prstGeom>
          <a:noFill/>
        </p:spPr>
        <p:txBody>
          <a:bodyPr wrap="square" rtlCol="0">
            <a:spAutoFit/>
          </a:bodyPr>
          <a:lstStyle/>
          <a:p>
            <a:r>
              <a:rPr lang="en-US" b="1" dirty="0">
                <a:solidFill>
                  <a:schemeClr val="bg1">
                    <a:lumMod val="50000"/>
                    <a:lumOff val="50000"/>
                  </a:schemeClr>
                </a:solidFill>
              </a:rPr>
              <a:t>1.</a:t>
            </a:r>
          </a:p>
        </p:txBody>
      </p:sp>
      <p:sp>
        <p:nvSpPr>
          <p:cNvPr id="12" name="TextBox 11">
            <a:extLst>
              <a:ext uri="{FF2B5EF4-FFF2-40B4-BE49-F238E27FC236}">
                <a16:creationId xmlns:a16="http://schemas.microsoft.com/office/drawing/2014/main" id="{74F097FF-9417-4E0D-9398-2BEC2FAA9559}"/>
              </a:ext>
            </a:extLst>
          </p:cNvPr>
          <p:cNvSpPr txBox="1"/>
          <p:nvPr/>
        </p:nvSpPr>
        <p:spPr>
          <a:xfrm>
            <a:off x="415206" y="2498054"/>
            <a:ext cx="347116" cy="300082"/>
          </a:xfrm>
          <a:prstGeom prst="rect">
            <a:avLst/>
          </a:prstGeom>
          <a:noFill/>
        </p:spPr>
        <p:txBody>
          <a:bodyPr wrap="square" rtlCol="0">
            <a:spAutoFit/>
          </a:bodyPr>
          <a:lstStyle/>
          <a:p>
            <a:r>
              <a:rPr lang="en-US" b="1" dirty="0">
                <a:solidFill>
                  <a:schemeClr val="bg1">
                    <a:lumMod val="50000"/>
                    <a:lumOff val="50000"/>
                  </a:schemeClr>
                </a:solidFill>
              </a:rPr>
              <a:t>2.</a:t>
            </a:r>
          </a:p>
        </p:txBody>
      </p:sp>
      <p:pic>
        <p:nvPicPr>
          <p:cNvPr id="5" name="Picture 4">
            <a:extLst>
              <a:ext uri="{FF2B5EF4-FFF2-40B4-BE49-F238E27FC236}">
                <a16:creationId xmlns:a16="http://schemas.microsoft.com/office/drawing/2014/main" id="{F60689B0-4A56-4F6B-9430-C34B3038BDAA}"/>
              </a:ext>
            </a:extLst>
          </p:cNvPr>
          <p:cNvPicPr>
            <a:picLocks noChangeAspect="1"/>
          </p:cNvPicPr>
          <p:nvPr/>
        </p:nvPicPr>
        <p:blipFill>
          <a:blip r:embed="rId2"/>
          <a:stretch>
            <a:fillRect/>
          </a:stretch>
        </p:blipFill>
        <p:spPr>
          <a:xfrm>
            <a:off x="758024" y="982176"/>
            <a:ext cx="5417127" cy="1490952"/>
          </a:xfrm>
          <a:prstGeom prst="rect">
            <a:avLst/>
          </a:prstGeom>
        </p:spPr>
      </p:pic>
      <p:pic>
        <p:nvPicPr>
          <p:cNvPr id="10" name="Picture 9">
            <a:extLst>
              <a:ext uri="{FF2B5EF4-FFF2-40B4-BE49-F238E27FC236}">
                <a16:creationId xmlns:a16="http://schemas.microsoft.com/office/drawing/2014/main" id="{E5AB3BC3-C3C1-468C-A210-A43DA2207212}"/>
              </a:ext>
            </a:extLst>
          </p:cNvPr>
          <p:cNvPicPr>
            <a:picLocks noChangeAspect="1"/>
          </p:cNvPicPr>
          <p:nvPr/>
        </p:nvPicPr>
        <p:blipFill>
          <a:blip r:embed="rId3"/>
          <a:stretch>
            <a:fillRect/>
          </a:stretch>
        </p:blipFill>
        <p:spPr>
          <a:xfrm>
            <a:off x="762322" y="2778117"/>
            <a:ext cx="8207967" cy="1541885"/>
          </a:xfrm>
          <a:prstGeom prst="rect">
            <a:avLst/>
          </a:prstGeom>
        </p:spPr>
      </p:pic>
    </p:spTree>
    <p:extLst>
      <p:ext uri="{BB962C8B-B14F-4D97-AF65-F5344CB8AC3E}">
        <p14:creationId xmlns:p14="http://schemas.microsoft.com/office/powerpoint/2010/main" val="58632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1200" dirty="0">
                <a:solidFill>
                  <a:schemeClr val="tx1"/>
                </a:solidFill>
                <a:latin typeface="IBM Plex Sans" panose="020B0503050000000000" pitchFamily="34" charset="0"/>
              </a:rPr>
              <a:t>Locating Templates</a:t>
            </a:r>
          </a:p>
        </p:txBody>
      </p:sp>
      <p:sp>
        <p:nvSpPr>
          <p:cNvPr id="3" name="Content Placeholder 2"/>
          <p:cNvSpPr>
            <a:spLocks noGrp="1"/>
          </p:cNvSpPr>
          <p:nvPr>
            <p:ph idx="1"/>
          </p:nvPr>
        </p:nvSpPr>
        <p:spPr>
          <a:xfrm>
            <a:off x="370831" y="670621"/>
            <a:ext cx="8658035" cy="3999502"/>
          </a:xfrm>
        </p:spPr>
        <p:txBody>
          <a:bodyPr>
            <a:normAutofit/>
          </a:bodyPr>
          <a:lstStyle/>
          <a:p>
            <a:pPr>
              <a:spcBef>
                <a:spcPts val="0"/>
              </a:spcBef>
            </a:pPr>
            <a:r>
              <a:rPr lang="en-US" sz="1600" dirty="0">
                <a:solidFill>
                  <a:schemeClr val="tx1"/>
                </a:solidFill>
                <a:latin typeface="IBM Plex Sans" panose="020B0503050000000000" pitchFamily="34" charset="0"/>
              </a:rPr>
              <a:t>You can </a:t>
            </a:r>
            <a:r>
              <a:rPr lang="en-US" sz="1600" b="1" dirty="0">
                <a:solidFill>
                  <a:schemeClr val="tx1"/>
                </a:solidFill>
                <a:latin typeface="IBM Plex Sans" panose="020B0503050000000000" pitchFamily="34" charset="0"/>
              </a:rPr>
              <a:t>Search</a:t>
            </a:r>
            <a:r>
              <a:rPr lang="en-US" sz="1600" dirty="0">
                <a:solidFill>
                  <a:schemeClr val="tx1"/>
                </a:solidFill>
                <a:latin typeface="IBM Plex Sans" panose="020B0503050000000000" pitchFamily="34" charset="0"/>
              </a:rPr>
              <a:t> for a specific email template, </a:t>
            </a:r>
            <a:r>
              <a:rPr lang="en-US" sz="1600" b="1" dirty="0">
                <a:solidFill>
                  <a:schemeClr val="tx1"/>
                </a:solidFill>
                <a:latin typeface="IBM Plex Sans" panose="020B0503050000000000" pitchFamily="34" charset="0"/>
              </a:rPr>
              <a:t>Filter</a:t>
            </a:r>
            <a:r>
              <a:rPr lang="en-US" sz="1600" dirty="0">
                <a:solidFill>
                  <a:schemeClr val="tx1"/>
                </a:solidFill>
                <a:latin typeface="IBM Plex Sans" panose="020B0503050000000000" pitchFamily="34" charset="0"/>
              </a:rPr>
              <a:t> by application, and </a:t>
            </a:r>
            <a:r>
              <a:rPr lang="en-US" sz="1600" b="1" dirty="0">
                <a:solidFill>
                  <a:schemeClr val="tx1"/>
                </a:solidFill>
                <a:latin typeface="IBM Plex Sans" panose="020B0503050000000000" pitchFamily="34" charset="0"/>
              </a:rPr>
              <a:t>Sort</a:t>
            </a:r>
            <a:r>
              <a:rPr lang="en-US" sz="1600" dirty="0">
                <a:solidFill>
                  <a:schemeClr val="tx1"/>
                </a:solidFill>
                <a:latin typeface="IBM Plex Sans" panose="020B0503050000000000" pitchFamily="34" charset="0"/>
              </a:rPr>
              <a:t> the email template view to locate an email template you wish to work with.</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FFFF"/>
              </a:solidFill>
              <a:effectLst/>
              <a:uLnTx/>
              <a:uFillTx/>
              <a:latin typeface="Arial"/>
              <a:ea typeface="+mn-ea"/>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0000"/>
              </a:solidFill>
              <a:effectLst/>
              <a:uLnTx/>
              <a:uFillTx/>
              <a:latin typeface="Arial"/>
              <a:ea typeface="+mn-ea"/>
              <a:cs typeface="Arial"/>
            </a:endParaRPr>
          </a:p>
        </p:txBody>
      </p:sp>
      <p:pic>
        <p:nvPicPr>
          <p:cNvPr id="4" name="Picture 3">
            <a:extLst>
              <a:ext uri="{FF2B5EF4-FFF2-40B4-BE49-F238E27FC236}">
                <a16:creationId xmlns:a16="http://schemas.microsoft.com/office/drawing/2014/main" id="{8EB290FB-6E81-40FA-A0CB-008216154249}"/>
              </a:ext>
            </a:extLst>
          </p:cNvPr>
          <p:cNvPicPr>
            <a:picLocks noChangeAspect="1"/>
          </p:cNvPicPr>
          <p:nvPr/>
        </p:nvPicPr>
        <p:blipFill>
          <a:blip r:embed="rId2"/>
          <a:stretch>
            <a:fillRect/>
          </a:stretch>
        </p:blipFill>
        <p:spPr>
          <a:xfrm>
            <a:off x="0" y="1371446"/>
            <a:ext cx="9144000" cy="3298677"/>
          </a:xfrm>
          <a:prstGeom prst="rect">
            <a:avLst/>
          </a:prstGeom>
        </p:spPr>
      </p:pic>
    </p:spTree>
    <p:extLst>
      <p:ext uri="{BB962C8B-B14F-4D97-AF65-F5344CB8AC3E}">
        <p14:creationId xmlns:p14="http://schemas.microsoft.com/office/powerpoint/2010/main" val="903748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Preview Email Template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876022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1200" dirty="0">
                <a:solidFill>
                  <a:schemeClr val="tx1"/>
                </a:solidFill>
                <a:latin typeface="IBM Plex Sans" panose="020B0503050000000000" pitchFamily="34" charset="0"/>
              </a:rPr>
              <a:t>Preview Email Template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200" dirty="0">
                <a:solidFill>
                  <a:schemeClr val="tx1"/>
                </a:solidFill>
                <a:latin typeface="IBM Plex Sans" panose="020B0503050000000000" pitchFamily="34" charset="0"/>
              </a:rPr>
              <a:t>Locate the email template-&gt;select </a:t>
            </a:r>
            <a:r>
              <a:rPr lang="en-US" sz="1200" b="1" dirty="0">
                <a:solidFill>
                  <a:schemeClr val="tx1"/>
                </a:solidFill>
                <a:latin typeface="IBM Plex Sans" panose="020B0503050000000000" pitchFamily="34" charset="0"/>
              </a:rPr>
              <a:t>Preview email</a:t>
            </a:r>
            <a:r>
              <a:rPr lang="en-US" sz="1200" dirty="0">
                <a:solidFill>
                  <a:schemeClr val="tx1"/>
                </a:solidFill>
                <a:latin typeface="IBM Plex Sans" panose="020B0503050000000000" pitchFamily="34" charset="0"/>
              </a:rPr>
              <a:t> from the </a:t>
            </a:r>
            <a:r>
              <a:rPr lang="en-US" sz="1200" b="1" dirty="0">
                <a:solidFill>
                  <a:schemeClr val="tx1"/>
                </a:solidFill>
                <a:latin typeface="IBM Plex Sans" panose="020B0503050000000000" pitchFamily="34" charset="0"/>
              </a:rPr>
              <a:t>Card view</a:t>
            </a:r>
            <a:r>
              <a:rPr lang="en-US" sz="1200" dirty="0">
                <a:solidFill>
                  <a:schemeClr val="tx1"/>
                </a:solidFill>
                <a:latin typeface="IBM Plex Sans" panose="020B0503050000000000" pitchFamily="34" charset="0"/>
              </a:rPr>
              <a:t> OR select </a:t>
            </a:r>
            <a:r>
              <a:rPr lang="en-US" sz="1200" b="1" dirty="0">
                <a:solidFill>
                  <a:schemeClr val="tx1"/>
                </a:solidFill>
                <a:latin typeface="IBM Plex Sans" panose="020B0503050000000000" pitchFamily="34" charset="0"/>
              </a:rPr>
              <a:t>Actions</a:t>
            </a:r>
            <a:r>
              <a:rPr lang="en-US" sz="1200" dirty="0">
                <a:solidFill>
                  <a:schemeClr val="tx1"/>
                </a:solidFill>
                <a:latin typeface="IBM Plex Sans" panose="020B0503050000000000" pitchFamily="34" charset="0"/>
              </a:rPr>
              <a:t>-&gt;</a:t>
            </a:r>
            <a:r>
              <a:rPr lang="en-US" sz="1200" b="1" dirty="0">
                <a:solidFill>
                  <a:schemeClr val="tx1"/>
                </a:solidFill>
                <a:latin typeface="IBM Plex Sans" panose="020B0503050000000000" pitchFamily="34" charset="0"/>
              </a:rPr>
              <a:t>Preview email</a:t>
            </a:r>
            <a:r>
              <a:rPr lang="en-US" sz="1200" dirty="0">
                <a:solidFill>
                  <a:schemeClr val="tx1"/>
                </a:solidFill>
                <a:latin typeface="IBM Plex Sans" panose="020B0503050000000000" pitchFamily="34" charset="0"/>
              </a:rPr>
              <a:t> from the </a:t>
            </a:r>
            <a:r>
              <a:rPr lang="en-US" sz="1200" b="1" dirty="0">
                <a:solidFill>
                  <a:schemeClr val="tx1"/>
                </a:solidFill>
                <a:latin typeface="IBM Plex Sans" panose="020B0503050000000000" pitchFamily="34" charset="0"/>
              </a:rPr>
              <a:t>List view</a:t>
            </a:r>
            <a:r>
              <a:rPr lang="en-US" sz="1200" dirty="0">
                <a:solidFill>
                  <a:schemeClr val="tx1"/>
                </a:solidFill>
                <a:latin typeface="IBM Plex Sans" panose="020B0503050000000000" pitchFamily="34" charset="0"/>
              </a:rPr>
              <a:t>.</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B1B505C4-318E-43F4-A41A-3B2540B3BA52}"/>
              </a:ext>
            </a:extLst>
          </p:cNvPr>
          <p:cNvPicPr>
            <a:picLocks noChangeAspect="1"/>
          </p:cNvPicPr>
          <p:nvPr/>
        </p:nvPicPr>
        <p:blipFill>
          <a:blip r:embed="rId2"/>
          <a:stretch>
            <a:fillRect/>
          </a:stretch>
        </p:blipFill>
        <p:spPr>
          <a:xfrm>
            <a:off x="115134" y="1266932"/>
            <a:ext cx="3227771" cy="1704510"/>
          </a:xfrm>
          <a:prstGeom prst="rect">
            <a:avLst/>
          </a:prstGeom>
          <a:ln>
            <a:solidFill>
              <a:schemeClr val="accent6">
                <a:lumMod val="50000"/>
              </a:schemeClr>
            </a:solidFill>
          </a:ln>
        </p:spPr>
      </p:pic>
      <p:pic>
        <p:nvPicPr>
          <p:cNvPr id="8" name="Picture 7">
            <a:extLst>
              <a:ext uri="{FF2B5EF4-FFF2-40B4-BE49-F238E27FC236}">
                <a16:creationId xmlns:a16="http://schemas.microsoft.com/office/drawing/2014/main" id="{CF39B187-0004-4B80-8FE8-50E1EF9DA9FE}"/>
              </a:ext>
            </a:extLst>
          </p:cNvPr>
          <p:cNvPicPr>
            <a:picLocks noChangeAspect="1"/>
          </p:cNvPicPr>
          <p:nvPr/>
        </p:nvPicPr>
        <p:blipFill>
          <a:blip r:embed="rId3"/>
          <a:stretch>
            <a:fillRect/>
          </a:stretch>
        </p:blipFill>
        <p:spPr>
          <a:xfrm>
            <a:off x="219875" y="3210601"/>
            <a:ext cx="3018287" cy="1331934"/>
          </a:xfrm>
          <a:prstGeom prst="rect">
            <a:avLst/>
          </a:prstGeom>
          <a:ln>
            <a:solidFill>
              <a:schemeClr val="accent6">
                <a:lumMod val="50000"/>
              </a:schemeClr>
            </a:solidFill>
          </a:ln>
        </p:spPr>
      </p:pic>
      <p:pic>
        <p:nvPicPr>
          <p:cNvPr id="9" name="Picture 8">
            <a:extLst>
              <a:ext uri="{FF2B5EF4-FFF2-40B4-BE49-F238E27FC236}">
                <a16:creationId xmlns:a16="http://schemas.microsoft.com/office/drawing/2014/main" id="{7142984B-0962-4196-BFD2-BAECF40A01B5}"/>
              </a:ext>
            </a:extLst>
          </p:cNvPr>
          <p:cNvPicPr>
            <a:picLocks noChangeAspect="1"/>
          </p:cNvPicPr>
          <p:nvPr/>
        </p:nvPicPr>
        <p:blipFill>
          <a:blip r:embed="rId4"/>
          <a:stretch>
            <a:fillRect/>
          </a:stretch>
        </p:blipFill>
        <p:spPr>
          <a:xfrm>
            <a:off x="4515268" y="1199106"/>
            <a:ext cx="3594730" cy="3363191"/>
          </a:xfrm>
          <a:prstGeom prst="rect">
            <a:avLst/>
          </a:prstGeom>
          <a:ln>
            <a:solidFill>
              <a:schemeClr val="accent6">
                <a:lumMod val="50000"/>
              </a:schemeClr>
            </a:solidFill>
          </a:ln>
        </p:spPr>
      </p:pic>
      <p:sp>
        <p:nvSpPr>
          <p:cNvPr id="11" name="Arrow: Right 10">
            <a:extLst>
              <a:ext uri="{FF2B5EF4-FFF2-40B4-BE49-F238E27FC236}">
                <a16:creationId xmlns:a16="http://schemas.microsoft.com/office/drawing/2014/main" id="{9984BDB6-D0A0-4EE2-AB22-A0F4C8E7417E}"/>
              </a:ext>
            </a:extLst>
          </p:cNvPr>
          <p:cNvSpPr/>
          <p:nvPr/>
        </p:nvSpPr>
        <p:spPr>
          <a:xfrm>
            <a:off x="3543630" y="2847134"/>
            <a:ext cx="770912" cy="363467"/>
          </a:xfrm>
          <a:prstGeom prst="rightArrow">
            <a:avLst/>
          </a:prstGeom>
          <a:solidFill>
            <a:schemeClr val="accent5"/>
          </a:solidFill>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326262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1200" dirty="0">
                <a:solidFill>
                  <a:schemeClr val="tx1"/>
                </a:solidFill>
                <a:latin typeface="IBM Plex Sans" panose="020B0503050000000000" pitchFamily="34" charset="0"/>
              </a:rPr>
              <a:t>Preview Email Template</a:t>
            </a:r>
          </a:p>
        </p:txBody>
      </p:sp>
      <p:sp>
        <p:nvSpPr>
          <p:cNvPr id="3" name="Content Placeholder 2"/>
          <p:cNvSpPr>
            <a:spLocks noGrp="1"/>
          </p:cNvSpPr>
          <p:nvPr>
            <p:ph idx="1"/>
          </p:nvPr>
        </p:nvSpPr>
        <p:spPr>
          <a:xfrm>
            <a:off x="115136" y="670621"/>
            <a:ext cx="3112974" cy="3999502"/>
          </a:xfrm>
        </p:spPr>
        <p:txBody>
          <a:bodyPr>
            <a:normAutofit/>
          </a:bodyPr>
          <a:lstStyle/>
          <a:p>
            <a:pPr>
              <a:spcBef>
                <a:spcPts val="0"/>
              </a:spcBef>
            </a:pPr>
            <a:r>
              <a:rPr lang="en-US" sz="1200" dirty="0">
                <a:solidFill>
                  <a:schemeClr val="tx1"/>
                </a:solidFill>
                <a:latin typeface="IBM Plex Sans" panose="020B0503050000000000" pitchFamily="34" charset="0"/>
              </a:rPr>
              <a:t>Review the content:</a:t>
            </a:r>
          </a:p>
          <a:p>
            <a:pPr>
              <a:spcBef>
                <a:spcPts val="0"/>
              </a:spcBef>
            </a:pPr>
            <a:endParaRPr lang="en-US" sz="1200" dirty="0">
              <a:solidFill>
                <a:schemeClr val="tx1"/>
              </a:solidFill>
              <a:latin typeface="IBM Plex Sans" panose="020B0503050000000000" pitchFamily="34" charset="0"/>
            </a:endParaRPr>
          </a:p>
          <a:p>
            <a:pPr marL="171450" indent="-171450">
              <a:lnSpc>
                <a:spcPct val="150000"/>
              </a:lnSpc>
              <a:spcBef>
                <a:spcPts val="0"/>
              </a:spcBef>
              <a:buFont typeface="Arial" panose="020B0604020202020204" pitchFamily="34" charset="0"/>
              <a:buChar char="•"/>
            </a:pPr>
            <a:r>
              <a:rPr lang="en-US" sz="1200" dirty="0">
                <a:solidFill>
                  <a:schemeClr val="tx1"/>
                </a:solidFill>
                <a:latin typeface="IBM Plex Sans" panose="020B0503050000000000" pitchFamily="34" charset="0"/>
              </a:rPr>
              <a:t>Recipient Details: From (sender name), From (email address), and Reply to (email address)</a:t>
            </a:r>
          </a:p>
          <a:p>
            <a:pPr marL="171450" indent="-171450">
              <a:lnSpc>
                <a:spcPct val="150000"/>
              </a:lnSpc>
              <a:spcBef>
                <a:spcPts val="0"/>
              </a:spcBef>
              <a:buFont typeface="Arial" panose="020B0604020202020204" pitchFamily="34" charset="0"/>
              <a:buChar char="•"/>
            </a:pPr>
            <a:r>
              <a:rPr lang="en-US" sz="1200" dirty="0">
                <a:solidFill>
                  <a:schemeClr val="tx1"/>
                </a:solidFill>
                <a:latin typeface="IBM Plex Sans" panose="020B0503050000000000" pitchFamily="34" charset="0"/>
              </a:rPr>
              <a:t>Language: Select the drop down list in the Language section to preview the email in a different language.</a:t>
            </a:r>
          </a:p>
          <a:p>
            <a:pPr marL="171450" indent="-171450">
              <a:lnSpc>
                <a:spcPct val="150000"/>
              </a:lnSpc>
              <a:spcBef>
                <a:spcPts val="0"/>
              </a:spcBef>
              <a:buFont typeface="Arial" panose="020B0604020202020204" pitchFamily="34" charset="0"/>
              <a:buChar char="•"/>
            </a:pPr>
            <a:r>
              <a:rPr lang="en-US" sz="1200" dirty="0">
                <a:solidFill>
                  <a:schemeClr val="tx1"/>
                </a:solidFill>
                <a:latin typeface="IBM Plex Sans" panose="020B0503050000000000" pitchFamily="34" charset="0"/>
              </a:rPr>
              <a:t>Subject line</a:t>
            </a:r>
          </a:p>
          <a:p>
            <a:pPr marL="171450" indent="-171450">
              <a:lnSpc>
                <a:spcPct val="150000"/>
              </a:lnSpc>
              <a:spcBef>
                <a:spcPts val="0"/>
              </a:spcBef>
              <a:buFont typeface="Arial" panose="020B0604020202020204" pitchFamily="34" charset="0"/>
              <a:buChar char="•"/>
            </a:pPr>
            <a:r>
              <a:rPr lang="en-US" sz="1200" dirty="0">
                <a:solidFill>
                  <a:schemeClr val="tx1"/>
                </a:solidFill>
                <a:latin typeface="IBM Plex Sans" panose="020B0503050000000000" pitchFamily="34" charset="0"/>
              </a:rPr>
              <a:t>Body: Includes any images, links, markers, and text for the email.</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FFFF"/>
              </a:solidFill>
              <a:effectLst/>
              <a:uLnTx/>
              <a:uFillTx/>
              <a:latin typeface="Arial"/>
              <a:ea typeface="+mn-ea"/>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0000"/>
              </a:solidFill>
              <a:effectLst/>
              <a:uLnTx/>
              <a:uFillTx/>
              <a:latin typeface="Arial"/>
              <a:ea typeface="+mn-ea"/>
              <a:cs typeface="Arial"/>
            </a:endParaRPr>
          </a:p>
        </p:txBody>
      </p:sp>
      <p:pic>
        <p:nvPicPr>
          <p:cNvPr id="5" name="Picture 4">
            <a:extLst>
              <a:ext uri="{FF2B5EF4-FFF2-40B4-BE49-F238E27FC236}">
                <a16:creationId xmlns:a16="http://schemas.microsoft.com/office/drawing/2014/main" id="{8BD61FF2-286B-475D-AE23-E07537EA79A4}"/>
              </a:ext>
            </a:extLst>
          </p:cNvPr>
          <p:cNvPicPr>
            <a:picLocks noChangeAspect="1"/>
          </p:cNvPicPr>
          <p:nvPr/>
        </p:nvPicPr>
        <p:blipFill>
          <a:blip r:embed="rId2"/>
          <a:stretch>
            <a:fillRect/>
          </a:stretch>
        </p:blipFill>
        <p:spPr>
          <a:xfrm>
            <a:off x="3465915" y="98622"/>
            <a:ext cx="5036515" cy="4651178"/>
          </a:xfrm>
          <a:prstGeom prst="rect">
            <a:avLst/>
          </a:prstGeom>
        </p:spPr>
      </p:pic>
    </p:spTree>
    <p:extLst>
      <p:ext uri="{BB962C8B-B14F-4D97-AF65-F5344CB8AC3E}">
        <p14:creationId xmlns:p14="http://schemas.microsoft.com/office/powerpoint/2010/main" val="2588369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Edit Email Template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332186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1200" dirty="0">
                <a:solidFill>
                  <a:schemeClr val="tx1"/>
                </a:solidFill>
                <a:latin typeface="IBM Plex Sans" panose="020B0503050000000000" pitchFamily="34" charset="0"/>
              </a:rPr>
              <a:t>Edit Email Template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200" dirty="0">
                <a:solidFill>
                  <a:schemeClr val="tx1"/>
                </a:solidFill>
                <a:latin typeface="IBM Plex Sans" panose="020B0503050000000000" pitchFamily="34" charset="0"/>
              </a:rPr>
              <a:t>Locate the email template-&gt;select the </a:t>
            </a:r>
            <a:r>
              <a:rPr lang="en-US" sz="1200" b="1" dirty="0">
                <a:solidFill>
                  <a:schemeClr val="tx1"/>
                </a:solidFill>
                <a:latin typeface="IBM Plex Sans" panose="020B0503050000000000" pitchFamily="34" charset="0"/>
              </a:rPr>
              <a:t>Template Card </a:t>
            </a:r>
            <a:r>
              <a:rPr lang="en-US" sz="1200" dirty="0">
                <a:solidFill>
                  <a:schemeClr val="tx1"/>
                </a:solidFill>
                <a:latin typeface="IBM Plex Sans" panose="020B0503050000000000" pitchFamily="34" charset="0"/>
              </a:rPr>
              <a:t>from the </a:t>
            </a:r>
            <a:r>
              <a:rPr lang="en-US" sz="1200" b="1" dirty="0">
                <a:solidFill>
                  <a:schemeClr val="tx1"/>
                </a:solidFill>
                <a:latin typeface="IBM Plex Sans" panose="020B0503050000000000" pitchFamily="34" charset="0"/>
              </a:rPr>
              <a:t>Card view</a:t>
            </a:r>
            <a:r>
              <a:rPr lang="en-US" sz="1200" dirty="0">
                <a:solidFill>
                  <a:schemeClr val="tx1"/>
                </a:solidFill>
                <a:latin typeface="IBM Plex Sans" panose="020B0503050000000000" pitchFamily="34" charset="0"/>
              </a:rPr>
              <a:t> OR select the </a:t>
            </a:r>
            <a:r>
              <a:rPr lang="en-US" sz="1200" b="1" dirty="0">
                <a:solidFill>
                  <a:schemeClr val="tx1"/>
                </a:solidFill>
                <a:latin typeface="IBM Plex Sans" panose="020B0503050000000000" pitchFamily="34" charset="0"/>
              </a:rPr>
              <a:t>Template Name </a:t>
            </a:r>
            <a:r>
              <a:rPr lang="en-US" sz="1200" dirty="0">
                <a:solidFill>
                  <a:schemeClr val="tx1"/>
                </a:solidFill>
                <a:latin typeface="IBM Plex Sans" panose="020B0503050000000000" pitchFamily="34" charset="0"/>
              </a:rPr>
              <a:t>from the </a:t>
            </a:r>
            <a:r>
              <a:rPr lang="en-US" sz="1200" b="1" dirty="0">
                <a:solidFill>
                  <a:schemeClr val="tx1"/>
                </a:solidFill>
                <a:latin typeface="IBM Plex Sans" panose="020B0503050000000000" pitchFamily="34" charset="0"/>
              </a:rPr>
              <a:t>List view</a:t>
            </a:r>
            <a:r>
              <a:rPr lang="en-US" sz="1200" dirty="0">
                <a:solidFill>
                  <a:schemeClr val="tx1"/>
                </a:solidFill>
                <a:latin typeface="IBM Plex Sans" panose="020B0503050000000000" pitchFamily="34" charset="0"/>
              </a:rPr>
              <a:t>.</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FFFF"/>
              </a:solidFill>
              <a:effectLst/>
              <a:uLnTx/>
              <a:uFillTx/>
              <a:latin typeface="Arial"/>
              <a:ea typeface="+mn-ea"/>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0000"/>
              </a:solidFill>
              <a:effectLst/>
              <a:uLnTx/>
              <a:uFillTx/>
              <a:latin typeface="Arial"/>
              <a:ea typeface="+mn-ea"/>
              <a:cs typeface="Arial"/>
            </a:endParaRPr>
          </a:p>
        </p:txBody>
      </p:sp>
      <p:pic>
        <p:nvPicPr>
          <p:cNvPr id="5" name="Picture 4">
            <a:extLst>
              <a:ext uri="{FF2B5EF4-FFF2-40B4-BE49-F238E27FC236}">
                <a16:creationId xmlns:a16="http://schemas.microsoft.com/office/drawing/2014/main" id="{F83E273A-4D02-4EAB-8B39-54BE50752182}"/>
              </a:ext>
            </a:extLst>
          </p:cNvPr>
          <p:cNvPicPr>
            <a:picLocks noChangeAspect="1"/>
          </p:cNvPicPr>
          <p:nvPr/>
        </p:nvPicPr>
        <p:blipFill>
          <a:blip r:embed="rId2"/>
          <a:stretch>
            <a:fillRect/>
          </a:stretch>
        </p:blipFill>
        <p:spPr>
          <a:xfrm>
            <a:off x="228599" y="963220"/>
            <a:ext cx="3583159" cy="1646201"/>
          </a:xfrm>
          <a:prstGeom prst="rect">
            <a:avLst/>
          </a:prstGeom>
          <a:ln>
            <a:solidFill>
              <a:schemeClr val="accent6">
                <a:lumMod val="50000"/>
              </a:schemeClr>
            </a:solidFill>
          </a:ln>
        </p:spPr>
      </p:pic>
      <p:pic>
        <p:nvPicPr>
          <p:cNvPr id="10" name="Picture 9">
            <a:extLst>
              <a:ext uri="{FF2B5EF4-FFF2-40B4-BE49-F238E27FC236}">
                <a16:creationId xmlns:a16="http://schemas.microsoft.com/office/drawing/2014/main" id="{029BCBF0-3D68-4232-8FC6-566D13DF9AB5}"/>
              </a:ext>
            </a:extLst>
          </p:cNvPr>
          <p:cNvPicPr>
            <a:picLocks noChangeAspect="1"/>
          </p:cNvPicPr>
          <p:nvPr/>
        </p:nvPicPr>
        <p:blipFill>
          <a:blip r:embed="rId3"/>
          <a:stretch>
            <a:fillRect/>
          </a:stretch>
        </p:blipFill>
        <p:spPr>
          <a:xfrm>
            <a:off x="228599" y="2933676"/>
            <a:ext cx="6192982" cy="1147351"/>
          </a:xfrm>
          <a:prstGeom prst="rect">
            <a:avLst/>
          </a:prstGeom>
          <a:ln>
            <a:solidFill>
              <a:schemeClr val="accent6">
                <a:lumMod val="50000"/>
              </a:schemeClr>
            </a:solidFill>
          </a:ln>
        </p:spPr>
      </p:pic>
    </p:spTree>
    <p:extLst>
      <p:ext uri="{BB962C8B-B14F-4D97-AF65-F5344CB8AC3E}">
        <p14:creationId xmlns:p14="http://schemas.microsoft.com/office/powerpoint/2010/main" val="4061630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1200" dirty="0">
                <a:solidFill>
                  <a:schemeClr val="tx1"/>
                </a:solidFill>
                <a:latin typeface="IBM Plex Sans" panose="020B0503050000000000" pitchFamily="34" charset="0"/>
              </a:rPr>
              <a:t>Edit Email Template</a:t>
            </a:r>
          </a:p>
        </p:txBody>
      </p:sp>
      <p:sp>
        <p:nvSpPr>
          <p:cNvPr id="3" name="Content Placeholder 2"/>
          <p:cNvSpPr>
            <a:spLocks noGrp="1"/>
          </p:cNvSpPr>
          <p:nvPr>
            <p:ph idx="1"/>
          </p:nvPr>
        </p:nvSpPr>
        <p:spPr>
          <a:xfrm>
            <a:off x="115135" y="670621"/>
            <a:ext cx="8800266" cy="3999502"/>
          </a:xfrm>
        </p:spPr>
        <p:txBody>
          <a:bodyPr>
            <a:normAutofit/>
          </a:bodyPr>
          <a:lstStyle/>
          <a:p>
            <a:pPr>
              <a:lnSpc>
                <a:spcPct val="150000"/>
              </a:lnSpc>
              <a:spcBef>
                <a:spcPts val="0"/>
              </a:spcBef>
            </a:pPr>
            <a:r>
              <a:rPr lang="en-US" sz="1200" dirty="0">
                <a:solidFill>
                  <a:schemeClr val="tx1"/>
                </a:solidFill>
                <a:latin typeface="IBM Plex Sans" panose="020B0503050000000000" pitchFamily="34" charset="0"/>
              </a:rPr>
              <a:t>Select </a:t>
            </a:r>
            <a:r>
              <a:rPr lang="en-US" sz="1200" b="1" dirty="0">
                <a:solidFill>
                  <a:schemeClr val="tx1"/>
                </a:solidFill>
                <a:latin typeface="IBM Plex Sans" panose="020B0503050000000000" pitchFamily="34" charset="0"/>
              </a:rPr>
              <a:t>View Details</a:t>
            </a:r>
            <a:r>
              <a:rPr lang="en-US" sz="1200" dirty="0">
                <a:solidFill>
                  <a:schemeClr val="tx1"/>
                </a:solidFill>
                <a:latin typeface="IBM Plex Sans" panose="020B0503050000000000" pitchFamily="34" charset="0"/>
              </a:rPr>
              <a:t> to review:</a:t>
            </a:r>
          </a:p>
          <a:p>
            <a:pPr marL="171450" indent="-171450">
              <a:lnSpc>
                <a:spcPct val="150000"/>
              </a:lnSpc>
              <a:spcBef>
                <a:spcPts val="0"/>
              </a:spcBef>
              <a:buFont typeface="Arial" panose="020B0604020202020204" pitchFamily="34" charset="0"/>
              <a:buChar char="•"/>
            </a:pPr>
            <a:r>
              <a:rPr lang="en-US" sz="1200" dirty="0">
                <a:solidFill>
                  <a:schemeClr val="tx1"/>
                </a:solidFill>
                <a:latin typeface="IBM Plex Sans" panose="020B0503050000000000" pitchFamily="34" charset="0"/>
              </a:rPr>
              <a:t>Template ID</a:t>
            </a:r>
          </a:p>
          <a:p>
            <a:pPr marL="171450" indent="-171450">
              <a:lnSpc>
                <a:spcPct val="150000"/>
              </a:lnSpc>
              <a:spcBef>
                <a:spcPts val="0"/>
              </a:spcBef>
              <a:buFont typeface="Arial" panose="020B0604020202020204" pitchFamily="34" charset="0"/>
              <a:buChar char="•"/>
            </a:pPr>
            <a:r>
              <a:rPr lang="en-US" sz="1200" dirty="0">
                <a:solidFill>
                  <a:schemeClr val="tx1"/>
                </a:solidFill>
                <a:latin typeface="IBM Plex Sans" panose="020B0503050000000000" pitchFamily="34" charset="0"/>
              </a:rPr>
              <a:t>Date Created</a:t>
            </a:r>
          </a:p>
          <a:p>
            <a:pPr marL="171450" indent="-171450">
              <a:lnSpc>
                <a:spcPct val="150000"/>
              </a:lnSpc>
              <a:spcBef>
                <a:spcPts val="0"/>
              </a:spcBef>
              <a:buFont typeface="Arial" panose="020B0604020202020204" pitchFamily="34" charset="0"/>
              <a:buChar char="•"/>
            </a:pPr>
            <a:r>
              <a:rPr lang="en-US" sz="1200" dirty="0">
                <a:solidFill>
                  <a:schemeClr val="tx1"/>
                </a:solidFill>
                <a:latin typeface="IBM Plex Sans" panose="020B0503050000000000" pitchFamily="34" charset="0"/>
              </a:rPr>
              <a:t>Date Last Modified</a:t>
            </a:r>
          </a:p>
          <a:p>
            <a:pPr marL="171450" indent="-171450">
              <a:lnSpc>
                <a:spcPct val="150000"/>
              </a:lnSpc>
              <a:spcBef>
                <a:spcPts val="0"/>
              </a:spcBef>
              <a:buFont typeface="Arial" panose="020B0604020202020204" pitchFamily="34" charset="0"/>
              <a:buChar char="•"/>
            </a:pPr>
            <a:r>
              <a:rPr lang="en-US" sz="1200" dirty="0">
                <a:solidFill>
                  <a:schemeClr val="tx1"/>
                </a:solidFill>
                <a:latin typeface="IBM Plex Sans" panose="020B0503050000000000" pitchFamily="34" charset="0"/>
              </a:rPr>
              <a:t>Available Languages</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FFFF"/>
              </a:solidFill>
              <a:effectLst/>
              <a:uLnTx/>
              <a:uFillTx/>
              <a:latin typeface="Arial"/>
              <a:ea typeface="+mn-ea"/>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0000"/>
              </a:solidFill>
              <a:effectLst/>
              <a:uLnTx/>
              <a:uFillTx/>
              <a:latin typeface="Arial"/>
              <a:ea typeface="+mn-ea"/>
              <a:cs typeface="Arial"/>
            </a:endParaRPr>
          </a:p>
        </p:txBody>
      </p:sp>
      <p:pic>
        <p:nvPicPr>
          <p:cNvPr id="4" name="Picture 3">
            <a:extLst>
              <a:ext uri="{FF2B5EF4-FFF2-40B4-BE49-F238E27FC236}">
                <a16:creationId xmlns:a16="http://schemas.microsoft.com/office/drawing/2014/main" id="{D303151F-45B7-4AB0-B4B8-AD7C5B8F1B7B}"/>
              </a:ext>
            </a:extLst>
          </p:cNvPr>
          <p:cNvPicPr>
            <a:picLocks noChangeAspect="1"/>
          </p:cNvPicPr>
          <p:nvPr/>
        </p:nvPicPr>
        <p:blipFill>
          <a:blip r:embed="rId2"/>
          <a:stretch>
            <a:fillRect/>
          </a:stretch>
        </p:blipFill>
        <p:spPr>
          <a:xfrm>
            <a:off x="2266776" y="670621"/>
            <a:ext cx="2845859" cy="1527196"/>
          </a:xfrm>
          <a:prstGeom prst="rect">
            <a:avLst/>
          </a:prstGeom>
          <a:ln>
            <a:solidFill>
              <a:schemeClr val="accent6">
                <a:lumMod val="50000"/>
              </a:schemeClr>
            </a:solidFill>
          </a:ln>
        </p:spPr>
      </p:pic>
      <p:pic>
        <p:nvPicPr>
          <p:cNvPr id="8" name="Picture 7">
            <a:extLst>
              <a:ext uri="{FF2B5EF4-FFF2-40B4-BE49-F238E27FC236}">
                <a16:creationId xmlns:a16="http://schemas.microsoft.com/office/drawing/2014/main" id="{6350F626-16FF-42C8-A7A3-9DB5E05C6796}"/>
              </a:ext>
            </a:extLst>
          </p:cNvPr>
          <p:cNvPicPr>
            <a:picLocks noChangeAspect="1"/>
          </p:cNvPicPr>
          <p:nvPr/>
        </p:nvPicPr>
        <p:blipFill>
          <a:blip r:embed="rId3"/>
          <a:stretch>
            <a:fillRect/>
          </a:stretch>
        </p:blipFill>
        <p:spPr>
          <a:xfrm>
            <a:off x="4822704" y="1542781"/>
            <a:ext cx="3657952" cy="3418609"/>
          </a:xfrm>
          <a:prstGeom prst="rect">
            <a:avLst/>
          </a:prstGeom>
          <a:ln>
            <a:solidFill>
              <a:schemeClr val="accent6">
                <a:lumMod val="50000"/>
              </a:schemeClr>
            </a:solidFill>
          </a:ln>
        </p:spPr>
      </p:pic>
    </p:spTree>
    <p:extLst>
      <p:ext uri="{BB962C8B-B14F-4D97-AF65-F5344CB8AC3E}">
        <p14:creationId xmlns:p14="http://schemas.microsoft.com/office/powerpoint/2010/main" val="3850403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1200" dirty="0">
                <a:solidFill>
                  <a:schemeClr val="tx1"/>
                </a:solidFill>
                <a:latin typeface="IBM Plex Sans" panose="020B0503050000000000" pitchFamily="34" charset="0"/>
              </a:rPr>
              <a:t>Edit Email Template</a:t>
            </a:r>
          </a:p>
        </p:txBody>
      </p:sp>
      <p:sp>
        <p:nvSpPr>
          <p:cNvPr id="3" name="Content Placeholder 2"/>
          <p:cNvSpPr>
            <a:spLocks noGrp="1"/>
          </p:cNvSpPr>
          <p:nvPr>
            <p:ph idx="1"/>
          </p:nvPr>
        </p:nvSpPr>
        <p:spPr>
          <a:xfrm>
            <a:off x="115135" y="670621"/>
            <a:ext cx="5024901" cy="3999502"/>
          </a:xfrm>
        </p:spPr>
        <p:txBody>
          <a:bodyPr>
            <a:normAutofit/>
          </a:bodyPr>
          <a:lstStyle/>
          <a:p>
            <a:pPr>
              <a:lnSpc>
                <a:spcPct val="150000"/>
              </a:lnSpc>
              <a:spcBef>
                <a:spcPts val="0"/>
              </a:spcBef>
            </a:pPr>
            <a:r>
              <a:rPr lang="en-US" sz="1200" dirty="0">
                <a:solidFill>
                  <a:schemeClr val="tx1"/>
                </a:solidFill>
                <a:latin typeface="IBM Plex Sans" panose="020B0503050000000000" pitchFamily="34" charset="0"/>
              </a:rPr>
              <a:t>Expand the </a:t>
            </a:r>
            <a:r>
              <a:rPr lang="en-US" sz="1200" b="1" dirty="0">
                <a:solidFill>
                  <a:schemeClr val="tx1"/>
                </a:solidFill>
                <a:latin typeface="IBM Plex Sans" panose="020B0503050000000000" pitchFamily="34" charset="0"/>
              </a:rPr>
              <a:t>Recipient details</a:t>
            </a:r>
            <a:r>
              <a:rPr lang="en-US" sz="1200" dirty="0">
                <a:solidFill>
                  <a:schemeClr val="tx1"/>
                </a:solidFill>
                <a:latin typeface="IBM Plex Sans" panose="020B0503050000000000" pitchFamily="34" charset="0"/>
              </a:rPr>
              <a:t> to review and edit the following:</a:t>
            </a:r>
          </a:p>
          <a:p>
            <a:pPr marL="171450" indent="-171450">
              <a:lnSpc>
                <a:spcPct val="150000"/>
              </a:lnSpc>
              <a:spcBef>
                <a:spcPts val="0"/>
              </a:spcBef>
              <a:buFont typeface="Arial" panose="020B0604020202020204" pitchFamily="34" charset="0"/>
              <a:buChar char="•"/>
            </a:pPr>
            <a:r>
              <a:rPr lang="en-US" sz="1200" dirty="0">
                <a:solidFill>
                  <a:schemeClr val="tx1"/>
                </a:solidFill>
                <a:latin typeface="IBM Plex Sans" panose="020B0503050000000000" pitchFamily="34" charset="0"/>
              </a:rPr>
              <a:t>Sender name (optional)</a:t>
            </a:r>
          </a:p>
          <a:p>
            <a:pPr marL="171450" indent="-171450">
              <a:lnSpc>
                <a:spcPct val="150000"/>
              </a:lnSpc>
              <a:spcBef>
                <a:spcPts val="0"/>
              </a:spcBef>
              <a:buFont typeface="Arial" panose="020B0604020202020204" pitchFamily="34" charset="0"/>
              <a:buChar char="•"/>
            </a:pPr>
            <a:r>
              <a:rPr lang="en-US" sz="1200" dirty="0">
                <a:solidFill>
                  <a:schemeClr val="tx1"/>
                </a:solidFill>
                <a:latin typeface="IBM Plex Sans" panose="020B0503050000000000" pitchFamily="34" charset="0"/>
              </a:rPr>
              <a:t>Sender email address: A required field and is defaulted to an email address that cannot be changed.</a:t>
            </a:r>
          </a:p>
          <a:p>
            <a:pPr marL="171450" indent="-171450">
              <a:lnSpc>
                <a:spcPct val="150000"/>
              </a:lnSpc>
              <a:spcBef>
                <a:spcPts val="0"/>
              </a:spcBef>
              <a:buFont typeface="Arial" panose="020B0604020202020204" pitchFamily="34" charset="0"/>
              <a:buChar char="•"/>
            </a:pPr>
            <a:r>
              <a:rPr lang="en-US" sz="1200" dirty="0">
                <a:solidFill>
                  <a:schemeClr val="tx1"/>
                </a:solidFill>
                <a:latin typeface="IBM Plex Sans" panose="020B0503050000000000" pitchFamily="34" charset="0"/>
              </a:rPr>
              <a:t>Reply to email address (optional)</a:t>
            </a:r>
          </a:p>
          <a:p>
            <a:pPr marL="171450" indent="-171450">
              <a:lnSpc>
                <a:spcPct val="150000"/>
              </a:lnSpc>
              <a:spcBef>
                <a:spcPts val="0"/>
              </a:spcBef>
              <a:buFont typeface="Arial" panose="020B0604020202020204" pitchFamily="34" charset="0"/>
              <a:buChar char="•"/>
            </a:pPr>
            <a:r>
              <a:rPr lang="en-US" sz="1200" dirty="0">
                <a:solidFill>
                  <a:schemeClr val="tx1"/>
                </a:solidFill>
                <a:latin typeface="IBM Plex Sans" panose="020B0503050000000000" pitchFamily="34" charset="0"/>
              </a:rPr>
              <a:t>Recipient email address: A required field. A marker or valid email address must be used.</a:t>
            </a:r>
          </a:p>
          <a:p>
            <a:pPr marL="171450" indent="-171450">
              <a:lnSpc>
                <a:spcPct val="150000"/>
              </a:lnSpc>
              <a:spcBef>
                <a:spcPts val="0"/>
              </a:spcBef>
              <a:buFont typeface="Arial" panose="020B0604020202020204" pitchFamily="34" charset="0"/>
              <a:buChar char="•"/>
            </a:pPr>
            <a:r>
              <a:rPr lang="en-US" sz="1200" dirty="0">
                <a:solidFill>
                  <a:schemeClr val="tx1"/>
                </a:solidFill>
                <a:latin typeface="IBM Plex Sans" panose="020B0503050000000000" pitchFamily="34" charset="0"/>
              </a:rPr>
              <a:t>CC and BCC email address (optional)</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FFFF"/>
              </a:solidFill>
              <a:effectLst/>
              <a:uLnTx/>
              <a:uFillTx/>
              <a:latin typeface="Arial"/>
              <a:ea typeface="+mn-ea"/>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0000"/>
              </a:solidFill>
              <a:effectLst/>
              <a:uLnTx/>
              <a:uFillTx/>
              <a:latin typeface="Arial"/>
              <a:ea typeface="+mn-ea"/>
              <a:cs typeface="Arial"/>
            </a:endParaRPr>
          </a:p>
        </p:txBody>
      </p:sp>
      <p:pic>
        <p:nvPicPr>
          <p:cNvPr id="5" name="Picture 4">
            <a:extLst>
              <a:ext uri="{FF2B5EF4-FFF2-40B4-BE49-F238E27FC236}">
                <a16:creationId xmlns:a16="http://schemas.microsoft.com/office/drawing/2014/main" id="{43C36F50-3663-4E4B-A361-4D1E38E64AFD}"/>
              </a:ext>
            </a:extLst>
          </p:cNvPr>
          <p:cNvPicPr>
            <a:picLocks noChangeAspect="1"/>
          </p:cNvPicPr>
          <p:nvPr/>
        </p:nvPicPr>
        <p:blipFill>
          <a:blip r:embed="rId2"/>
          <a:stretch>
            <a:fillRect/>
          </a:stretch>
        </p:blipFill>
        <p:spPr>
          <a:xfrm>
            <a:off x="170836" y="2979579"/>
            <a:ext cx="4401164" cy="1971950"/>
          </a:xfrm>
          <a:prstGeom prst="rect">
            <a:avLst/>
          </a:prstGeom>
          <a:ln>
            <a:solidFill>
              <a:schemeClr val="accent6">
                <a:lumMod val="50000"/>
              </a:schemeClr>
            </a:solidFill>
          </a:ln>
        </p:spPr>
      </p:pic>
      <p:pic>
        <p:nvPicPr>
          <p:cNvPr id="9" name="Picture 8">
            <a:extLst>
              <a:ext uri="{FF2B5EF4-FFF2-40B4-BE49-F238E27FC236}">
                <a16:creationId xmlns:a16="http://schemas.microsoft.com/office/drawing/2014/main" id="{D4CD8381-B9E6-4E9A-9439-212AA86C8094}"/>
              </a:ext>
            </a:extLst>
          </p:cNvPr>
          <p:cNvPicPr>
            <a:picLocks noChangeAspect="1"/>
          </p:cNvPicPr>
          <p:nvPr/>
        </p:nvPicPr>
        <p:blipFill>
          <a:blip r:embed="rId3"/>
          <a:stretch>
            <a:fillRect/>
          </a:stretch>
        </p:blipFill>
        <p:spPr>
          <a:xfrm>
            <a:off x="5193064" y="199750"/>
            <a:ext cx="3726305" cy="4759558"/>
          </a:xfrm>
          <a:prstGeom prst="rect">
            <a:avLst/>
          </a:prstGeom>
          <a:ln>
            <a:solidFill>
              <a:schemeClr val="accent6">
                <a:lumMod val="50000"/>
              </a:schemeClr>
            </a:solidFill>
          </a:ln>
        </p:spPr>
      </p:pic>
    </p:spTree>
    <p:extLst>
      <p:ext uri="{BB962C8B-B14F-4D97-AF65-F5344CB8AC3E}">
        <p14:creationId xmlns:p14="http://schemas.microsoft.com/office/powerpoint/2010/main" val="490871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1200" dirty="0">
                <a:solidFill>
                  <a:schemeClr val="tx1"/>
                </a:solidFill>
                <a:latin typeface="IBM Plex Sans" panose="020B0503050000000000" pitchFamily="34" charset="0"/>
              </a:rPr>
              <a:t>Edit Email Template</a:t>
            </a:r>
          </a:p>
        </p:txBody>
      </p:sp>
      <p:sp>
        <p:nvSpPr>
          <p:cNvPr id="3" name="Content Placeholder 2"/>
          <p:cNvSpPr>
            <a:spLocks noGrp="1"/>
          </p:cNvSpPr>
          <p:nvPr>
            <p:ph idx="1"/>
          </p:nvPr>
        </p:nvSpPr>
        <p:spPr>
          <a:xfrm>
            <a:off x="115135" y="670621"/>
            <a:ext cx="8800266" cy="3999502"/>
          </a:xfrm>
        </p:spPr>
        <p:txBody>
          <a:bodyPr>
            <a:normAutofit/>
          </a:bodyPr>
          <a:lstStyle/>
          <a:p>
            <a:pPr>
              <a:lnSpc>
                <a:spcPct val="150000"/>
              </a:lnSpc>
              <a:spcBef>
                <a:spcPts val="0"/>
              </a:spcBef>
            </a:pPr>
            <a:r>
              <a:rPr lang="en-US" sz="1200" dirty="0">
                <a:solidFill>
                  <a:schemeClr val="tx1"/>
                </a:solidFill>
                <a:latin typeface="IBM Plex Sans" panose="020B0503050000000000" pitchFamily="34" charset="0"/>
              </a:rPr>
              <a:t>Select the </a:t>
            </a:r>
            <a:r>
              <a:rPr lang="en-US" sz="1200" b="1" dirty="0">
                <a:solidFill>
                  <a:schemeClr val="tx1"/>
                </a:solidFill>
                <a:latin typeface="IBM Plex Sans" panose="020B0503050000000000" pitchFamily="34" charset="0"/>
              </a:rPr>
              <a:t>Language</a:t>
            </a:r>
            <a:r>
              <a:rPr lang="en-US" sz="1200" dirty="0">
                <a:solidFill>
                  <a:schemeClr val="tx1"/>
                </a:solidFill>
                <a:latin typeface="IBM Plex Sans" panose="020B0503050000000000" pitchFamily="34" charset="0"/>
              </a:rPr>
              <a:t> drop down to see the list of available languages. These languages are based on languages enabled for your site in the Talent Suite. The languages will have a </a:t>
            </a:r>
            <a:r>
              <a:rPr lang="en-US" sz="1200" b="1" dirty="0">
                <a:solidFill>
                  <a:schemeClr val="tx1"/>
                </a:solidFill>
                <a:latin typeface="IBM Plex Sans" panose="020B0503050000000000" pitchFamily="34" charset="0"/>
              </a:rPr>
              <a:t>Published</a:t>
            </a:r>
            <a:r>
              <a:rPr lang="en-US" sz="1200" dirty="0">
                <a:solidFill>
                  <a:schemeClr val="tx1"/>
                </a:solidFill>
                <a:latin typeface="IBM Plex Sans" panose="020B0503050000000000" pitchFamily="34" charset="0"/>
              </a:rPr>
              <a:t> status if that specific template is already published in that language.</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FFFF"/>
              </a:solidFill>
              <a:effectLst/>
              <a:uLnTx/>
              <a:uFillTx/>
              <a:latin typeface="Arial"/>
              <a:ea typeface="+mn-ea"/>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0000"/>
              </a:solidFill>
              <a:effectLst/>
              <a:uLnTx/>
              <a:uFillTx/>
              <a:latin typeface="Arial"/>
              <a:ea typeface="+mn-ea"/>
              <a:cs typeface="Arial"/>
            </a:endParaRPr>
          </a:p>
        </p:txBody>
      </p:sp>
      <p:pic>
        <p:nvPicPr>
          <p:cNvPr id="5" name="Picture 4">
            <a:extLst>
              <a:ext uri="{FF2B5EF4-FFF2-40B4-BE49-F238E27FC236}">
                <a16:creationId xmlns:a16="http://schemas.microsoft.com/office/drawing/2014/main" id="{3B558BEE-091F-4200-825A-8DB6C41C33D6}"/>
              </a:ext>
            </a:extLst>
          </p:cNvPr>
          <p:cNvPicPr>
            <a:picLocks noChangeAspect="1"/>
          </p:cNvPicPr>
          <p:nvPr/>
        </p:nvPicPr>
        <p:blipFill>
          <a:blip r:embed="rId2"/>
          <a:stretch>
            <a:fillRect/>
          </a:stretch>
        </p:blipFill>
        <p:spPr>
          <a:xfrm>
            <a:off x="1985601" y="1433353"/>
            <a:ext cx="5172797" cy="2276793"/>
          </a:xfrm>
          <a:prstGeom prst="rect">
            <a:avLst/>
          </a:prstGeom>
        </p:spPr>
      </p:pic>
    </p:spTree>
    <p:extLst>
      <p:ext uri="{BB962C8B-B14F-4D97-AF65-F5344CB8AC3E}">
        <p14:creationId xmlns:p14="http://schemas.microsoft.com/office/powerpoint/2010/main" val="3911866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1200" dirty="0">
                <a:solidFill>
                  <a:schemeClr val="tx1"/>
                </a:solidFill>
                <a:latin typeface="IBM Plex Sans" panose="020B0503050000000000" pitchFamily="34" charset="0"/>
              </a:rPr>
              <a:t>Edit Email Template</a:t>
            </a:r>
          </a:p>
        </p:txBody>
      </p:sp>
      <p:sp>
        <p:nvSpPr>
          <p:cNvPr id="3" name="Content Placeholder 2"/>
          <p:cNvSpPr>
            <a:spLocks noGrp="1"/>
          </p:cNvSpPr>
          <p:nvPr>
            <p:ph idx="1"/>
          </p:nvPr>
        </p:nvSpPr>
        <p:spPr>
          <a:xfrm>
            <a:off x="115135" y="670621"/>
            <a:ext cx="8800266" cy="3999502"/>
          </a:xfrm>
        </p:spPr>
        <p:txBody>
          <a:bodyPr>
            <a:normAutofit/>
          </a:bodyPr>
          <a:lstStyle/>
          <a:p>
            <a:pPr>
              <a:lnSpc>
                <a:spcPct val="150000"/>
              </a:lnSpc>
              <a:spcBef>
                <a:spcPts val="0"/>
              </a:spcBef>
            </a:pPr>
            <a:r>
              <a:rPr lang="en-US" sz="1200" dirty="0">
                <a:solidFill>
                  <a:schemeClr val="tx1"/>
                </a:solidFill>
                <a:latin typeface="IBM Plex Sans" panose="020B0503050000000000" pitchFamily="34" charset="0"/>
              </a:rPr>
              <a:t>Enter a subject description and/or add the desired Markers from the Markers section.</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FFFF"/>
              </a:solidFill>
              <a:effectLst/>
              <a:uLnTx/>
              <a:uFillTx/>
              <a:latin typeface="Arial"/>
              <a:ea typeface="+mn-ea"/>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0000"/>
              </a:solidFill>
              <a:effectLst/>
              <a:uLnTx/>
              <a:uFillTx/>
              <a:latin typeface="Arial"/>
              <a:ea typeface="+mn-ea"/>
              <a:cs typeface="Arial"/>
            </a:endParaRPr>
          </a:p>
        </p:txBody>
      </p:sp>
      <p:pic>
        <p:nvPicPr>
          <p:cNvPr id="4" name="Picture 3">
            <a:extLst>
              <a:ext uri="{FF2B5EF4-FFF2-40B4-BE49-F238E27FC236}">
                <a16:creationId xmlns:a16="http://schemas.microsoft.com/office/drawing/2014/main" id="{EC118AA2-6213-49E0-BDA3-19B393718933}"/>
              </a:ext>
            </a:extLst>
          </p:cNvPr>
          <p:cNvPicPr>
            <a:picLocks noChangeAspect="1"/>
          </p:cNvPicPr>
          <p:nvPr/>
        </p:nvPicPr>
        <p:blipFill>
          <a:blip r:embed="rId2"/>
          <a:stretch>
            <a:fillRect/>
          </a:stretch>
        </p:blipFill>
        <p:spPr>
          <a:xfrm>
            <a:off x="228599" y="1485684"/>
            <a:ext cx="8596745" cy="2172132"/>
          </a:xfrm>
          <a:prstGeom prst="rect">
            <a:avLst/>
          </a:prstGeom>
          <a:ln>
            <a:solidFill>
              <a:schemeClr val="accent6">
                <a:lumMod val="50000"/>
              </a:schemeClr>
            </a:solidFill>
          </a:ln>
        </p:spPr>
      </p:pic>
    </p:spTree>
    <p:extLst>
      <p:ext uri="{BB962C8B-B14F-4D97-AF65-F5344CB8AC3E}">
        <p14:creationId xmlns:p14="http://schemas.microsoft.com/office/powerpoint/2010/main" val="352457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1200" dirty="0">
                <a:solidFill>
                  <a:schemeClr val="tx1"/>
                </a:solidFill>
                <a:latin typeface="IBM Plex Sans" panose="020B0503050000000000" pitchFamily="34" charset="0"/>
              </a:rPr>
              <a:t>Edit Email Template</a:t>
            </a:r>
          </a:p>
        </p:txBody>
      </p:sp>
      <p:sp>
        <p:nvSpPr>
          <p:cNvPr id="3" name="Content Placeholder 2"/>
          <p:cNvSpPr>
            <a:spLocks noGrp="1"/>
          </p:cNvSpPr>
          <p:nvPr>
            <p:ph idx="1"/>
          </p:nvPr>
        </p:nvSpPr>
        <p:spPr>
          <a:xfrm>
            <a:off x="115135" y="670621"/>
            <a:ext cx="8800266" cy="3999502"/>
          </a:xfrm>
        </p:spPr>
        <p:txBody>
          <a:bodyPr>
            <a:normAutofit/>
          </a:bodyPr>
          <a:lstStyle/>
          <a:p>
            <a:pPr>
              <a:lnSpc>
                <a:spcPct val="150000"/>
              </a:lnSpc>
              <a:spcBef>
                <a:spcPts val="0"/>
              </a:spcBef>
            </a:pPr>
            <a:r>
              <a:rPr lang="en-US" sz="1200" dirty="0">
                <a:solidFill>
                  <a:schemeClr val="tx1"/>
                </a:solidFill>
                <a:latin typeface="IBM Plex Sans" panose="020B0503050000000000" pitchFamily="34" charset="0"/>
              </a:rPr>
              <a:t>Enter the text content, images, and links for the body of the email. Use the </a:t>
            </a:r>
            <a:r>
              <a:rPr lang="en-US" sz="1200" b="1" dirty="0">
                <a:solidFill>
                  <a:schemeClr val="tx1"/>
                </a:solidFill>
                <a:latin typeface="IBM Plex Sans" panose="020B0503050000000000" pitchFamily="34" charset="0"/>
              </a:rPr>
              <a:t>Text Editor</a:t>
            </a:r>
            <a:r>
              <a:rPr lang="en-US" sz="1200" dirty="0">
                <a:solidFill>
                  <a:schemeClr val="tx1"/>
                </a:solidFill>
                <a:latin typeface="IBM Plex Sans" panose="020B0503050000000000" pitchFamily="34" charset="0"/>
              </a:rPr>
              <a:t> to format your text and add images or links. Use the </a:t>
            </a:r>
            <a:r>
              <a:rPr lang="en-US" sz="1200" b="1" dirty="0">
                <a:solidFill>
                  <a:schemeClr val="tx1"/>
                </a:solidFill>
                <a:latin typeface="IBM Plex Sans" panose="020B0503050000000000" pitchFamily="34" charset="0"/>
              </a:rPr>
              <a:t>Markers</a:t>
            </a:r>
            <a:r>
              <a:rPr lang="en-US" sz="1200" dirty="0">
                <a:solidFill>
                  <a:schemeClr val="tx1"/>
                </a:solidFill>
                <a:latin typeface="IBM Plex Sans" panose="020B0503050000000000" pitchFamily="34" charset="0"/>
              </a:rPr>
              <a:t> section to drag and drop any desired Markers into the body of the email.</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FFFF"/>
              </a:solidFill>
              <a:effectLst/>
              <a:uLnTx/>
              <a:uFillTx/>
              <a:latin typeface="Arial"/>
              <a:ea typeface="+mn-ea"/>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0000"/>
              </a:solidFill>
              <a:effectLst/>
              <a:uLnTx/>
              <a:uFillTx/>
              <a:latin typeface="Arial"/>
              <a:ea typeface="+mn-ea"/>
              <a:cs typeface="Arial"/>
            </a:endParaRPr>
          </a:p>
        </p:txBody>
      </p:sp>
      <p:pic>
        <p:nvPicPr>
          <p:cNvPr id="5" name="Picture 4">
            <a:extLst>
              <a:ext uri="{FF2B5EF4-FFF2-40B4-BE49-F238E27FC236}">
                <a16:creationId xmlns:a16="http://schemas.microsoft.com/office/drawing/2014/main" id="{EE5A8EAE-74CB-4B10-B682-3C634B874CA4}"/>
              </a:ext>
            </a:extLst>
          </p:cNvPr>
          <p:cNvPicPr>
            <a:picLocks noChangeAspect="1"/>
          </p:cNvPicPr>
          <p:nvPr/>
        </p:nvPicPr>
        <p:blipFill>
          <a:blip r:embed="rId2"/>
          <a:stretch>
            <a:fillRect/>
          </a:stretch>
        </p:blipFill>
        <p:spPr>
          <a:xfrm>
            <a:off x="716378" y="1361455"/>
            <a:ext cx="7301345" cy="2817367"/>
          </a:xfrm>
          <a:prstGeom prst="rect">
            <a:avLst/>
          </a:prstGeom>
          <a:ln>
            <a:solidFill>
              <a:schemeClr val="accent6">
                <a:lumMod val="50000"/>
              </a:schemeClr>
            </a:solidFill>
          </a:ln>
        </p:spPr>
      </p:pic>
    </p:spTree>
    <p:extLst>
      <p:ext uri="{BB962C8B-B14F-4D97-AF65-F5344CB8AC3E}">
        <p14:creationId xmlns:p14="http://schemas.microsoft.com/office/powerpoint/2010/main" val="3787244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1200" dirty="0">
                <a:solidFill>
                  <a:schemeClr val="tx1"/>
                </a:solidFill>
                <a:latin typeface="IBM Plex Sans" panose="020B0503050000000000" pitchFamily="34" charset="0"/>
              </a:rPr>
              <a:t>Publish Email Template</a:t>
            </a:r>
          </a:p>
        </p:txBody>
      </p:sp>
      <p:sp>
        <p:nvSpPr>
          <p:cNvPr id="3" name="Content Placeholder 2"/>
          <p:cNvSpPr>
            <a:spLocks noGrp="1"/>
          </p:cNvSpPr>
          <p:nvPr>
            <p:ph idx="1"/>
          </p:nvPr>
        </p:nvSpPr>
        <p:spPr>
          <a:xfrm>
            <a:off x="115135" y="670621"/>
            <a:ext cx="8800266" cy="3999502"/>
          </a:xfrm>
        </p:spPr>
        <p:txBody>
          <a:bodyPr>
            <a:normAutofit/>
          </a:bodyPr>
          <a:lstStyle/>
          <a:p>
            <a:pPr>
              <a:lnSpc>
                <a:spcPct val="150000"/>
              </a:lnSpc>
              <a:spcBef>
                <a:spcPts val="0"/>
              </a:spcBef>
            </a:pPr>
            <a:r>
              <a:rPr lang="en-US" sz="1200" dirty="0">
                <a:solidFill>
                  <a:schemeClr val="tx1"/>
                </a:solidFill>
                <a:latin typeface="IBM Plex Sans" panose="020B0503050000000000" pitchFamily="34" charset="0"/>
              </a:rPr>
              <a:t>Once your updates have been completed, select </a:t>
            </a:r>
            <a:r>
              <a:rPr lang="en-US" sz="1200" b="1" dirty="0">
                <a:solidFill>
                  <a:schemeClr val="tx1"/>
                </a:solidFill>
                <a:latin typeface="IBM Plex Sans" panose="020B0503050000000000" pitchFamily="34" charset="0"/>
              </a:rPr>
              <a:t>Publish email</a:t>
            </a:r>
            <a:r>
              <a:rPr lang="en-US" sz="1200" dirty="0">
                <a:solidFill>
                  <a:schemeClr val="tx1"/>
                </a:solidFill>
                <a:latin typeface="IBM Plex Sans" panose="020B0503050000000000" pitchFamily="34" charset="0"/>
              </a:rPr>
              <a:t>. Once published, the email template will be </a:t>
            </a:r>
            <a:r>
              <a:rPr lang="en-US" sz="1200" b="1" dirty="0">
                <a:solidFill>
                  <a:schemeClr val="tx1"/>
                </a:solidFill>
                <a:latin typeface="IBM Plex Sans" panose="020B0503050000000000" pitchFamily="34" charset="0"/>
              </a:rPr>
              <a:t>live</a:t>
            </a:r>
            <a:r>
              <a:rPr lang="en-US" sz="1200" dirty="0">
                <a:solidFill>
                  <a:schemeClr val="tx1"/>
                </a:solidFill>
                <a:latin typeface="IBM Plex Sans" panose="020B0503050000000000" pitchFamily="34" charset="0"/>
              </a:rPr>
              <a:t> and will be reflected in the product immediately. Select </a:t>
            </a:r>
            <a:r>
              <a:rPr lang="en-US" sz="1200" b="1" dirty="0">
                <a:solidFill>
                  <a:schemeClr val="tx1"/>
                </a:solidFill>
                <a:latin typeface="IBM Plex Sans" panose="020B0503050000000000" pitchFamily="34" charset="0"/>
              </a:rPr>
              <a:t>Publish</a:t>
            </a:r>
            <a:r>
              <a:rPr lang="en-US" sz="1200" dirty="0">
                <a:solidFill>
                  <a:schemeClr val="tx1"/>
                </a:solidFill>
                <a:latin typeface="IBM Plex Sans" panose="020B0503050000000000" pitchFamily="34" charset="0"/>
              </a:rPr>
              <a:t> again to confirm and finalize.</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FFFF"/>
              </a:solidFill>
              <a:effectLst/>
              <a:uLnTx/>
              <a:uFillTx/>
              <a:latin typeface="Arial"/>
              <a:ea typeface="+mn-ea"/>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0000"/>
              </a:solidFill>
              <a:effectLst/>
              <a:uLnTx/>
              <a:uFillTx/>
              <a:latin typeface="Arial"/>
              <a:ea typeface="+mn-ea"/>
              <a:cs typeface="Arial"/>
            </a:endParaRPr>
          </a:p>
        </p:txBody>
      </p:sp>
      <p:pic>
        <p:nvPicPr>
          <p:cNvPr id="4" name="Picture 3">
            <a:extLst>
              <a:ext uri="{FF2B5EF4-FFF2-40B4-BE49-F238E27FC236}">
                <a16:creationId xmlns:a16="http://schemas.microsoft.com/office/drawing/2014/main" id="{3BA64C0A-3028-4F80-BAB8-74B8AB99A0B2}"/>
              </a:ext>
            </a:extLst>
          </p:cNvPr>
          <p:cNvPicPr>
            <a:picLocks noChangeAspect="1"/>
          </p:cNvPicPr>
          <p:nvPr/>
        </p:nvPicPr>
        <p:blipFill>
          <a:blip r:embed="rId2"/>
          <a:stretch>
            <a:fillRect/>
          </a:stretch>
        </p:blipFill>
        <p:spPr>
          <a:xfrm>
            <a:off x="115134" y="1305387"/>
            <a:ext cx="3947333" cy="1607746"/>
          </a:xfrm>
          <a:prstGeom prst="rect">
            <a:avLst/>
          </a:prstGeom>
          <a:ln>
            <a:solidFill>
              <a:schemeClr val="accent6">
                <a:lumMod val="50000"/>
              </a:schemeClr>
            </a:solidFill>
          </a:ln>
        </p:spPr>
      </p:pic>
      <p:pic>
        <p:nvPicPr>
          <p:cNvPr id="8" name="Picture 7">
            <a:extLst>
              <a:ext uri="{FF2B5EF4-FFF2-40B4-BE49-F238E27FC236}">
                <a16:creationId xmlns:a16="http://schemas.microsoft.com/office/drawing/2014/main" id="{1F059706-06D2-4BD0-BC47-E8F2786D5E16}"/>
              </a:ext>
            </a:extLst>
          </p:cNvPr>
          <p:cNvPicPr>
            <a:picLocks noChangeAspect="1"/>
          </p:cNvPicPr>
          <p:nvPr/>
        </p:nvPicPr>
        <p:blipFill>
          <a:blip r:embed="rId3"/>
          <a:stretch>
            <a:fillRect/>
          </a:stretch>
        </p:blipFill>
        <p:spPr>
          <a:xfrm>
            <a:off x="3530924" y="2109260"/>
            <a:ext cx="3325908" cy="1987503"/>
          </a:xfrm>
          <a:prstGeom prst="rect">
            <a:avLst/>
          </a:prstGeom>
          <a:ln>
            <a:solidFill>
              <a:schemeClr val="accent6">
                <a:lumMod val="50000"/>
              </a:schemeClr>
            </a:solidFill>
          </a:ln>
        </p:spPr>
      </p:pic>
      <p:pic>
        <p:nvPicPr>
          <p:cNvPr id="9" name="Picture 8">
            <a:extLst>
              <a:ext uri="{FF2B5EF4-FFF2-40B4-BE49-F238E27FC236}">
                <a16:creationId xmlns:a16="http://schemas.microsoft.com/office/drawing/2014/main" id="{EC95B503-DCAF-4F6E-9E4C-40EED73A0FBB}"/>
              </a:ext>
            </a:extLst>
          </p:cNvPr>
          <p:cNvPicPr>
            <a:picLocks noChangeAspect="1"/>
          </p:cNvPicPr>
          <p:nvPr/>
        </p:nvPicPr>
        <p:blipFill>
          <a:blip r:embed="rId4"/>
          <a:stretch>
            <a:fillRect/>
          </a:stretch>
        </p:blipFill>
        <p:spPr>
          <a:xfrm>
            <a:off x="6346554" y="3981252"/>
            <a:ext cx="2797445" cy="1161057"/>
          </a:xfrm>
          <a:prstGeom prst="rect">
            <a:avLst/>
          </a:prstGeom>
          <a:ln>
            <a:solidFill>
              <a:schemeClr val="accent6">
                <a:lumMod val="50000"/>
              </a:schemeClr>
            </a:solidFill>
          </a:ln>
        </p:spPr>
      </p:pic>
    </p:spTree>
    <p:extLst>
      <p:ext uri="{BB962C8B-B14F-4D97-AF65-F5344CB8AC3E}">
        <p14:creationId xmlns:p14="http://schemas.microsoft.com/office/powerpoint/2010/main" val="40474612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Send Test Email</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4078562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1200" dirty="0">
                <a:solidFill>
                  <a:schemeClr val="tx1"/>
                </a:solidFill>
                <a:latin typeface="IBM Plex Sans" panose="020B0503050000000000" pitchFamily="34" charset="0"/>
              </a:rPr>
              <a:t>Send Test Email</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200" dirty="0">
                <a:solidFill>
                  <a:schemeClr val="tx1"/>
                </a:solidFill>
                <a:latin typeface="IBM Plex Sans" panose="020B0503050000000000" pitchFamily="34" charset="0"/>
              </a:rPr>
              <a:t>Locate the email template-&gt;select </a:t>
            </a:r>
            <a:r>
              <a:rPr lang="en-US" sz="1200" b="1" dirty="0">
                <a:solidFill>
                  <a:schemeClr val="tx1"/>
                </a:solidFill>
                <a:latin typeface="IBM Plex Sans" panose="020B0503050000000000" pitchFamily="34" charset="0"/>
              </a:rPr>
              <a:t>Send test email</a:t>
            </a:r>
            <a:r>
              <a:rPr lang="en-US" sz="1200" dirty="0">
                <a:solidFill>
                  <a:schemeClr val="tx1"/>
                </a:solidFill>
                <a:latin typeface="IBM Plex Sans" panose="020B0503050000000000" pitchFamily="34" charset="0"/>
              </a:rPr>
              <a:t> from the </a:t>
            </a:r>
            <a:r>
              <a:rPr lang="en-US" sz="1200" b="1" dirty="0">
                <a:solidFill>
                  <a:schemeClr val="tx1"/>
                </a:solidFill>
                <a:latin typeface="IBM Plex Sans" panose="020B0503050000000000" pitchFamily="34" charset="0"/>
              </a:rPr>
              <a:t>Card view</a:t>
            </a:r>
            <a:r>
              <a:rPr lang="en-US" sz="1200" dirty="0">
                <a:solidFill>
                  <a:schemeClr val="tx1"/>
                </a:solidFill>
                <a:latin typeface="IBM Plex Sans" panose="020B0503050000000000" pitchFamily="34" charset="0"/>
              </a:rPr>
              <a:t> OR select</a:t>
            </a:r>
            <a:r>
              <a:rPr lang="en-US" sz="1200" b="1" dirty="0">
                <a:solidFill>
                  <a:schemeClr val="tx1"/>
                </a:solidFill>
                <a:latin typeface="IBM Plex Sans" panose="020B0503050000000000" pitchFamily="34" charset="0"/>
              </a:rPr>
              <a:t> Actions</a:t>
            </a:r>
            <a:r>
              <a:rPr lang="en-US" sz="1200" dirty="0">
                <a:solidFill>
                  <a:schemeClr val="tx1"/>
                </a:solidFill>
                <a:latin typeface="IBM Plex Sans" panose="020B0503050000000000" pitchFamily="34" charset="0"/>
              </a:rPr>
              <a:t>-</a:t>
            </a:r>
            <a:r>
              <a:rPr lang="en-US" sz="1200" b="1" dirty="0">
                <a:solidFill>
                  <a:schemeClr val="tx1"/>
                </a:solidFill>
                <a:latin typeface="IBM Plex Sans" panose="020B0503050000000000" pitchFamily="34" charset="0"/>
              </a:rPr>
              <a:t>&gt;Send test email</a:t>
            </a:r>
            <a:r>
              <a:rPr lang="en-US" sz="1200" dirty="0">
                <a:solidFill>
                  <a:schemeClr val="tx1"/>
                </a:solidFill>
                <a:latin typeface="IBM Plex Sans" panose="020B0503050000000000" pitchFamily="34" charset="0"/>
              </a:rPr>
              <a:t> from the </a:t>
            </a:r>
            <a:r>
              <a:rPr lang="en-US" sz="1200" b="1" dirty="0">
                <a:solidFill>
                  <a:schemeClr val="tx1"/>
                </a:solidFill>
                <a:latin typeface="IBM Plex Sans" panose="020B0503050000000000" pitchFamily="34" charset="0"/>
              </a:rPr>
              <a:t>List view.</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FFFF"/>
              </a:solidFill>
              <a:effectLst/>
              <a:uLnTx/>
              <a:uFillTx/>
              <a:latin typeface="Arial"/>
              <a:ea typeface="+mn-ea"/>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0000"/>
              </a:solidFill>
              <a:effectLst/>
              <a:uLnTx/>
              <a:uFillTx/>
              <a:latin typeface="Arial"/>
              <a:ea typeface="+mn-ea"/>
              <a:cs typeface="Arial"/>
            </a:endParaRPr>
          </a:p>
        </p:txBody>
      </p:sp>
      <p:pic>
        <p:nvPicPr>
          <p:cNvPr id="4" name="Picture 3">
            <a:extLst>
              <a:ext uri="{FF2B5EF4-FFF2-40B4-BE49-F238E27FC236}">
                <a16:creationId xmlns:a16="http://schemas.microsoft.com/office/drawing/2014/main" id="{4A0859AE-0101-4A9B-88D6-B17E5AE3C215}"/>
              </a:ext>
            </a:extLst>
          </p:cNvPr>
          <p:cNvPicPr>
            <a:picLocks noChangeAspect="1"/>
          </p:cNvPicPr>
          <p:nvPr/>
        </p:nvPicPr>
        <p:blipFill>
          <a:blip r:embed="rId2"/>
          <a:stretch>
            <a:fillRect/>
          </a:stretch>
        </p:blipFill>
        <p:spPr>
          <a:xfrm>
            <a:off x="228599" y="983673"/>
            <a:ext cx="4893881" cy="2091402"/>
          </a:xfrm>
          <a:prstGeom prst="rect">
            <a:avLst/>
          </a:prstGeom>
          <a:ln>
            <a:solidFill>
              <a:schemeClr val="accent6">
                <a:lumMod val="50000"/>
              </a:schemeClr>
            </a:solidFill>
          </a:ln>
        </p:spPr>
      </p:pic>
      <p:pic>
        <p:nvPicPr>
          <p:cNvPr id="8" name="Picture 7">
            <a:extLst>
              <a:ext uri="{FF2B5EF4-FFF2-40B4-BE49-F238E27FC236}">
                <a16:creationId xmlns:a16="http://schemas.microsoft.com/office/drawing/2014/main" id="{6B1884F7-79A1-4B16-8BDD-F11BC30D26AA}"/>
              </a:ext>
            </a:extLst>
          </p:cNvPr>
          <p:cNvPicPr>
            <a:picLocks noChangeAspect="1"/>
          </p:cNvPicPr>
          <p:nvPr/>
        </p:nvPicPr>
        <p:blipFill>
          <a:blip r:embed="rId3"/>
          <a:stretch>
            <a:fillRect/>
          </a:stretch>
        </p:blipFill>
        <p:spPr>
          <a:xfrm>
            <a:off x="4367051" y="2945337"/>
            <a:ext cx="4582164" cy="1924319"/>
          </a:xfrm>
          <a:prstGeom prst="rect">
            <a:avLst/>
          </a:prstGeom>
          <a:ln>
            <a:solidFill>
              <a:schemeClr val="accent6">
                <a:lumMod val="50000"/>
              </a:schemeClr>
            </a:solidFill>
          </a:ln>
        </p:spPr>
      </p:pic>
    </p:spTree>
    <p:extLst>
      <p:ext uri="{BB962C8B-B14F-4D97-AF65-F5344CB8AC3E}">
        <p14:creationId xmlns:p14="http://schemas.microsoft.com/office/powerpoint/2010/main" val="1883757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1200" dirty="0">
                <a:solidFill>
                  <a:schemeClr val="tx1"/>
                </a:solidFill>
                <a:latin typeface="IBM Plex Sans" panose="020B0503050000000000" pitchFamily="34" charset="0"/>
              </a:rPr>
              <a:t>Send Test Email</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200" dirty="0">
                <a:solidFill>
                  <a:schemeClr val="tx1"/>
                </a:solidFill>
                <a:latin typeface="IBM Plex Sans" panose="020B0503050000000000" pitchFamily="34" charset="0"/>
              </a:rPr>
              <a:t>Provide values for the Markers that will reflect in your test email. The </a:t>
            </a:r>
            <a:r>
              <a:rPr lang="en-US" sz="1200" b="1" dirty="0">
                <a:solidFill>
                  <a:schemeClr val="tx1"/>
                </a:solidFill>
                <a:latin typeface="IBM Plex Sans" panose="020B0503050000000000" pitchFamily="34" charset="0"/>
              </a:rPr>
              <a:t>Recipient email</a:t>
            </a:r>
            <a:r>
              <a:rPr lang="en-US" sz="1200" dirty="0">
                <a:solidFill>
                  <a:schemeClr val="tx1"/>
                </a:solidFill>
                <a:latin typeface="IBM Plex Sans" panose="020B0503050000000000" pitchFamily="34" charset="0"/>
              </a:rPr>
              <a:t> will determine where the test email is sent to.</a:t>
            </a:r>
          </a:p>
          <a:p>
            <a:pPr>
              <a:spcBef>
                <a:spcPts val="0"/>
              </a:spcBef>
            </a:pPr>
            <a:endParaRPr lang="en-US" sz="1200" dirty="0">
              <a:solidFill>
                <a:schemeClr val="tx1"/>
              </a:solidFill>
              <a:latin typeface="IBM Plex Sans" panose="020B0503050000000000" pitchFamily="34" charset="0"/>
            </a:endParaRPr>
          </a:p>
          <a:p>
            <a:pPr>
              <a:spcBef>
                <a:spcPts val="0"/>
              </a:spcBef>
            </a:pPr>
            <a:r>
              <a:rPr lang="en-US" sz="1200" dirty="0">
                <a:solidFill>
                  <a:schemeClr val="tx1"/>
                </a:solidFill>
                <a:latin typeface="IBM Plex Sans" panose="020B0503050000000000" pitchFamily="34" charset="0"/>
              </a:rPr>
              <a:t>Select </a:t>
            </a:r>
            <a:r>
              <a:rPr lang="en-US" sz="1200" b="1" dirty="0">
                <a:solidFill>
                  <a:schemeClr val="tx1"/>
                </a:solidFill>
                <a:latin typeface="IBM Plex Sans" panose="020B0503050000000000" pitchFamily="34" charset="0"/>
              </a:rPr>
              <a:t>Send test email</a:t>
            </a:r>
            <a:r>
              <a:rPr lang="en-US" sz="1200" dirty="0">
                <a:solidFill>
                  <a:schemeClr val="tx1"/>
                </a:solidFill>
                <a:latin typeface="IBM Plex Sans" panose="020B0503050000000000" pitchFamily="34" charset="0"/>
              </a:rPr>
              <a:t>.</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FFFF"/>
              </a:solidFill>
              <a:effectLst/>
              <a:uLnTx/>
              <a:uFillTx/>
              <a:latin typeface="Arial"/>
              <a:ea typeface="+mn-ea"/>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0000"/>
              </a:solidFill>
              <a:effectLst/>
              <a:uLnTx/>
              <a:uFillTx/>
              <a:latin typeface="Arial"/>
              <a:ea typeface="+mn-ea"/>
              <a:cs typeface="Arial"/>
            </a:endParaRPr>
          </a:p>
        </p:txBody>
      </p:sp>
      <p:pic>
        <p:nvPicPr>
          <p:cNvPr id="5" name="Picture 4">
            <a:extLst>
              <a:ext uri="{FF2B5EF4-FFF2-40B4-BE49-F238E27FC236}">
                <a16:creationId xmlns:a16="http://schemas.microsoft.com/office/drawing/2014/main" id="{3F133796-AF7C-4E4D-ADFE-550D1381520A}"/>
              </a:ext>
            </a:extLst>
          </p:cNvPr>
          <p:cNvPicPr>
            <a:picLocks noChangeAspect="1"/>
          </p:cNvPicPr>
          <p:nvPr/>
        </p:nvPicPr>
        <p:blipFill>
          <a:blip r:embed="rId2"/>
          <a:stretch>
            <a:fillRect/>
          </a:stretch>
        </p:blipFill>
        <p:spPr>
          <a:xfrm>
            <a:off x="115134" y="1507418"/>
            <a:ext cx="6805211" cy="2128663"/>
          </a:xfrm>
          <a:prstGeom prst="rect">
            <a:avLst/>
          </a:prstGeom>
          <a:ln>
            <a:solidFill>
              <a:schemeClr val="accent6">
                <a:lumMod val="50000"/>
              </a:schemeClr>
            </a:solidFill>
          </a:ln>
        </p:spPr>
      </p:pic>
      <p:pic>
        <p:nvPicPr>
          <p:cNvPr id="9" name="Picture 8">
            <a:extLst>
              <a:ext uri="{FF2B5EF4-FFF2-40B4-BE49-F238E27FC236}">
                <a16:creationId xmlns:a16="http://schemas.microsoft.com/office/drawing/2014/main" id="{73F32B0D-500B-409F-AFE5-32AB7099F539}"/>
              </a:ext>
            </a:extLst>
          </p:cNvPr>
          <p:cNvPicPr>
            <a:picLocks noChangeAspect="1"/>
          </p:cNvPicPr>
          <p:nvPr/>
        </p:nvPicPr>
        <p:blipFill>
          <a:blip r:embed="rId3"/>
          <a:stretch>
            <a:fillRect/>
          </a:stretch>
        </p:blipFill>
        <p:spPr>
          <a:xfrm>
            <a:off x="5371834" y="1780309"/>
            <a:ext cx="3539444" cy="3141518"/>
          </a:xfrm>
          <a:prstGeom prst="rect">
            <a:avLst/>
          </a:prstGeom>
          <a:ln>
            <a:solidFill>
              <a:schemeClr val="accent6">
                <a:lumMod val="50000"/>
              </a:schemeClr>
            </a:solidFill>
          </a:ln>
        </p:spPr>
      </p:pic>
    </p:spTree>
    <p:extLst>
      <p:ext uri="{BB962C8B-B14F-4D97-AF65-F5344CB8AC3E}">
        <p14:creationId xmlns:p14="http://schemas.microsoft.com/office/powerpoint/2010/main" val="1250809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1200" dirty="0">
                <a:solidFill>
                  <a:schemeClr val="tx1"/>
                </a:solidFill>
                <a:latin typeface="IBM Plex Sans" panose="020B0503050000000000" pitchFamily="34" charset="0"/>
              </a:rPr>
              <a:t>Send Test Email</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200" dirty="0">
                <a:solidFill>
                  <a:schemeClr val="tx1"/>
                </a:solidFill>
                <a:latin typeface="IBM Plex Sans" panose="020B0503050000000000" pitchFamily="34" charset="0"/>
              </a:rPr>
              <a:t>Review the test email. If any corrections are needed, return to </a:t>
            </a:r>
            <a:r>
              <a:rPr lang="en-US" sz="1200" b="1" dirty="0">
                <a:solidFill>
                  <a:schemeClr val="tx1"/>
                </a:solidFill>
                <a:latin typeface="IBM Plex Sans" panose="020B0503050000000000" pitchFamily="34" charset="0"/>
              </a:rPr>
              <a:t>Manage Email Templates</a:t>
            </a:r>
            <a:r>
              <a:rPr lang="en-US" sz="1200" dirty="0">
                <a:solidFill>
                  <a:schemeClr val="tx1"/>
                </a:solidFill>
                <a:latin typeface="IBM Plex Sans" panose="020B0503050000000000" pitchFamily="34" charset="0"/>
              </a:rPr>
              <a:t> and edit the template.</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FFFF"/>
              </a:solidFill>
              <a:effectLst/>
              <a:uLnTx/>
              <a:uFillTx/>
              <a:latin typeface="Arial"/>
              <a:ea typeface="+mn-ea"/>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solidFill>
                  <a:srgbClr val="FF0000"/>
                </a:solidFill>
              </a:ln>
              <a:solidFill>
                <a:srgbClr val="FF0000"/>
              </a:solidFill>
              <a:effectLst/>
              <a:uLnTx/>
              <a:uFillTx/>
              <a:latin typeface="Arial"/>
              <a:ea typeface="+mn-ea"/>
              <a:cs typeface="Arial"/>
            </a:endParaRPr>
          </a:p>
        </p:txBody>
      </p:sp>
      <p:pic>
        <p:nvPicPr>
          <p:cNvPr id="4" name="Picture 3">
            <a:extLst>
              <a:ext uri="{FF2B5EF4-FFF2-40B4-BE49-F238E27FC236}">
                <a16:creationId xmlns:a16="http://schemas.microsoft.com/office/drawing/2014/main" id="{4B77A0FC-DF72-4A07-BE5C-A92A0B5B4702}"/>
              </a:ext>
            </a:extLst>
          </p:cNvPr>
          <p:cNvPicPr>
            <a:picLocks noChangeAspect="1"/>
          </p:cNvPicPr>
          <p:nvPr/>
        </p:nvPicPr>
        <p:blipFill>
          <a:blip r:embed="rId2"/>
          <a:stretch>
            <a:fillRect/>
          </a:stretch>
        </p:blipFill>
        <p:spPr>
          <a:xfrm>
            <a:off x="1233021" y="1223774"/>
            <a:ext cx="6677957" cy="2695951"/>
          </a:xfrm>
          <a:prstGeom prst="rect">
            <a:avLst/>
          </a:prstGeom>
        </p:spPr>
      </p:pic>
    </p:spTree>
    <p:extLst>
      <p:ext uri="{BB962C8B-B14F-4D97-AF65-F5344CB8AC3E}">
        <p14:creationId xmlns:p14="http://schemas.microsoft.com/office/powerpoint/2010/main" val="38076476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1200" dirty="0">
                <a:solidFill>
                  <a:schemeClr val="tx1"/>
                </a:solidFill>
                <a:latin typeface="IBM Plex Sans" panose="020B0503050000000000" pitchFamily="34" charset="0"/>
              </a:rPr>
              <a:t>Resources</a:t>
            </a:r>
          </a:p>
        </p:txBody>
      </p:sp>
      <p:sp>
        <p:nvSpPr>
          <p:cNvPr id="3" name="Content Placeholder 2"/>
          <p:cNvSpPr>
            <a:spLocks noGrp="1"/>
          </p:cNvSpPr>
          <p:nvPr>
            <p:ph idx="1"/>
          </p:nvPr>
        </p:nvSpPr>
        <p:spPr>
          <a:xfrm>
            <a:off x="300039" y="890202"/>
            <a:ext cx="8490670" cy="3864879"/>
          </a:xfrm>
        </p:spPr>
        <p:txBody>
          <a:bodyPr>
            <a:normAutofit/>
          </a:bodyPr>
          <a:lstStyle/>
          <a:p>
            <a:pPr lvl="0">
              <a:spcAft>
                <a:spcPts val="600"/>
              </a:spcAft>
            </a:pPr>
            <a:r>
              <a:rPr lang="en-US" b="1" dirty="0">
                <a:solidFill>
                  <a:schemeClr val="tx1"/>
                </a:solidFill>
                <a:latin typeface="+mn-lt"/>
              </a:rPr>
              <a:t>Manage Email Templates Admin Guide</a:t>
            </a:r>
          </a:p>
          <a:p>
            <a:pPr>
              <a:spcBef>
                <a:spcPts val="0"/>
              </a:spcBef>
            </a:pPr>
            <a:r>
              <a:rPr lang="en-US" sz="1200" dirty="0">
                <a:hlinkClick r:id="rId2"/>
              </a:rPr>
              <a:t>https://www.ibm.com/support/knowledgecenter/SS7MHN/Administration_Application_Guide/manage_email_templates.html</a:t>
            </a:r>
            <a:r>
              <a:rPr lang="en-US" sz="1200" dirty="0">
                <a:latin typeface="+mn-lt"/>
              </a:rPr>
              <a:t> </a:t>
            </a:r>
          </a:p>
          <a:p>
            <a:pPr>
              <a:spcBef>
                <a:spcPts val="0"/>
              </a:spcBef>
            </a:pPr>
            <a:endParaRPr lang="en-US" b="1" dirty="0">
              <a:solidFill>
                <a:schemeClr val="tx1"/>
              </a:solidFill>
              <a:latin typeface="IBM Plex Sans" panose="020B0503050000000000" pitchFamily="34" charset="0"/>
            </a:endParaRPr>
          </a:p>
          <a:p>
            <a:pPr>
              <a:spcBef>
                <a:spcPts val="0"/>
              </a:spcBef>
            </a:pPr>
            <a:r>
              <a:rPr lang="en-US" b="1" dirty="0">
                <a:solidFill>
                  <a:schemeClr val="tx1"/>
                </a:solidFill>
                <a:latin typeface="IBM Plex Sans" panose="020B0503050000000000" pitchFamily="34" charset="0"/>
              </a:rPr>
              <a:t>Manage Email Templates eLearning Video</a:t>
            </a:r>
          </a:p>
          <a:p>
            <a:pPr>
              <a:spcBef>
                <a:spcPts val="600"/>
              </a:spcBef>
            </a:pPr>
            <a:r>
              <a:rPr lang="en-US" sz="1200" dirty="0">
                <a:hlinkClick r:id="rId3"/>
              </a:rPr>
              <a:t>https://media.kenexa.com/Training/TSAdmin/Sims/12ManageEmailTemplates/12ManageEmailTemplates.html</a:t>
            </a:r>
            <a:endParaRPr lang="en-US" sz="1200" dirty="0"/>
          </a:p>
          <a:p>
            <a:pPr>
              <a:spcBef>
                <a:spcPts val="600"/>
              </a:spcBef>
            </a:pPr>
            <a:endParaRPr lang="en-US" sz="1800" dirty="0">
              <a:latin typeface="IBM Plex Sans" panose="020B0503050000000000" pitchFamily="34" charset="0"/>
            </a:endParaRPr>
          </a:p>
        </p:txBody>
      </p:sp>
    </p:spTree>
    <p:extLst>
      <p:ext uri="{BB962C8B-B14F-4D97-AF65-F5344CB8AC3E}">
        <p14:creationId xmlns:p14="http://schemas.microsoft.com/office/powerpoint/2010/main" val="3182714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April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1792982674"/>
              </p:ext>
            </p:extLst>
          </p:nvPr>
        </p:nvGraphicFramePr>
        <p:xfrm>
          <a:off x="228600" y="762213"/>
          <a:ext cx="8726214" cy="4144115"/>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78696">
                  <a:extLst>
                    <a:ext uri="{9D8B030D-6E8A-4147-A177-3AD203B41FA5}">
                      <a16:colId xmlns:a16="http://schemas.microsoft.com/office/drawing/2014/main" val="1573733701"/>
                    </a:ext>
                  </a:extLst>
                </a:gridCol>
                <a:gridCol w="1214508">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74697">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509054">
                <a:tc>
                  <a:txBody>
                    <a:bodyPr/>
                    <a:lstStyle/>
                    <a:p>
                      <a:endParaRPr lang="en-US" sz="1050" dirty="0"/>
                    </a:p>
                  </a:txBody>
                  <a:tcPr/>
                </a:tc>
                <a:tc>
                  <a:txBody>
                    <a:bodyPr/>
                    <a:lstStyle/>
                    <a:p>
                      <a:endParaRPr lang="en-US"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800" b="0" dirty="0">
                        <a:solidFill>
                          <a:schemeClr val="tx1"/>
                        </a:solidFill>
                      </a:endParaRPr>
                    </a:p>
                  </a:txBody>
                  <a:tcPr/>
                </a:tc>
                <a:tc>
                  <a:txBody>
                    <a:bodyPr/>
                    <a:lstStyle/>
                    <a:p>
                      <a:r>
                        <a:rPr lang="en-US" sz="900" dirty="0"/>
                        <a:t>1</a:t>
                      </a:r>
                    </a:p>
                    <a:p>
                      <a:endParaRPr lang="en-US" sz="900" dirty="0"/>
                    </a:p>
                  </a:txBody>
                  <a:tcPr/>
                </a:tc>
                <a:tc>
                  <a:txBody>
                    <a:bodyPr/>
                    <a:lstStyle/>
                    <a:p>
                      <a:r>
                        <a:rPr lang="en-US" sz="900" dirty="0"/>
                        <a:t>2</a:t>
                      </a:r>
                    </a:p>
                    <a:p>
                      <a:endParaRPr lang="en-US" sz="900" b="1" dirty="0"/>
                    </a:p>
                    <a:p>
                      <a:endParaRPr lang="en-US" sz="900" b="1" dirty="0"/>
                    </a:p>
                    <a:p>
                      <a:endParaRPr lang="en-US" sz="900" b="1" dirty="0"/>
                    </a:p>
                    <a:p>
                      <a:endParaRPr lang="en-US" sz="900" b="1" dirty="0"/>
                    </a:p>
                  </a:txBody>
                  <a:tcPr/>
                </a:tc>
                <a:tc>
                  <a:txBody>
                    <a:bodyPr/>
                    <a:lstStyle/>
                    <a:p>
                      <a:r>
                        <a:rPr lang="en-US" sz="900" dirty="0"/>
                        <a:t>3</a:t>
                      </a:r>
                    </a:p>
                  </a:txBody>
                  <a:tcPr/>
                </a:tc>
                <a:tc>
                  <a:txBody>
                    <a:bodyPr/>
                    <a:lstStyle/>
                    <a:p>
                      <a:r>
                        <a:rPr lang="en-US" sz="900" dirty="0"/>
                        <a:t>4</a:t>
                      </a:r>
                    </a:p>
                  </a:txBody>
                  <a:tcPr/>
                </a:tc>
                <a:extLst>
                  <a:ext uri="{0D108BD9-81ED-4DB2-BD59-A6C34878D82A}">
                    <a16:rowId xmlns:a16="http://schemas.microsoft.com/office/drawing/2014/main" val="1628256478"/>
                  </a:ext>
                </a:extLst>
              </a:tr>
              <a:tr h="853894">
                <a:tc>
                  <a:txBody>
                    <a:bodyPr/>
                    <a:lstStyle/>
                    <a:p>
                      <a:r>
                        <a:rPr lang="en-US" sz="1050" dirty="0"/>
                        <a:t>5</a:t>
                      </a:r>
                    </a:p>
                  </a:txBody>
                  <a:tcPr/>
                </a:tc>
                <a:tc>
                  <a:txBody>
                    <a:bodyPr/>
                    <a:lstStyle/>
                    <a:p>
                      <a:r>
                        <a:rPr lang="en-US" sz="900"/>
                        <a:t>5</a:t>
                      </a:r>
                      <a:endParaRPr lang="en-US" sz="900" dirty="0"/>
                    </a:p>
                  </a:txBody>
                  <a:tcPr/>
                </a:tc>
                <a:tc>
                  <a:txBody>
                    <a:bodyPr/>
                    <a:lstStyle/>
                    <a:p>
                      <a:r>
                        <a:rPr lang="en-US" sz="900" dirty="0"/>
                        <a:t>7</a:t>
                      </a:r>
                    </a:p>
                  </a:txBody>
                  <a:tcPr/>
                </a:tc>
                <a:tc>
                  <a:txBody>
                    <a:bodyPr/>
                    <a:lstStyle/>
                    <a:p>
                      <a:r>
                        <a:rPr lang="en-US" sz="900" dirty="0"/>
                        <a:t>8</a:t>
                      </a:r>
                    </a:p>
                  </a:txBody>
                  <a:tcPr/>
                </a:tc>
                <a:tc>
                  <a:txBody>
                    <a:bodyPr/>
                    <a:lstStyle/>
                    <a:p>
                      <a:r>
                        <a:rPr lang="en-US" sz="900" dirty="0"/>
                        <a:t>9</a:t>
                      </a:r>
                    </a:p>
                    <a:p>
                      <a:r>
                        <a:rPr lang="en-US" sz="900" b="1" dirty="0"/>
                        <a:t>Client: </a:t>
                      </a:r>
                      <a:r>
                        <a:rPr lang="en-US" sz="900" b="0" dirty="0">
                          <a:hlinkClick r:id="rId2"/>
                        </a:rPr>
                        <a:t>BrassRing 20.04.06 and Onboard Release Enablement (11:00 AM EST)</a:t>
                      </a:r>
                      <a:endParaRPr lang="en-US" sz="900" dirty="0"/>
                    </a:p>
                  </a:txBody>
                  <a:tcPr/>
                </a:tc>
                <a:tc>
                  <a:txBody>
                    <a:bodyPr/>
                    <a:lstStyle/>
                    <a:p>
                      <a:r>
                        <a:rPr lang="en-US" sz="900" dirty="0"/>
                        <a:t>10</a:t>
                      </a:r>
                    </a:p>
                  </a:txBody>
                  <a:tcPr/>
                </a:tc>
                <a:tc>
                  <a:txBody>
                    <a:bodyPr/>
                    <a:lstStyle/>
                    <a:p>
                      <a:r>
                        <a:rPr lang="en-US" sz="900" dirty="0"/>
                        <a:t>11</a:t>
                      </a:r>
                    </a:p>
                  </a:txBody>
                  <a:tcPr/>
                </a:tc>
                <a:extLst>
                  <a:ext uri="{0D108BD9-81ED-4DB2-BD59-A6C34878D82A}">
                    <a16:rowId xmlns:a16="http://schemas.microsoft.com/office/drawing/2014/main" val="634571686"/>
                  </a:ext>
                </a:extLst>
              </a:tr>
              <a:tr h="652106">
                <a:tc>
                  <a:txBody>
                    <a:bodyPr/>
                    <a:lstStyle/>
                    <a:p>
                      <a:r>
                        <a:rPr lang="en-US" sz="900" dirty="0"/>
                        <a:t>12</a:t>
                      </a:r>
                    </a:p>
                  </a:txBody>
                  <a:tcPr/>
                </a:tc>
                <a:tc>
                  <a:txBody>
                    <a:bodyPr/>
                    <a:lstStyle/>
                    <a:p>
                      <a:r>
                        <a:rPr lang="en-US" sz="900" dirty="0"/>
                        <a:t>13</a:t>
                      </a:r>
                    </a:p>
                    <a:p>
                      <a:endParaRPr lang="en-US" sz="900" b="1" dirty="0"/>
                    </a:p>
                  </a:txBody>
                  <a:tcPr/>
                </a:tc>
                <a:tc>
                  <a:txBody>
                    <a:bodyPr/>
                    <a:lstStyle/>
                    <a:p>
                      <a:r>
                        <a:rPr lang="en-US" sz="900" dirty="0"/>
                        <a:t>14</a:t>
                      </a:r>
                      <a:endParaRPr lang="en-US" sz="900" b="1" dirty="0"/>
                    </a:p>
                  </a:txBody>
                  <a:tcPr/>
                </a:tc>
                <a:tc>
                  <a:txBody>
                    <a:bodyPr/>
                    <a:lstStyle/>
                    <a:p>
                      <a:r>
                        <a:rPr lang="en-US" sz="900" dirty="0"/>
                        <a:t>15</a:t>
                      </a:r>
                    </a:p>
                    <a:p>
                      <a:endParaRPr lang="en-US" sz="900" b="1" dirty="0"/>
                    </a:p>
                  </a:txBody>
                  <a:tcPr/>
                </a:tc>
                <a:tc>
                  <a:txBody>
                    <a:bodyPr/>
                    <a:lstStyle/>
                    <a:p>
                      <a:r>
                        <a:rPr lang="en-US" sz="900" dirty="0"/>
                        <a:t>16</a:t>
                      </a:r>
                    </a:p>
                  </a:txBody>
                  <a:tcPr/>
                </a:tc>
                <a:tc>
                  <a:txBody>
                    <a:bodyPr/>
                    <a:lstStyle/>
                    <a:p>
                      <a:r>
                        <a:rPr lang="en-US" sz="900" dirty="0"/>
                        <a:t>17</a:t>
                      </a:r>
                    </a:p>
                  </a:txBody>
                  <a:tcPr/>
                </a:tc>
                <a:tc>
                  <a:txBody>
                    <a:bodyPr/>
                    <a:lstStyle/>
                    <a:p>
                      <a:r>
                        <a:rPr lang="en-US" sz="900" dirty="0"/>
                        <a:t>18</a:t>
                      </a:r>
                    </a:p>
                  </a:txBody>
                  <a:tcPr/>
                </a:tc>
                <a:extLst>
                  <a:ext uri="{0D108BD9-81ED-4DB2-BD59-A6C34878D82A}">
                    <a16:rowId xmlns:a16="http://schemas.microsoft.com/office/drawing/2014/main" val="1980404736"/>
                  </a:ext>
                </a:extLst>
              </a:tr>
              <a:tr h="746796">
                <a:tc>
                  <a:txBody>
                    <a:bodyPr/>
                    <a:lstStyle/>
                    <a:p>
                      <a:r>
                        <a:rPr lang="en-US" sz="900" dirty="0"/>
                        <a:t>19</a:t>
                      </a:r>
                    </a:p>
                  </a:txBody>
                  <a:tcPr/>
                </a:tc>
                <a:tc>
                  <a:txBody>
                    <a:bodyPr/>
                    <a:lstStyle/>
                    <a:p>
                      <a:r>
                        <a:rPr lang="en-US" sz="900" dirty="0"/>
                        <a:t>20</a:t>
                      </a:r>
                    </a:p>
                  </a:txBody>
                  <a:tcPr/>
                </a:tc>
                <a:tc>
                  <a:txBody>
                    <a:bodyPr/>
                    <a:lstStyle/>
                    <a:p>
                      <a:r>
                        <a:rPr lang="en-US" sz="900" dirty="0"/>
                        <a:t>21</a:t>
                      </a:r>
                    </a:p>
                    <a:p>
                      <a:r>
                        <a:rPr lang="en-US" sz="900" b="1" dirty="0"/>
                        <a:t>Client: </a:t>
                      </a:r>
                      <a:r>
                        <a:rPr lang="en-US" sz="900" b="0" dirty="0">
                          <a:hlinkClick r:id="rId3"/>
                        </a:rPr>
                        <a:t>Rules Automation Manager (RAM) Session (11:00 AM EST)</a:t>
                      </a:r>
                      <a:endParaRPr lang="en-US" sz="900" dirty="0"/>
                    </a:p>
                  </a:txBody>
                  <a:tcPr/>
                </a:tc>
                <a:tc>
                  <a:txBody>
                    <a:bodyPr/>
                    <a:lstStyle/>
                    <a:p>
                      <a:r>
                        <a:rPr lang="en-US" sz="900" dirty="0"/>
                        <a:t>22</a:t>
                      </a:r>
                    </a:p>
                    <a:p>
                      <a:endParaRPr lang="en-US" sz="900" b="1" dirty="0"/>
                    </a:p>
                    <a:p>
                      <a:endParaRPr lang="en-US" sz="900" dirty="0"/>
                    </a:p>
                  </a:txBody>
                  <a:tcPr/>
                </a:tc>
                <a:tc>
                  <a:txBody>
                    <a:bodyPr/>
                    <a:lstStyle/>
                    <a:p>
                      <a:r>
                        <a:rPr lang="en-US" sz="900" dirty="0"/>
                        <a:t>23</a:t>
                      </a:r>
                    </a:p>
                  </a:txBody>
                  <a:tcPr/>
                </a:tc>
                <a:tc>
                  <a:txBody>
                    <a:bodyPr/>
                    <a:lstStyle/>
                    <a:p>
                      <a:r>
                        <a:rPr lang="en-US" sz="900" dirty="0"/>
                        <a:t>24</a:t>
                      </a:r>
                    </a:p>
                  </a:txBody>
                  <a:tcPr/>
                </a:tc>
                <a:tc>
                  <a:txBody>
                    <a:bodyPr/>
                    <a:lstStyle/>
                    <a:p>
                      <a:r>
                        <a:rPr lang="en-US" sz="900" dirty="0"/>
                        <a:t>25</a:t>
                      </a:r>
                    </a:p>
                  </a:txBody>
                  <a:tcPr/>
                </a:tc>
                <a:extLst>
                  <a:ext uri="{0D108BD9-81ED-4DB2-BD59-A6C34878D82A}">
                    <a16:rowId xmlns:a16="http://schemas.microsoft.com/office/drawing/2014/main" val="1218527354"/>
                  </a:ext>
                </a:extLst>
              </a:tr>
              <a:tr h="748432">
                <a:tc>
                  <a:txBody>
                    <a:bodyPr/>
                    <a:lstStyle/>
                    <a:p>
                      <a:r>
                        <a:rPr lang="en-US" sz="900" dirty="0"/>
                        <a:t>26</a:t>
                      </a:r>
                    </a:p>
                  </a:txBody>
                  <a:tcPr/>
                </a:tc>
                <a:tc>
                  <a:txBody>
                    <a:bodyPr/>
                    <a:lstStyle/>
                    <a:p>
                      <a:r>
                        <a:rPr lang="en-US" sz="900" dirty="0"/>
                        <a:t>27</a:t>
                      </a:r>
                    </a:p>
                  </a:txBody>
                  <a:tcPr/>
                </a:tc>
                <a:tc>
                  <a:txBody>
                    <a:bodyPr/>
                    <a:lstStyle/>
                    <a:p>
                      <a:r>
                        <a:rPr lang="en-US" sz="900" dirty="0"/>
                        <a:t>28</a:t>
                      </a:r>
                    </a:p>
                  </a:txBody>
                  <a:tcPr/>
                </a:tc>
                <a:tc>
                  <a:txBody>
                    <a:bodyPr/>
                    <a:lstStyle/>
                    <a:p>
                      <a:r>
                        <a:rPr lang="en-US" sz="900" dirty="0"/>
                        <a:t>29</a:t>
                      </a:r>
                    </a:p>
                    <a:p>
                      <a:endParaRPr lang="en-US" sz="900" dirty="0"/>
                    </a:p>
                  </a:txBody>
                  <a:tcPr/>
                </a:tc>
                <a:tc>
                  <a:txBody>
                    <a:bodyPr/>
                    <a:lstStyle/>
                    <a:p>
                      <a:r>
                        <a:rPr lang="en-US" sz="900" dirty="0"/>
                        <a:t>30</a:t>
                      </a:r>
                    </a:p>
                  </a:txBody>
                  <a:tcPr/>
                </a:tc>
                <a:tc>
                  <a:txBody>
                    <a:bodyPr/>
                    <a:lstStyle/>
                    <a:p>
                      <a:endParaRPr lang="en-US" sz="1000" dirty="0"/>
                    </a:p>
                  </a:txBody>
                  <a:tcPr/>
                </a:tc>
                <a:tc>
                  <a:txBody>
                    <a:bodyPr/>
                    <a:lstStyle/>
                    <a:p>
                      <a:endParaRPr lang="en-US" sz="1050" dirty="0"/>
                    </a:p>
                  </a:txBody>
                  <a:tcPr/>
                </a:tc>
                <a:extLst>
                  <a:ext uri="{0D108BD9-81ED-4DB2-BD59-A6C34878D82A}">
                    <a16:rowId xmlns:a16="http://schemas.microsoft.com/office/drawing/2014/main" val="611195623"/>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4"/>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6659140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1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24396</TotalTime>
  <Words>1114</Words>
  <Application>Microsoft Office PowerPoint</Application>
  <PresentationFormat>On-screen Show (16:9)</PresentationFormat>
  <Paragraphs>146</Paragraphs>
  <Slides>28</Slides>
  <Notes>0</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28</vt:i4>
      </vt:variant>
    </vt:vector>
  </HeadingPairs>
  <TitlesOfParts>
    <vt:vector size="38" baseType="lpstr">
      <vt:lpstr>Arial</vt:lpstr>
      <vt:lpstr>Calibri</vt:lpstr>
      <vt:lpstr>HelvNeue for IBM</vt:lpstr>
      <vt:lpstr>IBM Plex Sans</vt:lpstr>
      <vt:lpstr>IBM Plex Sans SemiBold</vt:lpstr>
      <vt:lpstr>blk_background_2017</vt:lpstr>
      <vt:lpstr>gry_background_2017</vt:lpstr>
      <vt:lpstr>wht_background_2017</vt:lpstr>
      <vt:lpstr>1_gry_background_2017</vt:lpstr>
      <vt:lpstr>1_blk_background_2017</vt:lpstr>
      <vt:lpstr>Manage Email Templates Talent Suite   — Client Training and Enablement Session IBM Watson Talent  March 24, 2020 </vt:lpstr>
      <vt:lpstr>PowerPoint Presentation</vt:lpstr>
      <vt:lpstr>Overview</vt:lpstr>
      <vt:lpstr>Overview</vt:lpstr>
      <vt:lpstr>Overview</vt:lpstr>
      <vt:lpstr>Demo –</vt:lpstr>
      <vt:lpstr>Accessing Manage Email Templates</vt:lpstr>
      <vt:lpstr>Navigation</vt:lpstr>
      <vt:lpstr>Switching to List View</vt:lpstr>
      <vt:lpstr>Locating Templates</vt:lpstr>
      <vt:lpstr>Demo –</vt:lpstr>
      <vt:lpstr>Preview Email Template</vt:lpstr>
      <vt:lpstr>Preview Email Template</vt:lpstr>
      <vt:lpstr>Demo –</vt:lpstr>
      <vt:lpstr>Edit Email Template</vt:lpstr>
      <vt:lpstr>Edit Email Template</vt:lpstr>
      <vt:lpstr>Edit Email Template</vt:lpstr>
      <vt:lpstr>Edit Email Template</vt:lpstr>
      <vt:lpstr>Edit Email Template</vt:lpstr>
      <vt:lpstr>Edit Email Template</vt:lpstr>
      <vt:lpstr>Publish Email Template</vt:lpstr>
      <vt:lpstr>Demo –</vt:lpstr>
      <vt:lpstr>Send Test Email</vt:lpstr>
      <vt:lpstr>Send Test Email</vt:lpstr>
      <vt:lpstr>Send Test Email</vt:lpstr>
      <vt:lpstr>Resources</vt:lpstr>
      <vt:lpstr>April VIRTUAL TRAINING SESSIONS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KAYLA BROADHURST</cp:lastModifiedBy>
  <cp:revision>456</cp:revision>
  <dcterms:created xsi:type="dcterms:W3CDTF">2018-03-01T22:47:15Z</dcterms:created>
  <dcterms:modified xsi:type="dcterms:W3CDTF">2020-03-24T14:24:43Z</dcterms:modified>
</cp:coreProperties>
</file>