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 id="2147483868" r:id="rId5"/>
  </p:sldMasterIdLst>
  <p:notesMasterIdLst>
    <p:notesMasterId r:id="rId37"/>
  </p:notesMasterIdLst>
  <p:handoutMasterIdLst>
    <p:handoutMasterId r:id="rId38"/>
  </p:handoutMasterIdLst>
  <p:sldIdLst>
    <p:sldId id="338" r:id="rId6"/>
    <p:sldId id="349" r:id="rId7"/>
    <p:sldId id="330" r:id="rId8"/>
    <p:sldId id="518" r:id="rId9"/>
    <p:sldId id="500" r:id="rId10"/>
    <p:sldId id="509" r:id="rId11"/>
    <p:sldId id="520" r:id="rId12"/>
    <p:sldId id="501" r:id="rId13"/>
    <p:sldId id="507" r:id="rId14"/>
    <p:sldId id="466" r:id="rId15"/>
    <p:sldId id="510" r:id="rId16"/>
    <p:sldId id="511" r:id="rId17"/>
    <p:sldId id="512" r:id="rId18"/>
    <p:sldId id="513" r:id="rId19"/>
    <p:sldId id="514" r:id="rId20"/>
    <p:sldId id="515" r:id="rId21"/>
    <p:sldId id="516" r:id="rId22"/>
    <p:sldId id="394" r:id="rId23"/>
    <p:sldId id="502" r:id="rId24"/>
    <p:sldId id="504" r:id="rId25"/>
    <p:sldId id="505" r:id="rId26"/>
    <p:sldId id="344" r:id="rId27"/>
    <p:sldId id="522" r:id="rId28"/>
    <p:sldId id="506" r:id="rId29"/>
    <p:sldId id="521" r:id="rId30"/>
    <p:sldId id="347" r:id="rId31"/>
    <p:sldId id="333" r:id="rId32"/>
    <p:sldId id="517" r:id="rId33"/>
    <p:sldId id="460" r:id="rId34"/>
    <p:sldId id="461" r:id="rId35"/>
    <p:sldId id="288" r:id="rId36"/>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EA6FF"/>
    <a:srgbClr val="F3F3F3"/>
    <a:srgbClr val="F7F3F1"/>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46" autoAdjust="0"/>
    <p:restoredTop sz="93817" autoAdjust="0"/>
  </p:normalViewPr>
  <p:slideViewPr>
    <p:cSldViewPr snapToGrid="0" snapToObjects="1" showGuides="1">
      <p:cViewPr varScale="1">
        <p:scale>
          <a:sx n="89" d="100"/>
          <a:sy n="89" d="100"/>
        </p:scale>
        <p:origin x="552" y="4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4/27/2020</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4/27/2020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difficult to read and see? Is there a reason why we don't use the site and then you talk to this stuff?. Number 1: Did you want all of those extra periods? #5 –Dark blue color for the first link because at least one condition was found to be false. </a:t>
            </a:r>
          </a:p>
        </p:txBody>
      </p:sp>
      <p:sp>
        <p:nvSpPr>
          <p:cNvPr id="4" name="Slide Number Placeholder 3"/>
          <p:cNvSpPr>
            <a:spLocks noGrp="1"/>
          </p:cNvSpPr>
          <p:nvPr>
            <p:ph type="sldNum" sz="quarter" idx="10"/>
          </p:nvPr>
        </p:nvSpPr>
        <p:spPr/>
        <p:txBody>
          <a:bodyPr/>
          <a:lstStyle/>
          <a:p>
            <a:fld id="{8DE30BCF-87DC-4A4A-9883-24D19498A8BC}" type="slidenum">
              <a:rPr lang="en-US" smtClean="0"/>
              <a:t>20</a:t>
            </a:fld>
            <a:endParaRPr lang="en-US"/>
          </a:p>
        </p:txBody>
      </p:sp>
    </p:spTree>
    <p:extLst>
      <p:ext uri="{BB962C8B-B14F-4D97-AF65-F5344CB8AC3E}">
        <p14:creationId xmlns:p14="http://schemas.microsoft.com/office/powerpoint/2010/main" val="1047967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of periods on bullets, remember "stem rules". </a:t>
            </a:r>
            <a:endParaRPr lang="en-US"/>
          </a:p>
        </p:txBody>
      </p:sp>
      <p:sp>
        <p:nvSpPr>
          <p:cNvPr id="4" name="Slide Number Placeholder 3"/>
          <p:cNvSpPr>
            <a:spLocks noGrp="1"/>
          </p:cNvSpPr>
          <p:nvPr>
            <p:ph type="sldNum" sz="quarter" idx="10"/>
          </p:nvPr>
        </p:nvSpPr>
        <p:spPr/>
        <p:txBody>
          <a:bodyPr/>
          <a:lstStyle/>
          <a:p>
            <a:fld id="{8DE30BCF-87DC-4A4A-9883-24D19498A8BC}" type="slidenum">
              <a:rPr lang="en-US" smtClean="0"/>
              <a:t>23</a:t>
            </a:fld>
            <a:endParaRPr lang="en-US"/>
          </a:p>
        </p:txBody>
      </p:sp>
    </p:spTree>
    <p:extLst>
      <p:ext uri="{BB962C8B-B14F-4D97-AF65-F5344CB8AC3E}">
        <p14:creationId xmlns:p14="http://schemas.microsoft.com/office/powerpoint/2010/main" val="1089434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of periods on bullets, remember "stem rules". </a:t>
            </a:r>
            <a:endParaRPr lang="en-US"/>
          </a:p>
        </p:txBody>
      </p:sp>
      <p:sp>
        <p:nvSpPr>
          <p:cNvPr id="4" name="Slide Number Placeholder 3"/>
          <p:cNvSpPr>
            <a:spLocks noGrp="1"/>
          </p:cNvSpPr>
          <p:nvPr>
            <p:ph type="sldNum" sz="quarter" idx="10"/>
          </p:nvPr>
        </p:nvSpPr>
        <p:spPr/>
        <p:txBody>
          <a:bodyPr/>
          <a:lstStyle/>
          <a:p>
            <a:fld id="{8DE30BCF-87DC-4A4A-9883-24D19498A8BC}" type="slidenum">
              <a:rPr lang="en-US" smtClean="0"/>
              <a:t>24</a:t>
            </a:fld>
            <a:endParaRPr lang="en-US"/>
          </a:p>
        </p:txBody>
      </p:sp>
    </p:spTree>
    <p:extLst>
      <p:ext uri="{BB962C8B-B14F-4D97-AF65-F5344CB8AC3E}">
        <p14:creationId xmlns:p14="http://schemas.microsoft.com/office/powerpoint/2010/main" val="2190339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of periods on bullets, remember "stem rules". </a:t>
            </a:r>
            <a:endParaRPr lang="en-US"/>
          </a:p>
        </p:txBody>
      </p:sp>
      <p:sp>
        <p:nvSpPr>
          <p:cNvPr id="4" name="Slide Number Placeholder 3"/>
          <p:cNvSpPr>
            <a:spLocks noGrp="1"/>
          </p:cNvSpPr>
          <p:nvPr>
            <p:ph type="sldNum" sz="quarter" idx="10"/>
          </p:nvPr>
        </p:nvSpPr>
        <p:spPr/>
        <p:txBody>
          <a:bodyPr/>
          <a:lstStyle/>
          <a:p>
            <a:fld id="{8DE30BCF-87DC-4A4A-9883-24D19498A8BC}" type="slidenum">
              <a:rPr lang="en-US" smtClean="0"/>
              <a:t>25</a:t>
            </a:fld>
            <a:endParaRPr lang="en-US"/>
          </a:p>
        </p:txBody>
      </p:sp>
    </p:spTree>
    <p:extLst>
      <p:ext uri="{BB962C8B-B14F-4D97-AF65-F5344CB8AC3E}">
        <p14:creationId xmlns:p14="http://schemas.microsoft.com/office/powerpoint/2010/main" val="3574613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of periods on bullets, remember "stem rules". </a:t>
            </a:r>
            <a:endParaRPr lang="en-US"/>
          </a:p>
        </p:txBody>
      </p:sp>
      <p:sp>
        <p:nvSpPr>
          <p:cNvPr id="4" name="Slide Number Placeholder 3"/>
          <p:cNvSpPr>
            <a:spLocks noGrp="1"/>
          </p:cNvSpPr>
          <p:nvPr>
            <p:ph type="sldNum" sz="quarter" idx="10"/>
          </p:nvPr>
        </p:nvSpPr>
        <p:spPr/>
        <p:txBody>
          <a:bodyPr/>
          <a:lstStyle/>
          <a:p>
            <a:fld id="{8DE30BCF-87DC-4A4A-9883-24D19498A8BC}" type="slidenum">
              <a:rPr lang="en-US" smtClean="0"/>
              <a:t>26</a:t>
            </a:fld>
            <a:endParaRPr lang="en-US"/>
          </a:p>
        </p:txBody>
      </p:sp>
    </p:spTree>
    <p:extLst>
      <p:ext uri="{BB962C8B-B14F-4D97-AF65-F5344CB8AC3E}">
        <p14:creationId xmlns:p14="http://schemas.microsoft.com/office/powerpoint/2010/main" val="37345795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287490046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extLst>
      <p:ext uri="{BB962C8B-B14F-4D97-AF65-F5344CB8AC3E}">
        <p14:creationId xmlns:p14="http://schemas.microsoft.com/office/powerpoint/2010/main" val="373233486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97723164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94967914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40274258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99748590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56674387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58538976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0852580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32060645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01567023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209846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9366210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394869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3330077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0322822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4215349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58892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94789118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22742433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92772032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420416671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2952897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06827469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8075720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5574915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03558208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409407057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290461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3094337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0873780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4229719712"/>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5649924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422865281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81870104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484795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286747823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1854415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9.xml"/><Relationship Id="rId18" Type="http://schemas.openxmlformats.org/officeDocument/2006/relationships/slideLayout" Target="../slideLayouts/slideLayout164.xml"/><Relationship Id="rId26" Type="http://schemas.openxmlformats.org/officeDocument/2006/relationships/slideLayout" Target="../slideLayouts/slideLayout172.xml"/><Relationship Id="rId39" Type="http://schemas.openxmlformats.org/officeDocument/2006/relationships/theme" Target="../theme/theme5.xml"/><Relationship Id="rId21" Type="http://schemas.openxmlformats.org/officeDocument/2006/relationships/slideLayout" Target="../slideLayouts/slideLayout167.xml"/><Relationship Id="rId34" Type="http://schemas.openxmlformats.org/officeDocument/2006/relationships/slideLayout" Target="../slideLayouts/slideLayout180.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5" Type="http://schemas.openxmlformats.org/officeDocument/2006/relationships/slideLayout" Target="../slideLayouts/slideLayout171.xml"/><Relationship Id="rId33" Type="http://schemas.openxmlformats.org/officeDocument/2006/relationships/slideLayout" Target="../slideLayouts/slideLayout179.xml"/><Relationship Id="rId38" Type="http://schemas.openxmlformats.org/officeDocument/2006/relationships/slideLayout" Target="../slideLayouts/slideLayout184.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20" Type="http://schemas.openxmlformats.org/officeDocument/2006/relationships/slideLayout" Target="../slideLayouts/slideLayout166.xml"/><Relationship Id="rId29" Type="http://schemas.openxmlformats.org/officeDocument/2006/relationships/slideLayout" Target="../slideLayouts/slideLayout175.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24" Type="http://schemas.openxmlformats.org/officeDocument/2006/relationships/slideLayout" Target="../slideLayouts/slideLayout170.xml"/><Relationship Id="rId32" Type="http://schemas.openxmlformats.org/officeDocument/2006/relationships/slideLayout" Target="../slideLayouts/slideLayout178.xml"/><Relationship Id="rId37" Type="http://schemas.openxmlformats.org/officeDocument/2006/relationships/slideLayout" Target="../slideLayouts/slideLayout183.xml"/><Relationship Id="rId40" Type="http://schemas.openxmlformats.org/officeDocument/2006/relationships/image" Target="../media/image1.png"/><Relationship Id="rId5" Type="http://schemas.openxmlformats.org/officeDocument/2006/relationships/slideLayout" Target="../slideLayouts/slideLayout151.xml"/><Relationship Id="rId15" Type="http://schemas.openxmlformats.org/officeDocument/2006/relationships/slideLayout" Target="../slideLayouts/slideLayout161.xml"/><Relationship Id="rId23" Type="http://schemas.openxmlformats.org/officeDocument/2006/relationships/slideLayout" Target="../slideLayouts/slideLayout169.xml"/><Relationship Id="rId28" Type="http://schemas.openxmlformats.org/officeDocument/2006/relationships/slideLayout" Target="../slideLayouts/slideLayout174.xml"/><Relationship Id="rId36" Type="http://schemas.openxmlformats.org/officeDocument/2006/relationships/slideLayout" Target="../slideLayouts/slideLayout182.xml"/><Relationship Id="rId10" Type="http://schemas.openxmlformats.org/officeDocument/2006/relationships/slideLayout" Target="../slideLayouts/slideLayout156.xml"/><Relationship Id="rId19" Type="http://schemas.openxmlformats.org/officeDocument/2006/relationships/slideLayout" Target="../slideLayouts/slideLayout165.xml"/><Relationship Id="rId31" Type="http://schemas.openxmlformats.org/officeDocument/2006/relationships/slideLayout" Target="../slideLayouts/slideLayout177.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 Id="rId22" Type="http://schemas.openxmlformats.org/officeDocument/2006/relationships/slideLayout" Target="../slideLayouts/slideLayout168.xml"/><Relationship Id="rId27" Type="http://schemas.openxmlformats.org/officeDocument/2006/relationships/slideLayout" Target="../slideLayouts/slideLayout173.xml"/><Relationship Id="rId30" Type="http://schemas.openxmlformats.org/officeDocument/2006/relationships/slideLayout" Target="../slideLayouts/slideLayout176.xml"/><Relationship Id="rId35" Type="http://schemas.openxmlformats.org/officeDocument/2006/relationships/slideLayout" Target="../slideLayouts/slideLayout181.xml"/><Relationship Id="rId8" Type="http://schemas.openxmlformats.org/officeDocument/2006/relationships/slideLayout" Target="../slideLayouts/slideLayout154.xml"/><Relationship Id="rId3" Type="http://schemas.openxmlformats.org/officeDocument/2006/relationships/slideLayout" Target="../slideLayouts/slideLayout1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3334619205"/>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 id="2147483886" r:id="rId18"/>
    <p:sldLayoutId id="2147483887" r:id="rId19"/>
    <p:sldLayoutId id="2147483888" r:id="rId20"/>
    <p:sldLayoutId id="2147483889" r:id="rId21"/>
    <p:sldLayoutId id="2147483890" r:id="rId22"/>
    <p:sldLayoutId id="2147483891" r:id="rId23"/>
    <p:sldLayoutId id="2147483892" r:id="rId24"/>
    <p:sldLayoutId id="2147483893" r:id="rId25"/>
    <p:sldLayoutId id="2147483894" r:id="rId26"/>
    <p:sldLayoutId id="2147483895" r:id="rId27"/>
    <p:sldLayoutId id="2147483896" r:id="rId28"/>
    <p:sldLayoutId id="2147483897" r:id="rId29"/>
    <p:sldLayoutId id="2147483898" r:id="rId30"/>
    <p:sldLayoutId id="2147483899" r:id="rId31"/>
    <p:sldLayoutId id="2147483900" r:id="rId32"/>
    <p:sldLayoutId id="2147483901" r:id="rId33"/>
    <p:sldLayoutId id="2147483902" r:id="rId34"/>
    <p:sldLayoutId id="2147483903" r:id="rId35"/>
    <p:sldLayoutId id="2147483904" r:id="rId36"/>
    <p:sldLayoutId id="2147483905" r:id="rId37"/>
    <p:sldLayoutId id="2147483906"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5.xml"/><Relationship Id="rId1" Type="http://schemas.openxmlformats.org/officeDocument/2006/relationships/themeOverride" Target="../theme/themeOverr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5.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7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5.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5.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hyperlink" Target="https://www.ibm.com/support/knowledgecenter/SSEUFV/2_Configuration/8_Automation_RAM_Guide/1_10RAMReports.html" TargetMode="External"/><Relationship Id="rId2" Type="http://schemas.openxmlformats.org/officeDocument/2006/relationships/notesSlide" Target="../notesSlides/notesSlide3.xml"/><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5.xml"/></Relationships>
</file>

<file path=ppt/slides/_rels/slide27.xml.rels><?xml version="1.0" encoding="UTF-8" standalone="yes"?>
<Relationships xmlns="http://schemas.openxmlformats.org/package/2006/relationships"><Relationship Id="rId3" Type="http://schemas.openxmlformats.org/officeDocument/2006/relationships/hyperlink" Target="https://www.ibm.com/support/knowledgecenter/SSEUFV/2_Configuration/8_Automation_RAM_Guide/1_3RAMTriggerSettings.html" TargetMode="External"/><Relationship Id="rId2" Type="http://schemas.openxmlformats.org/officeDocument/2006/relationships/hyperlink" Target="https://www.ibm.com/support/knowledgecenter/SSEUFV/2_Configuration/8_Automation_RAM_Guide/1_2CreatingAndActivatingaRAMTrigger.html" TargetMode="External"/><Relationship Id="rId1" Type="http://schemas.openxmlformats.org/officeDocument/2006/relationships/slideLayout" Target="../slideLayouts/slideLayout75.xml"/><Relationship Id="rId5" Type="http://schemas.openxmlformats.org/officeDocument/2006/relationships/hyperlink" Target="https://www.ibm.com/support/knowledgecenter/SSEUFV/2_Configuration/8_Automation_RAM_Guide/1_10RAMReports.html" TargetMode="External"/><Relationship Id="rId4" Type="http://schemas.openxmlformats.org/officeDocument/2006/relationships/hyperlink" Target="https://www.ibm.com/support/knowledgecenter/SSEUFV/2_Configuration/8_Automation_RAM_Guide/1_8RAMLog.html"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ibm.com/support/knowledgecenter/SSEUFV/2_Configuration/8_Automation_RAM_Guide/1_13CommonRAMExamples.html" TargetMode="External"/><Relationship Id="rId2" Type="http://schemas.openxmlformats.org/officeDocument/2006/relationships/hyperlink" Target="https://www.ibm.com/support/knowledgecenter/SSEUFV/2_Configuration/8_Automation_RAM_Guide/1_12FrequentlyAskedQuestions.html" TargetMode="External"/><Relationship Id="rId1" Type="http://schemas.openxmlformats.org/officeDocument/2006/relationships/slideLayout" Target="../slideLayouts/slideLayout75.xml"/></Relationships>
</file>

<file path=ppt/slides/_rels/slide29.xml.rels><?xml version="1.0" encoding="UTF-8" standalone="yes"?>
<Relationships xmlns="http://schemas.openxmlformats.org/package/2006/relationships"><Relationship Id="rId8" Type="http://schemas.openxmlformats.org/officeDocument/2006/relationships/hyperlink" Target="https://learn.ibm.com/course/view.php?id=4984" TargetMode="External"/><Relationship Id="rId3" Type="http://schemas.openxmlformats.org/officeDocument/2006/relationships/hyperlink" Target="https://ibm.webex.com/ibm/j.php?RGID=r25a7b3cac72a787ab248fbf22b14bed2" TargetMode="External"/><Relationship Id="rId7" Type="http://schemas.openxmlformats.org/officeDocument/2006/relationships/hyperlink" Target="https://ec.yourlearning.ibm.com/w3/series/10069166" TargetMode="External"/><Relationship Id="rId2" Type="http://schemas.openxmlformats.org/officeDocument/2006/relationships/hyperlink" Target="https://ibm.webex.com/ibm/j.php?RGID=r70ab560059a1944320f720c7d22d831d" TargetMode="External"/><Relationship Id="rId1" Type="http://schemas.openxmlformats.org/officeDocument/2006/relationships/slideLayout" Target="../slideLayouts/slideLayout148.xml"/><Relationship Id="rId6" Type="http://schemas.openxmlformats.org/officeDocument/2006/relationships/hyperlink" Target="https://www.ibm.com/support/knowledgecenter/SSDLQA/2_Assess_Training/1UpcomingEnablements.html" TargetMode="External"/><Relationship Id="rId5" Type="http://schemas.openxmlformats.org/officeDocument/2006/relationships/hyperlink" Target="https://ibm.webex.com/ibm/j.php?RGID=ree727e307e61c9013c472e42721bfc6d" TargetMode="External"/><Relationship Id="rId4" Type="http://schemas.openxmlformats.org/officeDocument/2006/relationships/hyperlink" Target="https://ibm.webex.com/ibm/j.php?RGID=r8b91b3ba8078195d363dd119f9d129d3"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ibm.webex.com/ibm/j.php?RGID=r3d50f13fac2e67f841c31dbb4a2e5ab5" TargetMode="External"/><Relationship Id="rId7" Type="http://schemas.openxmlformats.org/officeDocument/2006/relationships/hyperlink" Target="https://learn.ibm.com/course/view.php?id=4984" TargetMode="External"/><Relationship Id="rId2" Type="http://schemas.openxmlformats.org/officeDocument/2006/relationships/hyperlink" Target="https://ibm.webex.com/ibm/j.php?RGID=r3446ad18da59e5939feb92617edb498d" TargetMode="External"/><Relationship Id="rId1" Type="http://schemas.openxmlformats.org/officeDocument/2006/relationships/slideLayout" Target="../slideLayouts/slideLayout148.xml"/><Relationship Id="rId6" Type="http://schemas.openxmlformats.org/officeDocument/2006/relationships/hyperlink" Target="https://ec.yourlearning.ibm.com/w3/series/10069166" TargetMode="External"/><Relationship Id="rId5" Type="http://schemas.openxmlformats.org/officeDocument/2006/relationships/hyperlink" Target="https://www.ibm.com/support/knowledgecenter/SSDLQA/2_Assess_Training/1UpcomingEnablements.html" TargetMode="External"/><Relationship Id="rId4" Type="http://schemas.openxmlformats.org/officeDocument/2006/relationships/hyperlink" Target="https://ibm.webex.com/ibm/j.php?RGID=r4202b0214c1cf6669d064f3575c7c134"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412231" cy="4479344"/>
          </a:xfrm>
        </p:spPr>
        <p:txBody>
          <a:bodyPr/>
          <a:lstStyle/>
          <a:p>
            <a:r>
              <a:rPr lang="en-IN" b="1" dirty="0"/>
              <a:t>Rules Automation Manager (RAM) </a:t>
            </a:r>
            <a:br>
              <a:rPr lang="en-US" dirty="0"/>
            </a:br>
            <a:br>
              <a:rPr lang="en-US" dirty="0"/>
            </a:br>
            <a:br>
              <a:rPr lang="en-US" sz="1800" b="1" dirty="0"/>
            </a:br>
            <a:r>
              <a:rPr lang="en-US" sz="1600" dirty="0"/>
              <a:t>—</a:t>
            </a:r>
            <a:br>
              <a:rPr lang="en-US" sz="1800" dirty="0"/>
            </a:br>
            <a:r>
              <a:rPr lang="en-US" sz="1800" b="1" dirty="0"/>
              <a:t>Client Training and Enablement Session</a:t>
            </a:r>
            <a:br>
              <a:rPr lang="en-US" sz="1800" dirty="0"/>
            </a:br>
            <a:r>
              <a:rPr lang="en-US" sz="1800" dirty="0"/>
              <a:t>IBM Watson Talent</a:t>
            </a:r>
            <a:br>
              <a:rPr lang="en-US" sz="1800" dirty="0"/>
            </a:br>
            <a:br>
              <a:rPr lang="en-US" sz="1600" b="1" dirty="0">
                <a:latin typeface="IBM Plex Sans SemiBold" panose="020B0503050000000000" pitchFamily="34" charset="77"/>
              </a:rPr>
            </a:br>
            <a:r>
              <a:rPr lang="en-US" sz="1600" dirty="0">
                <a:latin typeface="IBM Plex Sans" charset="0"/>
              </a:rPr>
              <a:t>April 21</a:t>
            </a:r>
            <a:r>
              <a:rPr lang="en-US" sz="1600" baseline="30000" dirty="0">
                <a:latin typeface="IBM Plex Sans" charset="0"/>
              </a:rPr>
              <a:t>st</a:t>
            </a:r>
            <a:r>
              <a:rPr lang="en-US" sz="1600" dirty="0">
                <a:latin typeface="IBM Plex Sans" charset="0"/>
              </a:rPr>
              <a:t>, 2020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solidFill>
                  <a:srgbClr val="FFFFFF"/>
                </a:solidFill>
              </a:rPr>
              <a:t>What is Rules Automation Manager (RAM)?</a:t>
            </a:r>
          </a:p>
          <a:p>
            <a:pPr marL="285750" indent="-285750">
              <a:spcBef>
                <a:spcPts val="0"/>
              </a:spcBef>
              <a:spcAft>
                <a:spcPts val="600"/>
              </a:spcAft>
              <a:buFont typeface="IBM Plex Sans" panose="020B0503050203000203" pitchFamily="34" charset="0"/>
              <a:buChar char="-"/>
            </a:pPr>
            <a:r>
              <a:rPr lang="en-US" dirty="0">
                <a:solidFill>
                  <a:srgbClr val="FFFFFF"/>
                </a:solidFill>
              </a:rPr>
              <a:t>New Triggering Mechanisms</a:t>
            </a:r>
          </a:p>
          <a:p>
            <a:pPr marL="285750" indent="-285750">
              <a:spcBef>
                <a:spcPts val="0"/>
              </a:spcBef>
              <a:spcAft>
                <a:spcPts val="600"/>
              </a:spcAft>
              <a:buFont typeface="IBM Plex Sans" panose="020B0503050203000203" pitchFamily="34" charset="0"/>
              <a:buChar char="-"/>
            </a:pPr>
            <a:r>
              <a:rPr lang="en-US" dirty="0">
                <a:solidFill>
                  <a:srgbClr val="FFFFFF"/>
                </a:solidFill>
              </a:rPr>
              <a:t>Delay Mechanism</a:t>
            </a:r>
          </a:p>
          <a:p>
            <a:pPr marL="285750" indent="-285750">
              <a:spcBef>
                <a:spcPts val="0"/>
              </a:spcBef>
              <a:spcAft>
                <a:spcPts val="600"/>
              </a:spcAft>
              <a:buFont typeface="IBM Plex Sans" panose="020B0503050203000203" pitchFamily="34" charset="0"/>
              <a:buChar char="-"/>
            </a:pPr>
            <a:r>
              <a:rPr lang="en-IN" dirty="0"/>
              <a:t>RAM Trigger Examples</a:t>
            </a:r>
          </a:p>
          <a:p>
            <a:pPr marL="285750" indent="-285750">
              <a:spcBef>
                <a:spcPts val="0"/>
              </a:spcBef>
              <a:spcAft>
                <a:spcPts val="600"/>
              </a:spcAft>
              <a:buFont typeface="IBM Plex Sans" panose="020B0503050203000203" pitchFamily="34" charset="0"/>
              <a:buChar char="-"/>
            </a:pPr>
            <a:r>
              <a:rPr lang="en-IN" dirty="0"/>
              <a:t>RAM Log</a:t>
            </a:r>
          </a:p>
          <a:p>
            <a:pPr marL="285750" indent="-285750">
              <a:spcBef>
                <a:spcPts val="0"/>
              </a:spcBef>
              <a:spcAft>
                <a:spcPts val="600"/>
              </a:spcAft>
              <a:buFont typeface="IBM Plex Sans" panose="020B0503050203000203" pitchFamily="34" charset="0"/>
              <a:buChar char="-"/>
            </a:pPr>
            <a:r>
              <a:rPr lang="en-IN" dirty="0"/>
              <a:t>RAM Reports</a:t>
            </a:r>
          </a:p>
          <a:p>
            <a:pPr marL="285750" indent="-285750">
              <a:spcBef>
                <a:spcPts val="0"/>
              </a:spcBef>
              <a:spcAft>
                <a:spcPts val="600"/>
              </a:spcAft>
              <a:buFont typeface="IBM Plex Sans" panose="020B0503050203000203" pitchFamily="34" charset="0"/>
              <a:buChar char="-"/>
            </a:pPr>
            <a:r>
              <a:rPr lang="en-IN" dirty="0"/>
              <a:t>Things to know</a:t>
            </a:r>
          </a:p>
          <a:p>
            <a:pPr marL="285750" indent="-285750">
              <a:spcBef>
                <a:spcPts val="0"/>
              </a:spcBef>
              <a:spcAft>
                <a:spcPts val="600"/>
              </a:spcAft>
              <a:buFont typeface="IBM Plex Sans" panose="020B0503050203000203" pitchFamily="34" charset="0"/>
              <a:buChar char="-"/>
            </a:pPr>
            <a:r>
              <a:rPr lang="en-US" dirty="0"/>
              <a:t>Resources</a:t>
            </a:r>
          </a:p>
          <a:p>
            <a:pPr marL="285750" indent="-285750">
              <a:spcBef>
                <a:spcPts val="0"/>
              </a:spcBef>
              <a:spcAft>
                <a:spcPts val="300"/>
              </a:spcAft>
              <a:buFont typeface="IBM Plex Sans" panose="020B0503050203000203" pitchFamily="34" charset="0"/>
              <a:buChar char="-"/>
            </a:pPr>
            <a:r>
              <a:rPr lang="en-US" dirty="0"/>
              <a:t>Q&amp;A</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349303"/>
          </a:xfrm>
        </p:spPr>
        <p:txBody>
          <a:bodyPr>
            <a:normAutofit/>
          </a:bodyPr>
          <a:lstStyle/>
          <a:p>
            <a:r>
              <a:rPr lang="en-US" dirty="0">
                <a:solidFill>
                  <a:schemeClr val="tx1"/>
                </a:solidFill>
                <a:latin typeface="IBM Plex Sans" panose="020B0503050000000000" pitchFamily="34" charset="0"/>
              </a:rPr>
              <a:t>What is Rules Automation Manager (RAM)?</a:t>
            </a:r>
          </a:p>
        </p:txBody>
      </p:sp>
      <p:sp>
        <p:nvSpPr>
          <p:cNvPr id="3" name="Content Placeholder 2"/>
          <p:cNvSpPr>
            <a:spLocks noGrp="1"/>
          </p:cNvSpPr>
          <p:nvPr>
            <p:ph idx="1"/>
          </p:nvPr>
        </p:nvSpPr>
        <p:spPr>
          <a:xfrm>
            <a:off x="377505" y="870154"/>
            <a:ext cx="8658035" cy="3923302"/>
          </a:xfrm>
        </p:spPr>
        <p:txBody>
          <a:bodyPr>
            <a:normAutofit/>
          </a:bodyPr>
          <a:lstStyle/>
          <a:p>
            <a:pPr marL="285750" indent="-285750">
              <a:spcBef>
                <a:spcPts val="0"/>
              </a:spcBef>
              <a:spcAft>
                <a:spcPts val="1200"/>
              </a:spcAft>
              <a:buFont typeface="Arial" panose="020B0604020202020204" pitchFamily="34" charset="0"/>
              <a:buChar char="•"/>
            </a:pPr>
            <a:r>
              <a:rPr lang="en-US" dirty="0">
                <a:solidFill>
                  <a:schemeClr val="tx1"/>
                </a:solidFill>
                <a:latin typeface="IBM Plex Sans" panose="020B0503050000000000" pitchFamily="34" charset="0"/>
              </a:rPr>
              <a:t>RAM is very flexible and can solve many business problems by using automation. </a:t>
            </a:r>
          </a:p>
          <a:p>
            <a:pPr marL="285750" indent="-285750">
              <a:spcBef>
                <a:spcPts val="0"/>
              </a:spcBef>
              <a:spcAft>
                <a:spcPts val="1200"/>
              </a:spcAft>
              <a:buFont typeface="Arial" panose="020B0604020202020204" pitchFamily="34" charset="0"/>
              <a:buChar char="•"/>
            </a:pPr>
            <a:r>
              <a:rPr lang="en-US" dirty="0">
                <a:solidFill>
                  <a:schemeClr val="tx1"/>
                </a:solidFill>
                <a:latin typeface="IBM Plex Sans" panose="020B0503050000000000" pitchFamily="34" charset="0"/>
              </a:rPr>
              <a:t>It manages rules associated to an HR status update or form insert/update. </a:t>
            </a:r>
          </a:p>
          <a:p>
            <a:pPr marL="285750" indent="-285750">
              <a:spcBef>
                <a:spcPts val="0"/>
              </a:spcBef>
              <a:spcAft>
                <a:spcPts val="1200"/>
              </a:spcAft>
              <a:buFont typeface="Arial" panose="020B0604020202020204" pitchFamily="34" charset="0"/>
              <a:buChar char="•"/>
            </a:pPr>
            <a:r>
              <a:rPr lang="en-US" dirty="0">
                <a:solidFill>
                  <a:schemeClr val="tx1"/>
                </a:solidFill>
                <a:latin typeface="IBM Plex Sans" panose="020B0503050000000000" pitchFamily="34" charset="0"/>
              </a:rPr>
              <a:t>Rules contain sets of conditions from which to check data and perform various actions based on the conditions being met. </a:t>
            </a:r>
          </a:p>
          <a:p>
            <a:pPr marL="285750" indent="-285750">
              <a:spcBef>
                <a:spcPts val="0"/>
              </a:spcBef>
              <a:spcAft>
                <a:spcPts val="1200"/>
              </a:spcAft>
              <a:buFont typeface="Arial" panose="020B0604020202020204" pitchFamily="34" charset="0"/>
              <a:buChar char="•"/>
            </a:pPr>
            <a:r>
              <a:rPr lang="en-US" dirty="0">
                <a:solidFill>
                  <a:schemeClr val="tx1"/>
                </a:solidFill>
                <a:latin typeface="IBM Plex Sans" panose="020B0503050000000000" pitchFamily="34" charset="0"/>
              </a:rPr>
              <a:t>Actions can include for example:  populating candidate forms, req form, or talent record fields. They can also include updating to a different HR status and/or sending communications.</a:t>
            </a:r>
          </a:p>
          <a:p>
            <a:pPr marL="285750" indent="-285750">
              <a:spcBef>
                <a:spcPts val="0"/>
              </a:spcBef>
              <a:spcAft>
                <a:spcPts val="1200"/>
              </a:spcAft>
              <a:buFont typeface="Arial" panose="020B0604020202020204" pitchFamily="34" charset="0"/>
              <a:buChar char="•"/>
            </a:pPr>
            <a:r>
              <a:rPr lang="en-US" dirty="0">
                <a:solidFill>
                  <a:schemeClr val="tx1"/>
                </a:solidFill>
                <a:latin typeface="IBM Plex Sans" panose="020B0503050000000000" pitchFamily="34" charset="0"/>
              </a:rPr>
              <a:t>The process to create a RAM trigger is the same for all triggers; however, each trigger can have multiple settings associated with them. Trigger Settings include:</a:t>
            </a:r>
          </a:p>
          <a:p>
            <a:pPr marL="682625" lvl="2" indent="-285750">
              <a:spcBef>
                <a:spcPts val="0"/>
              </a:spcBef>
              <a:spcAft>
                <a:spcPts val="1200"/>
              </a:spcAft>
              <a:buFont typeface="Courier New" panose="02070309020205020404" pitchFamily="49" charset="0"/>
              <a:buChar char="o"/>
            </a:pPr>
            <a:r>
              <a:rPr lang="en-US" i="1" dirty="0">
                <a:solidFill>
                  <a:schemeClr val="tx1"/>
                </a:solidFill>
                <a:latin typeface="IBM Plex Sans" panose="020B0503050000000000" pitchFamily="34" charset="0"/>
              </a:rPr>
              <a:t>Trigger Mechanism </a:t>
            </a:r>
            <a:r>
              <a:rPr lang="en-US" dirty="0">
                <a:solidFill>
                  <a:schemeClr val="tx1"/>
                </a:solidFill>
                <a:latin typeface="IBM Plex Sans" panose="020B0503050000000000" pitchFamily="34" charset="0"/>
              </a:rPr>
              <a:t>which defines what triggers the RAM to run.</a:t>
            </a:r>
          </a:p>
          <a:p>
            <a:pPr marL="682625" lvl="2" indent="-285750">
              <a:spcBef>
                <a:spcPts val="0"/>
              </a:spcBef>
              <a:spcAft>
                <a:spcPts val="1200"/>
              </a:spcAft>
              <a:buFont typeface="Courier New" panose="02070309020205020404" pitchFamily="49" charset="0"/>
              <a:buChar char="o"/>
            </a:pPr>
            <a:r>
              <a:rPr lang="en-US" i="1" dirty="0">
                <a:solidFill>
                  <a:schemeClr val="tx1"/>
                </a:solidFill>
                <a:latin typeface="IBM Plex Sans" panose="020B0503050000000000" pitchFamily="34" charset="0"/>
              </a:rPr>
              <a:t>Trigger Event </a:t>
            </a:r>
            <a:r>
              <a:rPr lang="en-US" dirty="0">
                <a:solidFill>
                  <a:schemeClr val="tx1"/>
                </a:solidFill>
                <a:latin typeface="IBM Plex Sans" panose="020B0503050000000000" pitchFamily="34" charset="0"/>
              </a:rPr>
              <a:t>which is the specific occurrence that dictates what causes the trigger to run.</a:t>
            </a:r>
          </a:p>
          <a:p>
            <a:pPr marL="682625" lvl="2" indent="-285750">
              <a:spcBef>
                <a:spcPts val="0"/>
              </a:spcBef>
              <a:spcAft>
                <a:spcPts val="1200"/>
              </a:spcAft>
              <a:buFont typeface="Courier New" panose="02070309020205020404" pitchFamily="49" charset="0"/>
              <a:buChar char="o"/>
            </a:pPr>
            <a:r>
              <a:rPr lang="en-US" i="1" dirty="0">
                <a:solidFill>
                  <a:schemeClr val="tx1"/>
                </a:solidFill>
                <a:latin typeface="IBM Plex Sans" panose="020B0503050000000000" pitchFamily="34" charset="0"/>
              </a:rPr>
              <a:t>Rules</a:t>
            </a:r>
            <a:r>
              <a:rPr lang="en-US" dirty="0">
                <a:solidFill>
                  <a:schemeClr val="tx1"/>
                </a:solidFill>
                <a:latin typeface="IBM Plex Sans" panose="020B0503050000000000" pitchFamily="34" charset="0"/>
              </a:rPr>
              <a:t> which are made of conditions and actions. Conditions evaluate data in the system to produce a true or false result and Actions perform automated tasks in the system when those conditions are true.</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338585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349303"/>
          </a:xfrm>
        </p:spPr>
        <p:txBody>
          <a:bodyPr>
            <a:normAutofit/>
          </a:bodyPr>
          <a:lstStyle/>
          <a:p>
            <a:r>
              <a:rPr lang="en-US" dirty="0">
                <a:solidFill>
                  <a:schemeClr val="tx1"/>
                </a:solidFill>
                <a:latin typeface="IBM Plex Sans" panose="020B0503050000000000" pitchFamily="34" charset="0"/>
              </a:rPr>
              <a:t>New Triggering Mechanisms</a:t>
            </a:r>
          </a:p>
        </p:txBody>
      </p:sp>
      <p:sp>
        <p:nvSpPr>
          <p:cNvPr id="3" name="Content Placeholder 2"/>
          <p:cNvSpPr>
            <a:spLocks noGrp="1"/>
          </p:cNvSpPr>
          <p:nvPr>
            <p:ph idx="1"/>
          </p:nvPr>
        </p:nvSpPr>
        <p:spPr>
          <a:xfrm>
            <a:off x="377505" y="870154"/>
            <a:ext cx="8658035" cy="596311"/>
          </a:xfrm>
        </p:spPr>
        <p:txBody>
          <a:bodyPr>
            <a:normAutofit/>
          </a:bodyPr>
          <a:lstStyle/>
          <a:p>
            <a:pPr>
              <a:spcBef>
                <a:spcPts val="0"/>
              </a:spcBef>
              <a:spcAft>
                <a:spcPts val="600"/>
              </a:spcAft>
            </a:pPr>
            <a:r>
              <a:rPr lang="en-US" dirty="0">
                <a:solidFill>
                  <a:schemeClr val="tx1"/>
                </a:solidFill>
                <a:latin typeface="IBM Plex Sans" panose="020B0503050000000000" pitchFamily="34" charset="0"/>
              </a:rPr>
              <a:t>Trigger Mechanism can be considered as a Category that defines what triggers the RAM to run.</a:t>
            </a:r>
          </a:p>
          <a:p>
            <a:pPr>
              <a:spcBef>
                <a:spcPts val="0"/>
              </a:spcBef>
              <a:spcAft>
                <a:spcPts val="1200"/>
              </a:spcAft>
            </a:pPr>
            <a:r>
              <a:rPr lang="en-US" dirty="0">
                <a:solidFill>
                  <a:schemeClr val="tx1"/>
                </a:solidFill>
                <a:latin typeface="IBM Plex Sans" panose="020B0503050000000000" pitchFamily="34" charset="0"/>
              </a:rPr>
              <a:t>Here are some new additions to the list of available Trigger Mechanisms:</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5" name="TextBox 4">
            <a:extLst>
              <a:ext uri="{FF2B5EF4-FFF2-40B4-BE49-F238E27FC236}">
                <a16:creationId xmlns:a16="http://schemas.microsoft.com/office/drawing/2014/main" id="{4B15D545-6789-42FC-895E-86314F0956D9}"/>
              </a:ext>
            </a:extLst>
          </p:cNvPr>
          <p:cNvSpPr txBox="1"/>
          <p:nvPr/>
        </p:nvSpPr>
        <p:spPr>
          <a:xfrm>
            <a:off x="390203" y="1622174"/>
            <a:ext cx="7953695" cy="2785378"/>
          </a:xfrm>
          <a:prstGeom prst="rect">
            <a:avLst/>
          </a:prstGeom>
          <a:noFill/>
        </p:spPr>
        <p:txBody>
          <a:bodyPr wrap="square" rtlCol="0">
            <a:spAutoFit/>
          </a:bodyPr>
          <a:lstStyle/>
          <a:p>
            <a:pPr marL="628650" lvl="1" indent="-285750">
              <a:spcAft>
                <a:spcPts val="1200"/>
              </a:spcAft>
              <a:buFont typeface="Arial" panose="020B0604020202020204" pitchFamily="34" charset="0"/>
              <a:buChar char="•"/>
            </a:pPr>
            <a:r>
              <a:rPr lang="en-US" sz="1400" b="1" dirty="0">
                <a:latin typeface="IBM Plex Sans" panose="020B0503050000000000" pitchFamily="34" charset="0"/>
              </a:rPr>
              <a:t>Candidate Form Approval Reminder </a:t>
            </a:r>
            <a:r>
              <a:rPr lang="en-US" sz="1400" dirty="0">
                <a:latin typeface="IBM Plex Sans" panose="020B0503050000000000" pitchFamily="34" charset="0"/>
              </a:rPr>
              <a:t>- </a:t>
            </a:r>
            <a:r>
              <a:rPr lang="en-US" sz="1400" dirty="0"/>
              <a:t>Identifies the user with whom the approval is pending and sends them an email communication after a preset delay. The candidate form approval link is added in the communication that is sent to the system user whose approval is pending.</a:t>
            </a:r>
            <a:endParaRPr lang="en-US" sz="1400" dirty="0">
              <a:latin typeface="IBM Plex Sans" panose="020B0503050000000000" pitchFamily="34" charset="0"/>
            </a:endParaRPr>
          </a:p>
          <a:p>
            <a:pPr marL="628650" lvl="1" indent="-285750">
              <a:spcAft>
                <a:spcPts val="1200"/>
              </a:spcAft>
              <a:buFont typeface="Arial" panose="020B0604020202020204" pitchFamily="34" charset="0"/>
              <a:buChar char="•"/>
            </a:pPr>
            <a:r>
              <a:rPr lang="en-IN" sz="1400" b="1" dirty="0"/>
              <a:t>Req Form Approval Reminders </a:t>
            </a:r>
            <a:r>
              <a:rPr lang="en-IN" sz="1400" dirty="0"/>
              <a:t>- </a:t>
            </a:r>
            <a:r>
              <a:rPr lang="en-US" sz="1400" dirty="0"/>
              <a:t>Identifies the user with whom the approval is pending and sends them an email communication after a preset delay. The req form approval link is added in the communication that is sent to the system user whose approval is pending.</a:t>
            </a:r>
          </a:p>
          <a:p>
            <a:pPr marL="628650" lvl="1" indent="-285750">
              <a:spcAft>
                <a:spcPts val="1200"/>
              </a:spcAft>
              <a:buFont typeface="Arial" panose="020B0604020202020204" pitchFamily="34" charset="0"/>
              <a:buChar char="•"/>
            </a:pPr>
            <a:r>
              <a:rPr lang="en-IN" sz="1400" b="1" dirty="0"/>
              <a:t>Lead Campaign Status </a:t>
            </a:r>
            <a:r>
              <a:rPr lang="en-IN" sz="1400" dirty="0"/>
              <a:t>- </a:t>
            </a:r>
            <a:r>
              <a:rPr lang="en-US" sz="1400" dirty="0"/>
              <a:t>When a Lead has been updated to a Status in a campaign, the trigger runs.</a:t>
            </a:r>
          </a:p>
          <a:p>
            <a:pPr marL="628650" lvl="1" indent="-285750">
              <a:spcAft>
                <a:spcPts val="1200"/>
              </a:spcAft>
              <a:buFont typeface="Arial" panose="020B0604020202020204" pitchFamily="34" charset="0"/>
              <a:buChar char="•"/>
            </a:pPr>
            <a:r>
              <a:rPr lang="en-IN" sz="1400" b="1" dirty="0"/>
              <a:t>Lead Creation </a:t>
            </a:r>
            <a:r>
              <a:rPr lang="en-IN" sz="1400" dirty="0"/>
              <a:t>- </a:t>
            </a:r>
            <a:r>
              <a:rPr lang="en-US" sz="1400" dirty="0"/>
              <a:t>When a new Lead is created, the trigger runs.</a:t>
            </a:r>
            <a:endParaRPr lang="en-US" sz="1400" dirty="0">
              <a:latin typeface="IBM Plex Sans" panose="020B0503050000000000" pitchFamily="34" charset="0"/>
            </a:endParaRPr>
          </a:p>
        </p:txBody>
      </p:sp>
    </p:spTree>
    <p:extLst>
      <p:ext uri="{BB962C8B-B14F-4D97-AF65-F5344CB8AC3E}">
        <p14:creationId xmlns:p14="http://schemas.microsoft.com/office/powerpoint/2010/main" val="252005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Creating Approval Reminder Trigger</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436431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9F4E5-BE94-443D-AD09-417EBDD0E8A3}"/>
              </a:ext>
            </a:extLst>
          </p:cNvPr>
          <p:cNvSpPr>
            <a:spLocks noGrp="1"/>
          </p:cNvSpPr>
          <p:nvPr>
            <p:ph type="title"/>
          </p:nvPr>
        </p:nvSpPr>
        <p:spPr>
          <a:xfrm>
            <a:off x="115134" y="273844"/>
            <a:ext cx="8920406" cy="450903"/>
          </a:xfrm>
        </p:spPr>
        <p:txBody>
          <a:bodyPr/>
          <a:lstStyle/>
          <a:p>
            <a:r>
              <a:rPr lang="en-IN" dirty="0" err="1">
                <a:solidFill>
                  <a:schemeClr val="tx1"/>
                </a:solidFill>
              </a:rPr>
              <a:t>Req</a:t>
            </a:r>
            <a:r>
              <a:rPr lang="en-IN" dirty="0">
                <a:solidFill>
                  <a:schemeClr val="tx1"/>
                </a:solidFill>
              </a:rPr>
              <a:t> Approval Reminders Trigger Example</a:t>
            </a:r>
          </a:p>
        </p:txBody>
      </p:sp>
      <p:pic>
        <p:nvPicPr>
          <p:cNvPr id="4" name="Content Placeholder 3">
            <a:extLst>
              <a:ext uri="{FF2B5EF4-FFF2-40B4-BE49-F238E27FC236}">
                <a16:creationId xmlns:a16="http://schemas.microsoft.com/office/drawing/2014/main" id="{017998FE-270A-4483-B3F6-1CBE92C66DA5}"/>
              </a:ext>
            </a:extLst>
          </p:cNvPr>
          <p:cNvPicPr>
            <a:picLocks noGrp="1" noChangeAspect="1"/>
          </p:cNvPicPr>
          <p:nvPr>
            <p:ph idx="1"/>
          </p:nvPr>
        </p:nvPicPr>
        <p:blipFill>
          <a:blip r:embed="rId2"/>
          <a:stretch>
            <a:fillRect/>
          </a:stretch>
        </p:blipFill>
        <p:spPr>
          <a:xfrm>
            <a:off x="442023" y="1439123"/>
            <a:ext cx="6289258" cy="2511108"/>
          </a:xfrm>
          <a:prstGeom prst="rect">
            <a:avLst/>
          </a:prstGeom>
          <a:ln>
            <a:solidFill>
              <a:schemeClr val="accent1"/>
            </a:solidFill>
          </a:ln>
        </p:spPr>
      </p:pic>
      <p:pic>
        <p:nvPicPr>
          <p:cNvPr id="3" name="Picture 2">
            <a:extLst>
              <a:ext uri="{FF2B5EF4-FFF2-40B4-BE49-F238E27FC236}">
                <a16:creationId xmlns:a16="http://schemas.microsoft.com/office/drawing/2014/main" id="{DC843772-D309-4F7A-8B8A-AD8449C0C24B}"/>
              </a:ext>
            </a:extLst>
          </p:cNvPr>
          <p:cNvPicPr>
            <a:picLocks noChangeAspect="1"/>
          </p:cNvPicPr>
          <p:nvPr/>
        </p:nvPicPr>
        <p:blipFill>
          <a:blip r:embed="rId3"/>
          <a:stretch>
            <a:fillRect/>
          </a:stretch>
        </p:blipFill>
        <p:spPr>
          <a:xfrm>
            <a:off x="4706844" y="2937354"/>
            <a:ext cx="3702240" cy="2025754"/>
          </a:xfrm>
          <a:prstGeom prst="rect">
            <a:avLst/>
          </a:prstGeom>
          <a:ln>
            <a:solidFill>
              <a:schemeClr val="accent1"/>
            </a:solidFill>
          </a:ln>
        </p:spPr>
      </p:pic>
    </p:spTree>
    <p:extLst>
      <p:ext uri="{BB962C8B-B14F-4D97-AF65-F5344CB8AC3E}">
        <p14:creationId xmlns:p14="http://schemas.microsoft.com/office/powerpoint/2010/main" val="85626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dirty="0">
                <a:solidFill>
                  <a:schemeClr val="tx1"/>
                </a:solidFill>
                <a:latin typeface="IBM Plex Sans" panose="020B0503050000000000" pitchFamily="34" charset="0"/>
              </a:rPr>
              <a:t>Delayed Mechanism</a:t>
            </a:r>
          </a:p>
        </p:txBody>
      </p:sp>
      <p:sp>
        <p:nvSpPr>
          <p:cNvPr id="5" name="Content Placeholder 4">
            <a:extLst>
              <a:ext uri="{FF2B5EF4-FFF2-40B4-BE49-F238E27FC236}">
                <a16:creationId xmlns:a16="http://schemas.microsoft.com/office/drawing/2014/main" id="{24FFE730-5085-4DCB-A31E-BB8C96822B70}"/>
              </a:ext>
            </a:extLst>
          </p:cNvPr>
          <p:cNvSpPr>
            <a:spLocks noGrp="1"/>
          </p:cNvSpPr>
          <p:nvPr>
            <p:ph idx="1"/>
          </p:nvPr>
        </p:nvSpPr>
        <p:spPr>
          <a:xfrm>
            <a:off x="115134" y="809204"/>
            <a:ext cx="8920406" cy="4327154"/>
          </a:xfrm>
        </p:spPr>
        <p:txBody>
          <a:bodyPr/>
          <a:lstStyle/>
          <a:p>
            <a:pPr>
              <a:spcBef>
                <a:spcPts val="600"/>
              </a:spcBef>
            </a:pPr>
            <a:r>
              <a:rPr lang="en-US" dirty="0">
                <a:solidFill>
                  <a:schemeClr val="tx1"/>
                </a:solidFill>
                <a:latin typeface="IBM Plex Sans" panose="020B0503050000000000" pitchFamily="34" charset="0"/>
              </a:rPr>
              <a:t>The Delay Mechanism available on the RAM Trigger Add/Edit screen determines the type of delay. </a:t>
            </a:r>
          </a:p>
          <a:p>
            <a:pPr>
              <a:spcBef>
                <a:spcPts val="600"/>
              </a:spcBef>
            </a:pPr>
            <a:r>
              <a:rPr lang="en-US" dirty="0">
                <a:solidFill>
                  <a:schemeClr val="tx1"/>
                </a:solidFill>
                <a:latin typeface="IBM Plex Sans" panose="020B0503050000000000" pitchFamily="34" charset="0"/>
              </a:rPr>
              <a:t>The following options are available: </a:t>
            </a:r>
          </a:p>
          <a:p>
            <a:pPr marL="682625" lvl="2" indent="-285750">
              <a:buFont typeface="Arial" panose="020B0604020202020204" pitchFamily="34" charset="0"/>
              <a:buChar char="•"/>
            </a:pPr>
            <a:r>
              <a:rPr lang="en-US" dirty="0">
                <a:solidFill>
                  <a:schemeClr val="tx1"/>
                </a:solidFill>
                <a:latin typeface="IBM Plex Sans" panose="020B0503050000000000" pitchFamily="34" charset="0"/>
              </a:rPr>
              <a:t>Delayed Processing </a:t>
            </a:r>
          </a:p>
          <a:p>
            <a:pPr marL="682625" lvl="2" indent="-285750">
              <a:buFont typeface="Arial" panose="020B0604020202020204" pitchFamily="34" charset="0"/>
              <a:buChar char="•"/>
            </a:pPr>
            <a:r>
              <a:rPr lang="en-US" dirty="0">
                <a:solidFill>
                  <a:schemeClr val="tx1"/>
                </a:solidFill>
                <a:latin typeface="IBM Plex Sans" panose="020B0503050000000000" pitchFamily="34" charset="0"/>
              </a:rPr>
              <a:t>Delayed Triggering</a:t>
            </a:r>
          </a:p>
          <a:p>
            <a:pPr marL="682625" lvl="2" indent="-285750">
              <a:buFont typeface="Arial" panose="020B0604020202020204" pitchFamily="34" charset="0"/>
              <a:buChar char="•"/>
            </a:pPr>
            <a:r>
              <a:rPr lang="en-US" dirty="0">
                <a:solidFill>
                  <a:schemeClr val="tx1"/>
                </a:solidFill>
                <a:latin typeface="IBM Plex Sans" panose="020B0503050000000000" pitchFamily="34" charset="0"/>
              </a:rPr>
              <a:t>Aging</a:t>
            </a:r>
          </a:p>
          <a:p>
            <a:pPr marL="682625" lvl="2" indent="-285750">
              <a:buFont typeface="Arial" panose="020B0604020202020204" pitchFamily="34" charset="0"/>
              <a:buChar char="•"/>
            </a:pPr>
            <a:r>
              <a:rPr lang="en-US" dirty="0">
                <a:solidFill>
                  <a:schemeClr val="tx1"/>
                </a:solidFill>
                <a:latin typeface="IBM Plex Sans" panose="020B0503050000000000" pitchFamily="34" charset="0"/>
              </a:rPr>
              <a:t>Delay Processing (Field Value)</a:t>
            </a:r>
          </a:p>
          <a:p>
            <a:r>
              <a:rPr lang="en-US" dirty="0">
                <a:solidFill>
                  <a:srgbClr val="264A60"/>
                </a:solidFill>
                <a:latin typeface="IBM Plex Sans" panose="020B0503050000000000" pitchFamily="34" charset="0"/>
              </a:rPr>
              <a:t>   </a:t>
            </a:r>
            <a:endParaRPr lang="en-IN" dirty="0"/>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920234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dirty="0">
                <a:solidFill>
                  <a:schemeClr val="tx1"/>
                </a:solidFill>
                <a:latin typeface="IBM Plex Sans" panose="020B0503050000000000" pitchFamily="34" charset="0"/>
              </a:rPr>
              <a:t>Delay Mechanism</a:t>
            </a:r>
          </a:p>
        </p:txBody>
      </p:sp>
      <p:sp>
        <p:nvSpPr>
          <p:cNvPr id="5" name="Content Placeholder 4">
            <a:extLst>
              <a:ext uri="{FF2B5EF4-FFF2-40B4-BE49-F238E27FC236}">
                <a16:creationId xmlns:a16="http://schemas.microsoft.com/office/drawing/2014/main" id="{24FFE730-5085-4DCB-A31E-BB8C96822B70}"/>
              </a:ext>
            </a:extLst>
          </p:cNvPr>
          <p:cNvSpPr>
            <a:spLocks noGrp="1"/>
          </p:cNvSpPr>
          <p:nvPr>
            <p:ph idx="1"/>
          </p:nvPr>
        </p:nvSpPr>
        <p:spPr>
          <a:xfrm>
            <a:off x="115134" y="809204"/>
            <a:ext cx="8920406" cy="4327154"/>
          </a:xfrm>
        </p:spPr>
        <p:txBody>
          <a:bodyPr/>
          <a:lstStyle/>
          <a:p>
            <a:pPr marL="342900" indent="-342900">
              <a:spcBef>
                <a:spcPts val="0"/>
              </a:spcBef>
              <a:spcAft>
                <a:spcPts val="300"/>
              </a:spcAft>
              <a:buFont typeface="+mj-lt"/>
              <a:buAutoNum type="arabicPeriod"/>
            </a:pPr>
            <a:r>
              <a:rPr lang="en-US" sz="1300" b="1" dirty="0">
                <a:solidFill>
                  <a:schemeClr val="tx1"/>
                </a:solidFill>
                <a:latin typeface="IBM Plex Sans" panose="020B0503050000000000" pitchFamily="34" charset="0"/>
              </a:rPr>
              <a:t>Delayed</a:t>
            </a:r>
            <a:r>
              <a:rPr lang="en-US" sz="1300" dirty="0">
                <a:solidFill>
                  <a:schemeClr val="tx1"/>
                </a:solidFill>
                <a:latin typeface="IBM Plex Sans" panose="020B0503050000000000" pitchFamily="34" charset="0"/>
              </a:rPr>
              <a:t> </a:t>
            </a:r>
            <a:r>
              <a:rPr lang="en-US" sz="1300" b="1" dirty="0">
                <a:solidFill>
                  <a:schemeClr val="tx1"/>
                </a:solidFill>
                <a:latin typeface="IBM Plex Sans" panose="020B0503050000000000" pitchFamily="34" charset="0"/>
              </a:rPr>
              <a:t>Processing </a:t>
            </a:r>
            <a:r>
              <a:rPr lang="en-US" sz="1300" dirty="0">
                <a:solidFill>
                  <a:schemeClr val="tx1"/>
                </a:solidFill>
                <a:latin typeface="IBM Plex Sans" panose="020B0503050000000000" pitchFamily="34" charset="0"/>
              </a:rPr>
              <a:t>-</a:t>
            </a:r>
            <a:r>
              <a:rPr lang="en-US" sz="1300" b="1" dirty="0">
                <a:solidFill>
                  <a:schemeClr val="tx1"/>
                </a:solidFill>
                <a:latin typeface="IBM Plex Sans" panose="020B0503050000000000" pitchFamily="34" charset="0"/>
              </a:rPr>
              <a:t> </a:t>
            </a:r>
            <a:r>
              <a:rPr lang="en-US" sz="1300" dirty="0">
                <a:solidFill>
                  <a:schemeClr val="tx1"/>
                </a:solidFill>
                <a:latin typeface="IBM Plex Sans" panose="020B0503050000000000" pitchFamily="34" charset="0"/>
              </a:rPr>
              <a:t>This mechanism is used commonly for triggers where there is no delay period required and if the action has to be taken instantly. </a:t>
            </a:r>
          </a:p>
          <a:p>
            <a:pPr marL="682625" lvl="2" indent="-285750">
              <a:spcBef>
                <a:spcPts val="0"/>
              </a:spcBef>
              <a:spcAft>
                <a:spcPts val="600"/>
              </a:spcAft>
            </a:pPr>
            <a:r>
              <a:rPr lang="en-US" altLang="en-US" sz="1300" dirty="0">
                <a:solidFill>
                  <a:schemeClr val="tx1"/>
                </a:solidFill>
                <a:latin typeface="IBM Plex Sans" panose="020B0503050000000000" pitchFamily="34" charset="0"/>
              </a:rPr>
              <a:t>It can accept delay however it is suggested to use this mechanism only if delay period is less than 1 hour and it accepts decimal values. The maximum delay value accepted is 190 days or 4560 hours.</a:t>
            </a:r>
          </a:p>
          <a:p>
            <a:pPr marL="682625" lvl="2" indent="-285750">
              <a:spcBef>
                <a:spcPts val="0"/>
              </a:spcBef>
              <a:spcAft>
                <a:spcPts val="600"/>
              </a:spcAft>
            </a:pPr>
            <a:r>
              <a:rPr lang="en-US" sz="1300" dirty="0">
                <a:solidFill>
                  <a:schemeClr val="tx1"/>
                </a:solidFill>
                <a:latin typeface="IBM Plex Sans" panose="020B0503050000000000" pitchFamily="34" charset="0"/>
              </a:rPr>
              <a:t>With this mechanism </a:t>
            </a:r>
            <a:r>
              <a:rPr lang="en-US" sz="1300" b="1" dirty="0">
                <a:solidFill>
                  <a:schemeClr val="tx1"/>
                </a:solidFill>
                <a:latin typeface="IBM Plex Sans" panose="020B0503050000000000" pitchFamily="34" charset="0"/>
              </a:rPr>
              <a:t>t</a:t>
            </a:r>
            <a:r>
              <a:rPr lang="en-US" altLang="en-US" sz="1300" b="1" dirty="0">
                <a:solidFill>
                  <a:schemeClr val="tx1"/>
                </a:solidFill>
                <a:latin typeface="IBM Plex Sans" panose="020B0503050000000000" pitchFamily="34" charset="0"/>
              </a:rPr>
              <a:t>he trigger is fired &amp; queued up for processing after the delay time has elapsed</a:t>
            </a:r>
            <a:r>
              <a:rPr lang="en-US" altLang="en-US" sz="1300" dirty="0">
                <a:solidFill>
                  <a:schemeClr val="tx1"/>
                </a:solidFill>
                <a:latin typeface="IBM Plex Sans" panose="020B0503050000000000" pitchFamily="34" charset="0"/>
              </a:rPr>
              <a:t>. </a:t>
            </a:r>
          </a:p>
          <a:p>
            <a:pPr marL="682625" lvl="2" indent="-285750">
              <a:spcBef>
                <a:spcPts val="0"/>
              </a:spcBef>
              <a:spcAft>
                <a:spcPts val="600"/>
              </a:spcAft>
            </a:pPr>
            <a:r>
              <a:rPr lang="en-US" altLang="en-US" sz="1300" dirty="0">
                <a:solidFill>
                  <a:schemeClr val="tx1"/>
                </a:solidFill>
                <a:latin typeface="IBM Plex Sans" panose="020B0503050000000000" pitchFamily="34" charset="0"/>
              </a:rPr>
              <a:t>Multiple triggers CANNOT be configured using the same triggering event/item.</a:t>
            </a:r>
          </a:p>
          <a:p>
            <a:pPr marL="223837" lvl="2" indent="0">
              <a:spcBef>
                <a:spcPts val="0"/>
              </a:spcBef>
              <a:spcAft>
                <a:spcPts val="1200"/>
              </a:spcAft>
              <a:buNone/>
            </a:pPr>
            <a:r>
              <a:rPr lang="en-US" altLang="en-US" sz="1300" b="1" dirty="0">
                <a:solidFill>
                  <a:schemeClr val="tx1"/>
                </a:solidFill>
                <a:latin typeface="IBM Plex Sans" panose="020B0503050000000000" pitchFamily="34" charset="0"/>
              </a:rPr>
              <a:t>   </a:t>
            </a:r>
            <a:r>
              <a:rPr lang="en-US" altLang="en-US" sz="1300" i="1" u="sng" dirty="0">
                <a:solidFill>
                  <a:schemeClr val="tx1"/>
                </a:solidFill>
                <a:latin typeface="IBM Plex Sans" panose="020B0503050000000000" pitchFamily="34" charset="0"/>
              </a:rPr>
              <a:t>Example</a:t>
            </a:r>
            <a:r>
              <a:rPr lang="en-US" altLang="en-US" sz="1300" dirty="0">
                <a:solidFill>
                  <a:schemeClr val="tx1"/>
                </a:solidFill>
                <a:latin typeface="IBM Plex Sans" panose="020B0503050000000000" pitchFamily="34" charset="0"/>
              </a:rPr>
              <a:t>: Send a communication when a candidate’s HR status is updated to “Interview Scheduled”.</a:t>
            </a:r>
          </a:p>
          <a:p>
            <a:pPr marL="342900" indent="-342900">
              <a:spcAft>
                <a:spcPts val="600"/>
              </a:spcAft>
              <a:buFont typeface="+mj-lt"/>
              <a:buAutoNum type="arabicPeriod"/>
            </a:pPr>
            <a:r>
              <a:rPr lang="en-US" sz="1300" b="1" dirty="0">
                <a:solidFill>
                  <a:schemeClr val="tx1"/>
                </a:solidFill>
                <a:latin typeface="IBM Plex Sans" panose="020B0503050000000000" pitchFamily="34" charset="0"/>
              </a:rPr>
              <a:t>Delayed</a:t>
            </a:r>
            <a:r>
              <a:rPr lang="en-US" sz="1300" dirty="0">
                <a:solidFill>
                  <a:schemeClr val="tx1"/>
                </a:solidFill>
                <a:latin typeface="IBM Plex Sans" panose="020B0503050000000000" pitchFamily="34" charset="0"/>
              </a:rPr>
              <a:t> </a:t>
            </a:r>
            <a:r>
              <a:rPr lang="en-US" sz="1300" b="1" dirty="0">
                <a:solidFill>
                  <a:schemeClr val="tx1"/>
                </a:solidFill>
                <a:latin typeface="IBM Plex Sans" panose="020B0503050000000000" pitchFamily="34" charset="0"/>
              </a:rPr>
              <a:t>Triggering</a:t>
            </a:r>
            <a:r>
              <a:rPr lang="en-US" sz="1300" dirty="0">
                <a:solidFill>
                  <a:schemeClr val="tx1"/>
                </a:solidFill>
                <a:latin typeface="IBM Plex Sans" panose="020B0503050000000000" pitchFamily="34" charset="0"/>
              </a:rPr>
              <a:t> – This mechanism should be used when there is a delay required for action. </a:t>
            </a:r>
          </a:p>
          <a:p>
            <a:pPr marL="682625" lvl="2" indent="-285750">
              <a:spcBef>
                <a:spcPts val="0"/>
              </a:spcBef>
              <a:spcAft>
                <a:spcPts val="600"/>
              </a:spcAft>
              <a:buFont typeface="Arial" panose="020B0604020202020204" pitchFamily="34" charset="0"/>
              <a:buChar char="•"/>
            </a:pPr>
            <a:r>
              <a:rPr lang="en-US" altLang="en-US" sz="1300" dirty="0">
                <a:solidFill>
                  <a:schemeClr val="tx1"/>
                </a:solidFill>
                <a:latin typeface="IBM Plex Sans" panose="020B0503050000000000" pitchFamily="34" charset="0"/>
              </a:rPr>
              <a:t>It will accept minimum delay of 1 hour (integer values only and no decimals accepted) and there is no maximum limit of delay period. Multiple triggers can be setup using the same trigger event, but different values for 'Trigger delay (</a:t>
            </a:r>
            <a:r>
              <a:rPr lang="en-US" altLang="en-US" sz="1300" dirty="0" err="1">
                <a:solidFill>
                  <a:schemeClr val="tx1"/>
                </a:solidFill>
                <a:latin typeface="IBM Plex Sans" panose="020B0503050000000000" pitchFamily="34" charset="0"/>
              </a:rPr>
              <a:t>hrs</a:t>
            </a:r>
            <a:r>
              <a:rPr lang="en-US" altLang="en-US" sz="1300" dirty="0">
                <a:solidFill>
                  <a:schemeClr val="tx1"/>
                </a:solidFill>
                <a:latin typeface="IBM Plex Sans" panose="020B0503050000000000" pitchFamily="34" charset="0"/>
              </a:rPr>
              <a:t>)’ is required.</a:t>
            </a:r>
          </a:p>
          <a:p>
            <a:pPr marL="682625" lvl="2" indent="-285750">
              <a:spcBef>
                <a:spcPts val="0"/>
              </a:spcBef>
              <a:spcAft>
                <a:spcPts val="600"/>
              </a:spcAft>
              <a:buFont typeface="Arial" panose="020B0604020202020204" pitchFamily="34" charset="0"/>
              <a:buChar char="•"/>
            </a:pPr>
            <a:r>
              <a:rPr lang="en-US" sz="1300" dirty="0">
                <a:solidFill>
                  <a:schemeClr val="tx1"/>
                </a:solidFill>
                <a:latin typeface="IBM Plex Sans" panose="020B0503050000000000" pitchFamily="34" charset="0"/>
              </a:rPr>
              <a:t>Through this mechanism </a:t>
            </a:r>
            <a:r>
              <a:rPr lang="en-US" sz="1300" b="1" dirty="0">
                <a:solidFill>
                  <a:schemeClr val="tx1"/>
                </a:solidFill>
                <a:latin typeface="IBM Plex Sans" panose="020B0503050000000000" pitchFamily="34" charset="0"/>
              </a:rPr>
              <a:t>RAM </a:t>
            </a:r>
            <a:r>
              <a:rPr lang="en-US" altLang="en-US" sz="1300" b="1" dirty="0">
                <a:solidFill>
                  <a:schemeClr val="tx1"/>
                </a:solidFill>
                <a:latin typeface="IBM Plex Sans" panose="020B0503050000000000" pitchFamily="34" charset="0"/>
              </a:rPr>
              <a:t>will wait for the delay time to elapse after the event has occurred and then fires the trigger</a:t>
            </a:r>
            <a:r>
              <a:rPr lang="en-US" altLang="en-US" sz="1300" dirty="0">
                <a:solidFill>
                  <a:schemeClr val="tx1"/>
                </a:solidFill>
                <a:latin typeface="IBM Plex Sans" panose="020B0503050000000000" pitchFamily="34" charset="0"/>
              </a:rPr>
              <a:t>. Thus, the trigger will be fired and executed at the same time. </a:t>
            </a:r>
          </a:p>
          <a:p>
            <a:pPr lvl="2" indent="0">
              <a:spcBef>
                <a:spcPts val="0"/>
              </a:spcBef>
              <a:spcAft>
                <a:spcPts val="300"/>
              </a:spcAft>
              <a:buNone/>
            </a:pPr>
            <a:r>
              <a:rPr lang="en-US" altLang="en-US" sz="1300" i="1" u="sng" dirty="0">
                <a:solidFill>
                  <a:schemeClr val="tx1"/>
                </a:solidFill>
                <a:latin typeface="IBM Plex Sans" panose="020B0503050000000000" pitchFamily="34" charset="0"/>
              </a:rPr>
              <a:t>Example</a:t>
            </a:r>
            <a:r>
              <a:rPr lang="en-US" altLang="en-US" sz="1300" dirty="0">
                <a:solidFill>
                  <a:schemeClr val="tx1"/>
                </a:solidFill>
                <a:latin typeface="IBM Plex Sans" panose="020B0503050000000000" pitchFamily="34" charset="0"/>
              </a:rPr>
              <a:t>: Send a survey communication 1 year after candidate has accepted an offer.</a:t>
            </a:r>
          </a:p>
          <a:p>
            <a:br>
              <a:rPr lang="en-US" dirty="0">
                <a:solidFill>
                  <a:srgbClr val="264A60"/>
                </a:solidFill>
                <a:latin typeface="IBM Plex Sans" panose="020B0503050000000000" pitchFamily="34" charset="0"/>
              </a:rPr>
            </a:br>
            <a:r>
              <a:rPr lang="en-US" dirty="0">
                <a:solidFill>
                  <a:srgbClr val="264A60"/>
                </a:solidFill>
                <a:latin typeface="IBM Plex Sans" panose="020B0503050000000000" pitchFamily="34" charset="0"/>
              </a:rPr>
              <a:t>   </a:t>
            </a:r>
            <a:endParaRPr lang="en-IN" dirty="0"/>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846263913"/>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FEBF4-6755-4D55-8E6F-93296BD92681}"/>
              </a:ext>
            </a:extLst>
          </p:cNvPr>
          <p:cNvSpPr>
            <a:spLocks noGrp="1"/>
          </p:cNvSpPr>
          <p:nvPr>
            <p:ph type="title"/>
          </p:nvPr>
        </p:nvSpPr>
        <p:spPr>
          <a:xfrm>
            <a:off x="115134" y="261990"/>
            <a:ext cx="8920406" cy="417036"/>
          </a:xfrm>
        </p:spPr>
        <p:txBody>
          <a:bodyPr/>
          <a:lstStyle/>
          <a:p>
            <a:r>
              <a:rPr lang="en-US" dirty="0">
                <a:solidFill>
                  <a:schemeClr val="tx1"/>
                </a:solidFill>
                <a:latin typeface="IBM Plex Sans" panose="020B0503050000000000" pitchFamily="34" charset="0"/>
              </a:rPr>
              <a:t>Delay Mechanism – Continued</a:t>
            </a:r>
            <a:endParaRPr lang="en-IN" dirty="0"/>
          </a:p>
        </p:txBody>
      </p:sp>
      <p:sp>
        <p:nvSpPr>
          <p:cNvPr id="3" name="Content Placeholder 2">
            <a:extLst>
              <a:ext uri="{FF2B5EF4-FFF2-40B4-BE49-F238E27FC236}">
                <a16:creationId xmlns:a16="http://schemas.microsoft.com/office/drawing/2014/main" id="{D46832EF-A407-4182-8462-B55621563754}"/>
              </a:ext>
            </a:extLst>
          </p:cNvPr>
          <p:cNvSpPr>
            <a:spLocks noGrp="1"/>
          </p:cNvSpPr>
          <p:nvPr>
            <p:ph idx="1"/>
          </p:nvPr>
        </p:nvSpPr>
        <p:spPr>
          <a:xfrm>
            <a:off x="62990" y="744009"/>
            <a:ext cx="8972550" cy="4137501"/>
          </a:xfrm>
        </p:spPr>
        <p:txBody>
          <a:bodyPr/>
          <a:lstStyle/>
          <a:p>
            <a:pPr marL="342900" indent="-342900">
              <a:spcBef>
                <a:spcPts val="0"/>
              </a:spcBef>
              <a:spcAft>
                <a:spcPts val="300"/>
              </a:spcAft>
              <a:buFont typeface="+mj-lt"/>
              <a:buAutoNum type="arabicPeriod" startAt="3"/>
            </a:pPr>
            <a:r>
              <a:rPr lang="en-US" sz="1300" b="1" dirty="0">
                <a:solidFill>
                  <a:schemeClr val="tx1"/>
                </a:solidFill>
                <a:latin typeface="IBM Plex Sans" panose="020B0503050000000000" pitchFamily="34" charset="0"/>
              </a:rPr>
              <a:t>Aging</a:t>
            </a:r>
            <a:r>
              <a:rPr lang="en-US" sz="1300" dirty="0">
                <a:solidFill>
                  <a:schemeClr val="tx1"/>
                </a:solidFill>
                <a:latin typeface="IBM Plex Sans" panose="020B0503050000000000" pitchFamily="34" charset="0"/>
              </a:rPr>
              <a:t> – This mechanism is commonly used for reminders or aging actions. </a:t>
            </a:r>
          </a:p>
          <a:p>
            <a:pPr marL="682625" lvl="2" indent="-285750">
              <a:spcBef>
                <a:spcPts val="0"/>
              </a:spcBef>
              <a:spcAft>
                <a:spcPts val="300"/>
              </a:spcAft>
              <a:buFont typeface="Arial" panose="020B0604020202020204" pitchFamily="34" charset="0"/>
              <a:buChar char="•"/>
            </a:pPr>
            <a:r>
              <a:rPr lang="en-US" altLang="en-US" sz="1300" dirty="0">
                <a:solidFill>
                  <a:schemeClr val="tx1"/>
                </a:solidFill>
                <a:latin typeface="IBM Plex Sans" panose="020B0503050000000000" pitchFamily="34" charset="0"/>
              </a:rPr>
              <a:t>It will accept minimum delay of 1 hour (integer values only &amp; no decimals accepted) and there is no maximum limit of delay period. </a:t>
            </a:r>
          </a:p>
          <a:p>
            <a:pPr marL="682625" lvl="2" indent="-285750">
              <a:spcBef>
                <a:spcPts val="0"/>
              </a:spcBef>
              <a:spcAft>
                <a:spcPts val="300"/>
              </a:spcAft>
              <a:buFont typeface="Arial" panose="020B0604020202020204" pitchFamily="34" charset="0"/>
              <a:buChar char="•"/>
            </a:pPr>
            <a:r>
              <a:rPr lang="en-US" sz="1300" dirty="0">
                <a:solidFill>
                  <a:schemeClr val="tx1"/>
                </a:solidFill>
                <a:latin typeface="IBM Plex Sans" panose="020B0503050000000000" pitchFamily="34" charset="0"/>
              </a:rPr>
              <a:t>Through this </a:t>
            </a:r>
            <a:r>
              <a:rPr lang="en-US" altLang="en-US" sz="1300" dirty="0">
                <a:solidFill>
                  <a:schemeClr val="tx1"/>
                </a:solidFill>
                <a:latin typeface="IBM Plex Sans" panose="020B0503050000000000" pitchFamily="34" charset="0"/>
              </a:rPr>
              <a:t>RAM engine will check if the triggering event is the same after the delay period has expired. </a:t>
            </a:r>
            <a:r>
              <a:rPr lang="en-US" altLang="en-US" sz="1300" b="1" dirty="0">
                <a:solidFill>
                  <a:schemeClr val="tx1"/>
                </a:solidFill>
                <a:latin typeface="IBM Plex Sans" panose="020B0503050000000000" pitchFamily="34" charset="0"/>
              </a:rPr>
              <a:t>Only if it is still the same, the trigger is fired &amp; executed. Thus, the trigger will be fired &amp; executed at the same time.</a:t>
            </a:r>
          </a:p>
          <a:p>
            <a:pPr marL="682625" lvl="2" indent="-285750">
              <a:spcBef>
                <a:spcPts val="0"/>
              </a:spcBef>
              <a:spcAft>
                <a:spcPts val="300"/>
              </a:spcAft>
              <a:buFont typeface="Arial" panose="020B0604020202020204" pitchFamily="34" charset="0"/>
              <a:buChar char="•"/>
            </a:pPr>
            <a:r>
              <a:rPr lang="en-US" altLang="en-US" sz="1300" dirty="0">
                <a:solidFill>
                  <a:schemeClr val="tx1"/>
                </a:solidFill>
                <a:latin typeface="IBM Plex Sans" panose="020B0503050000000000" pitchFamily="34" charset="0"/>
              </a:rPr>
              <a:t>Multiple triggers can be setup using the same trigger event, but different values for 'Trigger delay (</a:t>
            </a:r>
            <a:r>
              <a:rPr lang="en-US" altLang="en-US" sz="1300" dirty="0" err="1">
                <a:solidFill>
                  <a:schemeClr val="tx1"/>
                </a:solidFill>
                <a:latin typeface="IBM Plex Sans" panose="020B0503050000000000" pitchFamily="34" charset="0"/>
              </a:rPr>
              <a:t>hrs</a:t>
            </a:r>
            <a:r>
              <a:rPr lang="en-US" altLang="en-US" sz="1300" dirty="0">
                <a:solidFill>
                  <a:schemeClr val="tx1"/>
                </a:solidFill>
                <a:latin typeface="IBM Plex Sans" panose="020B0503050000000000" pitchFamily="34" charset="0"/>
              </a:rPr>
              <a:t>)’ is required.</a:t>
            </a:r>
          </a:p>
          <a:p>
            <a:pPr>
              <a:spcBef>
                <a:spcPts val="0"/>
              </a:spcBef>
            </a:pPr>
            <a:r>
              <a:rPr lang="en-US" altLang="en-US" sz="1300" b="1" dirty="0">
                <a:solidFill>
                  <a:schemeClr val="tx1"/>
                </a:solidFill>
                <a:latin typeface="IBM Plex Sans" panose="020B0503050000000000" pitchFamily="34" charset="0"/>
              </a:rPr>
              <a:t>        </a:t>
            </a:r>
            <a:r>
              <a:rPr lang="en-US" altLang="en-US" sz="1300" i="1" u="sng" dirty="0">
                <a:solidFill>
                  <a:schemeClr val="tx1"/>
                </a:solidFill>
                <a:latin typeface="IBM Plex Sans" panose="020B0503050000000000" pitchFamily="34" charset="0"/>
              </a:rPr>
              <a:t>Example</a:t>
            </a:r>
            <a:r>
              <a:rPr lang="en-US" altLang="en-US" sz="1300" dirty="0">
                <a:solidFill>
                  <a:schemeClr val="tx1"/>
                </a:solidFill>
                <a:latin typeface="IBM Plex Sans" panose="020B0503050000000000" pitchFamily="34" charset="0"/>
              </a:rPr>
              <a:t>: Send an assessment reminder notification after 10 days once the HR status is updated to</a:t>
            </a:r>
          </a:p>
          <a:p>
            <a:pPr>
              <a:spcBef>
                <a:spcPts val="0"/>
              </a:spcBef>
              <a:spcAft>
                <a:spcPts val="1200"/>
              </a:spcAft>
            </a:pPr>
            <a:r>
              <a:rPr lang="en-US" altLang="en-US" sz="1300" dirty="0">
                <a:solidFill>
                  <a:schemeClr val="tx1"/>
                </a:solidFill>
                <a:latin typeface="IBM Plex Sans" panose="020B0503050000000000" pitchFamily="34" charset="0"/>
              </a:rPr>
              <a:t>        “Assessment Pending”.</a:t>
            </a:r>
          </a:p>
          <a:p>
            <a:pPr marL="342900" indent="-342900">
              <a:spcBef>
                <a:spcPts val="0"/>
              </a:spcBef>
              <a:spcAft>
                <a:spcPts val="300"/>
              </a:spcAft>
              <a:buFont typeface="+mj-lt"/>
              <a:buAutoNum type="arabicPeriod" startAt="4"/>
            </a:pPr>
            <a:r>
              <a:rPr lang="en-US" sz="1300" b="1" dirty="0">
                <a:solidFill>
                  <a:schemeClr val="tx1"/>
                </a:solidFill>
                <a:latin typeface="IBM Plex Sans" panose="020B0503050000000000" pitchFamily="34" charset="0"/>
              </a:rPr>
              <a:t>Delayed Processing (Field Value) </a:t>
            </a:r>
            <a:r>
              <a:rPr lang="en-US" sz="1300" dirty="0">
                <a:solidFill>
                  <a:schemeClr val="tx1"/>
                </a:solidFill>
                <a:latin typeface="IBM Plex Sans" panose="020B0503050000000000" pitchFamily="34" charset="0"/>
              </a:rPr>
              <a:t>– Used</a:t>
            </a:r>
            <a:r>
              <a:rPr lang="en-US" altLang="en-US" sz="1300" dirty="0">
                <a:solidFill>
                  <a:schemeClr val="tx1"/>
                </a:solidFill>
                <a:latin typeface="IBM Plex Sans" panose="020B0503050000000000" pitchFamily="34" charset="0"/>
              </a:rPr>
              <a:t> to pick the delay from a req sub form or candidate form field. </a:t>
            </a:r>
          </a:p>
          <a:p>
            <a:pPr marL="682625" lvl="2" indent="-285750">
              <a:spcBef>
                <a:spcPts val="0"/>
              </a:spcBef>
              <a:spcAft>
                <a:spcPts val="300"/>
              </a:spcAft>
              <a:buFont typeface="Arial" panose="020B0604020202020204" pitchFamily="34" charset="0"/>
              <a:buChar char="•"/>
            </a:pPr>
            <a:r>
              <a:rPr lang="en-US" altLang="en-US" sz="1300" dirty="0">
                <a:solidFill>
                  <a:schemeClr val="tx1"/>
                </a:solidFill>
                <a:latin typeface="IBM Plex Sans" panose="020B0503050000000000" pitchFamily="34" charset="0"/>
              </a:rPr>
              <a:t>It will function the same as 'Delayed Processing' type, i.e. </a:t>
            </a:r>
            <a:r>
              <a:rPr lang="en-US" altLang="en-US" sz="1300" b="1" dirty="0">
                <a:solidFill>
                  <a:schemeClr val="tx1"/>
                </a:solidFill>
                <a:latin typeface="IBM Plex Sans" panose="020B0503050000000000" pitchFamily="34" charset="0"/>
              </a:rPr>
              <a:t>RAM trigger will be fired &amp; it will be processed after the delay has elapsed. </a:t>
            </a:r>
          </a:p>
          <a:p>
            <a:pPr marL="682625" lvl="2" indent="-285750">
              <a:spcBef>
                <a:spcPts val="0"/>
              </a:spcBef>
              <a:spcAft>
                <a:spcPts val="300"/>
              </a:spcAft>
              <a:buFont typeface="Arial" panose="020B0604020202020204" pitchFamily="34" charset="0"/>
              <a:buChar char="•"/>
            </a:pPr>
            <a:r>
              <a:rPr lang="en-US" altLang="en-US" sz="1300" dirty="0">
                <a:solidFill>
                  <a:schemeClr val="tx1"/>
                </a:solidFill>
                <a:latin typeface="IBM Plex Sans" panose="020B0503050000000000" pitchFamily="34" charset="0"/>
              </a:rPr>
              <a:t>Value can be selected from Candidate form field, a Req form field, or a Req sub form field. Only Numeric, or Single-Select, field types can be used. The numeric value 	will only support whole numbers which represent amount of days (NOT hours). Maximum value allowed is 190 days.</a:t>
            </a:r>
          </a:p>
          <a:p>
            <a:pPr lvl="2" indent="0">
              <a:spcBef>
                <a:spcPts val="0"/>
              </a:spcBef>
              <a:spcAft>
                <a:spcPts val="300"/>
              </a:spcAft>
              <a:buNone/>
            </a:pPr>
            <a:r>
              <a:rPr lang="en-US" sz="1300" b="1" dirty="0">
                <a:solidFill>
                  <a:schemeClr val="tx1"/>
                </a:solidFill>
                <a:latin typeface="IBM Plex Sans" panose="020B0503050000000000" pitchFamily="34" charset="0"/>
              </a:rPr>
              <a:t> </a:t>
            </a:r>
            <a:r>
              <a:rPr lang="en-US" sz="1300" i="1" u="sng" dirty="0">
                <a:solidFill>
                  <a:schemeClr val="tx1"/>
                </a:solidFill>
                <a:latin typeface="IBM Plex Sans" panose="020B0503050000000000" pitchFamily="34" charset="0"/>
              </a:rPr>
              <a:t>Example</a:t>
            </a:r>
            <a:r>
              <a:rPr lang="en-US" sz="1300" dirty="0">
                <a:solidFill>
                  <a:schemeClr val="tx1"/>
                </a:solidFill>
                <a:latin typeface="IBM Plex Sans" panose="020B0503050000000000" pitchFamily="34" charset="0"/>
              </a:rPr>
              <a:t>: Send a disposition notification to candidate after X days. Value X is selected from the disposition form of the candidate.</a:t>
            </a:r>
          </a:p>
          <a:p>
            <a:pPr>
              <a:spcBef>
                <a:spcPts val="0"/>
              </a:spcBef>
            </a:pPr>
            <a:endParaRPr lang="en-US" dirty="0">
              <a:solidFill>
                <a:srgbClr val="264A60"/>
              </a:solidFill>
              <a:latin typeface="IBM Plex Sans" panose="020B0503050000000000" pitchFamily="34" charset="0"/>
            </a:endParaRPr>
          </a:p>
          <a:p>
            <a:endParaRPr lang="en-IN" dirty="0"/>
          </a:p>
        </p:txBody>
      </p:sp>
    </p:spTree>
    <p:extLst>
      <p:ext uri="{BB962C8B-B14F-4D97-AF65-F5344CB8AC3E}">
        <p14:creationId xmlns:p14="http://schemas.microsoft.com/office/powerpoint/2010/main" val="3618360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dirty="0">
                <a:solidFill>
                  <a:schemeClr val="tx1"/>
                </a:solidFill>
                <a:latin typeface="IBM Plex Sans" panose="020B0503050000000000" pitchFamily="34" charset="0"/>
              </a:rPr>
              <a:t>RAM Trigger Examples</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5" name="Content Placeholder 4">
            <a:extLst>
              <a:ext uri="{FF2B5EF4-FFF2-40B4-BE49-F238E27FC236}">
                <a16:creationId xmlns:a16="http://schemas.microsoft.com/office/drawing/2014/main" id="{24FFE730-5085-4DCB-A31E-BB8C96822B70}"/>
              </a:ext>
            </a:extLst>
          </p:cNvPr>
          <p:cNvSpPr>
            <a:spLocks noGrp="1"/>
          </p:cNvSpPr>
          <p:nvPr>
            <p:ph idx="1"/>
          </p:nvPr>
        </p:nvSpPr>
        <p:spPr>
          <a:xfrm>
            <a:off x="360120" y="939998"/>
            <a:ext cx="8920406" cy="3263504"/>
          </a:xfrm>
        </p:spPr>
        <p:txBody>
          <a:bodyPr/>
          <a:lstStyle/>
          <a:p>
            <a:pPr marL="285750" indent="-285750">
              <a:buFont typeface="Arial" panose="020B0604020202020204" pitchFamily="34" charset="0"/>
              <a:buChar char="•"/>
            </a:pPr>
            <a:r>
              <a:rPr lang="en-IN" sz="1600" dirty="0">
                <a:solidFill>
                  <a:schemeClr val="tx1"/>
                </a:solidFill>
                <a:latin typeface="+mj-lt"/>
              </a:rPr>
              <a:t>HR Status Update - Post to Candidate Zone</a:t>
            </a:r>
          </a:p>
          <a:p>
            <a:pPr marL="285750" indent="-285750">
              <a:buFont typeface="Arial" panose="020B0604020202020204" pitchFamily="34" charset="0"/>
              <a:buChar char="•"/>
            </a:pPr>
            <a:r>
              <a:rPr lang="en-IN" sz="1600" dirty="0">
                <a:solidFill>
                  <a:schemeClr val="tx1"/>
                </a:solidFill>
                <a:latin typeface="+mj-lt"/>
              </a:rPr>
              <a:t>Doc Sub Form Insert – Update HR Status and Send a communication to Recruiter</a:t>
            </a:r>
          </a:p>
          <a:p>
            <a:pPr marL="285750" indent="-285750">
              <a:buFont typeface="Arial" panose="020B0604020202020204" pitchFamily="34" charset="0"/>
              <a:buChar char="•"/>
            </a:pPr>
            <a:r>
              <a:rPr lang="en-IN" sz="1600" dirty="0">
                <a:solidFill>
                  <a:schemeClr val="tx1"/>
                </a:solidFill>
                <a:latin typeface="+mj-lt"/>
              </a:rPr>
              <a:t>HR Status Update – </a:t>
            </a:r>
            <a:r>
              <a:rPr lang="en-IN" sz="1600" dirty="0" err="1">
                <a:solidFill>
                  <a:schemeClr val="tx1"/>
                </a:solidFill>
                <a:latin typeface="+mj-lt"/>
              </a:rPr>
              <a:t>Unpost</a:t>
            </a:r>
            <a:r>
              <a:rPr lang="en-IN" sz="1600" dirty="0">
                <a:solidFill>
                  <a:schemeClr val="tx1"/>
                </a:solidFill>
                <a:latin typeface="+mj-lt"/>
              </a:rPr>
              <a:t> and Close the req</a:t>
            </a:r>
          </a:p>
          <a:p>
            <a:pPr marL="285750" indent="-285750">
              <a:buFont typeface="Arial" panose="020B0604020202020204" pitchFamily="34" charset="0"/>
              <a:buChar char="•"/>
            </a:pPr>
            <a:r>
              <a:rPr lang="en-IN" sz="1600" dirty="0">
                <a:solidFill>
                  <a:schemeClr val="tx1"/>
                </a:solidFill>
                <a:latin typeface="+mj-lt"/>
              </a:rPr>
              <a:t>Req Declined – Send Communication to Recruiter and Hiring Manager</a:t>
            </a:r>
          </a:p>
          <a:p>
            <a:pPr marL="285750" indent="-285750">
              <a:buFont typeface="Arial" panose="020B0604020202020204" pitchFamily="34" charset="0"/>
              <a:buChar char="•"/>
            </a:pPr>
            <a:r>
              <a:rPr lang="en-IN" sz="1600" dirty="0">
                <a:solidFill>
                  <a:schemeClr val="tx1"/>
                </a:solidFill>
                <a:latin typeface="+mj-lt"/>
              </a:rPr>
              <a:t>HR Status Update – Send reminder e-mails after 7 days</a:t>
            </a:r>
          </a:p>
          <a:p>
            <a:pPr marL="285750" indent="-285750">
              <a:buFont typeface="Arial" panose="020B0604020202020204" pitchFamily="34" charset="0"/>
              <a:buChar char="•"/>
            </a:pPr>
            <a:r>
              <a:rPr lang="en-US" sz="1600" dirty="0">
                <a:solidFill>
                  <a:schemeClr val="tx1"/>
                </a:solidFill>
                <a:latin typeface="+mj-lt"/>
              </a:rPr>
              <a:t>Candidate Hired – Update all other </a:t>
            </a:r>
            <a:r>
              <a:rPr lang="en-US" sz="1600" dirty="0" err="1">
                <a:solidFill>
                  <a:schemeClr val="tx1"/>
                </a:solidFill>
                <a:latin typeface="+mj-lt"/>
              </a:rPr>
              <a:t>Reqs</a:t>
            </a:r>
            <a:endParaRPr lang="en-US" sz="1600" dirty="0">
              <a:solidFill>
                <a:schemeClr val="tx1"/>
              </a:solidFill>
              <a:latin typeface="+mj-lt"/>
            </a:endParaRPr>
          </a:p>
          <a:p>
            <a:pPr marL="285750" indent="-285750">
              <a:buFont typeface="Arial" panose="020B0604020202020204" pitchFamily="34" charset="0"/>
              <a:buChar char="•"/>
            </a:pPr>
            <a:endParaRPr lang="en-IN" dirty="0"/>
          </a:p>
        </p:txBody>
      </p:sp>
    </p:spTree>
    <p:extLst>
      <p:ext uri="{BB962C8B-B14F-4D97-AF65-F5344CB8AC3E}">
        <p14:creationId xmlns:p14="http://schemas.microsoft.com/office/powerpoint/2010/main" val="1469511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A4029B-2B26-424F-9918-FB950ED4908E}"/>
              </a:ext>
            </a:extLst>
          </p:cNvPr>
          <p:cNvPicPr>
            <a:picLocks noChangeAspect="1"/>
          </p:cNvPicPr>
          <p:nvPr/>
        </p:nvPicPr>
        <p:blipFill>
          <a:blip r:embed="rId2"/>
          <a:stretch>
            <a:fillRect/>
          </a:stretch>
        </p:blipFill>
        <p:spPr>
          <a:xfrm>
            <a:off x="1300163" y="1466473"/>
            <a:ext cx="6403868" cy="3215303"/>
          </a:xfrm>
          <a:prstGeom prst="rect">
            <a:avLst/>
          </a:prstGeom>
        </p:spPr>
      </p:pic>
      <p:sp>
        <p:nvSpPr>
          <p:cNvPr id="2" name="Title 1">
            <a:extLst>
              <a:ext uri="{FF2B5EF4-FFF2-40B4-BE49-F238E27FC236}">
                <a16:creationId xmlns:a16="http://schemas.microsoft.com/office/drawing/2014/main" id="{8CDA20AC-73A1-4B56-83F6-137EE885B8A9}"/>
              </a:ext>
            </a:extLst>
          </p:cNvPr>
          <p:cNvSpPr>
            <a:spLocks noGrp="1"/>
          </p:cNvSpPr>
          <p:nvPr>
            <p:ph type="title"/>
          </p:nvPr>
        </p:nvSpPr>
        <p:spPr>
          <a:xfrm>
            <a:off x="115134" y="273844"/>
            <a:ext cx="8920406" cy="410263"/>
          </a:xfrm>
        </p:spPr>
        <p:txBody>
          <a:bodyPr/>
          <a:lstStyle/>
          <a:p>
            <a:r>
              <a:rPr lang="en-IN" dirty="0">
                <a:solidFill>
                  <a:schemeClr val="tx1"/>
                </a:solidFill>
              </a:rPr>
              <a:t>RAM Trigger Examples</a:t>
            </a:r>
            <a:br>
              <a:rPr lang="en-IN" dirty="0">
                <a:solidFill>
                  <a:schemeClr val="tx1"/>
                </a:solidFill>
              </a:rPr>
            </a:br>
            <a:endParaRPr lang="en-IN" dirty="0">
              <a:solidFill>
                <a:schemeClr val="tx1"/>
              </a:solidFill>
            </a:endParaRPr>
          </a:p>
        </p:txBody>
      </p:sp>
      <p:sp>
        <p:nvSpPr>
          <p:cNvPr id="3" name="TextBox 2">
            <a:extLst>
              <a:ext uri="{FF2B5EF4-FFF2-40B4-BE49-F238E27FC236}">
                <a16:creationId xmlns:a16="http://schemas.microsoft.com/office/drawing/2014/main" id="{43AF14D1-D9EB-47F7-A55A-C88FFF98E556}"/>
              </a:ext>
            </a:extLst>
          </p:cNvPr>
          <p:cNvSpPr txBox="1"/>
          <p:nvPr/>
        </p:nvSpPr>
        <p:spPr>
          <a:xfrm>
            <a:off x="414338" y="1014413"/>
            <a:ext cx="5414962" cy="338554"/>
          </a:xfrm>
          <a:prstGeom prst="rect">
            <a:avLst/>
          </a:prstGeom>
          <a:noFill/>
        </p:spPr>
        <p:txBody>
          <a:bodyPr wrap="square" rtlCol="0">
            <a:spAutoFit/>
          </a:bodyPr>
          <a:lstStyle/>
          <a:p>
            <a:r>
              <a:rPr lang="en-US" sz="1600" dirty="0"/>
              <a:t>HR Status Update – Post Documents to Candidate Zone</a:t>
            </a:r>
          </a:p>
        </p:txBody>
      </p:sp>
    </p:spTree>
    <p:extLst>
      <p:ext uri="{BB962C8B-B14F-4D97-AF65-F5344CB8AC3E}">
        <p14:creationId xmlns:p14="http://schemas.microsoft.com/office/powerpoint/2010/main" val="1392052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A1B51-12A0-4A30-BB26-113AD7636167}"/>
              </a:ext>
            </a:extLst>
          </p:cNvPr>
          <p:cNvSpPr>
            <a:spLocks noGrp="1"/>
          </p:cNvSpPr>
          <p:nvPr>
            <p:ph type="title"/>
          </p:nvPr>
        </p:nvSpPr>
        <p:spPr>
          <a:xfrm>
            <a:off x="115134" y="273844"/>
            <a:ext cx="8920406" cy="701516"/>
          </a:xfrm>
        </p:spPr>
        <p:txBody>
          <a:bodyPr/>
          <a:lstStyle/>
          <a:p>
            <a:r>
              <a:rPr lang="en-IN" dirty="0">
                <a:solidFill>
                  <a:schemeClr val="tx1"/>
                </a:solidFill>
              </a:rPr>
              <a:t>RAM Trigger Examples</a:t>
            </a:r>
            <a:br>
              <a:rPr lang="en-IN" dirty="0">
                <a:solidFill>
                  <a:schemeClr val="tx1"/>
                </a:solidFill>
              </a:rPr>
            </a:br>
            <a:endParaRPr lang="en-IN" dirty="0">
              <a:solidFill>
                <a:schemeClr val="tx1"/>
              </a:solidFill>
            </a:endParaRPr>
          </a:p>
        </p:txBody>
      </p:sp>
      <p:pic>
        <p:nvPicPr>
          <p:cNvPr id="4" name="Picture 3">
            <a:extLst>
              <a:ext uri="{FF2B5EF4-FFF2-40B4-BE49-F238E27FC236}">
                <a16:creationId xmlns:a16="http://schemas.microsoft.com/office/drawing/2014/main" id="{0668B81B-3FB9-4A06-8AB7-AAD6C2C53C0C}"/>
              </a:ext>
            </a:extLst>
          </p:cNvPr>
          <p:cNvPicPr>
            <a:picLocks noChangeAspect="1"/>
          </p:cNvPicPr>
          <p:nvPr/>
        </p:nvPicPr>
        <p:blipFill>
          <a:blip r:embed="rId2"/>
          <a:stretch>
            <a:fillRect/>
          </a:stretch>
        </p:blipFill>
        <p:spPr>
          <a:xfrm>
            <a:off x="664369" y="1620320"/>
            <a:ext cx="7918080" cy="3033336"/>
          </a:xfrm>
          <a:prstGeom prst="rect">
            <a:avLst/>
          </a:prstGeom>
          <a:ln>
            <a:solidFill>
              <a:schemeClr val="accent1"/>
            </a:solidFill>
          </a:ln>
        </p:spPr>
      </p:pic>
      <p:sp>
        <p:nvSpPr>
          <p:cNvPr id="5" name="TextBox 4">
            <a:extLst>
              <a:ext uri="{FF2B5EF4-FFF2-40B4-BE49-F238E27FC236}">
                <a16:creationId xmlns:a16="http://schemas.microsoft.com/office/drawing/2014/main" id="{4FC75FE7-17B9-4011-9229-ADD9824C2D59}"/>
              </a:ext>
            </a:extLst>
          </p:cNvPr>
          <p:cNvSpPr txBox="1"/>
          <p:nvPr/>
        </p:nvSpPr>
        <p:spPr>
          <a:xfrm>
            <a:off x="414337" y="982354"/>
            <a:ext cx="7672387" cy="338554"/>
          </a:xfrm>
          <a:prstGeom prst="rect">
            <a:avLst/>
          </a:prstGeom>
          <a:noFill/>
        </p:spPr>
        <p:txBody>
          <a:bodyPr wrap="square" rtlCol="0">
            <a:spAutoFit/>
          </a:bodyPr>
          <a:lstStyle/>
          <a:p>
            <a:r>
              <a:rPr lang="en-US" sz="1600" dirty="0"/>
              <a:t>Doc Sub Form Insert – Update HR Status and Send Communication to Recruiter</a:t>
            </a:r>
          </a:p>
        </p:txBody>
      </p:sp>
    </p:spTree>
    <p:extLst>
      <p:ext uri="{BB962C8B-B14F-4D97-AF65-F5344CB8AC3E}">
        <p14:creationId xmlns:p14="http://schemas.microsoft.com/office/powerpoint/2010/main" val="3451144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24096-3D4C-4609-AF0D-BFE22D28EDC5}"/>
              </a:ext>
            </a:extLst>
          </p:cNvPr>
          <p:cNvSpPr>
            <a:spLocks noGrp="1"/>
          </p:cNvSpPr>
          <p:nvPr>
            <p:ph type="title"/>
          </p:nvPr>
        </p:nvSpPr>
        <p:spPr>
          <a:xfrm>
            <a:off x="115134" y="273844"/>
            <a:ext cx="8920406" cy="444129"/>
          </a:xfrm>
        </p:spPr>
        <p:txBody>
          <a:bodyPr/>
          <a:lstStyle/>
          <a:p>
            <a:r>
              <a:rPr lang="en-IN" dirty="0">
                <a:solidFill>
                  <a:schemeClr val="tx1"/>
                </a:solidFill>
              </a:rPr>
              <a:t>RAM Trigger Examples</a:t>
            </a:r>
          </a:p>
        </p:txBody>
      </p:sp>
      <p:pic>
        <p:nvPicPr>
          <p:cNvPr id="4" name="Picture 3">
            <a:extLst>
              <a:ext uri="{FF2B5EF4-FFF2-40B4-BE49-F238E27FC236}">
                <a16:creationId xmlns:a16="http://schemas.microsoft.com/office/drawing/2014/main" id="{AD7CB343-26A7-4655-A663-77FA55822E6D}"/>
              </a:ext>
            </a:extLst>
          </p:cNvPr>
          <p:cNvPicPr>
            <a:picLocks noChangeAspect="1"/>
          </p:cNvPicPr>
          <p:nvPr/>
        </p:nvPicPr>
        <p:blipFill>
          <a:blip r:embed="rId2"/>
          <a:stretch>
            <a:fillRect/>
          </a:stretch>
        </p:blipFill>
        <p:spPr>
          <a:xfrm>
            <a:off x="701508" y="1515770"/>
            <a:ext cx="7740983" cy="2699852"/>
          </a:xfrm>
          <a:prstGeom prst="rect">
            <a:avLst/>
          </a:prstGeom>
          <a:ln>
            <a:solidFill>
              <a:schemeClr val="accent1"/>
            </a:solidFill>
          </a:ln>
        </p:spPr>
      </p:pic>
      <p:sp>
        <p:nvSpPr>
          <p:cNvPr id="5" name="TextBox 4">
            <a:extLst>
              <a:ext uri="{FF2B5EF4-FFF2-40B4-BE49-F238E27FC236}">
                <a16:creationId xmlns:a16="http://schemas.microsoft.com/office/drawing/2014/main" id="{74DC8BB3-3707-400D-A046-B6F82FFC0D91}"/>
              </a:ext>
            </a:extLst>
          </p:cNvPr>
          <p:cNvSpPr txBox="1"/>
          <p:nvPr/>
        </p:nvSpPr>
        <p:spPr>
          <a:xfrm>
            <a:off x="414337" y="977884"/>
            <a:ext cx="7672387" cy="338554"/>
          </a:xfrm>
          <a:prstGeom prst="rect">
            <a:avLst/>
          </a:prstGeom>
          <a:noFill/>
        </p:spPr>
        <p:txBody>
          <a:bodyPr wrap="square" rtlCol="0">
            <a:spAutoFit/>
          </a:bodyPr>
          <a:lstStyle/>
          <a:p>
            <a:r>
              <a:rPr lang="en-US" sz="1600" dirty="0"/>
              <a:t>HR Status Update – </a:t>
            </a:r>
            <a:r>
              <a:rPr lang="en-US" sz="1600" dirty="0" err="1"/>
              <a:t>Unpost</a:t>
            </a:r>
            <a:r>
              <a:rPr lang="en-US" sz="1600" dirty="0"/>
              <a:t> and Close the Req</a:t>
            </a:r>
          </a:p>
        </p:txBody>
      </p:sp>
    </p:spTree>
    <p:extLst>
      <p:ext uri="{BB962C8B-B14F-4D97-AF65-F5344CB8AC3E}">
        <p14:creationId xmlns:p14="http://schemas.microsoft.com/office/powerpoint/2010/main" val="2889267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07502-BAD2-45B7-A138-6327D64A5DD0}"/>
              </a:ext>
            </a:extLst>
          </p:cNvPr>
          <p:cNvSpPr>
            <a:spLocks noGrp="1"/>
          </p:cNvSpPr>
          <p:nvPr>
            <p:ph type="title"/>
          </p:nvPr>
        </p:nvSpPr>
        <p:spPr>
          <a:xfrm>
            <a:off x="115134" y="273844"/>
            <a:ext cx="8920406" cy="389943"/>
          </a:xfrm>
        </p:spPr>
        <p:txBody>
          <a:bodyPr/>
          <a:lstStyle/>
          <a:p>
            <a:r>
              <a:rPr lang="en-US" dirty="0">
                <a:solidFill>
                  <a:schemeClr val="tx1"/>
                </a:solidFill>
              </a:rPr>
              <a:t>RAM Trigger Examples</a:t>
            </a:r>
            <a:endParaRPr lang="en-IN" dirty="0">
              <a:solidFill>
                <a:schemeClr val="tx1"/>
              </a:solidFill>
            </a:endParaRPr>
          </a:p>
        </p:txBody>
      </p:sp>
      <p:pic>
        <p:nvPicPr>
          <p:cNvPr id="4" name="Picture 3">
            <a:extLst>
              <a:ext uri="{FF2B5EF4-FFF2-40B4-BE49-F238E27FC236}">
                <a16:creationId xmlns:a16="http://schemas.microsoft.com/office/drawing/2014/main" id="{2FF0F105-4FB5-4720-A32E-9A3A5AE9536F}"/>
              </a:ext>
            </a:extLst>
          </p:cNvPr>
          <p:cNvPicPr>
            <a:picLocks noChangeAspect="1"/>
          </p:cNvPicPr>
          <p:nvPr/>
        </p:nvPicPr>
        <p:blipFill>
          <a:blip r:embed="rId2"/>
          <a:stretch>
            <a:fillRect/>
          </a:stretch>
        </p:blipFill>
        <p:spPr>
          <a:xfrm>
            <a:off x="710803" y="1497685"/>
            <a:ext cx="7722394" cy="2722948"/>
          </a:xfrm>
          <a:prstGeom prst="rect">
            <a:avLst/>
          </a:prstGeom>
        </p:spPr>
      </p:pic>
      <p:sp>
        <p:nvSpPr>
          <p:cNvPr id="5" name="TextBox 4">
            <a:extLst>
              <a:ext uri="{FF2B5EF4-FFF2-40B4-BE49-F238E27FC236}">
                <a16:creationId xmlns:a16="http://schemas.microsoft.com/office/drawing/2014/main" id="{E09E83EE-3104-4281-84ED-B9BD4005A8A9}"/>
              </a:ext>
            </a:extLst>
          </p:cNvPr>
          <p:cNvSpPr txBox="1"/>
          <p:nvPr/>
        </p:nvSpPr>
        <p:spPr>
          <a:xfrm>
            <a:off x="414337" y="982354"/>
            <a:ext cx="7672387" cy="338554"/>
          </a:xfrm>
          <a:prstGeom prst="rect">
            <a:avLst/>
          </a:prstGeom>
          <a:noFill/>
        </p:spPr>
        <p:txBody>
          <a:bodyPr wrap="square" rtlCol="0">
            <a:spAutoFit/>
          </a:bodyPr>
          <a:lstStyle/>
          <a:p>
            <a:r>
              <a:rPr lang="en-US" sz="1600" dirty="0"/>
              <a:t>Req Declined – Send Communication to Recruiter and Hiring Manager</a:t>
            </a:r>
          </a:p>
        </p:txBody>
      </p:sp>
    </p:spTree>
    <p:extLst>
      <p:ext uri="{BB962C8B-B14F-4D97-AF65-F5344CB8AC3E}">
        <p14:creationId xmlns:p14="http://schemas.microsoft.com/office/powerpoint/2010/main" val="2125570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8C4B8-9D52-438C-8D87-B4446CA9BF1F}"/>
              </a:ext>
            </a:extLst>
          </p:cNvPr>
          <p:cNvSpPr>
            <a:spLocks noGrp="1"/>
          </p:cNvSpPr>
          <p:nvPr>
            <p:ph type="title"/>
          </p:nvPr>
        </p:nvSpPr>
        <p:spPr>
          <a:xfrm>
            <a:off x="115134" y="273845"/>
            <a:ext cx="8920406" cy="483394"/>
          </a:xfrm>
        </p:spPr>
        <p:txBody>
          <a:bodyPr/>
          <a:lstStyle/>
          <a:p>
            <a:r>
              <a:rPr lang="en-IN" dirty="0">
                <a:solidFill>
                  <a:schemeClr val="tx1"/>
                </a:solidFill>
              </a:rPr>
              <a:t>RAM Trigger Examples</a:t>
            </a:r>
            <a:endParaRPr lang="en-IN" dirty="0"/>
          </a:p>
        </p:txBody>
      </p:sp>
      <p:pic>
        <p:nvPicPr>
          <p:cNvPr id="1026" name="Picture 2">
            <a:extLst>
              <a:ext uri="{FF2B5EF4-FFF2-40B4-BE49-F238E27FC236}">
                <a16:creationId xmlns:a16="http://schemas.microsoft.com/office/drawing/2014/main" id="{F152ACA9-DA1A-462E-BF58-48E9D1C22E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4531" y="1364196"/>
            <a:ext cx="5685419" cy="3398037"/>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60D9C45-F8E9-43BB-9C1F-FC6A9C15A29E}"/>
              </a:ext>
            </a:extLst>
          </p:cNvPr>
          <p:cNvSpPr txBox="1"/>
          <p:nvPr/>
        </p:nvSpPr>
        <p:spPr>
          <a:xfrm>
            <a:off x="414337" y="891440"/>
            <a:ext cx="7672387" cy="338554"/>
          </a:xfrm>
          <a:prstGeom prst="rect">
            <a:avLst/>
          </a:prstGeom>
          <a:noFill/>
        </p:spPr>
        <p:txBody>
          <a:bodyPr wrap="square" rtlCol="0">
            <a:spAutoFit/>
          </a:bodyPr>
          <a:lstStyle/>
          <a:p>
            <a:r>
              <a:rPr lang="en-US" sz="1600" dirty="0"/>
              <a:t>Req Declined – Send Communication to Recruiter and Hiring Manager</a:t>
            </a:r>
          </a:p>
        </p:txBody>
      </p:sp>
    </p:spTree>
    <p:extLst>
      <p:ext uri="{BB962C8B-B14F-4D97-AF65-F5344CB8AC3E}">
        <p14:creationId xmlns:p14="http://schemas.microsoft.com/office/powerpoint/2010/main" val="654349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F613B-52BE-467B-B385-E9BD0E3A0391}"/>
              </a:ext>
            </a:extLst>
          </p:cNvPr>
          <p:cNvSpPr>
            <a:spLocks noGrp="1"/>
          </p:cNvSpPr>
          <p:nvPr>
            <p:ph type="title"/>
          </p:nvPr>
        </p:nvSpPr>
        <p:spPr>
          <a:xfrm>
            <a:off x="115134" y="273844"/>
            <a:ext cx="8920406" cy="660876"/>
          </a:xfrm>
        </p:spPr>
        <p:txBody>
          <a:bodyPr/>
          <a:lstStyle/>
          <a:p>
            <a:r>
              <a:rPr lang="en-IN" dirty="0">
                <a:solidFill>
                  <a:schemeClr val="tx1"/>
                </a:solidFill>
              </a:rPr>
              <a:t>RAM Trigger Examples</a:t>
            </a:r>
            <a:br>
              <a:rPr lang="en-IN" dirty="0">
                <a:solidFill>
                  <a:schemeClr val="tx1"/>
                </a:solidFill>
              </a:rPr>
            </a:br>
            <a:endParaRPr lang="en-IN" dirty="0">
              <a:solidFill>
                <a:schemeClr val="tx1"/>
              </a:solidFill>
            </a:endParaRPr>
          </a:p>
        </p:txBody>
      </p:sp>
      <p:pic>
        <p:nvPicPr>
          <p:cNvPr id="3" name="Picture 2">
            <a:extLst>
              <a:ext uri="{FF2B5EF4-FFF2-40B4-BE49-F238E27FC236}">
                <a16:creationId xmlns:a16="http://schemas.microsoft.com/office/drawing/2014/main" id="{84E869B7-CC8F-453A-BE17-7C844351733A}"/>
              </a:ext>
            </a:extLst>
          </p:cNvPr>
          <p:cNvPicPr>
            <a:picLocks noChangeAspect="1"/>
          </p:cNvPicPr>
          <p:nvPr/>
        </p:nvPicPr>
        <p:blipFill>
          <a:blip r:embed="rId2"/>
          <a:stretch>
            <a:fillRect/>
          </a:stretch>
        </p:blipFill>
        <p:spPr>
          <a:xfrm>
            <a:off x="821532" y="1515218"/>
            <a:ext cx="8034660" cy="1947797"/>
          </a:xfrm>
          <a:prstGeom prst="rect">
            <a:avLst/>
          </a:prstGeom>
          <a:ln>
            <a:solidFill>
              <a:schemeClr val="accent1"/>
            </a:solidFill>
          </a:ln>
        </p:spPr>
      </p:pic>
      <p:sp>
        <p:nvSpPr>
          <p:cNvPr id="4" name="TextBox 3">
            <a:extLst>
              <a:ext uri="{FF2B5EF4-FFF2-40B4-BE49-F238E27FC236}">
                <a16:creationId xmlns:a16="http://schemas.microsoft.com/office/drawing/2014/main" id="{D57CDD66-E46B-4B3B-B695-80D8108EF3C9}"/>
              </a:ext>
            </a:extLst>
          </p:cNvPr>
          <p:cNvSpPr txBox="1"/>
          <p:nvPr/>
        </p:nvSpPr>
        <p:spPr>
          <a:xfrm>
            <a:off x="414337" y="891440"/>
            <a:ext cx="7672387" cy="338554"/>
          </a:xfrm>
          <a:prstGeom prst="rect">
            <a:avLst/>
          </a:prstGeom>
          <a:noFill/>
        </p:spPr>
        <p:txBody>
          <a:bodyPr wrap="square" rtlCol="0">
            <a:spAutoFit/>
          </a:bodyPr>
          <a:lstStyle/>
          <a:p>
            <a:r>
              <a:rPr lang="en-US" sz="1600" dirty="0"/>
              <a:t>HR Status Update – Send reminder e-mails after 7 days</a:t>
            </a:r>
          </a:p>
        </p:txBody>
      </p:sp>
    </p:spTree>
    <p:extLst>
      <p:ext uri="{BB962C8B-B14F-4D97-AF65-F5344CB8AC3E}">
        <p14:creationId xmlns:p14="http://schemas.microsoft.com/office/powerpoint/2010/main" val="466384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163F-AFF1-4F79-B3A8-B2C46710BEDA}"/>
              </a:ext>
            </a:extLst>
          </p:cNvPr>
          <p:cNvSpPr>
            <a:spLocks noGrp="1"/>
          </p:cNvSpPr>
          <p:nvPr>
            <p:ph type="title"/>
          </p:nvPr>
        </p:nvSpPr>
        <p:spPr>
          <a:xfrm>
            <a:off x="115134" y="273844"/>
            <a:ext cx="8920406" cy="519112"/>
          </a:xfrm>
        </p:spPr>
        <p:txBody>
          <a:bodyPr/>
          <a:lstStyle/>
          <a:p>
            <a:r>
              <a:rPr lang="en-IN" dirty="0">
                <a:solidFill>
                  <a:schemeClr val="tx1"/>
                </a:solidFill>
              </a:rPr>
              <a:t>RAM Trigger Examples</a:t>
            </a:r>
            <a:endParaRPr lang="en-IN" dirty="0"/>
          </a:p>
        </p:txBody>
      </p:sp>
      <p:pic>
        <p:nvPicPr>
          <p:cNvPr id="5" name="Picture 4">
            <a:extLst>
              <a:ext uri="{FF2B5EF4-FFF2-40B4-BE49-F238E27FC236}">
                <a16:creationId xmlns:a16="http://schemas.microsoft.com/office/drawing/2014/main" id="{4E0BA60E-0B4B-4DB2-8776-BC4089BA34E4}"/>
              </a:ext>
            </a:extLst>
          </p:cNvPr>
          <p:cNvPicPr>
            <a:picLocks noChangeAspect="1"/>
          </p:cNvPicPr>
          <p:nvPr/>
        </p:nvPicPr>
        <p:blipFill>
          <a:blip r:embed="rId2"/>
          <a:stretch>
            <a:fillRect/>
          </a:stretch>
        </p:blipFill>
        <p:spPr>
          <a:xfrm>
            <a:off x="543591" y="1716477"/>
            <a:ext cx="8056818" cy="2168783"/>
          </a:xfrm>
          <a:prstGeom prst="rect">
            <a:avLst/>
          </a:prstGeom>
          <a:ln>
            <a:solidFill>
              <a:schemeClr val="accent1"/>
            </a:solidFill>
          </a:ln>
        </p:spPr>
      </p:pic>
      <p:sp>
        <p:nvSpPr>
          <p:cNvPr id="4" name="TextBox 3">
            <a:extLst>
              <a:ext uri="{FF2B5EF4-FFF2-40B4-BE49-F238E27FC236}">
                <a16:creationId xmlns:a16="http://schemas.microsoft.com/office/drawing/2014/main" id="{9F0CB960-47F1-4C8F-A0E5-6C6E9B55FAF5}"/>
              </a:ext>
            </a:extLst>
          </p:cNvPr>
          <p:cNvSpPr txBox="1"/>
          <p:nvPr/>
        </p:nvSpPr>
        <p:spPr>
          <a:xfrm>
            <a:off x="414337" y="965852"/>
            <a:ext cx="7672387" cy="338554"/>
          </a:xfrm>
          <a:prstGeom prst="rect">
            <a:avLst/>
          </a:prstGeom>
          <a:noFill/>
        </p:spPr>
        <p:txBody>
          <a:bodyPr wrap="square" rtlCol="0">
            <a:spAutoFit/>
          </a:bodyPr>
          <a:lstStyle/>
          <a:p>
            <a:r>
              <a:rPr lang="en-US" sz="1600" dirty="0"/>
              <a:t>Candidate Hired – Update Across all other </a:t>
            </a:r>
            <a:r>
              <a:rPr lang="en-US" sz="1600" dirty="0" err="1"/>
              <a:t>Reqs</a:t>
            </a:r>
            <a:endParaRPr lang="en-US" sz="1600" dirty="0"/>
          </a:p>
        </p:txBody>
      </p:sp>
    </p:spTree>
    <p:extLst>
      <p:ext uri="{BB962C8B-B14F-4D97-AF65-F5344CB8AC3E}">
        <p14:creationId xmlns:p14="http://schemas.microsoft.com/office/powerpoint/2010/main" val="4111690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342481"/>
            <a:ext cx="6700204" cy="992579"/>
          </a:xfrm>
          <a:prstGeom prst="rect">
            <a:avLst/>
          </a:prstGeom>
        </p:spPr>
        <p:txBody>
          <a:bodyPr wrap="square">
            <a:spAutoFit/>
          </a:bodyPr>
          <a:lstStyle/>
          <a:p>
            <a:pPr>
              <a:spcAft>
                <a:spcPts val="600"/>
              </a:spcAf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Create RAM trigger: </a:t>
            </a:r>
          </a:p>
          <a:p>
            <a:pPr>
              <a:defRPr/>
            </a:pPr>
            <a:r>
              <a:rPr lang="en-US" sz="2000" dirty="0"/>
              <a:t>Candidate Hired - Update Across all other </a:t>
            </a:r>
            <a:r>
              <a:rPr lang="en-US" sz="2000" dirty="0" err="1"/>
              <a:t>Reqs</a:t>
            </a:r>
            <a:endParaRPr kumimoji="0" lang="en-US" sz="20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86983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450904"/>
          </a:xfrm>
        </p:spPr>
        <p:txBody>
          <a:bodyPr>
            <a:normAutofit/>
          </a:bodyPr>
          <a:lstStyle/>
          <a:p>
            <a:r>
              <a:rPr lang="en-US" sz="2800" dirty="0">
                <a:solidFill>
                  <a:schemeClr val="tx1"/>
                </a:solidFill>
                <a:latin typeface="IBM Plex Sans" panose="020B0503050000000000" pitchFamily="34" charset="0"/>
              </a:rPr>
              <a:t>RAM Log</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5" name="Content Placeholder 4">
            <a:extLst>
              <a:ext uri="{FF2B5EF4-FFF2-40B4-BE49-F238E27FC236}">
                <a16:creationId xmlns:a16="http://schemas.microsoft.com/office/drawing/2014/main" id="{24FFE730-5085-4DCB-A31E-BB8C96822B70}"/>
              </a:ext>
            </a:extLst>
          </p:cNvPr>
          <p:cNvSpPr>
            <a:spLocks noGrp="1"/>
          </p:cNvSpPr>
          <p:nvPr>
            <p:ph idx="1"/>
          </p:nvPr>
        </p:nvSpPr>
        <p:spPr>
          <a:xfrm>
            <a:off x="115134" y="738298"/>
            <a:ext cx="4687159" cy="3988487"/>
          </a:xfrm>
        </p:spPr>
        <p:txBody>
          <a:bodyPr/>
          <a:lstStyle/>
          <a:p>
            <a:pPr>
              <a:spcBef>
                <a:spcPts val="600"/>
              </a:spcBef>
            </a:pPr>
            <a:r>
              <a:rPr lang="en-US" i="1" dirty="0">
                <a:solidFill>
                  <a:schemeClr val="tx1"/>
                </a:solidFill>
                <a:latin typeface="IBM Plex Sans" panose="020B0503050000000000" pitchFamily="34" charset="0"/>
              </a:rPr>
              <a:t>Tools &gt; Automation Manager &gt; RAM/AM Log Files</a:t>
            </a:r>
          </a:p>
          <a:p>
            <a:pPr marL="285750" indent="-285750">
              <a:spcBef>
                <a:spcPts val="600"/>
              </a:spcBef>
              <a:buFont typeface="Arial" panose="020B0604020202020204" pitchFamily="34" charset="0"/>
              <a:buChar char="•"/>
            </a:pPr>
            <a:r>
              <a:rPr lang="en-US" dirty="0">
                <a:solidFill>
                  <a:schemeClr val="tx1"/>
                </a:solidFill>
                <a:latin typeface="IBM Plex Sans" panose="020B0503050000000000" pitchFamily="34" charset="0"/>
              </a:rPr>
              <a:t>RAM log allows Workbench users to troubleshoot and review RAM activity within the system. RAM log information is stored for 6 months.</a:t>
            </a:r>
          </a:p>
          <a:p>
            <a:pPr marL="285750" indent="-285750">
              <a:spcBef>
                <a:spcPts val="600"/>
              </a:spcBef>
              <a:buFont typeface="Arial" panose="020B0604020202020204" pitchFamily="34" charset="0"/>
              <a:buChar char="•"/>
            </a:pPr>
            <a:r>
              <a:rPr lang="en-US" dirty="0">
                <a:solidFill>
                  <a:schemeClr val="tx1"/>
                </a:solidFill>
                <a:latin typeface="IBM Plex Sans" panose="020B0503050000000000" pitchFamily="34" charset="0"/>
              </a:rPr>
              <a:t>When using the RAM log to troubleshoot, it is helpful to take a screenshot of your RAM trigger (rules, conditions, actions), or have the RAM trigger open in a separate browser window, in order to easily compare the results to the configuration. </a:t>
            </a:r>
          </a:p>
          <a:p>
            <a:pPr marL="285750" indent="-285750">
              <a:spcBef>
                <a:spcPts val="600"/>
              </a:spcBef>
              <a:buFont typeface="Arial" panose="020B0604020202020204" pitchFamily="34" charset="0"/>
              <a:buChar char="•"/>
            </a:pPr>
            <a:r>
              <a:rPr lang="en-US" dirty="0">
                <a:solidFill>
                  <a:schemeClr val="tx1"/>
                </a:solidFill>
                <a:latin typeface="IBM Plex Sans" panose="020B0503050000000000" pitchFamily="34" charset="0"/>
              </a:rPr>
              <a:t>The RAM log is not always easy to read or intuitive, so being able to view the configuration at the same time can be very beneficial.</a:t>
            </a:r>
          </a:p>
          <a:p>
            <a:pPr marL="285750" indent="-285750">
              <a:spcBef>
                <a:spcPts val="600"/>
              </a:spcBef>
              <a:buFont typeface="Arial" panose="020B0604020202020204" pitchFamily="34" charset="0"/>
              <a:buChar char="•"/>
            </a:pPr>
            <a:r>
              <a:rPr lang="en-US" dirty="0">
                <a:solidFill>
                  <a:schemeClr val="tx1"/>
                </a:solidFill>
                <a:latin typeface="IBM Plex Sans" panose="020B0503050000000000" pitchFamily="34" charset="0"/>
              </a:rPr>
              <a:t>Retrieve log files by:</a:t>
            </a:r>
          </a:p>
          <a:p>
            <a:pPr marL="682625" lvl="2" indent="-285750">
              <a:spcBef>
                <a:spcPts val="600"/>
              </a:spcBef>
              <a:buFont typeface="Courier New" panose="02070309020205020404" pitchFamily="49" charset="0"/>
              <a:buChar char="o"/>
            </a:pPr>
            <a:r>
              <a:rPr lang="en-US" dirty="0">
                <a:solidFill>
                  <a:schemeClr val="tx1"/>
                </a:solidFill>
                <a:latin typeface="IBM Plex Sans" panose="020B0503050000000000" pitchFamily="34" charset="0"/>
              </a:rPr>
              <a:t>Searching by one or more triggers</a:t>
            </a:r>
          </a:p>
          <a:p>
            <a:pPr marL="682625" lvl="2" indent="-285750">
              <a:spcBef>
                <a:spcPts val="600"/>
              </a:spcBef>
              <a:buFont typeface="Courier New" panose="02070309020205020404" pitchFamily="49" charset="0"/>
              <a:buChar char="o"/>
            </a:pPr>
            <a:r>
              <a:rPr lang="en-US" dirty="0">
                <a:solidFill>
                  <a:schemeClr val="tx1"/>
                </a:solidFill>
                <a:latin typeface="IBM Plex Sans" panose="020B0503050000000000" pitchFamily="34" charset="0"/>
              </a:rPr>
              <a:t>Searching for a specific candidate</a:t>
            </a:r>
          </a:p>
          <a:p>
            <a:pPr marL="682625" lvl="2" indent="-285750">
              <a:spcBef>
                <a:spcPts val="600"/>
              </a:spcBef>
              <a:buFont typeface="Courier New" panose="02070309020205020404" pitchFamily="49" charset="0"/>
              <a:buChar char="o"/>
            </a:pPr>
            <a:r>
              <a:rPr lang="en-US" dirty="0">
                <a:solidFill>
                  <a:schemeClr val="tx1"/>
                </a:solidFill>
                <a:latin typeface="IBM Plex Sans" panose="020B0503050000000000" pitchFamily="34" charset="0"/>
              </a:rPr>
              <a:t>Searching by a specific requisition</a:t>
            </a:r>
          </a:p>
          <a:p>
            <a:pPr marL="285750" indent="-285750">
              <a:buFont typeface="Arial" panose="020B0604020202020204" pitchFamily="34" charset="0"/>
              <a:buChar char="•"/>
            </a:pPr>
            <a:endParaRPr lang="en-IN" dirty="0"/>
          </a:p>
        </p:txBody>
      </p:sp>
      <p:pic>
        <p:nvPicPr>
          <p:cNvPr id="8" name="Picture 1">
            <a:extLst>
              <a:ext uri="{FF2B5EF4-FFF2-40B4-BE49-F238E27FC236}">
                <a16:creationId xmlns:a16="http://schemas.microsoft.com/office/drawing/2014/main" id="{D645177A-D93E-4EC3-B002-6892036AE41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61458" y="1211731"/>
            <a:ext cx="4197258" cy="2931569"/>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422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305564"/>
            <a:ext cx="8920406" cy="335756"/>
          </a:xfrm>
        </p:spPr>
        <p:txBody>
          <a:bodyPr>
            <a:noAutofit/>
          </a:bodyPr>
          <a:lstStyle/>
          <a:p>
            <a:r>
              <a:rPr lang="en-US" sz="2800" dirty="0">
                <a:solidFill>
                  <a:schemeClr val="tx1"/>
                </a:solidFill>
                <a:latin typeface="IBM Plex Sans" panose="020B0503050000000000" pitchFamily="34" charset="0"/>
              </a:rPr>
              <a:t>RAM Log</a:t>
            </a:r>
            <a:endParaRPr lang="en-US" dirty="0">
              <a:solidFill>
                <a:schemeClr val="tx1"/>
              </a:solidFill>
              <a:latin typeface="IBM Plex Sans" panose="020B0503050000000000" pitchFamily="34" charset="0"/>
            </a:endParaRPr>
          </a:p>
        </p:txBody>
      </p:sp>
      <p:sp>
        <p:nvSpPr>
          <p:cNvPr id="3" name="Content Placeholder 2"/>
          <p:cNvSpPr>
            <a:spLocks noGrp="1"/>
          </p:cNvSpPr>
          <p:nvPr>
            <p:ph idx="1"/>
          </p:nvPr>
        </p:nvSpPr>
        <p:spPr>
          <a:xfrm>
            <a:off x="115134" y="1160502"/>
            <a:ext cx="4890260" cy="4179827"/>
          </a:xfrm>
        </p:spPr>
        <p:txBody>
          <a:bodyPr>
            <a:noAutofit/>
          </a:bodyPr>
          <a:lstStyle/>
          <a:p>
            <a:pPr>
              <a:lnSpc>
                <a:spcPct val="110000"/>
              </a:lnSpc>
            </a:pPr>
            <a:r>
              <a:rPr lang="en-US" sz="1013" b="1" dirty="0">
                <a:solidFill>
                  <a:schemeClr val="tx1"/>
                </a:solidFill>
                <a:latin typeface="IBM Plex Sans" panose="020B0503050000000000" pitchFamily="34" charset="0"/>
              </a:rPr>
              <a:t>(1) </a:t>
            </a:r>
            <a:r>
              <a:rPr lang="en-US" sz="1013" dirty="0">
                <a:solidFill>
                  <a:schemeClr val="tx1"/>
                </a:solidFill>
                <a:latin typeface="IBM Plex Sans" panose="020B0503050000000000" pitchFamily="34" charset="0"/>
              </a:rPr>
              <a:t>Each log will start with “Start trigger …”. This line indicates the trigger number, the Client ID, and when the trigger ran (</a:t>
            </a:r>
            <a:r>
              <a:rPr lang="en-US" sz="1013" u="sng" dirty="0">
                <a:solidFill>
                  <a:schemeClr val="tx1"/>
                </a:solidFill>
                <a:latin typeface="IBM Plex Sans" panose="020B0503050000000000" pitchFamily="34" charset="0"/>
              </a:rPr>
              <a:t>not</a:t>
            </a:r>
            <a:r>
              <a:rPr lang="en-US" sz="1013" dirty="0">
                <a:solidFill>
                  <a:schemeClr val="tx1"/>
                </a:solidFill>
                <a:latin typeface="IBM Plex Sans" panose="020B0503050000000000" pitchFamily="34" charset="0"/>
              </a:rPr>
              <a:t> when it was triggered). (Time is in EST.)</a:t>
            </a:r>
          </a:p>
          <a:p>
            <a:pPr>
              <a:spcBef>
                <a:spcPts val="600"/>
              </a:spcBef>
            </a:pPr>
            <a:r>
              <a:rPr lang="en-US" sz="1013" b="1" dirty="0">
                <a:solidFill>
                  <a:schemeClr val="tx1"/>
                </a:solidFill>
                <a:latin typeface="IBM Plex Sans" panose="020B0503050000000000" pitchFamily="34" charset="0"/>
              </a:rPr>
              <a:t>(2) </a:t>
            </a:r>
            <a:r>
              <a:rPr lang="en-US" sz="1013" dirty="0">
                <a:solidFill>
                  <a:schemeClr val="tx1"/>
                </a:solidFill>
                <a:latin typeface="IBM Plex Sans" panose="020B0503050000000000" pitchFamily="34" charset="0"/>
              </a:rPr>
              <a:t>Clicking on the light blue hyperlink will display the trigger delay, delay mechanism, and trigger mechanism.</a:t>
            </a:r>
          </a:p>
          <a:p>
            <a:pPr>
              <a:spcBef>
                <a:spcPts val="600"/>
              </a:spcBef>
            </a:pPr>
            <a:r>
              <a:rPr lang="en-US" sz="1013" b="1" dirty="0">
                <a:solidFill>
                  <a:schemeClr val="tx1"/>
                </a:solidFill>
                <a:latin typeface="IBM Plex Sans" panose="020B0503050000000000" pitchFamily="34" charset="0"/>
              </a:rPr>
              <a:t>(3) </a:t>
            </a:r>
            <a:r>
              <a:rPr lang="en-US" sz="1013" dirty="0">
                <a:solidFill>
                  <a:schemeClr val="tx1"/>
                </a:solidFill>
                <a:latin typeface="IBM Plex Sans" panose="020B0503050000000000" pitchFamily="34" charset="0"/>
              </a:rPr>
              <a:t>This line depends on the type of trigger, but in this example shows the Candidate Reference Number and Req IDs (both ‘custom’ and BR/standard).</a:t>
            </a:r>
          </a:p>
          <a:p>
            <a:pPr>
              <a:spcBef>
                <a:spcPts val="600"/>
              </a:spcBef>
            </a:pPr>
            <a:r>
              <a:rPr lang="en-US" sz="1013" u="sng" dirty="0">
                <a:solidFill>
                  <a:schemeClr val="tx1"/>
                </a:solidFill>
                <a:latin typeface="IBM Plex Sans" panose="020B0503050000000000" pitchFamily="34" charset="0"/>
              </a:rPr>
              <a:t>The log will then display 2 lines for each rule</a:t>
            </a:r>
            <a:r>
              <a:rPr lang="en-US" sz="1013" dirty="0">
                <a:solidFill>
                  <a:schemeClr val="tx1"/>
                </a:solidFill>
                <a:latin typeface="IBM Plex Sans" panose="020B0503050000000000" pitchFamily="34" charset="0"/>
              </a:rPr>
              <a:t>:</a:t>
            </a:r>
          </a:p>
          <a:p>
            <a:pPr>
              <a:spcBef>
                <a:spcPts val="600"/>
              </a:spcBef>
            </a:pPr>
            <a:r>
              <a:rPr lang="en-US" sz="1013" dirty="0">
                <a:solidFill>
                  <a:schemeClr val="tx1"/>
                </a:solidFill>
                <a:latin typeface="IBM Plex Sans" panose="020B0503050000000000" pitchFamily="34" charset="0"/>
              </a:rPr>
              <a:t>The first one for the rule will be </a:t>
            </a:r>
            <a:r>
              <a:rPr lang="en-US" sz="1013" b="1" dirty="0">
                <a:solidFill>
                  <a:srgbClr val="00B050"/>
                </a:solidFill>
                <a:latin typeface="IBM Plex Sans" panose="020B0503050000000000" pitchFamily="34" charset="0"/>
              </a:rPr>
              <a:t>green</a:t>
            </a:r>
            <a:r>
              <a:rPr lang="en-US" sz="1013" dirty="0">
                <a:solidFill>
                  <a:srgbClr val="264A60"/>
                </a:solidFill>
                <a:latin typeface="IBM Plex Sans" panose="020B0503050000000000" pitchFamily="34" charset="0"/>
              </a:rPr>
              <a:t> </a:t>
            </a:r>
            <a:r>
              <a:rPr lang="en-US" sz="1013" dirty="0">
                <a:solidFill>
                  <a:schemeClr val="tx1"/>
                </a:solidFill>
                <a:latin typeface="IBM Plex Sans" panose="020B0503050000000000" pitchFamily="34" charset="0"/>
              </a:rPr>
              <a:t>if all the conditions are </a:t>
            </a:r>
            <a:r>
              <a:rPr lang="en-US" sz="1013" b="1" dirty="0">
                <a:solidFill>
                  <a:srgbClr val="00B050"/>
                </a:solidFill>
                <a:latin typeface="IBM Plex Sans" panose="020B0503050000000000" pitchFamily="34" charset="0"/>
              </a:rPr>
              <a:t>true</a:t>
            </a:r>
            <a:r>
              <a:rPr lang="en-US" sz="1013" dirty="0">
                <a:solidFill>
                  <a:srgbClr val="264A60"/>
                </a:solidFill>
                <a:latin typeface="IBM Plex Sans" panose="020B0503050000000000" pitchFamily="34" charset="0"/>
              </a:rPr>
              <a:t> or </a:t>
            </a:r>
            <a:r>
              <a:rPr lang="en-US" sz="1013" b="1" dirty="0">
                <a:solidFill>
                  <a:srgbClr val="264A60"/>
                </a:solidFill>
                <a:latin typeface="IBM Plex Sans" panose="020B0503050000000000" pitchFamily="34" charset="0"/>
              </a:rPr>
              <a:t>dark blue </a:t>
            </a:r>
            <a:r>
              <a:rPr lang="en-US" sz="1013" dirty="0">
                <a:solidFill>
                  <a:schemeClr val="tx1"/>
                </a:solidFill>
                <a:latin typeface="IBM Plex Sans" panose="020B0503050000000000" pitchFamily="34" charset="0"/>
              </a:rPr>
              <a:t>if </a:t>
            </a:r>
            <a:r>
              <a:rPr lang="en-US" sz="1013" b="1" dirty="0">
                <a:solidFill>
                  <a:schemeClr val="tx1"/>
                </a:solidFill>
                <a:latin typeface="IBM Plex Sans" panose="020B0503050000000000" pitchFamily="34" charset="0"/>
              </a:rPr>
              <a:t>at least one condition is not true</a:t>
            </a:r>
            <a:r>
              <a:rPr lang="en-US" sz="1013" dirty="0">
                <a:solidFill>
                  <a:schemeClr val="tx1"/>
                </a:solidFill>
                <a:latin typeface="IBM Plex Sans" panose="020B0503050000000000" pitchFamily="34" charset="0"/>
              </a:rPr>
              <a:t>. </a:t>
            </a:r>
          </a:p>
          <a:p>
            <a:pPr>
              <a:spcBef>
                <a:spcPts val="600"/>
              </a:spcBef>
            </a:pPr>
            <a:r>
              <a:rPr lang="en-US" sz="1013" dirty="0">
                <a:solidFill>
                  <a:schemeClr val="tx1"/>
                </a:solidFill>
                <a:latin typeface="IBM Plex Sans" panose="020B0503050000000000" pitchFamily="34" charset="0"/>
              </a:rPr>
              <a:t>The second line will also be </a:t>
            </a:r>
            <a:r>
              <a:rPr lang="en-US" sz="1013" b="1" dirty="0">
                <a:solidFill>
                  <a:srgbClr val="00B050"/>
                </a:solidFill>
                <a:latin typeface="IBM Plex Sans" panose="020B0503050000000000" pitchFamily="34" charset="0"/>
              </a:rPr>
              <a:t>green</a:t>
            </a:r>
            <a:r>
              <a:rPr lang="en-US" sz="1013" dirty="0">
                <a:solidFill>
                  <a:srgbClr val="264A60"/>
                </a:solidFill>
                <a:latin typeface="IBM Plex Sans" panose="020B0503050000000000" pitchFamily="34" charset="0"/>
              </a:rPr>
              <a:t> </a:t>
            </a:r>
            <a:r>
              <a:rPr lang="en-US" sz="1013" dirty="0">
                <a:solidFill>
                  <a:schemeClr val="tx1"/>
                </a:solidFill>
                <a:latin typeface="IBM Plex Sans" panose="020B0503050000000000" pitchFamily="34" charset="0"/>
              </a:rPr>
              <a:t>when the </a:t>
            </a:r>
            <a:r>
              <a:rPr lang="en-US" sz="1013" b="1" dirty="0">
                <a:solidFill>
                  <a:srgbClr val="00B050"/>
                </a:solidFill>
                <a:latin typeface="IBM Plex Sans" panose="020B0503050000000000" pitchFamily="34" charset="0"/>
              </a:rPr>
              <a:t>rule is true and the action was taken</a:t>
            </a:r>
            <a:r>
              <a:rPr lang="en-US" sz="1013" dirty="0">
                <a:solidFill>
                  <a:srgbClr val="264A60"/>
                </a:solidFill>
                <a:latin typeface="IBM Plex Sans" panose="020B0503050000000000" pitchFamily="34" charset="0"/>
              </a:rPr>
              <a:t>.  </a:t>
            </a:r>
            <a:r>
              <a:rPr lang="en-US" sz="1013" dirty="0">
                <a:solidFill>
                  <a:schemeClr val="tx1"/>
                </a:solidFill>
                <a:latin typeface="IBM Plex Sans" panose="020B0503050000000000" pitchFamily="34" charset="0"/>
              </a:rPr>
              <a:t>Clicking on that link will extend and display all actions taken. (Each action can also be extended to see, for example, email address used in the Send Communication action.)</a:t>
            </a:r>
          </a:p>
          <a:p>
            <a:pPr>
              <a:spcBef>
                <a:spcPts val="600"/>
              </a:spcBef>
            </a:pPr>
            <a:r>
              <a:rPr lang="en-US" sz="1013" b="1" dirty="0">
                <a:solidFill>
                  <a:schemeClr val="tx1"/>
                </a:solidFill>
                <a:latin typeface="IBM Plex Sans" panose="020B0503050000000000" pitchFamily="34" charset="0"/>
              </a:rPr>
              <a:t>(4) </a:t>
            </a:r>
            <a:r>
              <a:rPr lang="en-US" sz="1013" dirty="0">
                <a:solidFill>
                  <a:schemeClr val="tx1"/>
                </a:solidFill>
                <a:latin typeface="IBM Plex Sans" panose="020B0503050000000000" pitchFamily="34" charset="0"/>
              </a:rPr>
              <a:t>This rule is the first rule in the trigger, indicated by the (1), and shows a </a:t>
            </a:r>
            <a:r>
              <a:rPr lang="en-US" sz="1013" b="1" dirty="0">
                <a:solidFill>
                  <a:srgbClr val="00B050"/>
                </a:solidFill>
                <a:latin typeface="IBM Plex Sans" panose="020B0503050000000000" pitchFamily="34" charset="0"/>
              </a:rPr>
              <a:t>green</a:t>
            </a:r>
            <a:r>
              <a:rPr lang="en-US" sz="1013" dirty="0">
                <a:solidFill>
                  <a:srgbClr val="264A60"/>
                </a:solidFill>
                <a:latin typeface="IBM Plex Sans" panose="020B0503050000000000" pitchFamily="34" charset="0"/>
              </a:rPr>
              <a:t> </a:t>
            </a:r>
            <a:r>
              <a:rPr lang="en-US" sz="1013" dirty="0">
                <a:solidFill>
                  <a:schemeClr val="tx1"/>
                </a:solidFill>
                <a:latin typeface="IBM Plex Sans" panose="020B0503050000000000" pitchFamily="34" charset="0"/>
              </a:rPr>
              <a:t>link for both lines, meaning all conditions were true and an action was carried out.</a:t>
            </a:r>
          </a:p>
          <a:p>
            <a:pPr>
              <a:lnSpc>
                <a:spcPct val="110000"/>
              </a:lnSpc>
            </a:pPr>
            <a:r>
              <a:rPr lang="en-US" sz="1013" b="1" dirty="0">
                <a:solidFill>
                  <a:schemeClr val="tx1"/>
                </a:solidFill>
                <a:latin typeface="IBM Plex Sans" panose="020B0503050000000000" pitchFamily="34" charset="0"/>
              </a:rPr>
              <a:t>(5) </a:t>
            </a:r>
            <a:r>
              <a:rPr lang="en-US" sz="1013" dirty="0">
                <a:solidFill>
                  <a:schemeClr val="tx1"/>
                </a:solidFill>
                <a:latin typeface="IBM Plex Sans" panose="020B0503050000000000" pitchFamily="34" charset="0"/>
              </a:rPr>
              <a:t>This rule shows a </a:t>
            </a:r>
            <a:r>
              <a:rPr lang="en-US" sz="1013" b="1" dirty="0">
                <a:solidFill>
                  <a:srgbClr val="264A60"/>
                </a:solidFill>
                <a:latin typeface="IBM Plex Sans" panose="020B0503050000000000" pitchFamily="34" charset="0"/>
              </a:rPr>
              <a:t>dark blue </a:t>
            </a:r>
            <a:r>
              <a:rPr lang="en-US" sz="1013" dirty="0">
                <a:solidFill>
                  <a:schemeClr val="tx1"/>
                </a:solidFill>
                <a:latin typeface="IBM Plex Sans" panose="020B0503050000000000" pitchFamily="34" charset="0"/>
              </a:rPr>
              <a:t>color for the first link because at least one condition was found to be </a:t>
            </a:r>
            <a:r>
              <a:rPr lang="en-US" sz="1013" b="1" dirty="0">
                <a:solidFill>
                  <a:schemeClr val="tx1"/>
                </a:solidFill>
                <a:latin typeface="IBM Plex Sans" panose="020B0503050000000000" pitchFamily="34" charset="0"/>
              </a:rPr>
              <a:t>not true</a:t>
            </a:r>
            <a:r>
              <a:rPr lang="en-US" sz="1013" dirty="0">
                <a:solidFill>
                  <a:schemeClr val="tx1"/>
                </a:solidFill>
                <a:latin typeface="IBM Plex Sans" panose="020B0503050000000000" pitchFamily="34" charset="0"/>
              </a:rPr>
              <a:t>. The second link for the rule is not hyperlinked because no actions were carried out.</a:t>
            </a:r>
          </a:p>
        </p:txBody>
      </p:sp>
      <p:pic>
        <p:nvPicPr>
          <p:cNvPr id="7" name="Picture 6">
            <a:extLst>
              <a:ext uri="{FF2B5EF4-FFF2-40B4-BE49-F238E27FC236}">
                <a16:creationId xmlns:a16="http://schemas.microsoft.com/office/drawing/2014/main" id="{AFC732E5-9FFA-4170-A295-320A881C6800}"/>
              </a:ext>
            </a:extLst>
          </p:cNvPr>
          <p:cNvPicPr>
            <a:picLocks noChangeAspect="1"/>
          </p:cNvPicPr>
          <p:nvPr/>
        </p:nvPicPr>
        <p:blipFill>
          <a:blip r:embed="rId3"/>
          <a:stretch>
            <a:fillRect/>
          </a:stretch>
        </p:blipFill>
        <p:spPr>
          <a:xfrm>
            <a:off x="5105309" y="971550"/>
            <a:ext cx="3930231" cy="2787674"/>
          </a:xfrm>
          <a:prstGeom prst="rect">
            <a:avLst/>
          </a:prstGeom>
          <a:ln>
            <a:noFill/>
          </a:ln>
        </p:spPr>
      </p:pic>
      <p:sp>
        <p:nvSpPr>
          <p:cNvPr id="4" name="TextBox 3">
            <a:extLst>
              <a:ext uri="{FF2B5EF4-FFF2-40B4-BE49-F238E27FC236}">
                <a16:creationId xmlns:a16="http://schemas.microsoft.com/office/drawing/2014/main" id="{A011828E-180D-4CAE-BD51-13D4C348A993}"/>
              </a:ext>
            </a:extLst>
          </p:cNvPr>
          <p:cNvSpPr txBox="1"/>
          <p:nvPr/>
        </p:nvSpPr>
        <p:spPr>
          <a:xfrm>
            <a:off x="43694" y="821509"/>
            <a:ext cx="4021097" cy="300082"/>
          </a:xfrm>
          <a:prstGeom prst="rect">
            <a:avLst/>
          </a:prstGeom>
          <a:noFill/>
        </p:spPr>
        <p:txBody>
          <a:bodyPr wrap="square" rtlCol="0">
            <a:spAutoFit/>
          </a:bodyPr>
          <a:lstStyle/>
          <a:p>
            <a:r>
              <a:rPr lang="en-US" b="1" dirty="0"/>
              <a:t>Reviewing a RAM Log Entry</a:t>
            </a:r>
          </a:p>
        </p:txBody>
      </p:sp>
    </p:spTree>
    <p:extLst>
      <p:ext uri="{BB962C8B-B14F-4D97-AF65-F5344CB8AC3E}">
        <p14:creationId xmlns:p14="http://schemas.microsoft.com/office/powerpoint/2010/main" val="2116559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RAM Log</a:t>
            </a:r>
          </a:p>
        </p:txBody>
      </p:sp>
      <p:sp>
        <p:nvSpPr>
          <p:cNvPr id="3" name="Content Placeholder 2"/>
          <p:cNvSpPr>
            <a:spLocks noGrp="1"/>
          </p:cNvSpPr>
          <p:nvPr>
            <p:ph idx="1"/>
          </p:nvPr>
        </p:nvSpPr>
        <p:spPr>
          <a:xfrm>
            <a:off x="115134" y="870154"/>
            <a:ext cx="8920406" cy="3263504"/>
          </a:xfrm>
        </p:spPr>
        <p:txBody>
          <a:bodyPr>
            <a:normAutofit/>
          </a:bodyPr>
          <a:lstStyle/>
          <a:p>
            <a:r>
              <a:rPr lang="en-US" sz="1800" b="1" dirty="0">
                <a:solidFill>
                  <a:schemeClr val="tx1"/>
                </a:solidFill>
                <a:latin typeface="IBM Plex Sans" panose="020B0503050000000000" pitchFamily="34" charset="0"/>
              </a:rPr>
              <a:t>RAM Log Statuses</a:t>
            </a:r>
          </a:p>
          <a:p>
            <a:r>
              <a:rPr lang="en-US" sz="1800" dirty="0">
                <a:solidFill>
                  <a:schemeClr val="tx1"/>
                </a:solidFill>
                <a:latin typeface="IBM Plex Sans" panose="020B0503050000000000" pitchFamily="34" charset="0"/>
              </a:rPr>
              <a:t>Currently the RAM log has 25 statuses, broken down into 4 categories:</a:t>
            </a:r>
          </a:p>
          <a:p>
            <a:pPr marL="685800" lvl="1" indent="-342900">
              <a:buFont typeface="+mj-lt"/>
              <a:buAutoNum type="arabicPeriod"/>
            </a:pPr>
            <a:r>
              <a:rPr lang="en-US" sz="1800" dirty="0">
                <a:solidFill>
                  <a:schemeClr val="tx1"/>
                </a:solidFill>
                <a:latin typeface="IBM Plex Sans" panose="020B0503050000000000" pitchFamily="34" charset="0"/>
              </a:rPr>
              <a:t>Success</a:t>
            </a:r>
          </a:p>
          <a:p>
            <a:pPr marL="685800" lvl="1" indent="-342900">
              <a:buFont typeface="+mj-lt"/>
              <a:buAutoNum type="arabicPeriod"/>
            </a:pPr>
            <a:r>
              <a:rPr lang="en-US" sz="1800" dirty="0">
                <a:solidFill>
                  <a:schemeClr val="tx1"/>
                </a:solidFill>
                <a:latin typeface="IBM Plex Sans" panose="020B0503050000000000" pitchFamily="34" charset="0"/>
              </a:rPr>
              <a:t>Error</a:t>
            </a:r>
          </a:p>
          <a:p>
            <a:pPr marL="685800" lvl="1" indent="-342900">
              <a:buFont typeface="+mj-lt"/>
              <a:buAutoNum type="arabicPeriod"/>
            </a:pPr>
            <a:r>
              <a:rPr lang="en-US" sz="1800" dirty="0">
                <a:solidFill>
                  <a:schemeClr val="tx1"/>
                </a:solidFill>
                <a:latin typeface="IBM Plex Sans" panose="020B0503050000000000" pitchFamily="34" charset="0"/>
              </a:rPr>
              <a:t>Warning</a:t>
            </a:r>
          </a:p>
          <a:p>
            <a:pPr marL="685800" lvl="1" indent="-342900">
              <a:buFont typeface="+mj-lt"/>
              <a:buAutoNum type="arabicPeriod"/>
            </a:pPr>
            <a:r>
              <a:rPr lang="en-US" sz="1800" dirty="0">
                <a:solidFill>
                  <a:schemeClr val="tx1"/>
                </a:solidFill>
                <a:latin typeface="IBM Plex Sans" panose="020B0503050000000000" pitchFamily="34" charset="0"/>
              </a:rPr>
              <a:t>Pending</a:t>
            </a:r>
          </a:p>
        </p:txBody>
      </p:sp>
    </p:spTree>
    <p:extLst>
      <p:ext uri="{BB962C8B-B14F-4D97-AF65-F5344CB8AC3E}">
        <p14:creationId xmlns:p14="http://schemas.microsoft.com/office/powerpoint/2010/main" val="2710854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RAM Log Statuses</a:t>
            </a:r>
          </a:p>
        </p:txBody>
      </p:sp>
      <p:sp>
        <p:nvSpPr>
          <p:cNvPr id="3" name="Content Placeholder 2"/>
          <p:cNvSpPr>
            <a:spLocks noGrp="1"/>
          </p:cNvSpPr>
          <p:nvPr>
            <p:ph idx="1"/>
          </p:nvPr>
        </p:nvSpPr>
        <p:spPr>
          <a:xfrm>
            <a:off x="115134" y="870154"/>
            <a:ext cx="3574001" cy="3600014"/>
          </a:xfrm>
        </p:spPr>
        <p:txBody>
          <a:bodyPr>
            <a:normAutofit/>
          </a:bodyPr>
          <a:lstStyle/>
          <a:p>
            <a:r>
              <a:rPr lang="en-US" sz="1800" b="1" dirty="0">
                <a:solidFill>
                  <a:schemeClr val="tx1"/>
                </a:solidFill>
                <a:latin typeface="IBM Plex Sans" panose="020B0503050000000000" pitchFamily="34" charset="0"/>
              </a:rPr>
              <a:t>Error Statuses</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Errors are usually found at the end of the log after clicking on the last rule link. </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Not all errors are user friendly.</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When an error is received from another application, RAM will display that error. This example error is due to server misconfiguration. </a:t>
            </a:r>
          </a:p>
        </p:txBody>
      </p:sp>
      <p:pic>
        <p:nvPicPr>
          <p:cNvPr id="8" name="Picture 7">
            <a:extLst>
              <a:ext uri="{FF2B5EF4-FFF2-40B4-BE49-F238E27FC236}">
                <a16:creationId xmlns:a16="http://schemas.microsoft.com/office/drawing/2014/main" id="{3CF72873-77D2-4279-9A01-AF97010E2398}"/>
              </a:ext>
            </a:extLst>
          </p:cNvPr>
          <p:cNvPicPr>
            <a:picLocks noChangeAspect="1"/>
          </p:cNvPicPr>
          <p:nvPr/>
        </p:nvPicPr>
        <p:blipFill>
          <a:blip r:embed="rId2"/>
          <a:stretch>
            <a:fillRect/>
          </a:stretch>
        </p:blipFill>
        <p:spPr>
          <a:xfrm>
            <a:off x="3689135" y="1292825"/>
            <a:ext cx="5346405" cy="2557849"/>
          </a:xfrm>
          <a:prstGeom prst="rect">
            <a:avLst/>
          </a:prstGeom>
        </p:spPr>
      </p:pic>
    </p:spTree>
    <p:extLst>
      <p:ext uri="{BB962C8B-B14F-4D97-AF65-F5344CB8AC3E}">
        <p14:creationId xmlns:p14="http://schemas.microsoft.com/office/powerpoint/2010/main" val="32288712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RAM Reports</a:t>
            </a:r>
          </a:p>
        </p:txBody>
      </p:sp>
      <p:sp>
        <p:nvSpPr>
          <p:cNvPr id="3" name="Content Placeholder 2"/>
          <p:cNvSpPr>
            <a:spLocks noGrp="1"/>
          </p:cNvSpPr>
          <p:nvPr>
            <p:ph idx="1"/>
          </p:nvPr>
        </p:nvSpPr>
        <p:spPr>
          <a:xfrm>
            <a:off x="115134" y="662336"/>
            <a:ext cx="8920406" cy="4207320"/>
          </a:xfrm>
        </p:spPr>
        <p:txBody>
          <a:bodyPr>
            <a:normAutofit/>
          </a:bodyPr>
          <a:lstStyle/>
          <a:p>
            <a:r>
              <a:rPr lang="en-US" sz="1600" dirty="0">
                <a:solidFill>
                  <a:schemeClr val="tx1"/>
                </a:solidFill>
                <a:latin typeface="IBM Plex Sans" panose="020B0503050000000000" pitchFamily="34" charset="0"/>
              </a:rPr>
              <a:t>These RAM reports can be run to see the health of the client’s RAM triggers and can also factor in to RAM ROI calculations. </a:t>
            </a:r>
          </a:p>
          <a:p>
            <a:r>
              <a:rPr lang="en-US" sz="1600" i="1" dirty="0">
                <a:solidFill>
                  <a:schemeClr val="tx1"/>
                </a:solidFill>
                <a:latin typeface="IBM Plex Sans" panose="020B0503050000000000" pitchFamily="34" charset="0"/>
              </a:rPr>
              <a:t>Tools &gt; Automation Manager &gt; Admin &gt; RAM Reports</a:t>
            </a:r>
          </a:p>
          <a:p>
            <a:endParaRPr lang="en-US" sz="1600" i="1" dirty="0">
              <a:solidFill>
                <a:schemeClr val="tx1"/>
              </a:solidFill>
              <a:latin typeface="IBM Plex Sans" panose="020B0503050000000000" pitchFamily="34" charset="0"/>
            </a:endParaRPr>
          </a:p>
          <a:p>
            <a:endParaRPr lang="en-US" sz="1600" i="1" dirty="0">
              <a:solidFill>
                <a:schemeClr val="tx1"/>
              </a:solidFill>
              <a:latin typeface="IBM Plex Sans" panose="020B0503050000000000" pitchFamily="34" charset="0"/>
            </a:endParaRPr>
          </a:p>
          <a:p>
            <a:endParaRPr lang="en-US" sz="1600" i="1" dirty="0">
              <a:solidFill>
                <a:schemeClr val="tx1"/>
              </a:solidFill>
              <a:latin typeface="IBM Plex Sans" panose="020B0503050000000000" pitchFamily="34" charset="0"/>
            </a:endParaRPr>
          </a:p>
          <a:p>
            <a:endParaRPr lang="en-US" sz="1600" i="1" dirty="0">
              <a:solidFill>
                <a:schemeClr val="tx1"/>
              </a:solidFill>
              <a:latin typeface="IBM Plex Sans" panose="020B0503050000000000" pitchFamily="34" charset="0"/>
            </a:endParaRPr>
          </a:p>
          <a:p>
            <a:endParaRPr lang="en-US" sz="1600" i="1" dirty="0">
              <a:solidFill>
                <a:schemeClr val="tx1"/>
              </a:solidFill>
              <a:latin typeface="IBM Plex Sans" panose="020B0503050000000000" pitchFamily="34" charset="0"/>
            </a:endParaRPr>
          </a:p>
          <a:p>
            <a:endParaRPr lang="en-US" sz="1600" i="1" dirty="0">
              <a:solidFill>
                <a:schemeClr val="tx1"/>
              </a:solidFill>
              <a:latin typeface="IBM Plex Sans" panose="020B0503050000000000" pitchFamily="34" charset="0"/>
            </a:endParaRPr>
          </a:p>
          <a:p>
            <a:endParaRPr lang="en-US" sz="1600" i="1" dirty="0">
              <a:solidFill>
                <a:schemeClr val="tx1"/>
              </a:solidFill>
              <a:latin typeface="IBM Plex Sans" panose="020B0503050000000000" pitchFamily="34" charset="0"/>
            </a:endParaRPr>
          </a:p>
          <a:p>
            <a:endParaRPr lang="en-US" sz="1800" i="1" dirty="0">
              <a:solidFill>
                <a:srgbClr val="264A60"/>
              </a:solidFill>
              <a:latin typeface="IBM Plex Sans" panose="020B0503050000000000" pitchFamily="34" charset="0"/>
            </a:endParaRPr>
          </a:p>
          <a:p>
            <a:endParaRPr lang="en-US" sz="1800" i="1" dirty="0">
              <a:solidFill>
                <a:srgbClr val="264A60"/>
              </a:solidFill>
              <a:latin typeface="IBM Plex Sans" panose="020B0503050000000000" pitchFamily="34" charset="0"/>
            </a:endParaRPr>
          </a:p>
          <a:p>
            <a:endParaRPr lang="en-US" sz="1800" dirty="0">
              <a:solidFill>
                <a:srgbClr val="264A60"/>
              </a:solidFill>
              <a:latin typeface="IBM Plex Sans" panose="020B0503050000000000" pitchFamily="34" charset="0"/>
            </a:endParaRPr>
          </a:p>
        </p:txBody>
      </p:sp>
      <p:pic>
        <p:nvPicPr>
          <p:cNvPr id="4" name="Picture 3">
            <a:extLst>
              <a:ext uri="{FF2B5EF4-FFF2-40B4-BE49-F238E27FC236}">
                <a16:creationId xmlns:a16="http://schemas.microsoft.com/office/drawing/2014/main" id="{72165DBF-7867-4B4D-A7C6-B7491052E383}"/>
              </a:ext>
            </a:extLst>
          </p:cNvPr>
          <p:cNvPicPr>
            <a:picLocks noChangeAspect="1"/>
          </p:cNvPicPr>
          <p:nvPr/>
        </p:nvPicPr>
        <p:blipFill>
          <a:blip r:embed="rId3"/>
          <a:stretch>
            <a:fillRect/>
          </a:stretch>
        </p:blipFill>
        <p:spPr>
          <a:xfrm>
            <a:off x="225405" y="1606392"/>
            <a:ext cx="3958746" cy="2522696"/>
          </a:xfrm>
          <a:prstGeom prst="rect">
            <a:avLst/>
          </a:prstGeom>
          <a:ln>
            <a:solidFill>
              <a:schemeClr val="accent1"/>
            </a:solidFill>
          </a:ln>
        </p:spPr>
      </p:pic>
      <p:pic>
        <p:nvPicPr>
          <p:cNvPr id="1032" name="Picture 8">
            <a:extLst>
              <a:ext uri="{FF2B5EF4-FFF2-40B4-BE49-F238E27FC236}">
                <a16:creationId xmlns:a16="http://schemas.microsoft.com/office/drawing/2014/main" id="{D151DDFD-7929-4572-B285-208D7A1657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6214" y="1606392"/>
            <a:ext cx="3886820" cy="2522696"/>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9243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RAM Reports</a:t>
            </a:r>
          </a:p>
        </p:txBody>
      </p:sp>
      <p:sp>
        <p:nvSpPr>
          <p:cNvPr id="3" name="Content Placeholder 2"/>
          <p:cNvSpPr>
            <a:spLocks noGrp="1"/>
          </p:cNvSpPr>
          <p:nvPr>
            <p:ph idx="1"/>
          </p:nvPr>
        </p:nvSpPr>
        <p:spPr>
          <a:xfrm>
            <a:off x="115134" y="662336"/>
            <a:ext cx="8920406" cy="4207320"/>
          </a:xfrm>
        </p:spPr>
        <p:txBody>
          <a:bodyPr>
            <a:normAutofit/>
          </a:bodyPr>
          <a:lstStyle/>
          <a:p>
            <a:r>
              <a:rPr lang="en-US" dirty="0">
                <a:solidFill>
                  <a:schemeClr val="tx1"/>
                </a:solidFill>
                <a:latin typeface="IBM Plex Sans" panose="020B0503050000000000" pitchFamily="34" charset="0"/>
              </a:rPr>
              <a:t>The following RAM Reports are available:</a:t>
            </a:r>
          </a:p>
          <a:p>
            <a:pPr marL="285750" indent="-285750">
              <a:buFont typeface="Arial" panose="020B0604020202020204" pitchFamily="34" charset="0"/>
              <a:buChar char="•"/>
            </a:pPr>
            <a:r>
              <a:rPr lang="en-US" b="1" dirty="0">
                <a:solidFill>
                  <a:schemeClr val="tx1"/>
                </a:solidFill>
                <a:latin typeface="IBM Plex Sans" panose="020B0503050000000000" pitchFamily="34" charset="0"/>
              </a:rPr>
              <a:t>RAM Export Report </a:t>
            </a:r>
            <a:r>
              <a:rPr lang="en-US" dirty="0">
                <a:solidFill>
                  <a:schemeClr val="tx1"/>
                </a:solidFill>
                <a:latin typeface="IBM Plex Sans" panose="020B0503050000000000" pitchFamily="34" charset="0"/>
              </a:rPr>
              <a:t>–</a:t>
            </a:r>
            <a:r>
              <a:rPr lang="en-US" b="1" dirty="0">
                <a:solidFill>
                  <a:schemeClr val="tx1"/>
                </a:solidFill>
                <a:latin typeface="IBM Plex Sans" panose="020B0503050000000000" pitchFamily="34" charset="0"/>
              </a:rPr>
              <a:t> </a:t>
            </a:r>
            <a:r>
              <a:rPr lang="en-US" dirty="0">
                <a:solidFill>
                  <a:schemeClr val="tx1"/>
                </a:solidFill>
                <a:latin typeface="IBM Plex Sans" panose="020B0503050000000000" pitchFamily="34" charset="0"/>
              </a:rPr>
              <a:t>provides a list and details of draft and active </a:t>
            </a:r>
            <a:r>
              <a:rPr lang="en-US">
                <a:solidFill>
                  <a:schemeClr val="tx1"/>
                </a:solidFill>
                <a:latin typeface="IBM Plex Sans" panose="020B0503050000000000" pitchFamily="34" charset="0"/>
              </a:rPr>
              <a:t>RAM triggers.</a:t>
            </a:r>
            <a:endParaRPr lang="en-US" b="1" dirty="0">
              <a:solidFill>
                <a:schemeClr val="tx1"/>
              </a:solidFill>
              <a:latin typeface="IBM Plex Sans" panose="020B0503050000000000" pitchFamily="34" charset="0"/>
            </a:endParaRPr>
          </a:p>
          <a:p>
            <a:pPr marL="285750" indent="-285750">
              <a:buFont typeface="Arial" panose="020B0604020202020204" pitchFamily="34" charset="0"/>
              <a:buChar char="•"/>
            </a:pPr>
            <a:r>
              <a:rPr lang="en-US" b="1" dirty="0">
                <a:solidFill>
                  <a:schemeClr val="tx1"/>
                </a:solidFill>
                <a:latin typeface="IBM Plex Sans" panose="020B0503050000000000" pitchFamily="34" charset="0"/>
              </a:rPr>
              <a:t>RAM trigger by Rules by Status (max one week) </a:t>
            </a:r>
            <a:r>
              <a:rPr lang="en-US" dirty="0">
                <a:solidFill>
                  <a:schemeClr val="tx1"/>
                </a:solidFill>
                <a:latin typeface="IBM Plex Sans" panose="020B0503050000000000" pitchFamily="34" charset="0"/>
              </a:rPr>
              <a:t>– analyzes performance of RAM trigger than have run in previous week.</a:t>
            </a:r>
          </a:p>
          <a:p>
            <a:pPr marL="285750" indent="-285750">
              <a:buFont typeface="Arial" panose="020B0604020202020204" pitchFamily="34" charset="0"/>
              <a:buChar char="•"/>
            </a:pPr>
            <a:r>
              <a:rPr lang="en-US" b="1" dirty="0">
                <a:solidFill>
                  <a:schemeClr val="tx1"/>
                </a:solidFill>
                <a:latin typeface="IBM Plex Sans" panose="020B0503050000000000" pitchFamily="34" charset="0"/>
              </a:rPr>
              <a:t>RAM trigger by Rules (max one week) </a:t>
            </a:r>
            <a:r>
              <a:rPr lang="en-US" dirty="0">
                <a:solidFill>
                  <a:schemeClr val="tx1"/>
                </a:solidFill>
                <a:latin typeface="IBM Plex Sans" panose="020B0503050000000000" pitchFamily="34" charset="0"/>
              </a:rPr>
              <a:t>– analyzes rules that have been processed in the previous week.</a:t>
            </a:r>
          </a:p>
          <a:p>
            <a:pPr marL="285750" indent="-285750">
              <a:buFont typeface="Arial" panose="020B0604020202020204" pitchFamily="34" charset="0"/>
              <a:buChar char="•"/>
            </a:pPr>
            <a:r>
              <a:rPr lang="en-US" b="1" dirty="0">
                <a:solidFill>
                  <a:schemeClr val="tx1"/>
                </a:solidFill>
                <a:latin typeface="IBM Plex Sans" panose="020B0503050000000000" pitchFamily="34" charset="0"/>
              </a:rPr>
              <a:t>RAM trigger by Status </a:t>
            </a:r>
            <a:r>
              <a:rPr lang="en-US" dirty="0">
                <a:solidFill>
                  <a:schemeClr val="tx1"/>
                </a:solidFill>
                <a:latin typeface="IBM Plex Sans" panose="020B0503050000000000" pitchFamily="34" charset="0"/>
              </a:rPr>
              <a:t>– groups triggers by statuses and is used to identify common trigger errors.</a:t>
            </a:r>
          </a:p>
          <a:p>
            <a:pPr marL="285750" indent="-285750">
              <a:buFont typeface="Arial" panose="020B0604020202020204" pitchFamily="34" charset="0"/>
              <a:buChar char="•"/>
            </a:pPr>
            <a:r>
              <a:rPr lang="en-US" b="1" dirty="0">
                <a:solidFill>
                  <a:schemeClr val="tx1"/>
                </a:solidFill>
                <a:latin typeface="IBM Plex Sans" panose="020B0503050000000000" pitchFamily="34" charset="0"/>
              </a:rPr>
              <a:t>RAM/AM trigger by trigger type per Year </a:t>
            </a:r>
            <a:r>
              <a:rPr lang="en-US" dirty="0">
                <a:solidFill>
                  <a:schemeClr val="tx1"/>
                </a:solidFill>
                <a:latin typeface="IBM Plex Sans" panose="020B0503050000000000" pitchFamily="34" charset="0"/>
              </a:rPr>
              <a:t>– outputs historical data per trigger type, per year.</a:t>
            </a:r>
          </a:p>
          <a:p>
            <a:pPr marL="285750" indent="-285750">
              <a:buFont typeface="Arial" panose="020B0604020202020204" pitchFamily="34" charset="0"/>
              <a:buChar char="•"/>
            </a:pPr>
            <a:r>
              <a:rPr lang="en-US" b="1" dirty="0">
                <a:solidFill>
                  <a:schemeClr val="tx1"/>
                </a:solidFill>
                <a:latin typeface="IBM Plex Sans" panose="020B0503050000000000" pitchFamily="34" charset="0"/>
              </a:rPr>
              <a:t>RAM/AM Report by triggers </a:t>
            </a:r>
            <a:r>
              <a:rPr lang="en-US" dirty="0">
                <a:solidFill>
                  <a:schemeClr val="tx1"/>
                </a:solidFill>
                <a:latin typeface="IBM Plex Sans" panose="020B0503050000000000" pitchFamily="34" charset="0"/>
              </a:rPr>
              <a:t>– outputs volume of usage of RAM/AM triggers.</a:t>
            </a:r>
          </a:p>
          <a:p>
            <a:pPr marL="285750" indent="-285750">
              <a:buFont typeface="Arial" panose="020B0604020202020204" pitchFamily="34" charset="0"/>
              <a:buChar char="•"/>
            </a:pPr>
            <a:r>
              <a:rPr lang="en-US" b="1" dirty="0">
                <a:solidFill>
                  <a:schemeClr val="tx1"/>
                </a:solidFill>
                <a:latin typeface="IBM Plex Sans" panose="020B0503050000000000" pitchFamily="34" charset="0"/>
              </a:rPr>
              <a:t>RAM ROI Report </a:t>
            </a:r>
            <a:r>
              <a:rPr lang="en-US" dirty="0">
                <a:solidFill>
                  <a:schemeClr val="tx1"/>
                </a:solidFill>
                <a:latin typeface="IBM Plex Sans" panose="020B0503050000000000" pitchFamily="34" charset="0"/>
              </a:rPr>
              <a:t>– describes the number of triggers and rules processed within a set time period.</a:t>
            </a:r>
          </a:p>
          <a:p>
            <a:pPr marL="285750" indent="-285750">
              <a:buFont typeface="Arial" panose="020B0604020202020204" pitchFamily="34" charset="0"/>
              <a:buChar char="•"/>
            </a:pPr>
            <a:r>
              <a:rPr lang="en-US" b="1" dirty="0">
                <a:solidFill>
                  <a:schemeClr val="tx1"/>
                </a:solidFill>
                <a:latin typeface="IBM Plex Sans" panose="020B0503050000000000" pitchFamily="34" charset="0"/>
              </a:rPr>
              <a:t>Excessive Candidate Filing Report </a:t>
            </a:r>
            <a:r>
              <a:rPr lang="en-US" dirty="0">
                <a:solidFill>
                  <a:schemeClr val="tx1"/>
                </a:solidFill>
                <a:latin typeface="IBM Plex Sans" panose="020B0503050000000000" pitchFamily="34" charset="0"/>
              </a:rPr>
              <a:t>- </a:t>
            </a:r>
            <a:r>
              <a:rPr lang="en-US" dirty="0">
                <a:solidFill>
                  <a:schemeClr val="tx1"/>
                </a:solidFill>
                <a:latin typeface="+mj-lt"/>
              </a:rPr>
              <a:t>This report provides a list and info of candidates that apply for more than a normal number of requisitions</a:t>
            </a:r>
          </a:p>
          <a:p>
            <a:endParaRPr lang="en-US" dirty="0">
              <a:solidFill>
                <a:schemeClr val="tx1"/>
              </a:solidFill>
              <a:latin typeface="IBM Plex Sans" panose="020B0503050000000000" pitchFamily="34" charset="0"/>
            </a:endParaRPr>
          </a:p>
          <a:p>
            <a:r>
              <a:rPr lang="en-US" dirty="0">
                <a:solidFill>
                  <a:schemeClr val="tx1"/>
                </a:solidFill>
                <a:latin typeface="IBM Plex Sans" panose="020B0503050000000000" pitchFamily="34" charset="0"/>
              </a:rPr>
              <a:t>Click </a:t>
            </a:r>
            <a:r>
              <a:rPr lang="en-US" dirty="0">
                <a:solidFill>
                  <a:schemeClr val="tx1"/>
                </a:solidFill>
                <a:latin typeface="IBM Plex Sans" panose="020B0503050000000000" pitchFamily="34" charset="0"/>
                <a:hlinkClick r:id="rId3"/>
              </a:rPr>
              <a:t>here</a:t>
            </a:r>
            <a:r>
              <a:rPr lang="en-US" dirty="0">
                <a:solidFill>
                  <a:schemeClr val="tx1"/>
                </a:solidFill>
                <a:latin typeface="IBM Plex Sans" panose="020B0503050000000000" pitchFamily="34" charset="0"/>
              </a:rPr>
              <a:t> for more details about RAM Report Details on IBM Knowledge Center.</a:t>
            </a:r>
          </a:p>
          <a:p>
            <a:endParaRPr lang="en-US" i="1" dirty="0">
              <a:solidFill>
                <a:srgbClr val="264A60"/>
              </a:solidFill>
              <a:latin typeface="IBM Plex Sans" panose="020B0503050000000000" pitchFamily="34" charset="0"/>
            </a:endParaRPr>
          </a:p>
          <a:p>
            <a:endParaRPr lang="en-US" sz="1800" i="1" dirty="0">
              <a:solidFill>
                <a:srgbClr val="264A60"/>
              </a:solidFill>
              <a:latin typeface="IBM Plex Sans" panose="020B0503050000000000" pitchFamily="34" charset="0"/>
            </a:endParaRPr>
          </a:p>
          <a:p>
            <a:endParaRPr lang="en-US" sz="1800" dirty="0">
              <a:solidFill>
                <a:srgbClr val="264A60"/>
              </a:solidFill>
              <a:latin typeface="IBM Plex Sans" panose="020B0503050000000000" pitchFamily="34" charset="0"/>
            </a:endParaRPr>
          </a:p>
        </p:txBody>
      </p:sp>
    </p:spTree>
    <p:extLst>
      <p:ext uri="{BB962C8B-B14F-4D97-AF65-F5344CB8AC3E}">
        <p14:creationId xmlns:p14="http://schemas.microsoft.com/office/powerpoint/2010/main" val="302629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RAM Reports</a:t>
            </a:r>
          </a:p>
        </p:txBody>
      </p:sp>
      <p:sp>
        <p:nvSpPr>
          <p:cNvPr id="3" name="Content Placeholder 2"/>
          <p:cNvSpPr>
            <a:spLocks noGrp="1"/>
          </p:cNvSpPr>
          <p:nvPr>
            <p:ph idx="1"/>
          </p:nvPr>
        </p:nvSpPr>
        <p:spPr>
          <a:xfrm>
            <a:off x="115134" y="662336"/>
            <a:ext cx="8920406" cy="4207320"/>
          </a:xfrm>
        </p:spPr>
        <p:txBody>
          <a:bodyPr>
            <a:normAutofit/>
          </a:bodyPr>
          <a:lstStyle/>
          <a:p>
            <a:r>
              <a:rPr lang="en-US" sz="1600" dirty="0">
                <a:solidFill>
                  <a:schemeClr val="tx1"/>
                </a:solidFill>
                <a:latin typeface="IBM Plex Sans" panose="020B0503050000000000" pitchFamily="34" charset="0"/>
              </a:rPr>
              <a:t>Report results are available: </a:t>
            </a:r>
          </a:p>
          <a:p>
            <a:r>
              <a:rPr lang="en-US" sz="1600" i="1" dirty="0">
                <a:solidFill>
                  <a:schemeClr val="tx1"/>
                </a:solidFill>
                <a:latin typeface="IBM Plex Sans" panose="020B0503050000000000" pitchFamily="34" charset="0"/>
              </a:rPr>
              <a:t>Tools &gt; Task Manager</a:t>
            </a:r>
          </a:p>
          <a:p>
            <a:r>
              <a:rPr lang="en-US" sz="1600" dirty="0">
                <a:solidFill>
                  <a:schemeClr val="tx1"/>
                </a:solidFill>
                <a:latin typeface="IBM Plex Sans" panose="020B0503050000000000" pitchFamily="34" charset="0"/>
              </a:rPr>
              <a:t>In addition, user receives an email.</a:t>
            </a:r>
          </a:p>
          <a:p>
            <a:endParaRPr lang="en-US" sz="1600" dirty="0">
              <a:solidFill>
                <a:schemeClr val="tx1"/>
              </a:solidFill>
              <a:latin typeface="IBM Plex Sans" panose="020B0503050000000000" pitchFamily="34" charset="0"/>
            </a:endParaRPr>
          </a:p>
          <a:p>
            <a:endParaRPr lang="en-US" sz="1600" i="1" dirty="0">
              <a:solidFill>
                <a:schemeClr val="tx1"/>
              </a:solidFill>
              <a:latin typeface="IBM Plex Sans" panose="020B0503050000000000" pitchFamily="34" charset="0"/>
            </a:endParaRPr>
          </a:p>
          <a:p>
            <a:endParaRPr lang="en-US" sz="1600" i="1" dirty="0">
              <a:solidFill>
                <a:schemeClr val="tx1"/>
              </a:solidFill>
              <a:latin typeface="IBM Plex Sans" panose="020B0503050000000000" pitchFamily="34" charset="0"/>
            </a:endParaRPr>
          </a:p>
          <a:p>
            <a:endParaRPr lang="en-US" sz="1600" i="1" dirty="0">
              <a:solidFill>
                <a:schemeClr val="tx1"/>
              </a:solidFill>
              <a:latin typeface="IBM Plex Sans" panose="020B0503050000000000" pitchFamily="34" charset="0"/>
            </a:endParaRPr>
          </a:p>
          <a:p>
            <a:endParaRPr lang="en-US" sz="1600" i="1" dirty="0">
              <a:solidFill>
                <a:schemeClr val="tx1"/>
              </a:solidFill>
              <a:latin typeface="IBM Plex Sans" panose="020B0503050000000000" pitchFamily="34" charset="0"/>
            </a:endParaRPr>
          </a:p>
          <a:p>
            <a:endParaRPr lang="en-US" sz="1600" i="1" dirty="0">
              <a:solidFill>
                <a:schemeClr val="tx1"/>
              </a:solidFill>
              <a:latin typeface="IBM Plex Sans" panose="020B0503050000000000" pitchFamily="34" charset="0"/>
            </a:endParaRPr>
          </a:p>
          <a:p>
            <a:endParaRPr lang="en-US" sz="1800" i="1" dirty="0">
              <a:solidFill>
                <a:srgbClr val="264A60"/>
              </a:solidFill>
              <a:latin typeface="IBM Plex Sans" panose="020B0503050000000000" pitchFamily="34" charset="0"/>
            </a:endParaRPr>
          </a:p>
          <a:p>
            <a:endParaRPr lang="en-US" sz="1800" i="1" dirty="0">
              <a:solidFill>
                <a:srgbClr val="264A60"/>
              </a:solidFill>
              <a:latin typeface="IBM Plex Sans" panose="020B0503050000000000" pitchFamily="34" charset="0"/>
            </a:endParaRPr>
          </a:p>
          <a:p>
            <a:endParaRPr lang="en-US" sz="1800" dirty="0">
              <a:solidFill>
                <a:srgbClr val="264A60"/>
              </a:solidFill>
              <a:latin typeface="IBM Plex Sans" panose="020B0503050000000000" pitchFamily="34" charset="0"/>
            </a:endParaRPr>
          </a:p>
        </p:txBody>
      </p:sp>
      <p:pic>
        <p:nvPicPr>
          <p:cNvPr id="5" name="Picture 4">
            <a:extLst>
              <a:ext uri="{FF2B5EF4-FFF2-40B4-BE49-F238E27FC236}">
                <a16:creationId xmlns:a16="http://schemas.microsoft.com/office/drawing/2014/main" id="{6160EE9F-DB8B-4E86-B35E-B66D4052720A}"/>
              </a:ext>
            </a:extLst>
          </p:cNvPr>
          <p:cNvPicPr>
            <a:picLocks noChangeAspect="1"/>
          </p:cNvPicPr>
          <p:nvPr/>
        </p:nvPicPr>
        <p:blipFill>
          <a:blip r:embed="rId3"/>
          <a:stretch>
            <a:fillRect/>
          </a:stretch>
        </p:blipFill>
        <p:spPr>
          <a:xfrm>
            <a:off x="1896178" y="2021976"/>
            <a:ext cx="5351644" cy="1811104"/>
          </a:xfrm>
          <a:prstGeom prst="rect">
            <a:avLst/>
          </a:prstGeom>
          <a:ln>
            <a:solidFill>
              <a:schemeClr val="accent1"/>
            </a:solidFill>
          </a:ln>
        </p:spPr>
      </p:pic>
    </p:spTree>
    <p:extLst>
      <p:ext uri="{BB962C8B-B14F-4D97-AF65-F5344CB8AC3E}">
        <p14:creationId xmlns:p14="http://schemas.microsoft.com/office/powerpoint/2010/main" val="1867420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5"/>
            <a:ext cx="8920406" cy="376396"/>
          </a:xfrm>
        </p:spPr>
        <p:txBody>
          <a:bodyPr>
            <a:normAutofit fontScale="90000"/>
          </a:bodyPr>
          <a:lstStyle/>
          <a:p>
            <a:r>
              <a:rPr lang="en-US" sz="3000" dirty="0">
                <a:solidFill>
                  <a:schemeClr val="tx1"/>
                </a:solidFill>
                <a:latin typeface="IBM Plex Sans" panose="020B0503050000000000" pitchFamily="34" charset="0"/>
              </a:rPr>
              <a:t>Things to Know</a:t>
            </a:r>
          </a:p>
        </p:txBody>
      </p:sp>
      <p:sp>
        <p:nvSpPr>
          <p:cNvPr id="3" name="Content Placeholder 2"/>
          <p:cNvSpPr>
            <a:spLocks noGrp="1"/>
          </p:cNvSpPr>
          <p:nvPr>
            <p:ph idx="1"/>
          </p:nvPr>
        </p:nvSpPr>
        <p:spPr>
          <a:xfrm>
            <a:off x="115134" y="770142"/>
            <a:ext cx="8920406" cy="3925366"/>
          </a:xfrm>
        </p:spPr>
        <p:txBody>
          <a:bodyPr>
            <a:normAutofit lnSpcReduction="10000"/>
          </a:bodyPr>
          <a:lstStyle/>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ALWAYS create triggers in Staging before you create the trigger in Production.</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Clients can activate RAM triggers in Staging but not in Production. Make sure that the client’s trigger is in STAGING (and tested) first before you activate in Production.</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Conditions inside a Rule always follow AND logic not OR logic.</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Rules within RAM run sequentially. So order them properly. </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Once HR Status update happens, RAM will exit and no further rules will be processed. Hence keep it towards the end of trigger. Also, use EXIT whenever you want no subsequent rules to be executed.</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For “not equals” (!=) – selecting multiple values for the “not equal” operation doesn’t mean that the condition will fail; however, it could behave differently in scenarios that were overlooked. That’s why it’s very important to test RAM triggers in staging before creating them in Production and activating them. That way you assure that a RAM trigger behaves as expected in all possible scenarios.</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RAM does not trigger instantly. The minimum reaction time is .30s to 1 min.</a:t>
            </a:r>
          </a:p>
          <a:p>
            <a:pPr marL="285750" indent="-285750">
              <a:buFont typeface="Arial" panose="020B0604020202020204" pitchFamily="34" charset="0"/>
              <a:buChar char="•"/>
            </a:pPr>
            <a:endParaRPr lang="en-US" sz="1600" dirty="0">
              <a:solidFill>
                <a:schemeClr val="tx1"/>
              </a:solidFill>
              <a:latin typeface="IBM Plex Sans" panose="020B0503050000000000" pitchFamily="34" charset="0"/>
            </a:endParaRPr>
          </a:p>
          <a:p>
            <a:pPr marL="285750" indent="-285750">
              <a:buFont typeface="Arial" panose="020B0604020202020204" pitchFamily="34" charset="0"/>
              <a:buChar char="•"/>
            </a:pPr>
            <a:endParaRPr lang="en-US" sz="1800" dirty="0">
              <a:solidFill>
                <a:schemeClr val="tx1"/>
              </a:solidFill>
              <a:latin typeface="IBM Plex Sans" panose="020B0503050000000000" pitchFamily="34" charset="0"/>
            </a:endParaRPr>
          </a:p>
          <a:p>
            <a:endParaRPr lang="en-US" sz="1800" dirty="0">
              <a:solidFill>
                <a:schemeClr val="tx1"/>
              </a:solidFill>
              <a:latin typeface="IBM Plex Sans" panose="020B0503050000000000" pitchFamily="34" charset="0"/>
            </a:endParaRPr>
          </a:p>
        </p:txBody>
      </p:sp>
    </p:spTree>
    <p:extLst>
      <p:ext uri="{BB962C8B-B14F-4D97-AF65-F5344CB8AC3E}">
        <p14:creationId xmlns:p14="http://schemas.microsoft.com/office/powerpoint/2010/main" val="3982850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Resources</a:t>
            </a:r>
          </a:p>
        </p:txBody>
      </p:sp>
      <p:sp>
        <p:nvSpPr>
          <p:cNvPr id="3" name="Content Placeholder 2"/>
          <p:cNvSpPr>
            <a:spLocks noGrp="1"/>
          </p:cNvSpPr>
          <p:nvPr>
            <p:ph idx="1"/>
          </p:nvPr>
        </p:nvSpPr>
        <p:spPr>
          <a:xfrm>
            <a:off x="115134" y="719233"/>
            <a:ext cx="8490670" cy="4230346"/>
          </a:xfrm>
        </p:spPr>
        <p:txBody>
          <a:bodyPr>
            <a:normAutofit/>
          </a:bodyPr>
          <a:lstStyle/>
          <a:p>
            <a:pPr marL="285750" indent="-285750">
              <a:spcBef>
                <a:spcPts val="600"/>
              </a:spcBef>
              <a:buFont typeface="Arial" panose="020B0604020202020204" pitchFamily="34" charset="0"/>
              <a:buChar char="•"/>
            </a:pPr>
            <a:r>
              <a:rPr lang="en-US" b="1" dirty="0">
                <a:solidFill>
                  <a:schemeClr val="tx1"/>
                </a:solidFill>
                <a:latin typeface="+mj-lt"/>
              </a:rPr>
              <a:t>Creating and Activating RAM Triggers</a:t>
            </a:r>
          </a:p>
          <a:p>
            <a:pPr marL="452437" lvl="3" indent="0">
              <a:spcBef>
                <a:spcPts val="600"/>
              </a:spcBef>
              <a:buNone/>
            </a:pPr>
            <a:r>
              <a:rPr lang="en-US" u="sng" dirty="0">
                <a:hlinkClick r:id="rId2"/>
              </a:rPr>
              <a:t>https://www.ibm.com/support/knowledgecenter/SSEUFV/2_Configuration/8_Automation_RAM_Guide/1_2CreatingAndActivatingaRAMTrigger.html</a:t>
            </a:r>
            <a:endParaRPr lang="en-US" dirty="0"/>
          </a:p>
          <a:p>
            <a:pPr marL="285750" indent="-285750">
              <a:spcBef>
                <a:spcPts val="1200"/>
              </a:spcBef>
              <a:buFont typeface="Arial" panose="020B0604020202020204" pitchFamily="34" charset="0"/>
              <a:buChar char="•"/>
            </a:pPr>
            <a:r>
              <a:rPr lang="en-US" b="1" dirty="0">
                <a:solidFill>
                  <a:schemeClr val="tx1"/>
                </a:solidFill>
                <a:latin typeface="IBM Plex Sans" panose="020B0503050000000000" pitchFamily="34" charset="0"/>
              </a:rPr>
              <a:t>RAM Trigger Settings</a:t>
            </a:r>
          </a:p>
          <a:p>
            <a:pPr marL="452437" lvl="3" indent="0">
              <a:spcBef>
                <a:spcPts val="600"/>
              </a:spcBef>
              <a:buNone/>
            </a:pPr>
            <a:r>
              <a:rPr lang="en-US" u="sng" dirty="0">
                <a:hlinkClick r:id="rId3"/>
              </a:rPr>
              <a:t>https://www.ibm.com/support/knowledgecenter/SSEUFV/2_Configuration/8_Automation_RAM_Guide/1_3RAMTriggerSettings.html</a:t>
            </a:r>
            <a:endParaRPr lang="en-US" dirty="0"/>
          </a:p>
          <a:p>
            <a:pPr marL="285750" indent="-285750">
              <a:spcBef>
                <a:spcPts val="1200"/>
              </a:spcBef>
              <a:buFont typeface="Arial" panose="020B0604020202020204" pitchFamily="34" charset="0"/>
              <a:buChar char="•"/>
            </a:pPr>
            <a:r>
              <a:rPr lang="en-US" b="1" dirty="0">
                <a:solidFill>
                  <a:schemeClr val="tx1"/>
                </a:solidFill>
                <a:latin typeface="IBM Plex Sans" panose="020B0503050000000000" pitchFamily="34" charset="0"/>
              </a:rPr>
              <a:t>RAM Log</a:t>
            </a:r>
          </a:p>
          <a:p>
            <a:pPr lvl="2" indent="0">
              <a:spcBef>
                <a:spcPts val="600"/>
              </a:spcBef>
              <a:buNone/>
            </a:pPr>
            <a:r>
              <a:rPr lang="en-US" u="sng" dirty="0">
                <a:hlinkClick r:id="rId4"/>
              </a:rPr>
              <a:t>https://www.ibm.com/support/knowledgecenter/SSEUFV/2_Configuration/8_Automation_RAM_Guide/1_8RAMLog.html</a:t>
            </a:r>
            <a:endParaRPr lang="en-US" dirty="0"/>
          </a:p>
          <a:p>
            <a:pPr marL="285750" indent="-285750">
              <a:spcBef>
                <a:spcPts val="1200"/>
              </a:spcBef>
              <a:buFont typeface="Arial" panose="020B0604020202020204" pitchFamily="34" charset="0"/>
              <a:buChar char="•"/>
            </a:pPr>
            <a:r>
              <a:rPr lang="en-US" b="1" dirty="0">
                <a:solidFill>
                  <a:schemeClr val="tx1"/>
                </a:solidFill>
                <a:latin typeface="IBM Plex Sans" panose="020B0503050000000000" pitchFamily="34" charset="0"/>
              </a:rPr>
              <a:t>RAM Reports</a:t>
            </a:r>
          </a:p>
          <a:p>
            <a:pPr marL="452437" lvl="3" indent="0">
              <a:spcBef>
                <a:spcPts val="600"/>
              </a:spcBef>
              <a:buNone/>
            </a:pPr>
            <a:r>
              <a:rPr lang="en-US" u="sng" dirty="0">
                <a:hlinkClick r:id="rId5"/>
              </a:rPr>
              <a:t>https://www.ibm.com/support/knowledgecenter/SSEUFV/2_Configuration/8_Automation_RAM_Guide/1_10RAMReports.html</a:t>
            </a:r>
            <a:endParaRPr lang="en-US" dirty="0"/>
          </a:p>
          <a:p>
            <a:pPr>
              <a:spcBef>
                <a:spcPts val="600"/>
              </a:spcBef>
            </a:pPr>
            <a:endParaRPr lang="en-US" dirty="0">
              <a:solidFill>
                <a:schemeClr val="tx1"/>
              </a:solidFill>
              <a:latin typeface="IBM Plex Sans" panose="020B0503050000000000" pitchFamily="34" charset="0"/>
            </a:endParaRPr>
          </a:p>
        </p:txBody>
      </p:sp>
    </p:spTree>
    <p:extLst>
      <p:ext uri="{BB962C8B-B14F-4D97-AF65-F5344CB8AC3E}">
        <p14:creationId xmlns:p14="http://schemas.microsoft.com/office/powerpoint/2010/main" val="3182714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Resources</a:t>
            </a:r>
          </a:p>
        </p:txBody>
      </p:sp>
      <p:sp>
        <p:nvSpPr>
          <p:cNvPr id="3" name="Content Placeholder 2"/>
          <p:cNvSpPr>
            <a:spLocks noGrp="1"/>
          </p:cNvSpPr>
          <p:nvPr>
            <p:ph idx="1"/>
          </p:nvPr>
        </p:nvSpPr>
        <p:spPr>
          <a:xfrm>
            <a:off x="115134" y="719233"/>
            <a:ext cx="8490670" cy="4230346"/>
          </a:xfrm>
        </p:spPr>
        <p:txBody>
          <a:bodyPr>
            <a:normAutofit/>
          </a:bodyPr>
          <a:lstStyle/>
          <a:p>
            <a:pPr marL="285750" indent="-285750">
              <a:spcBef>
                <a:spcPts val="600"/>
              </a:spcBef>
              <a:buFont typeface="Arial" panose="020B0604020202020204" pitchFamily="34" charset="0"/>
              <a:buChar char="•"/>
            </a:pPr>
            <a:r>
              <a:rPr lang="en-US" b="1" dirty="0">
                <a:solidFill>
                  <a:schemeClr val="tx1"/>
                </a:solidFill>
                <a:latin typeface="IBM Plex Sans" panose="020B0503050000000000" pitchFamily="34" charset="0"/>
              </a:rPr>
              <a:t>RAM FAQs</a:t>
            </a:r>
          </a:p>
          <a:p>
            <a:pPr marL="452437" lvl="3" indent="0">
              <a:spcBef>
                <a:spcPts val="600"/>
              </a:spcBef>
              <a:buNone/>
            </a:pPr>
            <a:r>
              <a:rPr lang="en-US" u="sng" dirty="0">
                <a:hlinkClick r:id="rId2"/>
              </a:rPr>
              <a:t>https://www.ibm.com/support/knowledgecenter/SSEUFV/2_Configuration/8_Automation_RAM_Guide/1_12FrequentlyAskedQuestions.html</a:t>
            </a:r>
            <a:endParaRPr lang="en-US" dirty="0"/>
          </a:p>
          <a:p>
            <a:pPr marL="285750" indent="-285750">
              <a:spcBef>
                <a:spcPts val="1200"/>
              </a:spcBef>
              <a:buFont typeface="Arial" panose="020B0604020202020204" pitchFamily="34" charset="0"/>
              <a:buChar char="•"/>
            </a:pPr>
            <a:r>
              <a:rPr lang="en-US" b="1" dirty="0">
                <a:solidFill>
                  <a:schemeClr val="tx1"/>
                </a:solidFill>
                <a:latin typeface="IBM Plex Sans" panose="020B0503050000000000" pitchFamily="34" charset="0"/>
              </a:rPr>
              <a:t>RAM Trigger Examples</a:t>
            </a:r>
          </a:p>
          <a:p>
            <a:pPr marL="452437" lvl="3" indent="0">
              <a:spcBef>
                <a:spcPts val="600"/>
              </a:spcBef>
              <a:buNone/>
            </a:pPr>
            <a:r>
              <a:rPr lang="en-US" u="sng" dirty="0">
                <a:hlinkClick r:id="rId3"/>
              </a:rPr>
              <a:t>https://www.ibm.com/support/knowledgecenter/SSEUFV/2_Configuration/8_Automation_RAM_Guide/1_13CommonRAMExamples.html</a:t>
            </a:r>
            <a:endParaRPr lang="en-US" dirty="0"/>
          </a:p>
          <a:p>
            <a:pPr marL="285750" indent="-285750">
              <a:spcBef>
                <a:spcPts val="600"/>
              </a:spcBef>
              <a:buFont typeface="Arial" panose="020B0604020202020204" pitchFamily="34" charset="0"/>
              <a:buChar char="•"/>
            </a:pPr>
            <a:endParaRPr lang="en-US" dirty="0">
              <a:solidFill>
                <a:schemeClr val="tx1"/>
              </a:solidFill>
              <a:latin typeface="IBM Plex Sans" panose="020B0503050000000000" pitchFamily="34" charset="0"/>
            </a:endParaRPr>
          </a:p>
          <a:p>
            <a:pPr>
              <a:spcBef>
                <a:spcPts val="600"/>
              </a:spcBef>
            </a:pPr>
            <a:endParaRPr lang="en-US" dirty="0">
              <a:solidFill>
                <a:schemeClr val="tx1"/>
              </a:solidFill>
              <a:latin typeface="IBM Plex Sans" panose="020B0503050000000000" pitchFamily="34" charset="0"/>
            </a:endParaRPr>
          </a:p>
        </p:txBody>
      </p:sp>
    </p:spTree>
    <p:extLst>
      <p:ext uri="{BB962C8B-B14F-4D97-AF65-F5344CB8AC3E}">
        <p14:creationId xmlns:p14="http://schemas.microsoft.com/office/powerpoint/2010/main" val="4758984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April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2940436490"/>
              </p:ext>
            </p:extLst>
          </p:nvPr>
        </p:nvGraphicFramePr>
        <p:xfrm>
          <a:off x="228600" y="762213"/>
          <a:ext cx="8726214" cy="4177504"/>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78696">
                  <a:extLst>
                    <a:ext uri="{9D8B030D-6E8A-4147-A177-3AD203B41FA5}">
                      <a16:colId xmlns:a16="http://schemas.microsoft.com/office/drawing/2014/main" val="1573733701"/>
                    </a:ext>
                  </a:extLst>
                </a:gridCol>
                <a:gridCol w="1214508">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68399">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09348">
                <a:tc>
                  <a:txBody>
                    <a:bodyPr/>
                    <a:lstStyle/>
                    <a:p>
                      <a:endParaRPr lang="en-US" sz="1050" dirty="0"/>
                    </a:p>
                  </a:txBody>
                  <a:tcPr/>
                </a:tc>
                <a:tc>
                  <a:txBody>
                    <a:bodyPr/>
                    <a:lstStyle/>
                    <a:p>
                      <a:endParaRPr lang="en-US"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800" b="0" dirty="0">
                        <a:solidFill>
                          <a:schemeClr val="tx1"/>
                        </a:solidFill>
                      </a:endParaRPr>
                    </a:p>
                  </a:txBody>
                  <a:tcPr/>
                </a:tc>
                <a:tc>
                  <a:txBody>
                    <a:bodyPr/>
                    <a:lstStyle/>
                    <a:p>
                      <a:r>
                        <a:rPr lang="en-US" sz="900" dirty="0"/>
                        <a:t>1</a:t>
                      </a:r>
                    </a:p>
                    <a:p>
                      <a:endParaRPr lang="en-US" sz="900" dirty="0"/>
                    </a:p>
                  </a:txBody>
                  <a:tcPr/>
                </a:tc>
                <a:tc>
                  <a:txBody>
                    <a:bodyPr/>
                    <a:lstStyle/>
                    <a:p>
                      <a:r>
                        <a:rPr lang="en-US" sz="900" dirty="0"/>
                        <a:t>2</a:t>
                      </a:r>
                    </a:p>
                    <a:p>
                      <a:endParaRPr lang="en-US" sz="900" b="1" dirty="0"/>
                    </a:p>
                    <a:p>
                      <a:endParaRPr lang="en-US" sz="900" b="1" dirty="0"/>
                    </a:p>
                    <a:p>
                      <a:endParaRPr lang="en-US" sz="900" b="1" dirty="0"/>
                    </a:p>
                    <a:p>
                      <a:endParaRPr lang="en-US" sz="900" b="1" dirty="0"/>
                    </a:p>
                  </a:txBody>
                  <a:tcPr/>
                </a:tc>
                <a:tc>
                  <a:txBody>
                    <a:bodyPr/>
                    <a:lstStyle/>
                    <a:p>
                      <a:r>
                        <a:rPr lang="en-US" sz="900" dirty="0"/>
                        <a:t>3</a:t>
                      </a:r>
                    </a:p>
                  </a:txBody>
                  <a:tcPr/>
                </a:tc>
                <a:tc>
                  <a:txBody>
                    <a:bodyPr/>
                    <a:lstStyle/>
                    <a:p>
                      <a:r>
                        <a:rPr lang="en-US" sz="900" dirty="0"/>
                        <a:t>4</a:t>
                      </a:r>
                    </a:p>
                  </a:txBody>
                  <a:tcPr/>
                </a:tc>
                <a:extLst>
                  <a:ext uri="{0D108BD9-81ED-4DB2-BD59-A6C34878D82A}">
                    <a16:rowId xmlns:a16="http://schemas.microsoft.com/office/drawing/2014/main" val="1628256478"/>
                  </a:ext>
                </a:extLst>
              </a:tr>
              <a:tr h="908489">
                <a:tc>
                  <a:txBody>
                    <a:bodyPr/>
                    <a:lstStyle/>
                    <a:p>
                      <a:r>
                        <a:rPr lang="en-US" sz="1050" dirty="0"/>
                        <a:t>5</a:t>
                      </a:r>
                    </a:p>
                  </a:txBody>
                  <a:tcPr/>
                </a:tc>
                <a:tc>
                  <a:txBody>
                    <a:bodyPr/>
                    <a:lstStyle/>
                    <a:p>
                      <a:r>
                        <a:rPr lang="en-US" sz="900"/>
                        <a:t>5</a:t>
                      </a:r>
                      <a:endParaRPr lang="en-US" sz="900" dirty="0"/>
                    </a:p>
                  </a:txBody>
                  <a:tcPr/>
                </a:tc>
                <a:tc>
                  <a:txBody>
                    <a:bodyPr/>
                    <a:lstStyle/>
                    <a:p>
                      <a:r>
                        <a:rPr lang="en-US" sz="800" dirty="0"/>
                        <a:t>7</a:t>
                      </a:r>
                    </a:p>
                  </a:txBody>
                  <a:tcPr/>
                </a:tc>
                <a:tc>
                  <a:txBody>
                    <a:bodyPr/>
                    <a:lstStyle/>
                    <a:p>
                      <a:r>
                        <a:rPr lang="en-US" sz="800" dirty="0"/>
                        <a:t>8</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800" dirty="0"/>
                    </a:p>
                  </a:txBody>
                  <a:tcPr/>
                </a:tc>
                <a:tc>
                  <a:txBody>
                    <a:bodyPr/>
                    <a:lstStyle/>
                    <a:p>
                      <a:r>
                        <a:rPr lang="en-US" sz="900" dirty="0"/>
                        <a:t>9</a:t>
                      </a:r>
                    </a:p>
                    <a:p>
                      <a:r>
                        <a:rPr lang="en-US" sz="800" b="1" dirty="0"/>
                        <a:t>Client: </a:t>
                      </a:r>
                      <a:r>
                        <a:rPr lang="en-US" sz="800" b="0" dirty="0">
                          <a:hlinkClick r:id="rId2"/>
                        </a:rPr>
                        <a:t>BrassRing 20.04.06 and Onboard Release Enablement (11:00 AM EST)</a:t>
                      </a:r>
                      <a:endParaRPr lang="en-US" sz="800" b="0" dirty="0"/>
                    </a:p>
                    <a:p>
                      <a:endParaRPr lang="en-US" sz="800" dirty="0"/>
                    </a:p>
                  </a:txBody>
                  <a:tcPr/>
                </a:tc>
                <a:tc>
                  <a:txBody>
                    <a:bodyPr/>
                    <a:lstStyle/>
                    <a:p>
                      <a:r>
                        <a:rPr lang="en-US" sz="900" dirty="0"/>
                        <a:t>10</a:t>
                      </a:r>
                    </a:p>
                  </a:txBody>
                  <a:tcPr/>
                </a:tc>
                <a:tc>
                  <a:txBody>
                    <a:bodyPr/>
                    <a:lstStyle/>
                    <a:p>
                      <a:r>
                        <a:rPr lang="en-US" sz="900" dirty="0"/>
                        <a:t>11</a:t>
                      </a:r>
                    </a:p>
                  </a:txBody>
                  <a:tcPr/>
                </a:tc>
                <a:extLst>
                  <a:ext uri="{0D108BD9-81ED-4DB2-BD59-A6C34878D82A}">
                    <a16:rowId xmlns:a16="http://schemas.microsoft.com/office/drawing/2014/main" val="634571686"/>
                  </a:ext>
                </a:extLst>
              </a:tr>
              <a:tr h="729999">
                <a:tc>
                  <a:txBody>
                    <a:bodyPr/>
                    <a:lstStyle/>
                    <a:p>
                      <a:r>
                        <a:rPr lang="en-US" sz="900" dirty="0"/>
                        <a:t>12</a:t>
                      </a:r>
                    </a:p>
                  </a:txBody>
                  <a:tcPr/>
                </a:tc>
                <a:tc>
                  <a:txBody>
                    <a:bodyPr/>
                    <a:lstStyle/>
                    <a:p>
                      <a:r>
                        <a:rPr lang="en-US" sz="900" dirty="0"/>
                        <a:t>13</a:t>
                      </a:r>
                    </a:p>
                    <a:p>
                      <a:endParaRPr lang="en-US" sz="900" b="1" dirty="0"/>
                    </a:p>
                  </a:txBody>
                  <a:tcPr/>
                </a:tc>
                <a:tc>
                  <a:txBody>
                    <a:bodyPr/>
                    <a:lstStyle/>
                    <a:p>
                      <a:r>
                        <a:rPr lang="en-US" sz="800" dirty="0"/>
                        <a:t>14</a:t>
                      </a:r>
                      <a:endParaRPr lang="en-US" sz="800" b="1" dirty="0"/>
                    </a:p>
                  </a:txBody>
                  <a:tcPr/>
                </a:tc>
                <a:tc>
                  <a:txBody>
                    <a:bodyPr/>
                    <a:lstStyle/>
                    <a:p>
                      <a:r>
                        <a:rPr lang="en-US" sz="800" dirty="0"/>
                        <a:t>15</a:t>
                      </a:r>
                    </a:p>
                    <a:p>
                      <a:endParaRPr lang="en-US" sz="800" b="1" dirty="0"/>
                    </a:p>
                  </a:txBody>
                  <a:tcPr/>
                </a:tc>
                <a:tc>
                  <a:txBody>
                    <a:bodyPr/>
                    <a:lstStyle/>
                    <a:p>
                      <a:r>
                        <a:rPr lang="en-US" sz="900" dirty="0"/>
                        <a:t>16</a:t>
                      </a:r>
                    </a:p>
                  </a:txBody>
                  <a:tcPr/>
                </a:tc>
                <a:tc>
                  <a:txBody>
                    <a:bodyPr/>
                    <a:lstStyle/>
                    <a:p>
                      <a:r>
                        <a:rPr lang="en-US" sz="900" dirty="0"/>
                        <a:t>17</a:t>
                      </a:r>
                    </a:p>
                  </a:txBody>
                  <a:tcPr/>
                </a:tc>
                <a:tc>
                  <a:txBody>
                    <a:bodyPr/>
                    <a:lstStyle/>
                    <a:p>
                      <a:r>
                        <a:rPr lang="en-US" sz="900" dirty="0"/>
                        <a:t>18</a:t>
                      </a:r>
                    </a:p>
                  </a:txBody>
                  <a:tcPr/>
                </a:tc>
                <a:extLst>
                  <a:ext uri="{0D108BD9-81ED-4DB2-BD59-A6C34878D82A}">
                    <a16:rowId xmlns:a16="http://schemas.microsoft.com/office/drawing/2014/main" val="1980404736"/>
                  </a:ext>
                </a:extLst>
              </a:tr>
              <a:tr h="729999">
                <a:tc>
                  <a:txBody>
                    <a:bodyPr/>
                    <a:lstStyle/>
                    <a:p>
                      <a:r>
                        <a:rPr lang="en-US" sz="900" dirty="0"/>
                        <a:t>19</a:t>
                      </a:r>
                    </a:p>
                  </a:txBody>
                  <a:tcPr/>
                </a:tc>
                <a:tc>
                  <a:txBody>
                    <a:bodyPr/>
                    <a:lstStyle/>
                    <a:p>
                      <a:r>
                        <a:rPr lang="en-US" sz="900" dirty="0"/>
                        <a:t>20</a:t>
                      </a:r>
                    </a:p>
                  </a:txBody>
                  <a:tcPr/>
                </a:tc>
                <a:tc>
                  <a:txBody>
                    <a:bodyPr/>
                    <a:lstStyle/>
                    <a:p>
                      <a:r>
                        <a:rPr lang="en-US" sz="800" dirty="0"/>
                        <a:t>21</a:t>
                      </a:r>
                    </a:p>
                    <a:p>
                      <a:r>
                        <a:rPr lang="en-US" sz="800" b="1" dirty="0"/>
                        <a:t>Client: </a:t>
                      </a:r>
                      <a:r>
                        <a:rPr lang="en-US" sz="800" b="0" dirty="0">
                          <a:hlinkClick r:id="rId3"/>
                        </a:rPr>
                        <a:t>Rules Automation Manager (RAM) Session (11:00 AM EST)</a:t>
                      </a:r>
                      <a:endParaRPr lang="en-US" sz="800" dirty="0"/>
                    </a:p>
                  </a:txBody>
                  <a:tcPr/>
                </a:tc>
                <a:tc>
                  <a:txBody>
                    <a:bodyPr/>
                    <a:lstStyle/>
                    <a:p>
                      <a:r>
                        <a:rPr lang="en-US" sz="800" dirty="0"/>
                        <a:t>22</a:t>
                      </a:r>
                    </a:p>
                  </a:txBody>
                  <a:tcPr/>
                </a:tc>
                <a:tc>
                  <a:txBody>
                    <a:bodyPr/>
                    <a:lstStyle/>
                    <a:p>
                      <a:r>
                        <a:rPr lang="en-US" sz="900" dirty="0"/>
                        <a:t>23</a:t>
                      </a:r>
                    </a:p>
                  </a:txBody>
                  <a:tcPr/>
                </a:tc>
                <a:tc>
                  <a:txBody>
                    <a:bodyPr/>
                    <a:lstStyle/>
                    <a:p>
                      <a:r>
                        <a:rPr lang="en-US" sz="900" dirty="0"/>
                        <a:t>24</a:t>
                      </a:r>
                    </a:p>
                  </a:txBody>
                  <a:tcPr/>
                </a:tc>
                <a:tc>
                  <a:txBody>
                    <a:bodyPr/>
                    <a:lstStyle/>
                    <a:p>
                      <a:r>
                        <a:rPr lang="en-US" sz="900" dirty="0"/>
                        <a:t>25</a:t>
                      </a:r>
                    </a:p>
                  </a:txBody>
                  <a:tcPr/>
                </a:tc>
                <a:extLst>
                  <a:ext uri="{0D108BD9-81ED-4DB2-BD59-A6C34878D82A}">
                    <a16:rowId xmlns:a16="http://schemas.microsoft.com/office/drawing/2014/main" val="1218527354"/>
                  </a:ext>
                </a:extLst>
              </a:tr>
              <a:tr h="731270">
                <a:tc>
                  <a:txBody>
                    <a:bodyPr/>
                    <a:lstStyle/>
                    <a:p>
                      <a:r>
                        <a:rPr lang="en-US" sz="900" dirty="0"/>
                        <a:t>26</a:t>
                      </a:r>
                    </a:p>
                  </a:txBody>
                  <a:tcPr/>
                </a:tc>
                <a:tc>
                  <a:txBody>
                    <a:bodyPr/>
                    <a:lstStyle/>
                    <a:p>
                      <a:r>
                        <a:rPr lang="en-US" sz="900" dirty="0"/>
                        <a:t>27</a:t>
                      </a:r>
                    </a:p>
                  </a:txBody>
                  <a:tcPr/>
                </a:tc>
                <a:tc>
                  <a:txBody>
                    <a:bodyPr/>
                    <a:lstStyle/>
                    <a:p>
                      <a:r>
                        <a:rPr lang="en-US" sz="800" dirty="0"/>
                        <a:t>28</a:t>
                      </a:r>
                    </a:p>
                    <a:p>
                      <a:r>
                        <a:rPr lang="en-US" sz="800" b="1" dirty="0"/>
                        <a:t>Client</a:t>
                      </a:r>
                      <a:r>
                        <a:rPr lang="en-US" sz="800" b="0" dirty="0"/>
                        <a:t>: </a:t>
                      </a:r>
                      <a:r>
                        <a:rPr lang="en-US" sz="800" b="0" dirty="0">
                          <a:hlinkClick r:id="rId4"/>
                        </a:rPr>
                        <a:t>BrassRing: Interview Manager – User Session (11:00 AM EST)</a:t>
                      </a:r>
                      <a:endParaRPr lang="en-US" sz="800" b="1" dirty="0"/>
                    </a:p>
                  </a:txBody>
                  <a:tcPr/>
                </a:tc>
                <a:tc>
                  <a:txBody>
                    <a:bodyPr/>
                    <a:lstStyle/>
                    <a:p>
                      <a:r>
                        <a:rPr lang="en-US" sz="800" dirty="0"/>
                        <a:t>29</a:t>
                      </a:r>
                    </a:p>
                    <a:p>
                      <a:endParaRPr lang="en-US" sz="800" dirty="0"/>
                    </a:p>
                  </a:txBody>
                  <a:tcPr/>
                </a:tc>
                <a:tc>
                  <a:txBody>
                    <a:bodyPr/>
                    <a:lstStyle/>
                    <a:p>
                      <a:r>
                        <a:rPr lang="en-US" sz="900" dirty="0"/>
                        <a:t>30</a:t>
                      </a:r>
                    </a:p>
                    <a:p>
                      <a:r>
                        <a:rPr lang="en-US" sz="800" b="1" dirty="0"/>
                        <a:t>Client</a:t>
                      </a:r>
                      <a:r>
                        <a:rPr lang="en-US" sz="800" dirty="0"/>
                        <a:t>: </a:t>
                      </a:r>
                      <a:r>
                        <a:rPr lang="en-US" sz="800" dirty="0">
                          <a:hlinkClick r:id="rId5"/>
                        </a:rPr>
                        <a:t>Convert Classic TG to Responsive (11:00 AM EST)</a:t>
                      </a:r>
                      <a:endParaRPr lang="en-US" sz="800" dirty="0"/>
                    </a:p>
                  </a:txBody>
                  <a:tcPr/>
                </a:tc>
                <a:tc>
                  <a:txBody>
                    <a:bodyPr/>
                    <a:lstStyle/>
                    <a:p>
                      <a:endParaRPr lang="en-US" sz="1000" dirty="0"/>
                    </a:p>
                  </a:txBody>
                  <a:tcPr/>
                </a:tc>
                <a:tc>
                  <a:txBody>
                    <a:bodyPr/>
                    <a:lstStyle/>
                    <a:p>
                      <a:endParaRPr lang="en-US" sz="1050" dirty="0"/>
                    </a:p>
                  </a:txBody>
                  <a:tcPr/>
                </a:tc>
                <a:extLst>
                  <a:ext uri="{0D108BD9-81ED-4DB2-BD59-A6C34878D82A}">
                    <a16:rowId xmlns:a16="http://schemas.microsoft.com/office/drawing/2014/main" val="611195623"/>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6"/>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11" name="TextBox 10">
            <a:hlinkClick r:id="rId7"/>
            <a:extLst>
              <a:ext uri="{FF2B5EF4-FFF2-40B4-BE49-F238E27FC236}">
                <a16:creationId xmlns:a16="http://schemas.microsoft.com/office/drawing/2014/main" id="{10B230D2-CE28-4DF1-A4E7-381CD1A13EC7}"/>
              </a:ext>
            </a:extLst>
          </p:cNvPr>
          <p:cNvSpPr txBox="1"/>
          <p:nvPr/>
        </p:nvSpPr>
        <p:spPr>
          <a:xfrm>
            <a:off x="4572000" y="491013"/>
            <a:ext cx="4380186" cy="30008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dirty="0">
                <a:solidFill>
                  <a:srgbClr val="FFFFFF"/>
                </a:solidFill>
                <a:latin typeface="IBM Plex Sans"/>
                <a:hlinkClick r:id="rId8"/>
              </a:rPr>
              <a:t>Test Your Skills Here!</a:t>
            </a:r>
            <a:endParaRPr kumimoji="0" lang="en-US" sz="1350" b="0" i="0" u="none" strike="noStrike" kern="1200" cap="none" spc="0" normalizeH="0" baseline="0" noProof="0" dirty="0">
              <a:ln>
                <a:noFill/>
              </a:ln>
              <a:solidFill>
                <a:srgbClr val="FFFFFF"/>
              </a:solidFill>
              <a:effectLst/>
              <a:uLnTx/>
              <a:uFillTx/>
              <a:latin typeface="IBM Plex Sans"/>
              <a:ea typeface="+mn-ea"/>
              <a:cs typeface="+mn-cs"/>
            </a:endParaRPr>
          </a:p>
        </p:txBody>
      </p:sp>
    </p:spTree>
    <p:extLst>
      <p:ext uri="{BB962C8B-B14F-4D97-AF65-F5344CB8AC3E}">
        <p14:creationId xmlns:p14="http://schemas.microsoft.com/office/powerpoint/2010/main" val="26659140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May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3781869879"/>
              </p:ext>
            </p:extLst>
          </p:nvPr>
        </p:nvGraphicFramePr>
        <p:xfrm>
          <a:off x="107950" y="755864"/>
          <a:ext cx="8844234" cy="4183856"/>
        </p:xfrm>
        <a:graphic>
          <a:graphicData uri="http://schemas.openxmlformats.org/drawingml/2006/table">
            <a:tbl>
              <a:tblPr firstRow="1" bandRow="1">
                <a:tableStyleId>{93296810-A885-4BE3-A3E7-6D5BEEA58F35}</a:tableStyleId>
              </a:tblPr>
              <a:tblGrid>
                <a:gridCol w="1263462">
                  <a:extLst>
                    <a:ext uri="{9D8B030D-6E8A-4147-A177-3AD203B41FA5}">
                      <a16:colId xmlns:a16="http://schemas.microsoft.com/office/drawing/2014/main" val="1350891789"/>
                    </a:ext>
                  </a:extLst>
                </a:gridCol>
                <a:gridCol w="1263462">
                  <a:extLst>
                    <a:ext uri="{9D8B030D-6E8A-4147-A177-3AD203B41FA5}">
                      <a16:colId xmlns:a16="http://schemas.microsoft.com/office/drawing/2014/main" val="1325881092"/>
                    </a:ext>
                  </a:extLst>
                </a:gridCol>
                <a:gridCol w="1295990">
                  <a:extLst>
                    <a:ext uri="{9D8B030D-6E8A-4147-A177-3AD203B41FA5}">
                      <a16:colId xmlns:a16="http://schemas.microsoft.com/office/drawing/2014/main" val="1573733701"/>
                    </a:ext>
                  </a:extLst>
                </a:gridCol>
                <a:gridCol w="1230934">
                  <a:extLst>
                    <a:ext uri="{9D8B030D-6E8A-4147-A177-3AD203B41FA5}">
                      <a16:colId xmlns:a16="http://schemas.microsoft.com/office/drawing/2014/main" val="515021033"/>
                    </a:ext>
                  </a:extLst>
                </a:gridCol>
                <a:gridCol w="1263462">
                  <a:extLst>
                    <a:ext uri="{9D8B030D-6E8A-4147-A177-3AD203B41FA5}">
                      <a16:colId xmlns:a16="http://schemas.microsoft.com/office/drawing/2014/main" val="1806861775"/>
                    </a:ext>
                  </a:extLst>
                </a:gridCol>
                <a:gridCol w="1263462">
                  <a:extLst>
                    <a:ext uri="{9D8B030D-6E8A-4147-A177-3AD203B41FA5}">
                      <a16:colId xmlns:a16="http://schemas.microsoft.com/office/drawing/2014/main" val="4008877000"/>
                    </a:ext>
                  </a:extLst>
                </a:gridCol>
                <a:gridCol w="1263462">
                  <a:extLst>
                    <a:ext uri="{9D8B030D-6E8A-4147-A177-3AD203B41FA5}">
                      <a16:colId xmlns:a16="http://schemas.microsoft.com/office/drawing/2014/main" val="554407507"/>
                    </a:ext>
                  </a:extLst>
                </a:gridCol>
              </a:tblGrid>
              <a:tr h="268964">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11050">
                <a:tc>
                  <a:txBody>
                    <a:bodyPr/>
                    <a:lstStyle/>
                    <a:p>
                      <a:endParaRPr lang="en-US" sz="900" dirty="0"/>
                    </a:p>
                  </a:txBody>
                  <a:tcPr/>
                </a:tc>
                <a:tc>
                  <a:txBody>
                    <a:bodyPr/>
                    <a:lstStyle/>
                    <a:p>
                      <a:endParaRPr lang="en-US"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900" b="0" dirty="0">
                        <a:solidFill>
                          <a:schemeClr val="tx1"/>
                        </a:solidFill>
                      </a:endParaRPr>
                    </a:p>
                  </a:txBody>
                  <a:tcPr/>
                </a:tc>
                <a:tc>
                  <a:txBody>
                    <a:bodyPr/>
                    <a:lstStyle/>
                    <a:p>
                      <a:endParaRPr lang="en-US" sz="900" dirty="0"/>
                    </a:p>
                  </a:txBody>
                  <a:tcPr/>
                </a:tc>
                <a:tc>
                  <a:txBody>
                    <a:bodyPr/>
                    <a:lstStyle/>
                    <a:p>
                      <a:endParaRPr lang="en-US" sz="900" b="1" dirty="0"/>
                    </a:p>
                    <a:p>
                      <a:endParaRPr lang="en-US" sz="900" b="1" dirty="0"/>
                    </a:p>
                    <a:p>
                      <a:endParaRPr lang="en-US" sz="900" b="1" dirty="0"/>
                    </a:p>
                    <a:p>
                      <a:endParaRPr lang="en-US" sz="900" b="1" dirty="0"/>
                    </a:p>
                  </a:txBody>
                  <a:tcPr/>
                </a:tc>
                <a:tc>
                  <a:txBody>
                    <a:bodyPr/>
                    <a:lstStyle/>
                    <a:p>
                      <a:r>
                        <a:rPr lang="en-US" sz="900" dirty="0"/>
                        <a:t>1</a:t>
                      </a:r>
                    </a:p>
                  </a:txBody>
                  <a:tcPr/>
                </a:tc>
                <a:tc>
                  <a:txBody>
                    <a:bodyPr/>
                    <a:lstStyle/>
                    <a:p>
                      <a:r>
                        <a:rPr lang="en-US" sz="900" dirty="0"/>
                        <a:t>2</a:t>
                      </a:r>
                    </a:p>
                  </a:txBody>
                  <a:tcPr/>
                </a:tc>
                <a:extLst>
                  <a:ext uri="{0D108BD9-81ED-4DB2-BD59-A6C34878D82A}">
                    <a16:rowId xmlns:a16="http://schemas.microsoft.com/office/drawing/2014/main" val="1628256478"/>
                  </a:ext>
                </a:extLst>
              </a:tr>
              <a:tr h="907963">
                <a:tc>
                  <a:txBody>
                    <a:bodyPr/>
                    <a:lstStyle/>
                    <a:p>
                      <a:r>
                        <a:rPr lang="en-US" sz="900" dirty="0"/>
                        <a:t>3</a:t>
                      </a:r>
                    </a:p>
                  </a:txBody>
                  <a:tcPr/>
                </a:tc>
                <a:tc>
                  <a:txBody>
                    <a:bodyPr/>
                    <a:lstStyle/>
                    <a:p>
                      <a:r>
                        <a:rPr lang="en-US" sz="900" dirty="0"/>
                        <a:t>4</a:t>
                      </a:r>
                    </a:p>
                  </a:txBody>
                  <a:tcPr/>
                </a:tc>
                <a:tc>
                  <a:txBody>
                    <a:bodyPr/>
                    <a:lstStyle/>
                    <a:p>
                      <a:r>
                        <a:rPr lang="en-US" sz="900" dirty="0"/>
                        <a:t>5</a:t>
                      </a:r>
                    </a:p>
                  </a:txBody>
                  <a:tcPr/>
                </a:tc>
                <a:tc>
                  <a:txBody>
                    <a:bodyPr/>
                    <a:lstStyle/>
                    <a:p>
                      <a:r>
                        <a:rPr lang="en-US" sz="900" dirty="0"/>
                        <a:t>6</a:t>
                      </a:r>
                    </a:p>
                  </a:txBody>
                  <a:tcPr/>
                </a:tc>
                <a:tc>
                  <a:txBody>
                    <a:bodyPr/>
                    <a:lstStyle/>
                    <a:p>
                      <a:r>
                        <a:rPr lang="en-US" sz="900" dirty="0"/>
                        <a:t>7</a:t>
                      </a:r>
                    </a:p>
                    <a:p>
                      <a:r>
                        <a:rPr lang="en-US" sz="900" b="1" dirty="0"/>
                        <a:t>Client:</a:t>
                      </a:r>
                      <a:r>
                        <a:rPr lang="en-US" sz="900" b="0" dirty="0"/>
                        <a:t> </a:t>
                      </a:r>
                      <a:r>
                        <a:rPr lang="en-US" sz="900" b="0" dirty="0">
                          <a:hlinkClick r:id="rId2"/>
                        </a:rPr>
                        <a:t>BR 20.05.04 and Onboard Release (11:00 AM EST)</a:t>
                      </a:r>
                      <a:endParaRPr lang="en-US" sz="900" b="1" dirty="0"/>
                    </a:p>
                  </a:txBody>
                  <a:tcPr/>
                </a:tc>
                <a:tc>
                  <a:txBody>
                    <a:bodyPr/>
                    <a:lstStyle/>
                    <a:p>
                      <a:r>
                        <a:rPr lang="en-US" sz="900" dirty="0"/>
                        <a:t>8</a:t>
                      </a:r>
                    </a:p>
                  </a:txBody>
                  <a:tcPr/>
                </a:tc>
                <a:tc>
                  <a:txBody>
                    <a:bodyPr/>
                    <a:lstStyle/>
                    <a:p>
                      <a:r>
                        <a:rPr lang="en-US" sz="900" dirty="0"/>
                        <a:t>9</a:t>
                      </a:r>
                    </a:p>
                  </a:txBody>
                  <a:tcPr/>
                </a:tc>
                <a:extLst>
                  <a:ext uri="{0D108BD9-81ED-4DB2-BD59-A6C34878D82A}">
                    <a16:rowId xmlns:a16="http://schemas.microsoft.com/office/drawing/2014/main" val="634571686"/>
                  </a:ext>
                </a:extLst>
              </a:tr>
              <a:tr h="731535">
                <a:tc>
                  <a:txBody>
                    <a:bodyPr/>
                    <a:lstStyle/>
                    <a:p>
                      <a:r>
                        <a:rPr lang="en-US" sz="900" dirty="0"/>
                        <a:t>10</a:t>
                      </a:r>
                    </a:p>
                  </a:txBody>
                  <a:tcPr/>
                </a:tc>
                <a:tc>
                  <a:txBody>
                    <a:bodyPr/>
                    <a:lstStyle/>
                    <a:p>
                      <a:r>
                        <a:rPr lang="en-US" sz="900" dirty="0"/>
                        <a:t>11</a:t>
                      </a:r>
                    </a:p>
                    <a:p>
                      <a:endParaRPr lang="en-US" sz="900" b="1" dirty="0"/>
                    </a:p>
                  </a:txBody>
                  <a:tcPr/>
                </a:tc>
                <a:tc>
                  <a:txBody>
                    <a:bodyPr/>
                    <a:lstStyle/>
                    <a:p>
                      <a:r>
                        <a:rPr lang="en-US" sz="900" dirty="0"/>
                        <a:t>12</a:t>
                      </a:r>
                      <a:endParaRPr lang="en-US" sz="900" b="1" dirty="0"/>
                    </a:p>
                  </a:txBody>
                  <a:tcPr/>
                </a:tc>
                <a:tc>
                  <a:txBody>
                    <a:bodyPr/>
                    <a:lstStyle/>
                    <a:p>
                      <a:r>
                        <a:rPr lang="en-US" sz="900" dirty="0"/>
                        <a:t>13</a:t>
                      </a:r>
                    </a:p>
                  </a:txBody>
                  <a:tcPr/>
                </a:tc>
                <a:tc>
                  <a:txBody>
                    <a:bodyPr/>
                    <a:lstStyle/>
                    <a:p>
                      <a:r>
                        <a:rPr lang="en-US" sz="900" dirty="0"/>
                        <a:t>14</a:t>
                      </a:r>
                    </a:p>
                  </a:txBody>
                  <a:tcPr/>
                </a:tc>
                <a:tc>
                  <a:txBody>
                    <a:bodyPr/>
                    <a:lstStyle/>
                    <a:p>
                      <a:r>
                        <a:rPr lang="en-US" sz="900" dirty="0"/>
                        <a:t>15</a:t>
                      </a:r>
                    </a:p>
                  </a:txBody>
                  <a:tcPr/>
                </a:tc>
                <a:tc>
                  <a:txBody>
                    <a:bodyPr/>
                    <a:lstStyle/>
                    <a:p>
                      <a:r>
                        <a:rPr lang="en-US" sz="900" dirty="0"/>
                        <a:t>16</a:t>
                      </a:r>
                    </a:p>
                  </a:txBody>
                  <a:tcPr/>
                </a:tc>
                <a:extLst>
                  <a:ext uri="{0D108BD9-81ED-4DB2-BD59-A6C34878D82A}">
                    <a16:rowId xmlns:a16="http://schemas.microsoft.com/office/drawing/2014/main" val="1980404736"/>
                  </a:ext>
                </a:extLst>
              </a:tr>
              <a:tr h="731535">
                <a:tc>
                  <a:txBody>
                    <a:bodyPr/>
                    <a:lstStyle/>
                    <a:p>
                      <a:r>
                        <a:rPr lang="en-US" sz="900" dirty="0"/>
                        <a:t>17</a:t>
                      </a:r>
                    </a:p>
                  </a:txBody>
                  <a:tcPr/>
                </a:tc>
                <a:tc>
                  <a:txBody>
                    <a:bodyPr/>
                    <a:lstStyle/>
                    <a:p>
                      <a:r>
                        <a:rPr lang="en-US" sz="900" dirty="0"/>
                        <a:t>18</a:t>
                      </a:r>
                    </a:p>
                    <a:p>
                      <a:r>
                        <a:rPr lang="en-US" sz="900" b="1" dirty="0"/>
                        <a:t>Client:</a:t>
                      </a:r>
                      <a:r>
                        <a:rPr lang="en-US" sz="900" b="0" dirty="0"/>
                        <a:t> </a:t>
                      </a:r>
                      <a:r>
                        <a:rPr lang="en-US" sz="900" b="0" dirty="0">
                          <a:hlinkClick r:id="rId3"/>
                        </a:rPr>
                        <a:t>Assess May Release (11:00 AM EST)</a:t>
                      </a:r>
                      <a:endParaRPr lang="en-US" sz="900" dirty="0"/>
                    </a:p>
                  </a:txBody>
                  <a:tcPr/>
                </a:tc>
                <a:tc>
                  <a:txBody>
                    <a:bodyPr/>
                    <a:lstStyle/>
                    <a:p>
                      <a:r>
                        <a:rPr lang="en-US" sz="900" dirty="0"/>
                        <a:t>19</a:t>
                      </a:r>
                    </a:p>
                    <a:p>
                      <a:r>
                        <a:rPr lang="en-US" sz="900" b="1" dirty="0"/>
                        <a:t>Client:</a:t>
                      </a:r>
                      <a:r>
                        <a:rPr lang="en-US" sz="900" b="0" dirty="0"/>
                        <a:t> </a:t>
                      </a:r>
                      <a:r>
                        <a:rPr lang="en-US" sz="900" b="0" dirty="0">
                          <a:hlinkClick r:id="rId4"/>
                        </a:rPr>
                        <a:t>BrassRing Metrics Dashboard (11:00 AM EST)</a:t>
                      </a:r>
                      <a:endParaRPr lang="en-US" sz="900" b="1" dirty="0"/>
                    </a:p>
                  </a:txBody>
                  <a:tcPr/>
                </a:tc>
                <a:tc>
                  <a:txBody>
                    <a:bodyPr/>
                    <a:lstStyle/>
                    <a:p>
                      <a:r>
                        <a:rPr lang="en-US" sz="900" dirty="0"/>
                        <a:t>20</a:t>
                      </a:r>
                    </a:p>
                    <a:p>
                      <a:endParaRPr lang="en-US" sz="900" dirty="0"/>
                    </a:p>
                  </a:txBody>
                  <a:tcPr/>
                </a:tc>
                <a:tc>
                  <a:txBody>
                    <a:bodyPr/>
                    <a:lstStyle/>
                    <a:p>
                      <a:r>
                        <a:rPr lang="en-US" sz="900" dirty="0"/>
                        <a:t>21</a:t>
                      </a:r>
                    </a:p>
                  </a:txBody>
                  <a:tcPr/>
                </a:tc>
                <a:tc>
                  <a:txBody>
                    <a:bodyPr/>
                    <a:lstStyle/>
                    <a:p>
                      <a:r>
                        <a:rPr lang="en-US" sz="900" dirty="0"/>
                        <a:t>22</a:t>
                      </a:r>
                    </a:p>
                  </a:txBody>
                  <a:tcPr/>
                </a:tc>
                <a:tc>
                  <a:txBody>
                    <a:bodyPr/>
                    <a:lstStyle/>
                    <a:p>
                      <a:r>
                        <a:rPr lang="en-US" sz="900" dirty="0"/>
                        <a:t>23</a:t>
                      </a:r>
                    </a:p>
                  </a:txBody>
                  <a:tcPr/>
                </a:tc>
                <a:extLst>
                  <a:ext uri="{0D108BD9-81ED-4DB2-BD59-A6C34878D82A}">
                    <a16:rowId xmlns:a16="http://schemas.microsoft.com/office/drawing/2014/main" val="1218527354"/>
                  </a:ext>
                </a:extLst>
              </a:tr>
              <a:tr h="732809">
                <a:tc>
                  <a:txBody>
                    <a:bodyPr/>
                    <a:lstStyle/>
                    <a:p>
                      <a:r>
                        <a:rPr lang="en-US" sz="900" dirty="0"/>
                        <a:t>24</a:t>
                      </a:r>
                    </a:p>
                  </a:txBody>
                  <a:tcPr/>
                </a:tc>
                <a:tc>
                  <a:txBody>
                    <a:bodyPr/>
                    <a:lstStyle/>
                    <a:p>
                      <a:r>
                        <a:rPr lang="en-US" sz="900" dirty="0"/>
                        <a:t>25</a:t>
                      </a:r>
                    </a:p>
                  </a:txBody>
                  <a:tcPr/>
                </a:tc>
                <a:tc>
                  <a:txBody>
                    <a:bodyPr/>
                    <a:lstStyle/>
                    <a:p>
                      <a:r>
                        <a:rPr lang="en-US" sz="900" dirty="0"/>
                        <a:t>26</a:t>
                      </a:r>
                    </a:p>
                  </a:txBody>
                  <a:tcPr/>
                </a:tc>
                <a:tc>
                  <a:txBody>
                    <a:bodyPr/>
                    <a:lstStyle/>
                    <a:p>
                      <a:r>
                        <a:rPr lang="en-US" sz="900" dirty="0"/>
                        <a:t>27</a:t>
                      </a:r>
                    </a:p>
                  </a:txBody>
                  <a:tcPr/>
                </a:tc>
                <a:tc>
                  <a:txBody>
                    <a:bodyPr/>
                    <a:lstStyle/>
                    <a:p>
                      <a:r>
                        <a:rPr lang="en-US" sz="900" dirty="0"/>
                        <a:t>28</a:t>
                      </a:r>
                    </a:p>
                  </a:txBody>
                  <a:tcPr/>
                </a:tc>
                <a:tc>
                  <a:txBody>
                    <a:bodyPr/>
                    <a:lstStyle/>
                    <a:p>
                      <a:r>
                        <a:rPr lang="en-US" sz="900" dirty="0"/>
                        <a:t>29</a:t>
                      </a:r>
                    </a:p>
                  </a:txBody>
                  <a:tcPr/>
                </a:tc>
                <a:tc>
                  <a:txBody>
                    <a:bodyPr/>
                    <a:lstStyle/>
                    <a:p>
                      <a:r>
                        <a:rPr lang="en-US" sz="900" dirty="0"/>
                        <a:t>30</a:t>
                      </a:r>
                    </a:p>
                  </a:txBody>
                  <a:tcPr/>
                </a:tc>
                <a:extLst>
                  <a:ext uri="{0D108BD9-81ED-4DB2-BD59-A6C34878D82A}">
                    <a16:rowId xmlns:a16="http://schemas.microsoft.com/office/drawing/2014/main" val="611195623"/>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5"/>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11" name="TextBox 10">
            <a:hlinkClick r:id="rId6"/>
            <a:extLst>
              <a:ext uri="{FF2B5EF4-FFF2-40B4-BE49-F238E27FC236}">
                <a16:creationId xmlns:a16="http://schemas.microsoft.com/office/drawing/2014/main" id="{10B230D2-CE28-4DF1-A4E7-381CD1A13EC7}"/>
              </a:ext>
            </a:extLst>
          </p:cNvPr>
          <p:cNvSpPr txBox="1"/>
          <p:nvPr/>
        </p:nvSpPr>
        <p:spPr>
          <a:xfrm>
            <a:off x="4572000" y="491013"/>
            <a:ext cx="4380186" cy="30008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IBM Plex Sans"/>
                <a:ea typeface="+mn-ea"/>
                <a:cs typeface="+mn-cs"/>
                <a:hlinkClick r:id="rId7"/>
              </a:rPr>
              <a:t>Tests Your Skills Here!</a:t>
            </a:r>
            <a:endParaRPr kumimoji="0" lang="en-US" b="0" i="0" u="none" strike="noStrike" kern="1200" cap="none" spc="0" normalizeH="0" baseline="0" noProof="0" dirty="0">
              <a:ln>
                <a:noFill/>
              </a:ln>
              <a:solidFill>
                <a:srgbClr val="FFFFFF"/>
              </a:solidFill>
              <a:effectLst/>
              <a:uLnTx/>
              <a:uFillTx/>
              <a:latin typeface="IBM Plex Sans"/>
              <a:ea typeface="+mn-ea"/>
              <a:cs typeface="+mn-cs"/>
            </a:endParaRPr>
          </a:p>
        </p:txBody>
      </p:sp>
    </p:spTree>
    <p:extLst>
      <p:ext uri="{BB962C8B-B14F-4D97-AF65-F5344CB8AC3E}">
        <p14:creationId xmlns:p14="http://schemas.microsoft.com/office/powerpoint/2010/main" val="7144188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1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docProps/app.xml><?xml version="1.0" encoding="utf-8"?>
<Properties xmlns="http://schemas.openxmlformats.org/officeDocument/2006/extended-properties" xmlns:vt="http://schemas.openxmlformats.org/officeDocument/2006/docPropsVTypes">
  <Template>Watson_presentation_template</Template>
  <TotalTime>27358</TotalTime>
  <Words>2468</Words>
  <Application>Microsoft Office PowerPoint</Application>
  <PresentationFormat>On-screen Show (16:9)</PresentationFormat>
  <Paragraphs>276</Paragraphs>
  <Slides>31</Slides>
  <Notes>5</Notes>
  <HiddenSlides>1</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31</vt:i4>
      </vt:variant>
    </vt:vector>
  </HeadingPairs>
  <TitlesOfParts>
    <vt:vector size="42" baseType="lpstr">
      <vt:lpstr>Arial</vt:lpstr>
      <vt:lpstr>Calibri</vt:lpstr>
      <vt:lpstr>Courier New</vt:lpstr>
      <vt:lpstr>HelvNeue for IBM</vt:lpstr>
      <vt:lpstr>IBM Plex Sans</vt:lpstr>
      <vt:lpstr>IBM Plex Sans SemiBold</vt:lpstr>
      <vt:lpstr>blk_background_2017</vt:lpstr>
      <vt:lpstr>gry_background_2017</vt:lpstr>
      <vt:lpstr>wht_background_2017</vt:lpstr>
      <vt:lpstr>1_gry_background_2017</vt:lpstr>
      <vt:lpstr>1_blk_background_2017</vt:lpstr>
      <vt:lpstr>Rules Automation Manager (RAM)    — Client Training and Enablement Session IBM Watson Talent  April 21st, 2020 </vt:lpstr>
      <vt:lpstr>PowerPoint Presentation</vt:lpstr>
      <vt:lpstr>What is Rules Automation Manager (RAM)?</vt:lpstr>
      <vt:lpstr>New Triggering Mechanisms</vt:lpstr>
      <vt:lpstr>Demo –</vt:lpstr>
      <vt:lpstr>Req Approval Reminders Trigger Example</vt:lpstr>
      <vt:lpstr>Delayed Mechanism</vt:lpstr>
      <vt:lpstr>Delay Mechanism</vt:lpstr>
      <vt:lpstr>Delay Mechanism – Continued</vt:lpstr>
      <vt:lpstr>RAM Trigger Examples</vt:lpstr>
      <vt:lpstr>RAM Trigger Examples </vt:lpstr>
      <vt:lpstr>RAM Trigger Examples </vt:lpstr>
      <vt:lpstr>RAM Trigger Examples</vt:lpstr>
      <vt:lpstr>RAM Trigger Examples</vt:lpstr>
      <vt:lpstr>RAM Trigger Examples</vt:lpstr>
      <vt:lpstr>RAM Trigger Examples </vt:lpstr>
      <vt:lpstr>RAM Trigger Examples</vt:lpstr>
      <vt:lpstr>Demo –</vt:lpstr>
      <vt:lpstr>RAM Log</vt:lpstr>
      <vt:lpstr>RAM Log</vt:lpstr>
      <vt:lpstr>RAM Log</vt:lpstr>
      <vt:lpstr>RAM Log Statuses</vt:lpstr>
      <vt:lpstr>RAM Reports</vt:lpstr>
      <vt:lpstr>RAM Reports</vt:lpstr>
      <vt:lpstr>RAM Reports</vt:lpstr>
      <vt:lpstr>Things to Know</vt:lpstr>
      <vt:lpstr>Resources</vt:lpstr>
      <vt:lpstr>Resources</vt:lpstr>
      <vt:lpstr>April VIRTUAL TRAINING SESSIONS</vt:lpstr>
      <vt:lpstr>May VIRTUAL TRAINING SESSIONS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Claudia Arens</cp:lastModifiedBy>
  <cp:revision>608</cp:revision>
  <dcterms:created xsi:type="dcterms:W3CDTF">2018-03-01T22:47:15Z</dcterms:created>
  <dcterms:modified xsi:type="dcterms:W3CDTF">2020-04-27T19:21:30Z</dcterms:modified>
</cp:coreProperties>
</file>