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2.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3.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4.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745" r:id="rId2"/>
    <p:sldMasterId id="2147483781" r:id="rId3"/>
    <p:sldMasterId id="2147483830" r:id="rId4"/>
    <p:sldMasterId id="2147483868" r:id="rId5"/>
  </p:sldMasterIdLst>
  <p:notesMasterIdLst>
    <p:notesMasterId r:id="rId41"/>
  </p:notesMasterIdLst>
  <p:handoutMasterIdLst>
    <p:handoutMasterId r:id="rId42"/>
  </p:handoutMasterIdLst>
  <p:sldIdLst>
    <p:sldId id="338" r:id="rId6"/>
    <p:sldId id="349" r:id="rId7"/>
    <p:sldId id="330" r:id="rId8"/>
    <p:sldId id="490" r:id="rId9"/>
    <p:sldId id="504" r:id="rId10"/>
    <p:sldId id="486" r:id="rId11"/>
    <p:sldId id="485" r:id="rId12"/>
    <p:sldId id="484" r:id="rId13"/>
    <p:sldId id="521" r:id="rId14"/>
    <p:sldId id="506" r:id="rId15"/>
    <p:sldId id="505" r:id="rId16"/>
    <p:sldId id="472" r:id="rId17"/>
    <p:sldId id="479" r:id="rId18"/>
    <p:sldId id="489" r:id="rId19"/>
    <p:sldId id="509" r:id="rId20"/>
    <p:sldId id="498" r:id="rId21"/>
    <p:sldId id="502" r:id="rId22"/>
    <p:sldId id="499" r:id="rId23"/>
    <p:sldId id="500" r:id="rId24"/>
    <p:sldId id="494" r:id="rId25"/>
    <p:sldId id="471" r:id="rId26"/>
    <p:sldId id="474" r:id="rId27"/>
    <p:sldId id="503" r:id="rId28"/>
    <p:sldId id="480" r:id="rId29"/>
    <p:sldId id="475" r:id="rId30"/>
    <p:sldId id="481" r:id="rId31"/>
    <p:sldId id="510" r:id="rId32"/>
    <p:sldId id="469" r:id="rId33"/>
    <p:sldId id="507" r:id="rId34"/>
    <p:sldId id="520" r:id="rId35"/>
    <p:sldId id="459" r:id="rId36"/>
    <p:sldId id="462" r:id="rId37"/>
    <p:sldId id="519" r:id="rId38"/>
    <p:sldId id="518" r:id="rId39"/>
    <p:sldId id="288" r:id="rId40"/>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F3F1"/>
    <a:srgbClr val="F3F3F3"/>
    <a:srgbClr val="FFFFFF"/>
    <a:srgbClr val="DCDCDC"/>
    <a:srgbClr val="6EA6FF"/>
    <a:srgbClr val="8C8C8C"/>
    <a:srgbClr val="3D3D3D"/>
    <a:srgbClr val="051B75"/>
    <a:srgbClr val="BB8EFF"/>
    <a:srgbClr val="20D5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876" autoAdjust="0"/>
    <p:restoredTop sz="93817" autoAdjust="0"/>
  </p:normalViewPr>
  <p:slideViewPr>
    <p:cSldViewPr snapToGrid="0" snapToObjects="1" showGuides="1">
      <p:cViewPr varScale="1">
        <p:scale>
          <a:sx n="105" d="100"/>
          <a:sy n="105" d="100"/>
        </p:scale>
        <p:origin x="112" y="72"/>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904"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handoutMaster" Target="handoutMasters/handoutMaster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3/10/2020</a:t>
            </a:fld>
            <a:endParaRPr lang="en-US"/>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3/10/2020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D02FFD-07D4-5C4F-BD77-921008177348}" type="slidenum">
              <a:rPr lang="en-US" smtClean="0"/>
              <a:t>24</a:t>
            </a:fld>
            <a:endParaRPr lang="en-US"/>
          </a:p>
        </p:txBody>
      </p:sp>
    </p:spTree>
    <p:extLst>
      <p:ext uri="{BB962C8B-B14F-4D97-AF65-F5344CB8AC3E}">
        <p14:creationId xmlns:p14="http://schemas.microsoft.com/office/powerpoint/2010/main" val="264880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D02FFD-07D4-5C4F-BD77-921008177348}" type="slidenum">
              <a:rPr lang="en-US" smtClean="0"/>
              <a:t>26</a:t>
            </a:fld>
            <a:endParaRPr lang="en-US"/>
          </a:p>
        </p:txBody>
      </p:sp>
    </p:spTree>
    <p:extLst>
      <p:ext uri="{BB962C8B-B14F-4D97-AF65-F5344CB8AC3E}">
        <p14:creationId xmlns:p14="http://schemas.microsoft.com/office/powerpoint/2010/main" val="17627995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D02FFD-07D4-5C4F-BD77-921008177348}" type="slidenum">
              <a:rPr lang="en-US" smtClean="0"/>
              <a:t>27</a:t>
            </a:fld>
            <a:endParaRPr lang="en-US"/>
          </a:p>
        </p:txBody>
      </p:sp>
    </p:spTree>
    <p:extLst>
      <p:ext uri="{BB962C8B-B14F-4D97-AF65-F5344CB8AC3E}">
        <p14:creationId xmlns:p14="http://schemas.microsoft.com/office/powerpoint/2010/main" val="1833965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33365" t="24616" r="33365" b="22735"/>
          <a:stretch/>
        </p:blipFill>
        <p:spPr>
          <a:xfrm>
            <a:off x="8247185" y="4270238"/>
            <a:ext cx="826477" cy="73570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Cover Slide">
    <p:bg>
      <p:bgPr>
        <a:solidFill>
          <a:schemeClr val="bg2"/>
        </a:solidFill>
        <a:effectLst/>
      </p:bgPr>
    </p:bg>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1" y="4314619"/>
            <a:ext cx="685799" cy="639314"/>
          </a:xfrm>
          <a:prstGeom prst="rect">
            <a:avLst/>
          </a:prstGeom>
        </p:spPr>
      </p:pic>
      <p:pic>
        <p:nvPicPr>
          <p:cNvPr id="7" name="Picture 6">
            <a:extLst>
              <a:ext uri="{FF2B5EF4-FFF2-40B4-BE49-F238E27FC236}">
                <a16:creationId xmlns:a16="http://schemas.microsoft.com/office/drawing/2014/main" id="{F44E0C07-3BD5-6E4C-B02C-C4B734B67376}"/>
              </a:ext>
            </a:extLst>
          </p:cNvPr>
          <p:cNvPicPr>
            <a:picLocks noChangeAspect="1"/>
          </p:cNvPicPr>
          <p:nvPr userDrawn="1"/>
        </p:nvPicPr>
        <p:blipFill>
          <a:blip r:embed="rId3"/>
          <a:stretch>
            <a:fillRect/>
          </a:stretch>
        </p:blipFill>
        <p:spPr>
          <a:xfrm>
            <a:off x="-8872" y="4552569"/>
            <a:ext cx="1854877" cy="570380"/>
          </a:xfrm>
          <a:prstGeom prst="rect">
            <a:avLst/>
          </a:prstGeom>
        </p:spPr>
      </p:pic>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Cover Slide">
    <p:bg>
      <p:bgPr>
        <a:gradFill>
          <a:gsLst>
            <a:gs pos="0">
              <a:schemeClr val="accent2"/>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994172"/>
          </a:xfrm>
        </p:spPr>
        <p:txBody>
          <a:bodyPr/>
          <a:lstStyle>
            <a:lvl1pPr>
              <a:defRPr>
                <a:solidFill>
                  <a:srgbClr val="264A60"/>
                </a:solidFill>
                <a:latin typeface="HelvNeue for IBM"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115134" y="1369219"/>
            <a:ext cx="8920406" cy="3263504"/>
          </a:xfrm>
        </p:spPr>
        <p:txBody>
          <a:bodyPr/>
          <a:lstStyle>
            <a:lvl1pPr>
              <a:defRPr>
                <a:solidFill>
                  <a:schemeClr val="bg1"/>
                </a:solidFill>
                <a:latin typeface="HelvNeue for IBM" panose="020B0604020202020204" pitchFamily="34" charset="0"/>
              </a:defRPr>
            </a:lvl1pPr>
            <a:lvl2pPr>
              <a:defRPr>
                <a:solidFill>
                  <a:srgbClr val="264A60"/>
                </a:solidFill>
                <a:latin typeface="HelvNeue for IBM" panose="020B0604020202020204" pitchFamily="34" charset="0"/>
              </a:defRPr>
            </a:lvl2pPr>
            <a:lvl3pPr>
              <a:defRPr>
                <a:solidFill>
                  <a:srgbClr val="264A60"/>
                </a:solidFill>
                <a:latin typeface="HelvNeue for IBM" panose="020B0604020202020204" pitchFamily="34" charset="0"/>
              </a:defRPr>
            </a:lvl3pPr>
            <a:lvl4pPr>
              <a:defRPr>
                <a:solidFill>
                  <a:srgbClr val="264A60"/>
                </a:solidFill>
                <a:latin typeface="HelvNeue for IBM" panose="020B0604020202020204" pitchFamily="34" charset="0"/>
              </a:defRPr>
            </a:lvl4pPr>
            <a:lvl5pPr>
              <a:defRPr>
                <a:solidFill>
                  <a:srgbClr val="264A60"/>
                </a:solidFill>
                <a:latin typeface="HelvNeue for IBM"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2640344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272381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6628454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59882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542796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8968867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44990045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81160171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52582842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1686352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90535134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84332914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59920130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2725859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89351875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8113951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7447060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541255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8481978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5072557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9699141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459387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dirty="0">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4820483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54732807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1573581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7335289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29278329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02250033"/>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311718554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53490832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26112037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82677703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3366542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646897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5664203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dirty="0"/>
              <a:t>Drag picture to placeholder or click icon to add</a:t>
            </a:r>
          </a:p>
        </p:txBody>
      </p:sp>
    </p:spTree>
    <p:extLst>
      <p:ext uri="{BB962C8B-B14F-4D97-AF65-F5344CB8AC3E}">
        <p14:creationId xmlns:p14="http://schemas.microsoft.com/office/powerpoint/2010/main" val="245368201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7523717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dirty="0"/>
              <a:t>Click icon to add table</a:t>
            </a:r>
          </a:p>
        </p:txBody>
      </p:sp>
    </p:spTree>
    <p:extLst>
      <p:ext uri="{BB962C8B-B14F-4D97-AF65-F5344CB8AC3E}">
        <p14:creationId xmlns:p14="http://schemas.microsoft.com/office/powerpoint/2010/main" val="56309748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75545982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722278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83908225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116912485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3201095631"/>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33365" t="24616" r="33365" b="22735"/>
          <a:stretch/>
        </p:blipFill>
        <p:spPr>
          <a:xfrm>
            <a:off x="8247185" y="4270238"/>
            <a:ext cx="826477" cy="735708"/>
          </a:xfrm>
          <a:prstGeom prst="rect">
            <a:avLst/>
          </a:prstGeom>
        </p:spPr>
      </p:pic>
    </p:spTree>
    <p:extLst>
      <p:ext uri="{BB962C8B-B14F-4D97-AF65-F5344CB8AC3E}">
        <p14:creationId xmlns:p14="http://schemas.microsoft.com/office/powerpoint/2010/main" val="424687448"/>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3_Cover Slide">
    <p:bg>
      <p:bgPr>
        <a:solidFill>
          <a:schemeClr val="bg2"/>
        </a:solidFill>
        <a:effectLst/>
      </p:bgPr>
    </p:bg>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1" y="4314619"/>
            <a:ext cx="685799" cy="639314"/>
          </a:xfrm>
          <a:prstGeom prst="rect">
            <a:avLst/>
          </a:prstGeom>
        </p:spPr>
      </p:pic>
      <p:pic>
        <p:nvPicPr>
          <p:cNvPr id="7" name="Picture 6">
            <a:extLst>
              <a:ext uri="{FF2B5EF4-FFF2-40B4-BE49-F238E27FC236}">
                <a16:creationId xmlns:a16="http://schemas.microsoft.com/office/drawing/2014/main" id="{F44E0C07-3BD5-6E4C-B02C-C4B734B67376}"/>
              </a:ext>
            </a:extLst>
          </p:cNvPr>
          <p:cNvPicPr>
            <a:picLocks noChangeAspect="1"/>
          </p:cNvPicPr>
          <p:nvPr userDrawn="1"/>
        </p:nvPicPr>
        <p:blipFill>
          <a:blip r:embed="rId3"/>
          <a:stretch>
            <a:fillRect/>
          </a:stretch>
        </p:blipFill>
        <p:spPr>
          <a:xfrm>
            <a:off x="-8872" y="4552569"/>
            <a:ext cx="1854877" cy="570380"/>
          </a:xfrm>
          <a:prstGeom prst="rect">
            <a:avLst/>
          </a:prstGeom>
        </p:spPr>
      </p:pic>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IBM Corporation</a:t>
            </a:r>
          </a:p>
        </p:txBody>
      </p:sp>
    </p:spTree>
    <p:extLst>
      <p:ext uri="{BB962C8B-B14F-4D97-AF65-F5344CB8AC3E}">
        <p14:creationId xmlns:p14="http://schemas.microsoft.com/office/powerpoint/2010/main" val="3957937604"/>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p:cSld name="2_Cover Slide">
    <p:bg>
      <p:bgPr>
        <a:gradFill>
          <a:gsLst>
            <a:gs pos="0">
              <a:schemeClr val="accent2"/>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4001648672"/>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3181514272"/>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4225301588"/>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2193210513"/>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4214180464"/>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4123996743"/>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2935375739"/>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31055412"/>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2005284"/>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24956129"/>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52628010"/>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99941732"/>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50034884"/>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48068027"/>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57070617"/>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2351933"/>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517925013"/>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877924977"/>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488233288"/>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752835954"/>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3641894805"/>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3041172510"/>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3354531611"/>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157957926"/>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631201318"/>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23571546"/>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74560344"/>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67699730"/>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09565243"/>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6776548"/>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Tree>
    <p:extLst>
      <p:ext uri="{BB962C8B-B14F-4D97-AF65-F5344CB8AC3E}">
        <p14:creationId xmlns:p14="http://schemas.microsoft.com/office/powerpoint/2010/main" val="3434001493"/>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28863726"/>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453825005"/>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975577295"/>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350496020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39" Type="http://schemas.openxmlformats.org/officeDocument/2006/relationships/image" Target="../media/image4.png"/><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theme" Target="../theme/theme2.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slideLayout" Target="../slideLayouts/slideLayout75.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 Id="rId8" Type="http://schemas.openxmlformats.org/officeDocument/2006/relationships/slideLayout" Target="../slideLayouts/slideLayout46.xml"/><Relationship Id="rId3"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8.xml"/><Relationship Id="rId18" Type="http://schemas.openxmlformats.org/officeDocument/2006/relationships/slideLayout" Target="../slideLayouts/slideLayout93.xml"/><Relationship Id="rId26" Type="http://schemas.openxmlformats.org/officeDocument/2006/relationships/slideLayout" Target="../slideLayouts/slideLayout101.xml"/><Relationship Id="rId21" Type="http://schemas.openxmlformats.org/officeDocument/2006/relationships/slideLayout" Target="../slideLayouts/slideLayout96.xml"/><Relationship Id="rId34" Type="http://schemas.openxmlformats.org/officeDocument/2006/relationships/slideLayout" Target="../slideLayouts/slideLayout109.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5" Type="http://schemas.openxmlformats.org/officeDocument/2006/relationships/slideLayout" Target="../slideLayouts/slideLayout100.xml"/><Relationship Id="rId33" Type="http://schemas.openxmlformats.org/officeDocument/2006/relationships/slideLayout" Target="../slideLayouts/slideLayout108.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29" Type="http://schemas.openxmlformats.org/officeDocument/2006/relationships/slideLayout" Target="../slideLayouts/slideLayout104.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24" Type="http://schemas.openxmlformats.org/officeDocument/2006/relationships/slideLayout" Target="../slideLayouts/slideLayout99.xml"/><Relationship Id="rId32" Type="http://schemas.openxmlformats.org/officeDocument/2006/relationships/slideLayout" Target="../slideLayouts/slideLayout107.xml"/><Relationship Id="rId37" Type="http://schemas.openxmlformats.org/officeDocument/2006/relationships/image" Target="../media/image4.png"/><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slideLayout" Target="../slideLayouts/slideLayout98.xml"/><Relationship Id="rId28" Type="http://schemas.openxmlformats.org/officeDocument/2006/relationships/slideLayout" Target="../slideLayouts/slideLayout103.xml"/><Relationship Id="rId36" Type="http://schemas.openxmlformats.org/officeDocument/2006/relationships/theme" Target="../theme/theme3.xml"/><Relationship Id="rId10" Type="http://schemas.openxmlformats.org/officeDocument/2006/relationships/slideLayout" Target="../slideLayouts/slideLayout85.xml"/><Relationship Id="rId19" Type="http://schemas.openxmlformats.org/officeDocument/2006/relationships/slideLayout" Target="../slideLayouts/slideLayout94.xml"/><Relationship Id="rId31" Type="http://schemas.openxmlformats.org/officeDocument/2006/relationships/slideLayout" Target="../slideLayouts/slideLayout106.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slideLayout" Target="../slideLayouts/slideLayout97.xml"/><Relationship Id="rId27" Type="http://schemas.openxmlformats.org/officeDocument/2006/relationships/slideLayout" Target="../slideLayouts/slideLayout102.xml"/><Relationship Id="rId30" Type="http://schemas.openxmlformats.org/officeDocument/2006/relationships/slideLayout" Target="../slideLayouts/slideLayout105.xml"/><Relationship Id="rId35" Type="http://schemas.openxmlformats.org/officeDocument/2006/relationships/slideLayout" Target="../slideLayouts/slideLayout110.xml"/><Relationship Id="rId8" Type="http://schemas.openxmlformats.org/officeDocument/2006/relationships/slideLayout" Target="../slideLayouts/slideLayout83.xml"/><Relationship Id="rId3" Type="http://schemas.openxmlformats.org/officeDocument/2006/relationships/slideLayout" Target="../slideLayouts/slideLayout78.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23.xml"/><Relationship Id="rId18" Type="http://schemas.openxmlformats.org/officeDocument/2006/relationships/slideLayout" Target="../slideLayouts/slideLayout128.xml"/><Relationship Id="rId26" Type="http://schemas.openxmlformats.org/officeDocument/2006/relationships/slideLayout" Target="../slideLayouts/slideLayout136.xml"/><Relationship Id="rId21" Type="http://schemas.openxmlformats.org/officeDocument/2006/relationships/slideLayout" Target="../slideLayouts/slideLayout131.xml"/><Relationship Id="rId34" Type="http://schemas.openxmlformats.org/officeDocument/2006/relationships/slideLayout" Target="../slideLayouts/slideLayout144.xml"/><Relationship Id="rId7" Type="http://schemas.openxmlformats.org/officeDocument/2006/relationships/slideLayout" Target="../slideLayouts/slideLayout117.xml"/><Relationship Id="rId12" Type="http://schemas.openxmlformats.org/officeDocument/2006/relationships/slideLayout" Target="../slideLayouts/slideLayout122.xml"/><Relationship Id="rId17" Type="http://schemas.openxmlformats.org/officeDocument/2006/relationships/slideLayout" Target="../slideLayouts/slideLayout127.xml"/><Relationship Id="rId25" Type="http://schemas.openxmlformats.org/officeDocument/2006/relationships/slideLayout" Target="../slideLayouts/slideLayout135.xml"/><Relationship Id="rId33" Type="http://schemas.openxmlformats.org/officeDocument/2006/relationships/slideLayout" Target="../slideLayouts/slideLayout143.xml"/><Relationship Id="rId38" Type="http://schemas.openxmlformats.org/officeDocument/2006/relationships/image" Target="../media/image4.png"/><Relationship Id="rId2" Type="http://schemas.openxmlformats.org/officeDocument/2006/relationships/slideLayout" Target="../slideLayouts/slideLayout112.xml"/><Relationship Id="rId16" Type="http://schemas.openxmlformats.org/officeDocument/2006/relationships/slideLayout" Target="../slideLayouts/slideLayout126.xml"/><Relationship Id="rId20" Type="http://schemas.openxmlformats.org/officeDocument/2006/relationships/slideLayout" Target="../slideLayouts/slideLayout130.xml"/><Relationship Id="rId29" Type="http://schemas.openxmlformats.org/officeDocument/2006/relationships/slideLayout" Target="../slideLayouts/slideLayout139.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24" Type="http://schemas.openxmlformats.org/officeDocument/2006/relationships/slideLayout" Target="../slideLayouts/slideLayout134.xml"/><Relationship Id="rId32" Type="http://schemas.openxmlformats.org/officeDocument/2006/relationships/slideLayout" Target="../slideLayouts/slideLayout142.xml"/><Relationship Id="rId37" Type="http://schemas.openxmlformats.org/officeDocument/2006/relationships/theme" Target="../theme/theme4.xml"/><Relationship Id="rId5" Type="http://schemas.openxmlformats.org/officeDocument/2006/relationships/slideLayout" Target="../slideLayouts/slideLayout115.xml"/><Relationship Id="rId15" Type="http://schemas.openxmlformats.org/officeDocument/2006/relationships/slideLayout" Target="../slideLayouts/slideLayout125.xml"/><Relationship Id="rId23" Type="http://schemas.openxmlformats.org/officeDocument/2006/relationships/slideLayout" Target="../slideLayouts/slideLayout133.xml"/><Relationship Id="rId28" Type="http://schemas.openxmlformats.org/officeDocument/2006/relationships/slideLayout" Target="../slideLayouts/slideLayout138.xml"/><Relationship Id="rId36" Type="http://schemas.openxmlformats.org/officeDocument/2006/relationships/slideLayout" Target="../slideLayouts/slideLayout146.xml"/><Relationship Id="rId10" Type="http://schemas.openxmlformats.org/officeDocument/2006/relationships/slideLayout" Target="../slideLayouts/slideLayout120.xml"/><Relationship Id="rId19" Type="http://schemas.openxmlformats.org/officeDocument/2006/relationships/slideLayout" Target="../slideLayouts/slideLayout129.xml"/><Relationship Id="rId31" Type="http://schemas.openxmlformats.org/officeDocument/2006/relationships/slideLayout" Target="../slideLayouts/slideLayout141.xml"/><Relationship Id="rId4" Type="http://schemas.openxmlformats.org/officeDocument/2006/relationships/slideLayout" Target="../slideLayouts/slideLayout114.xml"/><Relationship Id="rId9" Type="http://schemas.openxmlformats.org/officeDocument/2006/relationships/slideLayout" Target="../slideLayouts/slideLayout119.xml"/><Relationship Id="rId14" Type="http://schemas.openxmlformats.org/officeDocument/2006/relationships/slideLayout" Target="../slideLayouts/slideLayout124.xml"/><Relationship Id="rId22" Type="http://schemas.openxmlformats.org/officeDocument/2006/relationships/slideLayout" Target="../slideLayouts/slideLayout132.xml"/><Relationship Id="rId27" Type="http://schemas.openxmlformats.org/officeDocument/2006/relationships/slideLayout" Target="../slideLayouts/slideLayout137.xml"/><Relationship Id="rId30" Type="http://schemas.openxmlformats.org/officeDocument/2006/relationships/slideLayout" Target="../slideLayouts/slideLayout140.xml"/><Relationship Id="rId35" Type="http://schemas.openxmlformats.org/officeDocument/2006/relationships/slideLayout" Target="../slideLayouts/slideLayout145.xml"/><Relationship Id="rId8" Type="http://schemas.openxmlformats.org/officeDocument/2006/relationships/slideLayout" Target="../slideLayouts/slideLayout118.xml"/><Relationship Id="rId3" Type="http://schemas.openxmlformats.org/officeDocument/2006/relationships/slideLayout" Target="../slideLayouts/slideLayout113.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59.xml"/><Relationship Id="rId18" Type="http://schemas.openxmlformats.org/officeDocument/2006/relationships/slideLayout" Target="../slideLayouts/slideLayout164.xml"/><Relationship Id="rId26" Type="http://schemas.openxmlformats.org/officeDocument/2006/relationships/slideLayout" Target="../slideLayouts/slideLayout172.xml"/><Relationship Id="rId39" Type="http://schemas.openxmlformats.org/officeDocument/2006/relationships/theme" Target="../theme/theme5.xml"/><Relationship Id="rId21" Type="http://schemas.openxmlformats.org/officeDocument/2006/relationships/slideLayout" Target="../slideLayouts/slideLayout167.xml"/><Relationship Id="rId34" Type="http://schemas.openxmlformats.org/officeDocument/2006/relationships/slideLayout" Target="../slideLayouts/slideLayout180.xml"/><Relationship Id="rId7" Type="http://schemas.openxmlformats.org/officeDocument/2006/relationships/slideLayout" Target="../slideLayouts/slideLayout153.xml"/><Relationship Id="rId12" Type="http://schemas.openxmlformats.org/officeDocument/2006/relationships/slideLayout" Target="../slideLayouts/slideLayout158.xml"/><Relationship Id="rId17" Type="http://schemas.openxmlformats.org/officeDocument/2006/relationships/slideLayout" Target="../slideLayouts/slideLayout163.xml"/><Relationship Id="rId25" Type="http://schemas.openxmlformats.org/officeDocument/2006/relationships/slideLayout" Target="../slideLayouts/slideLayout171.xml"/><Relationship Id="rId33" Type="http://schemas.openxmlformats.org/officeDocument/2006/relationships/slideLayout" Target="../slideLayouts/slideLayout179.xml"/><Relationship Id="rId38" Type="http://schemas.openxmlformats.org/officeDocument/2006/relationships/slideLayout" Target="../slideLayouts/slideLayout184.xml"/><Relationship Id="rId2" Type="http://schemas.openxmlformats.org/officeDocument/2006/relationships/slideLayout" Target="../slideLayouts/slideLayout148.xml"/><Relationship Id="rId16" Type="http://schemas.openxmlformats.org/officeDocument/2006/relationships/slideLayout" Target="../slideLayouts/slideLayout162.xml"/><Relationship Id="rId20" Type="http://schemas.openxmlformats.org/officeDocument/2006/relationships/slideLayout" Target="../slideLayouts/slideLayout166.xml"/><Relationship Id="rId29" Type="http://schemas.openxmlformats.org/officeDocument/2006/relationships/slideLayout" Target="../slideLayouts/slideLayout175.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24" Type="http://schemas.openxmlformats.org/officeDocument/2006/relationships/slideLayout" Target="../slideLayouts/slideLayout170.xml"/><Relationship Id="rId32" Type="http://schemas.openxmlformats.org/officeDocument/2006/relationships/slideLayout" Target="../slideLayouts/slideLayout178.xml"/><Relationship Id="rId37" Type="http://schemas.openxmlformats.org/officeDocument/2006/relationships/slideLayout" Target="../slideLayouts/slideLayout183.xml"/><Relationship Id="rId40" Type="http://schemas.openxmlformats.org/officeDocument/2006/relationships/image" Target="../media/image1.png"/><Relationship Id="rId5" Type="http://schemas.openxmlformats.org/officeDocument/2006/relationships/slideLayout" Target="../slideLayouts/slideLayout151.xml"/><Relationship Id="rId15" Type="http://schemas.openxmlformats.org/officeDocument/2006/relationships/slideLayout" Target="../slideLayouts/slideLayout161.xml"/><Relationship Id="rId23" Type="http://schemas.openxmlformats.org/officeDocument/2006/relationships/slideLayout" Target="../slideLayouts/slideLayout169.xml"/><Relationship Id="rId28" Type="http://schemas.openxmlformats.org/officeDocument/2006/relationships/slideLayout" Target="../slideLayouts/slideLayout174.xml"/><Relationship Id="rId36" Type="http://schemas.openxmlformats.org/officeDocument/2006/relationships/slideLayout" Target="../slideLayouts/slideLayout182.xml"/><Relationship Id="rId10" Type="http://schemas.openxmlformats.org/officeDocument/2006/relationships/slideLayout" Target="../slideLayouts/slideLayout156.xml"/><Relationship Id="rId19" Type="http://schemas.openxmlformats.org/officeDocument/2006/relationships/slideLayout" Target="../slideLayouts/slideLayout165.xml"/><Relationship Id="rId31" Type="http://schemas.openxmlformats.org/officeDocument/2006/relationships/slideLayout" Target="../slideLayouts/slideLayout177.xml"/><Relationship Id="rId4" Type="http://schemas.openxmlformats.org/officeDocument/2006/relationships/slideLayout" Target="../slideLayouts/slideLayout150.xml"/><Relationship Id="rId9" Type="http://schemas.openxmlformats.org/officeDocument/2006/relationships/slideLayout" Target="../slideLayouts/slideLayout155.xml"/><Relationship Id="rId14" Type="http://schemas.openxmlformats.org/officeDocument/2006/relationships/slideLayout" Target="../slideLayouts/slideLayout160.xml"/><Relationship Id="rId22" Type="http://schemas.openxmlformats.org/officeDocument/2006/relationships/slideLayout" Target="../slideLayouts/slideLayout168.xml"/><Relationship Id="rId27" Type="http://schemas.openxmlformats.org/officeDocument/2006/relationships/slideLayout" Target="../slideLayouts/slideLayout173.xml"/><Relationship Id="rId30" Type="http://schemas.openxmlformats.org/officeDocument/2006/relationships/slideLayout" Target="../slideLayouts/slideLayout176.xml"/><Relationship Id="rId35" Type="http://schemas.openxmlformats.org/officeDocument/2006/relationships/slideLayout" Target="../slideLayouts/slideLayout181.xml"/><Relationship Id="rId8" Type="http://schemas.openxmlformats.org/officeDocument/2006/relationships/slideLayout" Target="../slideLayouts/slideLayout154.xml"/><Relationship Id="rId3" Type="http://schemas.openxmlformats.org/officeDocument/2006/relationships/slideLayout" Target="../slideLayouts/slideLayout1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pic>
        <p:nvPicPr>
          <p:cNvPr id="11" name="Picture 10">
            <a:extLst>
              <a:ext uri="{FF2B5EF4-FFF2-40B4-BE49-F238E27FC236}">
                <a16:creationId xmlns:a16="http://schemas.microsoft.com/office/drawing/2014/main" id="{3DB9C487-8FC3-3D4E-BB54-543ECB6C6D45}"/>
              </a:ext>
            </a:extLst>
          </p:cNvPr>
          <p:cNvPicPr>
            <a:picLocks noChangeAspect="1"/>
          </p:cNvPicPr>
          <p:nvPr userDrawn="1"/>
        </p:nvPicPr>
        <p:blipFill>
          <a:blip r:embed="rId40"/>
          <a:stretch>
            <a:fillRect/>
          </a:stretch>
        </p:blipFill>
        <p:spPr>
          <a:xfrm>
            <a:off x="-8872" y="4552569"/>
            <a:ext cx="1854877" cy="570380"/>
          </a:xfrm>
          <a:prstGeom prst="rect">
            <a:avLst/>
          </a:prstGeom>
        </p:spPr>
      </p:pic>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9"/>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 id="2147483867" r:id="rId37"/>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0FBFD3BC-3F09-2648-8A4C-0B1BB9C5C1D6}"/>
              </a:ext>
            </a:extLst>
          </p:cNvPr>
          <p:cNvPicPr>
            <a:picLocks noChangeAspect="1"/>
          </p:cNvPicPr>
          <p:nvPr userDrawn="1"/>
        </p:nvPicPr>
        <p:blipFill>
          <a:blip r:embed="rId37"/>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dirty="0"/>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8"/>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2018 IBM Corporation</a:t>
            </a:r>
          </a:p>
        </p:txBody>
      </p:sp>
    </p:spTree>
    <p:extLst>
      <p:ext uri="{BB962C8B-B14F-4D97-AF65-F5344CB8AC3E}">
        <p14:creationId xmlns:p14="http://schemas.microsoft.com/office/powerpoint/2010/main" val="1611116549"/>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 id="2147483844" r:id="rId14"/>
    <p:sldLayoutId id="2147483845" r:id="rId15"/>
    <p:sldLayoutId id="2147483846" r:id="rId16"/>
    <p:sldLayoutId id="2147483847" r:id="rId17"/>
    <p:sldLayoutId id="2147483848" r:id="rId18"/>
    <p:sldLayoutId id="2147483849" r:id="rId19"/>
    <p:sldLayoutId id="2147483850" r:id="rId20"/>
    <p:sldLayoutId id="2147483851" r:id="rId21"/>
    <p:sldLayoutId id="2147483852" r:id="rId22"/>
    <p:sldLayoutId id="2147483853" r:id="rId23"/>
    <p:sldLayoutId id="2147483854" r:id="rId24"/>
    <p:sldLayoutId id="2147483855" r:id="rId25"/>
    <p:sldLayoutId id="2147483856" r:id="rId26"/>
    <p:sldLayoutId id="2147483857" r:id="rId27"/>
    <p:sldLayoutId id="2147483858" r:id="rId28"/>
    <p:sldLayoutId id="2147483859" r:id="rId29"/>
    <p:sldLayoutId id="2147483860" r:id="rId30"/>
    <p:sldLayoutId id="2147483861" r:id="rId31"/>
    <p:sldLayoutId id="2147483862" r:id="rId32"/>
    <p:sldLayoutId id="2147483863" r:id="rId33"/>
    <p:sldLayoutId id="2147483864" r:id="rId34"/>
    <p:sldLayoutId id="2147483865" r:id="rId35"/>
    <p:sldLayoutId id="2147483866" r:id="rId36"/>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pic>
        <p:nvPicPr>
          <p:cNvPr id="11" name="Picture 10">
            <a:extLst>
              <a:ext uri="{FF2B5EF4-FFF2-40B4-BE49-F238E27FC236}">
                <a16:creationId xmlns:a16="http://schemas.microsoft.com/office/drawing/2014/main" id="{3DB9C487-8FC3-3D4E-BB54-543ECB6C6D45}"/>
              </a:ext>
            </a:extLst>
          </p:cNvPr>
          <p:cNvPicPr>
            <a:picLocks noChangeAspect="1"/>
          </p:cNvPicPr>
          <p:nvPr userDrawn="1"/>
        </p:nvPicPr>
        <p:blipFill>
          <a:blip r:embed="rId40"/>
          <a:stretch>
            <a:fillRect/>
          </a:stretch>
        </p:blipFill>
        <p:spPr>
          <a:xfrm>
            <a:off x="-8872" y="4552569"/>
            <a:ext cx="1854877" cy="570380"/>
          </a:xfrm>
          <a:prstGeom prst="rect">
            <a:avLst/>
          </a:prstGeom>
        </p:spPr>
      </p:pic>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IBM Corporation</a:t>
            </a:r>
          </a:p>
        </p:txBody>
      </p:sp>
    </p:spTree>
    <p:extLst>
      <p:ext uri="{BB962C8B-B14F-4D97-AF65-F5344CB8AC3E}">
        <p14:creationId xmlns:p14="http://schemas.microsoft.com/office/powerpoint/2010/main" val="198082323"/>
      </p:ext>
    </p:extLst>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 id="2147483880" r:id="rId12"/>
    <p:sldLayoutId id="2147483881" r:id="rId13"/>
    <p:sldLayoutId id="2147483882" r:id="rId14"/>
    <p:sldLayoutId id="2147483883" r:id="rId15"/>
    <p:sldLayoutId id="2147483884" r:id="rId16"/>
    <p:sldLayoutId id="2147483885" r:id="rId17"/>
    <p:sldLayoutId id="2147483886" r:id="rId18"/>
    <p:sldLayoutId id="2147483887" r:id="rId19"/>
    <p:sldLayoutId id="2147483888" r:id="rId20"/>
    <p:sldLayoutId id="2147483889" r:id="rId21"/>
    <p:sldLayoutId id="2147483890" r:id="rId22"/>
    <p:sldLayoutId id="2147483891" r:id="rId23"/>
    <p:sldLayoutId id="2147483892" r:id="rId24"/>
    <p:sldLayoutId id="2147483893" r:id="rId25"/>
    <p:sldLayoutId id="2147483894" r:id="rId26"/>
    <p:sldLayoutId id="2147483895" r:id="rId27"/>
    <p:sldLayoutId id="2147483896" r:id="rId28"/>
    <p:sldLayoutId id="2147483897" r:id="rId29"/>
    <p:sldLayoutId id="2147483898" r:id="rId30"/>
    <p:sldLayoutId id="2147483899" r:id="rId31"/>
    <p:sldLayoutId id="2147483900" r:id="rId32"/>
    <p:sldLayoutId id="2147483901" r:id="rId33"/>
    <p:sldLayoutId id="2147483902" r:id="rId34"/>
    <p:sldLayoutId id="2147483903" r:id="rId35"/>
    <p:sldLayoutId id="2147483904" r:id="rId36"/>
    <p:sldLayoutId id="2147483905" r:id="rId37"/>
    <p:sldLayoutId id="2147483906" r:id="rId38"/>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5.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5.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5.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5.xml"/></Relationships>
</file>

<file path=ppt/slides/_rels/slide10.xml.rels><?xml version="1.0" encoding="UTF-8" standalone="yes"?>
<Relationships xmlns="http://schemas.openxmlformats.org/package/2006/relationships"><Relationship Id="rId2" Type="http://schemas.openxmlformats.org/officeDocument/2006/relationships/hyperlink" Target="https://www.ibm.com/support/knowledgecenter/SSEUFV/16_InterviewManagement/3_SuggestedInterviewTemplates.html" TargetMode="External"/><Relationship Id="rId1" Type="http://schemas.openxmlformats.org/officeDocument/2006/relationships/slideLayout" Target="../slideLayouts/slideLayout7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5.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5.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5.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5.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5.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75.xml"/><Relationship Id="rId5" Type="http://schemas.openxmlformats.org/officeDocument/2006/relationships/image" Target="../media/image26.png"/><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75.xml"/><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9.xml.rels><?xml version="1.0" encoding="UTF-8" standalone="yes"?>
<Relationships xmlns="http://schemas.openxmlformats.org/package/2006/relationships"><Relationship Id="rId3" Type="http://schemas.openxmlformats.org/officeDocument/2006/relationships/hyperlink" Target="https://www.ibm.com/support/knowledgecenter/SSEUFV/2_Configuration/17_ConfiguringIM/top.html" TargetMode="External"/><Relationship Id="rId2" Type="http://schemas.openxmlformats.org/officeDocument/2006/relationships/hyperlink" Target="https://www.ibm.com/support/knowledgecenter/SSEUFV/16_InterviewManagement/top.html" TargetMode="External"/><Relationship Id="rId1" Type="http://schemas.openxmlformats.org/officeDocument/2006/relationships/slideLayout" Target="../slideLayouts/slideLayout75.xml"/><Relationship Id="rId4" Type="http://schemas.openxmlformats.org/officeDocument/2006/relationships/hyperlink" Target="https://www.ibm.com/support/knowledgecenter/SSEUFV/1a_FAQs/9_InterviewManagerFAQ.html" TargetMode="External"/></Relationships>
</file>

<file path=ppt/slides/_rels/slide30.xml.rels><?xml version="1.0" encoding="UTF-8" standalone="yes"?>
<Relationships xmlns="http://schemas.openxmlformats.org/package/2006/relationships"><Relationship Id="rId8" Type="http://schemas.openxmlformats.org/officeDocument/2006/relationships/hyperlink" Target="https://ibm.webex.com/ibm/j.php?RGID=r351e74bb623e050d344050f4f1faf238" TargetMode="External"/><Relationship Id="rId3" Type="http://schemas.openxmlformats.org/officeDocument/2006/relationships/hyperlink" Target="https://ibm.webex.com/ibm/j.php?RGID=r2aa6ef825fe5a2f1f3341f6c685c6ec2" TargetMode="External"/><Relationship Id="rId7" Type="http://schemas.openxmlformats.org/officeDocument/2006/relationships/hyperlink" Target="https://ibm.webex.com/ibm/j.php?RGID=r53bbd418a8db6dcd6d70820ad47ff86e" TargetMode="External"/><Relationship Id="rId2" Type="http://schemas.openxmlformats.org/officeDocument/2006/relationships/hyperlink" Target="https://ibm.webex.com/ibm/j.php?RGID=r24e8c5d83fdf4392e14e8c43e89abc2f" TargetMode="External"/><Relationship Id="rId1" Type="http://schemas.openxmlformats.org/officeDocument/2006/relationships/slideLayout" Target="../slideLayouts/slideLayout148.xml"/><Relationship Id="rId6" Type="http://schemas.openxmlformats.org/officeDocument/2006/relationships/hyperlink" Target="https://ibm.webex.com/ibm/j.php?RGID=r9b9b8e9e0d55593ee1a14ddd6bb9ff0c" TargetMode="External"/><Relationship Id="rId11" Type="http://schemas.openxmlformats.org/officeDocument/2006/relationships/hyperlink" Target="https://learn.ibm.com/course/view.php?id=4984" TargetMode="External"/><Relationship Id="rId5" Type="http://schemas.openxmlformats.org/officeDocument/2006/relationships/hyperlink" Target="https://ibm.webex.com/ibm/j.php?RGID=r2fe4e3ec218d172b27fd1a18b88260a0" TargetMode="External"/><Relationship Id="rId10" Type="http://schemas.openxmlformats.org/officeDocument/2006/relationships/hyperlink" Target="https://ec.yourlearning.ibm.com/w3/series/10069166" TargetMode="External"/><Relationship Id="rId4" Type="http://schemas.openxmlformats.org/officeDocument/2006/relationships/hyperlink" Target="https://ibm.webex.com/ibm/j.php?RGID=rfefda381f41b2420f1affd14925a33d2" TargetMode="External"/><Relationship Id="rId9" Type="http://schemas.openxmlformats.org/officeDocument/2006/relationships/hyperlink" Target="https://www.ibm.com/support/knowledgecenter/SSDLQA/2_Assess_Training/1UpcomingEnablements.html"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www.ibm.com/support/knowledgecenter/SSEUFV/14_Training/2EnablementSessions.html" TargetMode="External"/><Relationship Id="rId2" Type="http://schemas.openxmlformats.org/officeDocument/2006/relationships/hyperlink" Target="https://www.ibm.com/support/knowledgecenter/SSEUFV/14_Training/1UpcomingEnablements.html" TargetMode="External"/><Relationship Id="rId1" Type="http://schemas.openxmlformats.org/officeDocument/2006/relationships/slideLayout" Target="../slideLayouts/slideLayout7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33.xml.rels><?xml version="1.0" encoding="UTF-8" standalone="yes"?>
<Relationships xmlns="http://schemas.openxmlformats.org/package/2006/relationships"><Relationship Id="rId2" Type="http://schemas.openxmlformats.org/officeDocument/2006/relationships/hyperlink" Target="https://www.ibm.com/support/pages/node/715723" TargetMode="External"/><Relationship Id="rId1" Type="http://schemas.openxmlformats.org/officeDocument/2006/relationships/slideLayout" Target="../slideLayouts/slideLayout75.xml"/></Relationships>
</file>

<file path=ppt/slides/_rels/slide34.xml.rels><?xml version="1.0" encoding="UTF-8" standalone="yes"?>
<Relationships xmlns="http://schemas.openxmlformats.org/package/2006/relationships"><Relationship Id="rId2" Type="http://schemas.openxmlformats.org/officeDocument/2006/relationships/hyperlink" Target="https://www.ibm.com/support/knowledgecenter/SSEUFV/14_Training/4_BrassRingAndWBTraining.html" TargetMode="External"/><Relationship Id="rId1" Type="http://schemas.openxmlformats.org/officeDocument/2006/relationships/slideLayout" Target="../slideLayouts/slideLayout7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6954865" cy="4479344"/>
          </a:xfrm>
        </p:spPr>
        <p:txBody>
          <a:bodyPr/>
          <a:lstStyle/>
          <a:p>
            <a:br>
              <a:rPr lang="en-US" dirty="0"/>
            </a:br>
            <a:r>
              <a:rPr lang="en-US" dirty="0"/>
              <a:t>BrassRing Interview Manager – Admin Experience</a:t>
            </a:r>
            <a:br>
              <a:rPr lang="en-US" dirty="0"/>
            </a:br>
            <a:r>
              <a:rPr lang="en-US" dirty="0"/>
              <a:t>IBM Kenexa BrassRing</a:t>
            </a:r>
            <a:br>
              <a:rPr lang="en-US" dirty="0"/>
            </a:br>
            <a:br>
              <a:rPr lang="en-US" dirty="0"/>
            </a:br>
            <a:br>
              <a:rPr lang="en-US" sz="1800" b="1" dirty="0"/>
            </a:br>
            <a:r>
              <a:rPr lang="en-US" sz="1600" dirty="0"/>
              <a:t>—</a:t>
            </a:r>
            <a:br>
              <a:rPr lang="en-US" sz="1800" dirty="0"/>
            </a:br>
            <a:r>
              <a:rPr lang="en-US" sz="1800" b="1" dirty="0"/>
              <a:t>Client Training and Enablement Session</a:t>
            </a:r>
            <a:br>
              <a:rPr lang="en-US" sz="1800" dirty="0"/>
            </a:br>
            <a:r>
              <a:rPr lang="en-US" sz="1800" dirty="0"/>
              <a:t>IBM Watson Talent</a:t>
            </a:r>
            <a:br>
              <a:rPr lang="en-US" sz="1800" dirty="0"/>
            </a:br>
            <a:br>
              <a:rPr lang="en-US" sz="1600" b="1" dirty="0">
                <a:latin typeface="IBM Plex Sans SemiBold" panose="020B0503050000000000" pitchFamily="34" charset="77"/>
              </a:rPr>
            </a:br>
            <a:r>
              <a:rPr lang="en-US" sz="1600" dirty="0">
                <a:latin typeface="IBM Plex Sans" charset="0"/>
              </a:rPr>
              <a:t>March 10</a:t>
            </a:r>
            <a:r>
              <a:rPr lang="en-US" sz="1600" baseline="30000" dirty="0">
                <a:latin typeface="IBM Plex Sans" charset="0"/>
              </a:rPr>
              <a:t>th</a:t>
            </a:r>
            <a:r>
              <a:rPr lang="en-US" sz="1600" dirty="0">
                <a:latin typeface="IBM Plex Sans" charset="0"/>
              </a:rPr>
              <a:t>, 2020	</a:t>
            </a:r>
            <a:endParaRPr lang="en-US" sz="1600" i="1" dirty="0">
              <a:latin typeface="IBM Plex Sans" charset="0"/>
              <a:ea typeface="IBM Plex Sans" charset="0"/>
              <a:cs typeface="IBM Plex Sans" charset="0"/>
            </a:endParaRPr>
          </a:p>
        </p:txBody>
      </p:sp>
    </p:spTree>
    <p:extLst>
      <p:ext uri="{BB962C8B-B14F-4D97-AF65-F5344CB8AC3E}">
        <p14:creationId xmlns:p14="http://schemas.microsoft.com/office/powerpoint/2010/main" val="1961028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4">
            <a:extLst>
              <a:ext uri="{FF2B5EF4-FFF2-40B4-BE49-F238E27FC236}">
                <a16:creationId xmlns:a16="http://schemas.microsoft.com/office/drawing/2014/main" id="{BEE11BF4-DB4B-4B73-A290-BC1B3A869D0F}"/>
              </a:ext>
            </a:extLst>
          </p:cNvPr>
          <p:cNvSpPr txBox="1">
            <a:spLocks/>
          </p:cNvSpPr>
          <p:nvPr/>
        </p:nvSpPr>
        <p:spPr>
          <a:xfrm>
            <a:off x="3749749" y="761081"/>
            <a:ext cx="5167227" cy="3878790"/>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spcBef>
                <a:spcPts val="0"/>
              </a:spcBef>
              <a:spcAft>
                <a:spcPts val="600"/>
              </a:spcAft>
              <a:buFont typeface="IBM Plex Sans" panose="020B0503050203000203" pitchFamily="34" charset="0"/>
              <a:buChar char="-"/>
            </a:pPr>
            <a:endParaRPr lang="en-US" dirty="0">
              <a:solidFill>
                <a:srgbClr val="FFFFFF"/>
              </a:solidFill>
            </a:endParaRPr>
          </a:p>
          <a:p>
            <a:pPr marL="285750" indent="-285750">
              <a:spcBef>
                <a:spcPts val="0"/>
              </a:spcBef>
              <a:spcAft>
                <a:spcPts val="600"/>
              </a:spcAft>
              <a:buFont typeface="IBM Plex Sans" panose="020B0503050203000203" pitchFamily="34" charset="0"/>
              <a:buChar char="-"/>
            </a:pPr>
            <a:r>
              <a:rPr lang="en-US" dirty="0"/>
              <a:t>Overview of Interview Manager</a:t>
            </a:r>
          </a:p>
          <a:p>
            <a:pPr marL="285750" indent="-285750">
              <a:spcBef>
                <a:spcPts val="0"/>
              </a:spcBef>
              <a:spcAft>
                <a:spcPts val="600"/>
              </a:spcAft>
              <a:buFont typeface="IBM Plex Sans" panose="020B0503050203000203" pitchFamily="34" charset="0"/>
              <a:buChar char="-"/>
            </a:pPr>
            <a:r>
              <a:rPr lang="en-US" dirty="0"/>
              <a:t>How to use Interview Manager – Admin Experience</a:t>
            </a:r>
          </a:p>
          <a:p>
            <a:pPr marL="682625" lvl="2" indent="-285750">
              <a:spcBef>
                <a:spcPts val="0"/>
              </a:spcBef>
              <a:spcAft>
                <a:spcPts val="600"/>
              </a:spcAft>
              <a:buClr>
                <a:srgbClr val="FFFFFF"/>
              </a:buClr>
              <a:buFont typeface="Courier New" panose="02070309020205020404" pitchFamily="49" charset="0"/>
              <a:buChar char="o"/>
            </a:pPr>
            <a:r>
              <a:rPr lang="en-US" dirty="0"/>
              <a:t>Communication Template</a:t>
            </a:r>
          </a:p>
          <a:p>
            <a:pPr marL="682625" lvl="2" indent="-285750">
              <a:spcBef>
                <a:spcPts val="0"/>
              </a:spcBef>
              <a:spcAft>
                <a:spcPts val="600"/>
              </a:spcAft>
              <a:buClr>
                <a:srgbClr val="FFFFFF"/>
              </a:buClr>
              <a:buFont typeface="Courier New" panose="02070309020205020404" pitchFamily="49" charset="0"/>
              <a:buChar char="o"/>
            </a:pPr>
            <a:r>
              <a:rPr lang="en-US" dirty="0"/>
              <a:t>User Type Access</a:t>
            </a:r>
          </a:p>
          <a:p>
            <a:pPr marL="682625" lvl="2" indent="-285750">
              <a:spcBef>
                <a:spcPts val="0"/>
              </a:spcBef>
              <a:spcAft>
                <a:spcPts val="600"/>
              </a:spcAft>
              <a:buClr>
                <a:srgbClr val="FFFFFF"/>
              </a:buClr>
              <a:buFont typeface="Courier New" panose="02070309020205020404" pitchFamily="49" charset="0"/>
              <a:buChar char="o"/>
            </a:pPr>
            <a:r>
              <a:rPr lang="en-US" dirty="0"/>
              <a:t>Home Page Interview Manager Tab</a:t>
            </a:r>
          </a:p>
          <a:p>
            <a:pPr marL="682625" lvl="2" indent="-285750">
              <a:spcBef>
                <a:spcPts val="0"/>
              </a:spcBef>
              <a:spcAft>
                <a:spcPts val="600"/>
              </a:spcAft>
              <a:buClr>
                <a:srgbClr val="FFFFFF"/>
              </a:buClr>
              <a:buFont typeface="Courier New" panose="02070309020205020404" pitchFamily="49" charset="0"/>
              <a:buChar char="o"/>
            </a:pPr>
            <a:r>
              <a:rPr lang="en-US" dirty="0"/>
              <a:t>To-do List</a:t>
            </a:r>
          </a:p>
          <a:p>
            <a:pPr marL="682625" lvl="2" indent="-285750">
              <a:spcBef>
                <a:spcPts val="0"/>
              </a:spcBef>
              <a:spcAft>
                <a:spcPts val="600"/>
              </a:spcAft>
              <a:buClr>
                <a:srgbClr val="FFFFFF"/>
              </a:buClr>
              <a:buFont typeface="Courier New" panose="02070309020205020404" pitchFamily="49" charset="0"/>
              <a:buChar char="o"/>
            </a:pPr>
            <a:r>
              <a:rPr lang="en-US" dirty="0"/>
              <a:t>Calendar Integration </a:t>
            </a:r>
          </a:p>
          <a:p>
            <a:pPr marL="285750" indent="-285750">
              <a:spcBef>
                <a:spcPts val="0"/>
              </a:spcBef>
              <a:spcAft>
                <a:spcPts val="300"/>
              </a:spcAft>
              <a:buFont typeface="IBM Plex Sans" panose="020B0503050203000203" pitchFamily="34" charset="0"/>
              <a:buChar char="-"/>
            </a:pPr>
            <a:r>
              <a:rPr lang="en-US" dirty="0"/>
              <a:t>Resources</a:t>
            </a:r>
          </a:p>
          <a:p>
            <a:pPr marL="285750" indent="-285750">
              <a:spcBef>
                <a:spcPts val="0"/>
              </a:spcBef>
              <a:spcAft>
                <a:spcPts val="300"/>
              </a:spcAft>
              <a:buFont typeface="IBM Plex Sans" panose="020B0503050203000203" pitchFamily="34" charset="0"/>
              <a:buChar char="-"/>
            </a:pPr>
            <a:r>
              <a:rPr lang="en-US" dirty="0"/>
              <a:t>Client Training &amp; Enablement Sessions</a:t>
            </a:r>
          </a:p>
          <a:p>
            <a:pPr marL="285750" indent="-285750">
              <a:spcBef>
                <a:spcPts val="0"/>
              </a:spcBef>
              <a:spcAft>
                <a:spcPts val="300"/>
              </a:spcAft>
              <a:buFont typeface="IBM Plex Sans" panose="020B0503050203000203" pitchFamily="34" charset="0"/>
              <a:buChar char="-"/>
            </a:pPr>
            <a:r>
              <a:rPr lang="en-US" dirty="0"/>
              <a:t>Future Enhancements</a:t>
            </a:r>
          </a:p>
          <a:p>
            <a:pPr marL="285750" indent="-285750">
              <a:spcBef>
                <a:spcPts val="0"/>
              </a:spcBef>
              <a:spcAft>
                <a:spcPts val="300"/>
              </a:spcAft>
              <a:buFont typeface="IBM Plex Sans" panose="020B0503050203000203" pitchFamily="34" charset="0"/>
              <a:buChar char="-"/>
            </a:pPr>
            <a:r>
              <a:rPr lang="en-US" dirty="0"/>
              <a:t>Other Important Information</a:t>
            </a:r>
          </a:p>
          <a:p>
            <a:pPr marL="285750" indent="-285750">
              <a:spcBef>
                <a:spcPts val="0"/>
              </a:spcBef>
              <a:spcAft>
                <a:spcPts val="300"/>
              </a:spcAft>
              <a:buFont typeface="IBM Plex Sans" panose="020B0503050203000203" pitchFamily="34" charset="0"/>
              <a:buChar char="-"/>
            </a:pPr>
            <a:r>
              <a:rPr lang="en-US" dirty="0"/>
              <a:t>Q&amp;A</a:t>
            </a:r>
          </a:p>
          <a:p>
            <a:pPr lvl="1" indent="0">
              <a:spcBef>
                <a:spcPts val="0"/>
              </a:spcBef>
              <a:spcAft>
                <a:spcPts val="300"/>
              </a:spcAft>
              <a:buNone/>
            </a:pPr>
            <a:endParaRPr lang="en-US" dirty="0"/>
          </a:p>
        </p:txBody>
      </p:sp>
      <p:sp>
        <p:nvSpPr>
          <p:cNvPr id="6" name="Rectangle 5">
            <a:extLst>
              <a:ext uri="{FF2B5EF4-FFF2-40B4-BE49-F238E27FC236}">
                <a16:creationId xmlns:a16="http://schemas.microsoft.com/office/drawing/2014/main" id="{5ABC559B-08CF-497E-A9D2-8CE57F382CDD}"/>
              </a:ext>
            </a:extLst>
          </p:cNvPr>
          <p:cNvSpPr/>
          <p:nvPr/>
        </p:nvSpPr>
        <p:spPr>
          <a:xfrm>
            <a:off x="147096" y="135015"/>
            <a:ext cx="3390685" cy="1846659"/>
          </a:xfrm>
          <a:prstGeom prst="rect">
            <a:avLst/>
          </a:prstGeom>
        </p:spPr>
        <p:txBody>
          <a:bodyPr wrap="square">
            <a:spAutoFit/>
          </a:bodyPr>
          <a:lstStyle/>
          <a:p>
            <a:r>
              <a:rPr lang="en-US" sz="6000" dirty="0">
                <a:gradFill>
                  <a:gsLst>
                    <a:gs pos="57000">
                      <a:srgbClr val="5F79FF"/>
                    </a:gs>
                    <a:gs pos="91000">
                      <a:srgbClr val="9D87FF"/>
                    </a:gs>
                    <a:gs pos="0">
                      <a:schemeClr val="accent2"/>
                    </a:gs>
                    <a:gs pos="100000">
                      <a:schemeClr val="accent4"/>
                    </a:gs>
                  </a:gsLst>
                  <a:lin ang="0" scaled="0"/>
                </a:gradFill>
              </a:rPr>
              <a:t>Agenda</a:t>
            </a:r>
          </a:p>
          <a:p>
            <a:endParaRPr lang="en-US" sz="5400" dirty="0"/>
          </a:p>
        </p:txBody>
      </p:sp>
    </p:spTree>
    <p:extLst>
      <p:ext uri="{BB962C8B-B14F-4D97-AF65-F5344CB8AC3E}">
        <p14:creationId xmlns:p14="http://schemas.microsoft.com/office/powerpoint/2010/main" val="38222762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377505" y="870154"/>
            <a:ext cx="8658035" cy="3999502"/>
          </a:xfrm>
        </p:spPr>
        <p:txBody>
          <a:bodyPr>
            <a:normAutofit/>
          </a:bodyPr>
          <a:lstStyle/>
          <a:p>
            <a:pPr>
              <a:spcBef>
                <a:spcPts val="0"/>
              </a:spcBef>
              <a:spcAft>
                <a:spcPts val="600"/>
              </a:spcAft>
            </a:pPr>
            <a:r>
              <a:rPr lang="en-US" sz="1500" dirty="0">
                <a:solidFill>
                  <a:schemeClr val="tx1"/>
                </a:solidFill>
                <a:latin typeface="IBM Plex Sans" panose="020B0503050000000000" pitchFamily="34" charset="0"/>
              </a:rPr>
              <a:t>The Interview Manager is a new feature in BrassRing that allows both BrassRing users and candidates to efficiently and effectively schedule interviews. </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Available now in Staging only for all BrassRing clients (since February Release – Monday, February 10</a:t>
            </a:r>
            <a:r>
              <a:rPr lang="en-US" sz="1500" baseline="30000" dirty="0">
                <a:solidFill>
                  <a:schemeClr val="tx1"/>
                </a:solidFill>
                <a:latin typeface="IBM Plex Sans" panose="020B0503050000000000" pitchFamily="34" charset="0"/>
              </a:rPr>
              <a:t>th</a:t>
            </a:r>
            <a:r>
              <a:rPr lang="en-US" sz="1500" dirty="0">
                <a:solidFill>
                  <a:schemeClr val="tx1"/>
                </a:solidFill>
                <a:latin typeface="IBM Plex Sans" panose="020B0503050000000000" pitchFamily="34" charset="0"/>
              </a:rPr>
              <a:t>, 2020). Moved to Production tentatively with March Release.</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Part of standard feature in BrassRing and requires some configuration. </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No additional cost for client to use Interview Manager.</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Interviews can be created by BrassRing users who have access to Candidates within My </a:t>
            </a:r>
            <a:r>
              <a:rPr lang="en-US" sz="1500" dirty="0" err="1">
                <a:solidFill>
                  <a:schemeClr val="tx1"/>
                </a:solidFill>
                <a:latin typeface="IBM Plex Sans" panose="020B0503050000000000" pitchFamily="34" charset="0"/>
              </a:rPr>
              <a:t>Reqs</a:t>
            </a:r>
            <a:r>
              <a:rPr lang="en-US" sz="1500" dirty="0">
                <a:solidFill>
                  <a:schemeClr val="tx1"/>
                </a:solidFill>
                <a:latin typeface="IBM Plex Sans" panose="020B0503050000000000" pitchFamily="34" charset="0"/>
              </a:rPr>
              <a:t>. Interview Participants cannot choose to set-up their own interviews.</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Easy access to interviews that are scheduled, in process, or that need to be scheduled.</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By default all BrassRing users have access to create Interviews (My </a:t>
            </a:r>
            <a:r>
              <a:rPr lang="en-US" sz="1500" dirty="0" err="1">
                <a:solidFill>
                  <a:schemeClr val="tx1"/>
                </a:solidFill>
                <a:latin typeface="IBM Plex Sans" panose="020B0503050000000000" pitchFamily="34" charset="0"/>
              </a:rPr>
              <a:t>Reqs</a:t>
            </a:r>
            <a:r>
              <a:rPr lang="en-US" sz="1500" dirty="0">
                <a:solidFill>
                  <a:schemeClr val="tx1"/>
                </a:solidFill>
                <a:latin typeface="IBM Plex Sans" panose="020B0503050000000000" pitchFamily="34" charset="0"/>
              </a:rPr>
              <a:t>); user permissions determine the additional access or restriction.</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It does not replace Event Manager but rather is used with the single candidate experience.</a:t>
            </a:r>
          </a:p>
          <a:p>
            <a:pPr marL="285750" indent="-285750">
              <a:spcBef>
                <a:spcPts val="0"/>
              </a:spcBef>
              <a:buFont typeface="Arial" panose="020B0604020202020204" pitchFamily="34" charset="0"/>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2338585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377505" y="809204"/>
            <a:ext cx="8658035" cy="3999502"/>
          </a:xfrm>
        </p:spPr>
        <p:txBody>
          <a:bodyPr>
            <a:normAutofit/>
          </a:bodyPr>
          <a:lstStyle/>
          <a:p>
            <a:pPr marL="285750" indent="-285750">
              <a:spcBef>
                <a:spcPts val="0"/>
              </a:spcBef>
              <a:spcAft>
                <a:spcPts val="1200"/>
              </a:spcAft>
              <a:buFont typeface="Arial" panose="020B0604020202020204" pitchFamily="34" charset="0"/>
              <a:buChar char="•"/>
            </a:pPr>
            <a:r>
              <a:rPr lang="en-US" sz="1500" dirty="0">
                <a:solidFill>
                  <a:schemeClr val="tx1"/>
                </a:solidFill>
                <a:latin typeface="IBM Plex Sans" panose="020B0503050000000000" pitchFamily="34" charset="0"/>
              </a:rPr>
              <a:t>New Tab on Home page with card and grid view, filtering options and refresh icon.</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Multiple interview styles:  </a:t>
            </a:r>
          </a:p>
          <a:p>
            <a:pPr marL="682625" lvl="2" indent="-285750">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1:1 Interview </a:t>
            </a:r>
            <a:r>
              <a:rPr lang="en-US" sz="1500" dirty="0">
                <a:solidFill>
                  <a:schemeClr val="tx1"/>
                </a:solidFill>
                <a:latin typeface="IBM Plex Sans" panose="020B0503050000000000" pitchFamily="34" charset="0"/>
              </a:rPr>
              <a:t>- single candidate and single interviewer </a:t>
            </a:r>
          </a:p>
          <a:p>
            <a:pPr marL="682625" lvl="2" indent="-285750">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Series Interview </a:t>
            </a:r>
            <a:r>
              <a:rPr lang="en-US" sz="1500" dirty="0">
                <a:solidFill>
                  <a:schemeClr val="tx1"/>
                </a:solidFill>
                <a:latin typeface="IBM Plex Sans" panose="020B0503050000000000" pitchFamily="34" charset="0"/>
              </a:rPr>
              <a:t>- single candidate and multiple interviewers, one interview after another</a:t>
            </a:r>
          </a:p>
          <a:p>
            <a:pPr marL="682625" lvl="2" indent="-285750">
              <a:spcBef>
                <a:spcPts val="0"/>
              </a:spcBef>
              <a:spcAft>
                <a:spcPts val="1200"/>
              </a:spcAft>
              <a:buFont typeface="Courier New" panose="02070309020205020404" pitchFamily="49" charset="0"/>
              <a:buChar char="o"/>
            </a:pPr>
            <a:r>
              <a:rPr lang="en-US" sz="1500" b="1" i="1" dirty="0">
                <a:solidFill>
                  <a:schemeClr val="tx1"/>
                </a:solidFill>
                <a:latin typeface="IBM Plex Sans" panose="020B0503050000000000" pitchFamily="34" charset="0"/>
              </a:rPr>
              <a:t>Panel Interview </a:t>
            </a:r>
            <a:r>
              <a:rPr lang="en-US" sz="1500" dirty="0">
                <a:solidFill>
                  <a:schemeClr val="tx1"/>
                </a:solidFill>
                <a:latin typeface="IBM Plex Sans" panose="020B0503050000000000" pitchFamily="34" charset="0"/>
              </a:rPr>
              <a:t>– single candidate and team of interviewers in the same time slot</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Multiple interview formats:  </a:t>
            </a:r>
          </a:p>
          <a:p>
            <a:pPr marL="682625" lvl="2" indent="-285750">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Phone</a:t>
            </a:r>
            <a:r>
              <a:rPr lang="en-US" sz="1500" dirty="0">
                <a:solidFill>
                  <a:schemeClr val="tx1"/>
                </a:solidFill>
                <a:latin typeface="IBM Plex Sans" panose="020B0503050000000000" pitchFamily="34" charset="0"/>
              </a:rPr>
              <a:t> – interview over the phone </a:t>
            </a:r>
          </a:p>
          <a:p>
            <a:pPr marL="682625" lvl="2" indent="-285750">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Video</a:t>
            </a:r>
            <a:r>
              <a:rPr lang="en-US" sz="1500" dirty="0">
                <a:solidFill>
                  <a:schemeClr val="tx1"/>
                </a:solidFill>
                <a:latin typeface="IBM Plex Sans" panose="020B0503050000000000" pitchFamily="34" charset="0"/>
              </a:rPr>
              <a:t> – video call interview where the candidate is required to appear on-screen</a:t>
            </a:r>
          </a:p>
          <a:p>
            <a:pPr marL="682625" lvl="2" indent="-285750">
              <a:lnSpc>
                <a:spcPct val="110000"/>
              </a:lnSpc>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Text/Chat </a:t>
            </a:r>
            <a:r>
              <a:rPr lang="en-US" sz="1500" dirty="0">
                <a:solidFill>
                  <a:schemeClr val="tx1"/>
                </a:solidFill>
                <a:latin typeface="IBM Plex Sans" panose="020B0503050000000000" pitchFamily="34" charset="0"/>
              </a:rPr>
              <a:t>– text only interview that uses a text service</a:t>
            </a:r>
          </a:p>
          <a:p>
            <a:pPr marL="682625" lvl="2" indent="-285750">
              <a:lnSpc>
                <a:spcPct val="110000"/>
              </a:lnSpc>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In person </a:t>
            </a:r>
            <a:r>
              <a:rPr lang="en-US" sz="1500" dirty="0">
                <a:solidFill>
                  <a:schemeClr val="tx1"/>
                </a:solidFill>
                <a:latin typeface="IBM Plex Sans" panose="020B0503050000000000" pitchFamily="34" charset="0"/>
              </a:rPr>
              <a:t>– candidate must attend on site for interview</a:t>
            </a:r>
          </a:p>
          <a:p>
            <a:pPr marL="682625" lvl="2" indent="-285750">
              <a:lnSpc>
                <a:spcPct val="110000"/>
              </a:lnSpc>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Other</a:t>
            </a:r>
            <a:r>
              <a:rPr lang="en-US" sz="1500" dirty="0">
                <a:solidFill>
                  <a:schemeClr val="tx1"/>
                </a:solidFill>
                <a:latin typeface="IBM Plex Sans" panose="020B0503050000000000" pitchFamily="34" charset="0"/>
              </a:rPr>
              <a:t> – other type of interviews where the format of the interview can be entered into the Interview Details</a:t>
            </a:r>
          </a:p>
          <a:p>
            <a:pPr>
              <a:spcBef>
                <a:spcPts val="0"/>
              </a:spcBef>
              <a:spcAft>
                <a:spcPts val="600"/>
              </a:spcAft>
            </a:pPr>
            <a:r>
              <a:rPr lang="en-US" sz="1500" dirty="0">
                <a:solidFill>
                  <a:schemeClr val="tx1"/>
                </a:solidFill>
                <a:latin typeface="IBM Plex Sans" panose="020B0503050000000000" pitchFamily="34" charset="0"/>
              </a:rPr>
              <a:t>         </a:t>
            </a:r>
            <a:r>
              <a:rPr lang="en-US" sz="1500" u="sng" dirty="0">
                <a:solidFill>
                  <a:schemeClr val="tx1"/>
                </a:solidFill>
                <a:latin typeface="IBM Plex Sans" panose="020B0503050000000000" pitchFamily="34" charset="0"/>
              </a:rPr>
              <a:t>Note: </a:t>
            </a:r>
            <a:r>
              <a:rPr lang="en-US" sz="1500" dirty="0">
                <a:solidFill>
                  <a:schemeClr val="tx1"/>
                </a:solidFill>
                <a:latin typeface="IBM Plex Sans" panose="020B0503050000000000" pitchFamily="34" charset="0"/>
              </a:rPr>
              <a:t>The details of the interview differ depending on the interview format selection.</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39498424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377505" y="809204"/>
            <a:ext cx="8658035" cy="3999502"/>
          </a:xfrm>
        </p:spPr>
        <p:txBody>
          <a:bodyPr>
            <a:normAutofit/>
          </a:bodyPr>
          <a:lstStyle/>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Calendar integration with Outlook 365 and Google+ allows for checking and scheduling interviewers’ shared calendars.</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Candidates and Interviewers will receive an automated meeting invitation as soon as they accept the interview request. This meeting request allows the candidates to add it to their calendars directly (if supported) or download the </a:t>
            </a:r>
            <a:r>
              <a:rPr lang="en-US" sz="1600" dirty="0" err="1">
                <a:solidFill>
                  <a:schemeClr val="tx1"/>
                </a:solidFill>
                <a:latin typeface="IBM Plex Sans" panose="020B0503050000000000" pitchFamily="34" charset="0"/>
              </a:rPr>
              <a:t>ics</a:t>
            </a:r>
            <a:r>
              <a:rPr lang="en-US" sz="1600" dirty="0">
                <a:solidFill>
                  <a:schemeClr val="tx1"/>
                </a:solidFill>
                <a:latin typeface="IBM Plex Sans" panose="020B0503050000000000" pitchFamily="34" charset="0"/>
              </a:rPr>
              <a:t> attachment and add it manually to their calendars. </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Multiple interview scheduling type: </a:t>
            </a:r>
          </a:p>
          <a:p>
            <a:pPr marL="682625" lvl="2" indent="-285750">
              <a:spcBef>
                <a:spcPts val="0"/>
              </a:spcBef>
              <a:spcAft>
                <a:spcPts val="400"/>
              </a:spcAft>
              <a:buFont typeface="Courier New" panose="02070309020205020404" pitchFamily="49" charset="0"/>
              <a:buChar char="o"/>
            </a:pPr>
            <a:r>
              <a:rPr lang="en-US" sz="1600" b="1" i="1" dirty="0">
                <a:solidFill>
                  <a:schemeClr val="tx1"/>
                </a:solidFill>
                <a:latin typeface="IBM Plex Sans" panose="020B0503050000000000" pitchFamily="34" charset="0"/>
              </a:rPr>
              <a:t>Confirmed date &amp; time  </a:t>
            </a:r>
            <a:r>
              <a:rPr lang="en-US" sz="1600" dirty="0">
                <a:solidFill>
                  <a:schemeClr val="tx1"/>
                </a:solidFill>
                <a:latin typeface="IBM Plex Sans" panose="020B0503050000000000" pitchFamily="34" charset="0"/>
              </a:rPr>
              <a:t>– the timeslot has already been worked out with the candidate and interviewer.</a:t>
            </a:r>
          </a:p>
          <a:p>
            <a:pPr marL="682625" lvl="2" indent="-285750">
              <a:spcBef>
                <a:spcPts val="0"/>
              </a:spcBef>
              <a:spcAft>
                <a:spcPts val="400"/>
              </a:spcAft>
              <a:buFont typeface="Courier New" panose="02070309020205020404" pitchFamily="49" charset="0"/>
              <a:buChar char="o"/>
            </a:pPr>
            <a:r>
              <a:rPr lang="en-US" sz="1600" b="1" i="1" dirty="0">
                <a:solidFill>
                  <a:schemeClr val="tx1"/>
                </a:solidFill>
                <a:latin typeface="IBM Plex Sans" panose="020B0503050000000000" pitchFamily="34" charset="0"/>
              </a:rPr>
              <a:t>Verify interviewer availability first </a:t>
            </a:r>
            <a:r>
              <a:rPr lang="en-US" sz="1600" dirty="0">
                <a:solidFill>
                  <a:schemeClr val="tx1"/>
                </a:solidFill>
                <a:latin typeface="IBM Plex Sans" panose="020B0503050000000000" pitchFamily="34" charset="0"/>
              </a:rPr>
              <a:t>– interviewer’s availability is checked first and candidates are provided with the timeslots to pick from based on interviewer’s availability.</a:t>
            </a:r>
          </a:p>
          <a:p>
            <a:pPr marL="682625" lvl="2" indent="-285750">
              <a:spcBef>
                <a:spcPts val="0"/>
              </a:spcBef>
              <a:spcAft>
                <a:spcPts val="400"/>
              </a:spcAft>
              <a:buFont typeface="Courier New" panose="02070309020205020404" pitchFamily="49" charset="0"/>
              <a:buChar char="o"/>
            </a:pPr>
            <a:r>
              <a:rPr lang="en-US" sz="1600" b="1" i="1" dirty="0">
                <a:solidFill>
                  <a:schemeClr val="tx1"/>
                </a:solidFill>
                <a:latin typeface="IBM Plex Sans" panose="020B0503050000000000" pitchFamily="34" charset="0"/>
              </a:rPr>
              <a:t>Ask candidate first </a:t>
            </a:r>
            <a:r>
              <a:rPr lang="en-US" sz="1600" dirty="0">
                <a:solidFill>
                  <a:schemeClr val="tx1"/>
                </a:solidFill>
                <a:latin typeface="IBM Plex Sans" panose="020B0503050000000000" pitchFamily="34" charset="0"/>
              </a:rPr>
              <a:t>– provide candidate with a range of dates and times to select specific timeslot that works best for them.</a:t>
            </a:r>
          </a:p>
          <a:p>
            <a:pPr marL="285750" indent="-285750">
              <a:spcBef>
                <a:spcPts val="0"/>
              </a:spcBef>
              <a:spcAft>
                <a:spcPts val="600"/>
              </a:spcAft>
              <a:buFont typeface="Arial" panose="020B0604020202020204" pitchFamily="34" charset="0"/>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1552138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209227" y="809204"/>
            <a:ext cx="8826313"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Interview Scheduling Type Workflows</a:t>
            </a:r>
          </a:p>
          <a:p>
            <a:pPr>
              <a:spcBef>
                <a:spcPts val="0"/>
              </a:spcBef>
              <a:spcAft>
                <a:spcPts val="600"/>
              </a:spcAft>
            </a:pPr>
            <a:r>
              <a:rPr lang="en-US" sz="1600" i="1" u="sng" dirty="0">
                <a:solidFill>
                  <a:schemeClr val="tx1"/>
                </a:solidFill>
                <a:latin typeface="IBM Plex Sans" panose="020B0503050000000000" pitchFamily="34" charset="0"/>
              </a:rPr>
              <a:t>Confirmed Date &amp; Time </a:t>
            </a:r>
            <a:r>
              <a:rPr lang="en-US" sz="1600" i="1" dirty="0">
                <a:solidFill>
                  <a:schemeClr val="tx1"/>
                </a:solidFill>
                <a:latin typeface="IBM Plex Sans" panose="020B0503050000000000" pitchFamily="34" charset="0"/>
              </a:rPr>
              <a:t> </a:t>
            </a:r>
            <a:r>
              <a:rPr lang="en-US" sz="1600" dirty="0">
                <a:solidFill>
                  <a:schemeClr val="tx1"/>
                </a:solidFill>
                <a:latin typeface="IBM Plex Sans" panose="020B0503050000000000" pitchFamily="34" charset="0"/>
              </a:rPr>
              <a:t>- Schedule has already been worked out with the candidate and interviewer. The candidate and interviewer still need to confirm the interview.</a:t>
            </a:r>
          </a:p>
          <a:p>
            <a:pPr>
              <a:spcBef>
                <a:spcPts val="0"/>
              </a:spcBef>
              <a:spcAft>
                <a:spcPts val="600"/>
              </a:spcAft>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8" name="Picture 7">
            <a:extLst>
              <a:ext uri="{FF2B5EF4-FFF2-40B4-BE49-F238E27FC236}">
                <a16:creationId xmlns:a16="http://schemas.microsoft.com/office/drawing/2014/main" id="{59D81DE3-5E3A-4C8A-ACE4-87AFA191C3B3}"/>
              </a:ext>
            </a:extLst>
          </p:cNvPr>
          <p:cNvPicPr>
            <a:picLocks noChangeAspect="1"/>
          </p:cNvPicPr>
          <p:nvPr/>
        </p:nvPicPr>
        <p:blipFill>
          <a:blip r:embed="rId2"/>
          <a:stretch>
            <a:fillRect/>
          </a:stretch>
        </p:blipFill>
        <p:spPr>
          <a:xfrm>
            <a:off x="2070766" y="1719272"/>
            <a:ext cx="4592569" cy="3097183"/>
          </a:xfrm>
          <a:prstGeom prst="rect">
            <a:avLst/>
          </a:prstGeom>
          <a:ln>
            <a:solidFill>
              <a:srgbClr val="0070C0"/>
            </a:solidFill>
          </a:ln>
        </p:spPr>
      </p:pic>
    </p:spTree>
    <p:extLst>
      <p:ext uri="{BB962C8B-B14F-4D97-AF65-F5344CB8AC3E}">
        <p14:creationId xmlns:p14="http://schemas.microsoft.com/office/powerpoint/2010/main" val="9490320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201478" y="786551"/>
            <a:ext cx="8834062"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Interview Scheduling Type Workflows</a:t>
            </a:r>
          </a:p>
          <a:p>
            <a:pPr>
              <a:spcBef>
                <a:spcPts val="0"/>
              </a:spcBef>
              <a:spcAft>
                <a:spcPts val="600"/>
              </a:spcAft>
            </a:pPr>
            <a:r>
              <a:rPr lang="en-US" sz="1600" i="1" u="sng" dirty="0">
                <a:solidFill>
                  <a:schemeClr val="tx1"/>
                </a:solidFill>
                <a:latin typeface="IBM Plex Sans" panose="020B0503050000000000" pitchFamily="34" charset="0"/>
              </a:rPr>
              <a:t>Verify interviewer availability first </a:t>
            </a:r>
            <a:r>
              <a:rPr lang="en-US" sz="1600" dirty="0">
                <a:solidFill>
                  <a:schemeClr val="tx1"/>
                </a:solidFill>
                <a:latin typeface="IBM Plex Sans" panose="020B0503050000000000" pitchFamily="34" charset="0"/>
              </a:rPr>
              <a:t>- schedule an interview based on the interviewer’s availability.</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4" name="Picture 3">
            <a:extLst>
              <a:ext uri="{FF2B5EF4-FFF2-40B4-BE49-F238E27FC236}">
                <a16:creationId xmlns:a16="http://schemas.microsoft.com/office/drawing/2014/main" id="{BCD8E3FD-D853-4A73-8D09-B1662BE8B00F}"/>
              </a:ext>
            </a:extLst>
          </p:cNvPr>
          <p:cNvPicPr>
            <a:picLocks noChangeAspect="1"/>
          </p:cNvPicPr>
          <p:nvPr/>
        </p:nvPicPr>
        <p:blipFill>
          <a:blip r:embed="rId2"/>
          <a:stretch>
            <a:fillRect/>
          </a:stretch>
        </p:blipFill>
        <p:spPr>
          <a:xfrm>
            <a:off x="1885950" y="2680774"/>
            <a:ext cx="4862699" cy="2030739"/>
          </a:xfrm>
          <a:prstGeom prst="rect">
            <a:avLst/>
          </a:prstGeom>
          <a:ln>
            <a:solidFill>
              <a:srgbClr val="0070C0"/>
            </a:solidFill>
          </a:ln>
        </p:spPr>
      </p:pic>
      <p:pic>
        <p:nvPicPr>
          <p:cNvPr id="9" name="Picture 8">
            <a:extLst>
              <a:ext uri="{FF2B5EF4-FFF2-40B4-BE49-F238E27FC236}">
                <a16:creationId xmlns:a16="http://schemas.microsoft.com/office/drawing/2014/main" id="{D18D8C94-36F0-4EF1-9D56-736F0E903693}"/>
              </a:ext>
            </a:extLst>
          </p:cNvPr>
          <p:cNvPicPr>
            <a:picLocks noChangeAspect="1"/>
          </p:cNvPicPr>
          <p:nvPr/>
        </p:nvPicPr>
        <p:blipFill rotWithShape="1">
          <a:blip r:embed="rId3"/>
          <a:srcRect r="15138"/>
          <a:stretch/>
        </p:blipFill>
        <p:spPr>
          <a:xfrm>
            <a:off x="1885949" y="1678842"/>
            <a:ext cx="4862699" cy="986329"/>
          </a:xfrm>
          <a:prstGeom prst="rect">
            <a:avLst/>
          </a:prstGeom>
          <a:ln>
            <a:solidFill>
              <a:srgbClr val="0070C0"/>
            </a:solidFill>
          </a:ln>
        </p:spPr>
      </p:pic>
    </p:spTree>
    <p:extLst>
      <p:ext uri="{BB962C8B-B14F-4D97-AF65-F5344CB8AC3E}">
        <p14:creationId xmlns:p14="http://schemas.microsoft.com/office/powerpoint/2010/main" val="4046765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247973" y="809204"/>
            <a:ext cx="8787567"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Interview Scheduling Type Workflows</a:t>
            </a:r>
          </a:p>
          <a:p>
            <a:pPr>
              <a:spcBef>
                <a:spcPts val="0"/>
              </a:spcBef>
              <a:spcAft>
                <a:spcPts val="600"/>
              </a:spcAft>
            </a:pPr>
            <a:r>
              <a:rPr lang="en-US" sz="1600" i="1" u="sng" dirty="0">
                <a:solidFill>
                  <a:schemeClr val="tx1"/>
                </a:solidFill>
                <a:latin typeface="IBM Plex Sans" panose="020B0503050000000000" pitchFamily="34" charset="0"/>
              </a:rPr>
              <a:t>Ask for candidate first </a:t>
            </a:r>
            <a:r>
              <a:rPr lang="en-US" sz="1600" dirty="0">
                <a:solidFill>
                  <a:schemeClr val="tx1"/>
                </a:solidFill>
                <a:latin typeface="IBM Plex Sans" panose="020B0503050000000000" pitchFamily="34" charset="0"/>
              </a:rPr>
              <a:t>- Provide candidate with a range of dates and times to select specific one that works best for them.</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4" name="Picture 3">
            <a:extLst>
              <a:ext uri="{FF2B5EF4-FFF2-40B4-BE49-F238E27FC236}">
                <a16:creationId xmlns:a16="http://schemas.microsoft.com/office/drawing/2014/main" id="{72783724-3EF6-4300-815B-2CC012EE3395}"/>
              </a:ext>
            </a:extLst>
          </p:cNvPr>
          <p:cNvPicPr>
            <a:picLocks noChangeAspect="1"/>
          </p:cNvPicPr>
          <p:nvPr/>
        </p:nvPicPr>
        <p:blipFill>
          <a:blip r:embed="rId2"/>
          <a:stretch>
            <a:fillRect/>
          </a:stretch>
        </p:blipFill>
        <p:spPr>
          <a:xfrm>
            <a:off x="2200153" y="1740478"/>
            <a:ext cx="4743694" cy="2654436"/>
          </a:xfrm>
          <a:prstGeom prst="rect">
            <a:avLst/>
          </a:prstGeom>
          <a:ln>
            <a:solidFill>
              <a:srgbClr val="0070C0"/>
            </a:solidFill>
          </a:ln>
        </p:spPr>
      </p:pic>
    </p:spTree>
    <p:extLst>
      <p:ext uri="{BB962C8B-B14F-4D97-AF65-F5344CB8AC3E}">
        <p14:creationId xmlns:p14="http://schemas.microsoft.com/office/powerpoint/2010/main" val="9397419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38381"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9" name="Picture 8">
            <a:extLst>
              <a:ext uri="{FF2B5EF4-FFF2-40B4-BE49-F238E27FC236}">
                <a16:creationId xmlns:a16="http://schemas.microsoft.com/office/drawing/2014/main" id="{E9E05881-0B9F-45E7-96ED-F6D0572C08EB}"/>
              </a:ext>
            </a:extLst>
          </p:cNvPr>
          <p:cNvPicPr>
            <a:picLocks noChangeAspect="1"/>
          </p:cNvPicPr>
          <p:nvPr/>
        </p:nvPicPr>
        <p:blipFill rotWithShape="1">
          <a:blip r:embed="rId2"/>
          <a:srcRect/>
          <a:stretch/>
        </p:blipFill>
        <p:spPr>
          <a:xfrm>
            <a:off x="341978" y="1096571"/>
            <a:ext cx="6184132" cy="1376557"/>
          </a:xfrm>
          <a:prstGeom prst="rect">
            <a:avLst/>
          </a:prstGeom>
        </p:spPr>
      </p:pic>
      <p:pic>
        <p:nvPicPr>
          <p:cNvPr id="5" name="Picture 4">
            <a:extLst>
              <a:ext uri="{FF2B5EF4-FFF2-40B4-BE49-F238E27FC236}">
                <a16:creationId xmlns:a16="http://schemas.microsoft.com/office/drawing/2014/main" id="{CB23970C-04BE-41BD-8076-74D7BC95D26D}"/>
              </a:ext>
            </a:extLst>
          </p:cNvPr>
          <p:cNvPicPr>
            <a:picLocks noChangeAspect="1"/>
          </p:cNvPicPr>
          <p:nvPr/>
        </p:nvPicPr>
        <p:blipFill rotWithShape="1">
          <a:blip r:embed="rId3"/>
          <a:srcRect l="655" r="-1" b="3927"/>
          <a:stretch/>
        </p:blipFill>
        <p:spPr>
          <a:xfrm>
            <a:off x="341978" y="2419377"/>
            <a:ext cx="8050146" cy="2324075"/>
          </a:xfrm>
          <a:prstGeom prst="rect">
            <a:avLst/>
          </a:prstGeom>
        </p:spPr>
      </p:pic>
      <p:sp>
        <p:nvSpPr>
          <p:cNvPr id="10" name="TextBox 9">
            <a:extLst>
              <a:ext uri="{FF2B5EF4-FFF2-40B4-BE49-F238E27FC236}">
                <a16:creationId xmlns:a16="http://schemas.microsoft.com/office/drawing/2014/main" id="{49668EEC-5281-4020-978A-EBA330D46B35}"/>
              </a:ext>
            </a:extLst>
          </p:cNvPr>
          <p:cNvSpPr txBox="1"/>
          <p:nvPr/>
        </p:nvSpPr>
        <p:spPr>
          <a:xfrm>
            <a:off x="472698" y="707752"/>
            <a:ext cx="3192651" cy="338554"/>
          </a:xfrm>
          <a:prstGeom prst="rect">
            <a:avLst/>
          </a:prstGeom>
          <a:noFill/>
        </p:spPr>
        <p:txBody>
          <a:bodyPr wrap="square" rtlCol="0">
            <a:spAutoFit/>
          </a:bodyPr>
          <a:lstStyle/>
          <a:p>
            <a:r>
              <a:rPr lang="en-US" sz="1600" b="1" dirty="0"/>
              <a:t>Scheduling Type Workflows</a:t>
            </a:r>
          </a:p>
        </p:txBody>
      </p:sp>
      <p:sp>
        <p:nvSpPr>
          <p:cNvPr id="12" name="TextBox 11">
            <a:extLst>
              <a:ext uri="{FF2B5EF4-FFF2-40B4-BE49-F238E27FC236}">
                <a16:creationId xmlns:a16="http://schemas.microsoft.com/office/drawing/2014/main" id="{C1191C39-06A0-48CF-9136-235567ECA6F1}"/>
              </a:ext>
            </a:extLst>
          </p:cNvPr>
          <p:cNvSpPr txBox="1"/>
          <p:nvPr/>
        </p:nvSpPr>
        <p:spPr>
          <a:xfrm>
            <a:off x="383143" y="3491107"/>
            <a:ext cx="2574370" cy="300082"/>
          </a:xfrm>
          <a:prstGeom prst="rect">
            <a:avLst/>
          </a:prstGeom>
          <a:solidFill>
            <a:schemeClr val="tx2"/>
          </a:solidFill>
        </p:spPr>
        <p:txBody>
          <a:bodyPr wrap="square" rtlCol="0">
            <a:spAutoFit/>
          </a:bodyPr>
          <a:lstStyle/>
          <a:p>
            <a:endParaRPr lang="en-US" dirty="0"/>
          </a:p>
        </p:txBody>
      </p:sp>
      <p:sp>
        <p:nvSpPr>
          <p:cNvPr id="4" name="TextBox 3">
            <a:extLst>
              <a:ext uri="{FF2B5EF4-FFF2-40B4-BE49-F238E27FC236}">
                <a16:creationId xmlns:a16="http://schemas.microsoft.com/office/drawing/2014/main" id="{2E349E12-6448-4A30-97DE-1F935649745E}"/>
              </a:ext>
            </a:extLst>
          </p:cNvPr>
          <p:cNvSpPr txBox="1"/>
          <p:nvPr/>
        </p:nvSpPr>
        <p:spPr>
          <a:xfrm>
            <a:off x="428710" y="3519683"/>
            <a:ext cx="2569968" cy="276999"/>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Ask Candidate First</a:t>
            </a:r>
          </a:p>
        </p:txBody>
      </p:sp>
      <p:sp>
        <p:nvSpPr>
          <p:cNvPr id="13" name="TextBox 12">
            <a:extLst>
              <a:ext uri="{FF2B5EF4-FFF2-40B4-BE49-F238E27FC236}">
                <a16:creationId xmlns:a16="http://schemas.microsoft.com/office/drawing/2014/main" id="{2EE3465E-4459-45CA-BF11-8C518F718EC9}"/>
              </a:ext>
            </a:extLst>
          </p:cNvPr>
          <p:cNvSpPr txBox="1"/>
          <p:nvPr/>
        </p:nvSpPr>
        <p:spPr>
          <a:xfrm>
            <a:off x="2800350" y="3493870"/>
            <a:ext cx="306992" cy="300082"/>
          </a:xfrm>
          <a:prstGeom prst="rect">
            <a:avLst/>
          </a:prstGeom>
          <a:solidFill>
            <a:schemeClr val="tx2"/>
          </a:solidFill>
        </p:spPr>
        <p:txBody>
          <a:bodyPr wrap="square" rtlCol="0">
            <a:spAutoFit/>
          </a:bodyPr>
          <a:lstStyle/>
          <a:p>
            <a:endParaRPr lang="en-US" dirty="0"/>
          </a:p>
        </p:txBody>
      </p:sp>
    </p:spTree>
    <p:extLst>
      <p:ext uri="{BB962C8B-B14F-4D97-AF65-F5344CB8AC3E}">
        <p14:creationId xmlns:p14="http://schemas.microsoft.com/office/powerpoint/2010/main" val="2336264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 Admin Experience</a:t>
            </a:r>
          </a:p>
        </p:txBody>
      </p:sp>
      <p:sp>
        <p:nvSpPr>
          <p:cNvPr id="3" name="Content Placeholder 2"/>
          <p:cNvSpPr>
            <a:spLocks noGrp="1"/>
          </p:cNvSpPr>
          <p:nvPr>
            <p:ph idx="1"/>
          </p:nvPr>
        </p:nvSpPr>
        <p:spPr>
          <a:xfrm>
            <a:off x="377505" y="875915"/>
            <a:ext cx="8658035"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Communication Templates</a:t>
            </a:r>
          </a:p>
          <a:p>
            <a:pPr marL="285750" indent="-285750">
              <a:spcBef>
                <a:spcPts val="0"/>
              </a:spcBef>
              <a:spcAft>
                <a:spcPts val="800"/>
              </a:spcAft>
              <a:buFont typeface="Arial" panose="020B0604020202020204" pitchFamily="34" charset="0"/>
              <a:buChar char="•"/>
            </a:pPr>
            <a:r>
              <a:rPr lang="en-US" sz="1600" dirty="0">
                <a:solidFill>
                  <a:schemeClr val="tx1"/>
                </a:solidFill>
                <a:latin typeface="IBM Plex Sans" panose="020B0503050000000000" pitchFamily="34" charset="0"/>
              </a:rPr>
              <a:t>Used to send communication from Interview Manager to candidates and interviewers about interviews.</a:t>
            </a:r>
          </a:p>
          <a:p>
            <a:pPr marL="285750" indent="-285750">
              <a:spcBef>
                <a:spcPts val="0"/>
              </a:spcBef>
              <a:spcAft>
                <a:spcPts val="400"/>
              </a:spcAft>
              <a:buFont typeface="Arial" panose="020B0604020202020204" pitchFamily="34" charset="0"/>
              <a:buChar char="•"/>
            </a:pPr>
            <a:r>
              <a:rPr lang="en-US" sz="1600" dirty="0">
                <a:solidFill>
                  <a:schemeClr val="tx1"/>
                </a:solidFill>
                <a:latin typeface="IBM Plex Sans" panose="020B0503050000000000" pitchFamily="34" charset="0"/>
              </a:rPr>
              <a:t>Recommended communication templates (available on </a:t>
            </a:r>
            <a:r>
              <a:rPr lang="en-US" sz="1600" dirty="0">
                <a:solidFill>
                  <a:schemeClr val="tx1"/>
                </a:solidFill>
                <a:latin typeface="IBM Plex Sans" panose="020B0503050000000000" pitchFamily="34" charset="0"/>
                <a:hlinkClick r:id="rId2"/>
              </a:rPr>
              <a:t>IBM Knowledge Center</a:t>
            </a:r>
            <a:r>
              <a:rPr lang="en-US" sz="1600" dirty="0">
                <a:solidFill>
                  <a:schemeClr val="tx1"/>
                </a:solidFill>
                <a:latin typeface="IBM Plex Sans" panose="020B0503050000000000" pitchFamily="34" charset="0"/>
              </a:rPr>
              <a:t>):</a:t>
            </a:r>
          </a:p>
          <a:p>
            <a:pPr marL="682625" lvl="2" indent="-285750">
              <a:spcBef>
                <a:spcPts val="0"/>
              </a:spcBef>
              <a:spcAft>
                <a:spcPts val="300"/>
              </a:spcAft>
              <a:buFont typeface="Courier New" panose="02070309020205020404" pitchFamily="49" charset="0"/>
              <a:buChar char="o"/>
            </a:pPr>
            <a:r>
              <a:rPr lang="en-US" sz="1600" dirty="0">
                <a:solidFill>
                  <a:schemeClr val="tx1"/>
                </a:solidFill>
                <a:latin typeface="IBM Plex Sans" panose="020B0503050000000000" pitchFamily="34" charset="0"/>
              </a:rPr>
              <a:t>Candidate Availability Request</a:t>
            </a:r>
          </a:p>
          <a:p>
            <a:pPr marL="682625" lvl="2" indent="-285750">
              <a:spcBef>
                <a:spcPts val="0"/>
              </a:spcBef>
              <a:spcAft>
                <a:spcPts val="300"/>
              </a:spcAft>
              <a:buFont typeface="Courier New" panose="02070309020205020404" pitchFamily="49" charset="0"/>
              <a:buChar char="o"/>
            </a:pPr>
            <a:r>
              <a:rPr lang="en-US" sz="1600" dirty="0">
                <a:solidFill>
                  <a:schemeClr val="tx1"/>
                </a:solidFill>
                <a:latin typeface="IBM Plex Sans" panose="020B0503050000000000" pitchFamily="34" charset="0"/>
              </a:rPr>
              <a:t>Candidate Invitation</a:t>
            </a:r>
          </a:p>
          <a:p>
            <a:pPr marL="682625" lvl="2" indent="-285750">
              <a:spcBef>
                <a:spcPts val="0"/>
              </a:spcBef>
              <a:spcAft>
                <a:spcPts val="800"/>
              </a:spcAft>
              <a:buFont typeface="Courier New" panose="02070309020205020404" pitchFamily="49" charset="0"/>
              <a:buChar char="o"/>
            </a:pPr>
            <a:r>
              <a:rPr lang="en-US" sz="1600" dirty="0">
                <a:solidFill>
                  <a:schemeClr val="tx1"/>
                </a:solidFill>
                <a:latin typeface="IBM Plex Sans" panose="020B0503050000000000" pitchFamily="34" charset="0"/>
              </a:rPr>
              <a:t>Interviewer Invitation</a:t>
            </a:r>
          </a:p>
          <a:p>
            <a:pPr marL="285750" indent="-285750">
              <a:spcBef>
                <a:spcPts val="0"/>
              </a:spcBef>
              <a:spcAft>
                <a:spcPts val="800"/>
              </a:spcAft>
              <a:buFont typeface="Arial" panose="020B0604020202020204" pitchFamily="34" charset="0"/>
              <a:buChar char="•"/>
            </a:pPr>
            <a:r>
              <a:rPr lang="en-US" sz="1600" dirty="0">
                <a:solidFill>
                  <a:schemeClr val="tx1"/>
                </a:solidFill>
                <a:latin typeface="IBM Plex Sans" panose="020B0503050000000000" pitchFamily="34" charset="0"/>
              </a:rPr>
              <a:t>Communication templates must contain at least 1 interview standard field token so that it is available for selection in the Send Invites window.</a:t>
            </a:r>
          </a:p>
          <a:p>
            <a:pPr marL="285750" indent="-285750">
              <a:spcBef>
                <a:spcPts val="0"/>
              </a:spcBef>
              <a:spcAft>
                <a:spcPts val="800"/>
              </a:spcAft>
              <a:buFont typeface="Arial" panose="020B0604020202020204" pitchFamily="34" charset="0"/>
              <a:buChar char="•"/>
            </a:pPr>
            <a:r>
              <a:rPr lang="en-US" sz="1600" dirty="0">
                <a:solidFill>
                  <a:schemeClr val="tx1"/>
                </a:solidFill>
                <a:latin typeface="IBM Plex Sans" panose="020B0503050000000000" pitchFamily="34" charset="0"/>
              </a:rPr>
              <a:t>Instructions should be part of the candidate communication to direct them to select the Interview Link and to confirm their attendance.</a:t>
            </a:r>
          </a:p>
          <a:p>
            <a:pPr marL="285750" indent="-285750">
              <a:spcBef>
                <a:spcPts val="0"/>
              </a:spcBef>
              <a:spcAft>
                <a:spcPts val="400"/>
              </a:spcAft>
              <a:buFont typeface="Arial" panose="020B0604020202020204" pitchFamily="34" charset="0"/>
              <a:buChar char="•"/>
            </a:pPr>
            <a:r>
              <a:rPr lang="en-US" sz="1600" dirty="0">
                <a:solidFill>
                  <a:schemeClr val="tx1"/>
                </a:solidFill>
                <a:latin typeface="IBM Plex Sans" panose="020B0503050000000000" pitchFamily="34" charset="0"/>
              </a:rPr>
              <a:t>Communication template can include other links (e.g. Candidate Zone) and/or forms (to complete or view).</a:t>
            </a:r>
          </a:p>
          <a:p>
            <a:pPr marL="285750" indent="-285750">
              <a:spcBef>
                <a:spcPts val="0"/>
              </a:spcBef>
              <a:spcAft>
                <a:spcPts val="400"/>
              </a:spcAft>
              <a:buFont typeface="Arial" panose="020B0604020202020204" pitchFamily="34" charset="0"/>
              <a:buChar char="•"/>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11893407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 Admin Experience</a:t>
            </a:r>
          </a:p>
        </p:txBody>
      </p:sp>
      <p:sp>
        <p:nvSpPr>
          <p:cNvPr id="3" name="Content Placeholder 2"/>
          <p:cNvSpPr>
            <a:spLocks noGrp="1"/>
          </p:cNvSpPr>
          <p:nvPr>
            <p:ph idx="1"/>
          </p:nvPr>
        </p:nvSpPr>
        <p:spPr>
          <a:xfrm>
            <a:off x="377505" y="870155"/>
            <a:ext cx="8658035"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Communication Templates</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When sending the communication from Interview Manager, the user can add an attachment (not part of the communication template) to the candidate and/or interviewer.</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An attachment can also be included when sending a communication to a candidate or an interviewer from the send communication page of the Interview Manager.</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Candidates and Interviewers will receive an automated meeting invitation as soon as they accepted the interview request. This meeting invitation allows the recipients to add it to their calendars directly (if supported) or download the </a:t>
            </a:r>
            <a:r>
              <a:rPr lang="en-US" sz="1600" dirty="0" err="1">
                <a:solidFill>
                  <a:schemeClr val="tx1"/>
                </a:solidFill>
                <a:latin typeface="IBM Plex Sans" panose="020B0503050000000000" pitchFamily="34" charset="0"/>
              </a:rPr>
              <a:t>ics</a:t>
            </a:r>
            <a:r>
              <a:rPr lang="en-US" sz="1600" dirty="0">
                <a:solidFill>
                  <a:schemeClr val="tx1"/>
                </a:solidFill>
                <a:latin typeface="IBM Plex Sans" panose="020B0503050000000000" pitchFamily="34" charset="0"/>
              </a:rPr>
              <a:t> attachment and add it manually to their calendar.</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If an interview communication was not received, the user can resend the invitation.</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Both, the candidate and interviewer must confirm their attendance to the interview to update the interview status to Interview Scheduled.</a:t>
            </a:r>
          </a:p>
          <a:p>
            <a:pPr>
              <a:spcBef>
                <a:spcPts val="0"/>
              </a:spcBef>
            </a:pPr>
            <a:endParaRPr lang="en-US" sz="1600" dirty="0">
              <a:solidFill>
                <a:schemeClr val="tx1"/>
              </a:solidFill>
              <a:latin typeface="IBM Plex Sans" panose="020B0503050000000000" pitchFamily="34" charset="0"/>
            </a:endParaRPr>
          </a:p>
          <a:p>
            <a:pPr marL="285750" indent="-285750">
              <a:spcBef>
                <a:spcPts val="0"/>
              </a:spcBef>
              <a:buFont typeface="Arial" panose="020B0604020202020204" pitchFamily="34" charset="0"/>
              <a:buChar char="•"/>
            </a:pPr>
            <a:endParaRPr lang="en-US" sz="1600" dirty="0">
              <a:solidFill>
                <a:schemeClr val="tx1"/>
              </a:solidFill>
              <a:latin typeface="IBM Plex Sans" panose="020B0503050000000000" pitchFamily="34" charset="0"/>
            </a:endParaRPr>
          </a:p>
          <a:p>
            <a:pPr marL="285750" indent="-285750">
              <a:spcBef>
                <a:spcPts val="0"/>
              </a:spcBef>
              <a:buFont typeface="Arial" panose="020B0604020202020204" pitchFamily="34" charset="0"/>
              <a:buChar char="•"/>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38865272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 Admin Experience</a:t>
            </a:r>
          </a:p>
        </p:txBody>
      </p:sp>
      <p:sp>
        <p:nvSpPr>
          <p:cNvPr id="3" name="Content Placeholder 2"/>
          <p:cNvSpPr>
            <a:spLocks noGrp="1"/>
          </p:cNvSpPr>
          <p:nvPr>
            <p:ph idx="1"/>
          </p:nvPr>
        </p:nvSpPr>
        <p:spPr>
          <a:xfrm>
            <a:off x="370831" y="870154"/>
            <a:ext cx="8658035"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Communication Templates</a:t>
            </a:r>
          </a:p>
          <a:p>
            <a:pPr>
              <a:spcBef>
                <a:spcPts val="0"/>
              </a:spcBef>
              <a:spcAft>
                <a:spcPts val="600"/>
              </a:spcAft>
            </a:pPr>
            <a:r>
              <a:rPr lang="en-US" sz="1600" i="1" dirty="0">
                <a:solidFill>
                  <a:schemeClr val="tx1"/>
                </a:solidFill>
                <a:latin typeface="IBM Plex Sans" panose="020B0503050000000000" pitchFamily="34" charset="0"/>
              </a:rPr>
              <a:t>Interview Manager Communication Standard Field Tokens: </a:t>
            </a:r>
          </a:p>
          <a:p>
            <a:pPr>
              <a:spcBef>
                <a:spcPts val="0"/>
              </a:spcBef>
              <a:spcAft>
                <a:spcPts val="600"/>
              </a:spcAft>
            </a:pPr>
            <a:endParaRPr lang="en-US" sz="1600" i="1" dirty="0">
              <a:solidFill>
                <a:schemeClr val="tx1"/>
              </a:solidFill>
              <a:latin typeface="IBM Plex Sans" panose="020B0503050000000000" pitchFamily="34" charset="0"/>
            </a:endParaRPr>
          </a:p>
          <a:p>
            <a:pPr>
              <a:spcBef>
                <a:spcPts val="0"/>
              </a:spcBef>
              <a:spcAft>
                <a:spcPts val="600"/>
              </a:spcAft>
            </a:pPr>
            <a:endParaRPr lang="en-US" sz="1600" b="1"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graphicFrame>
        <p:nvGraphicFramePr>
          <p:cNvPr id="8" name="Table 7">
            <a:extLst>
              <a:ext uri="{FF2B5EF4-FFF2-40B4-BE49-F238E27FC236}">
                <a16:creationId xmlns:a16="http://schemas.microsoft.com/office/drawing/2014/main" id="{D6E49A5B-B751-4484-BD44-F8FF0DFD7AAF}"/>
              </a:ext>
            </a:extLst>
          </p:cNvPr>
          <p:cNvGraphicFramePr>
            <a:graphicFrameLocks noGrp="1"/>
          </p:cNvGraphicFramePr>
          <p:nvPr>
            <p:extLst>
              <p:ext uri="{D42A27DB-BD31-4B8C-83A1-F6EECF244321}">
                <p14:modId xmlns:p14="http://schemas.microsoft.com/office/powerpoint/2010/main" val="513367210"/>
              </p:ext>
            </p:extLst>
          </p:nvPr>
        </p:nvGraphicFramePr>
        <p:xfrm>
          <a:off x="1164956" y="1568900"/>
          <a:ext cx="6814088" cy="2595880"/>
        </p:xfrm>
        <a:graphic>
          <a:graphicData uri="http://schemas.openxmlformats.org/drawingml/2006/table">
            <a:tbl>
              <a:tblPr firstRow="1" bandRow="1">
                <a:tableStyleId>{69CF1AB2-1976-4502-BF36-3FF5EA218861}</a:tableStyleId>
              </a:tblPr>
              <a:tblGrid>
                <a:gridCol w="3407044">
                  <a:extLst>
                    <a:ext uri="{9D8B030D-6E8A-4147-A177-3AD203B41FA5}">
                      <a16:colId xmlns:a16="http://schemas.microsoft.com/office/drawing/2014/main" val="3546739648"/>
                    </a:ext>
                  </a:extLst>
                </a:gridCol>
                <a:gridCol w="3407044">
                  <a:extLst>
                    <a:ext uri="{9D8B030D-6E8A-4147-A177-3AD203B41FA5}">
                      <a16:colId xmlns:a16="http://schemas.microsoft.com/office/drawing/2014/main" val="137715416"/>
                    </a:ext>
                  </a:extLst>
                </a:gridCol>
              </a:tblGrid>
              <a:tr h="370840">
                <a:tc>
                  <a:txBody>
                    <a:bodyPr/>
                    <a:lstStyle/>
                    <a:p>
                      <a:r>
                        <a:rPr lang="en-US" sz="1500" b="0" dirty="0"/>
                        <a:t>Candidate Interview Request Link</a:t>
                      </a:r>
                    </a:p>
                  </a:txBody>
                  <a:tcPr/>
                </a:tc>
                <a:tc>
                  <a:txBody>
                    <a:bodyPr/>
                    <a:lstStyle/>
                    <a:p>
                      <a:r>
                        <a:rPr lang="en-US" sz="1500" b="0" dirty="0"/>
                        <a:t>Interview Date &amp; Time</a:t>
                      </a:r>
                    </a:p>
                  </a:txBody>
                  <a:tcPr/>
                </a:tc>
                <a:extLst>
                  <a:ext uri="{0D108BD9-81ED-4DB2-BD59-A6C34878D82A}">
                    <a16:rowId xmlns:a16="http://schemas.microsoft.com/office/drawing/2014/main" val="3219278539"/>
                  </a:ext>
                </a:extLst>
              </a:tr>
              <a:tr h="370840">
                <a:tc>
                  <a:txBody>
                    <a:bodyPr/>
                    <a:lstStyle/>
                    <a:p>
                      <a:r>
                        <a:rPr lang="en-US" sz="1500" dirty="0"/>
                        <a:t>Interview Description</a:t>
                      </a:r>
                    </a:p>
                  </a:txBody>
                  <a:tcPr/>
                </a:tc>
                <a:tc>
                  <a:txBody>
                    <a:bodyPr/>
                    <a:lstStyle/>
                    <a:p>
                      <a:r>
                        <a:rPr lang="en-US" sz="1500" dirty="0"/>
                        <a:t>Interview Duration</a:t>
                      </a:r>
                    </a:p>
                  </a:txBody>
                  <a:tcPr/>
                </a:tc>
                <a:extLst>
                  <a:ext uri="{0D108BD9-81ED-4DB2-BD59-A6C34878D82A}">
                    <a16:rowId xmlns:a16="http://schemas.microsoft.com/office/drawing/2014/main" val="587920564"/>
                  </a:ext>
                </a:extLst>
              </a:tr>
              <a:tr h="370840">
                <a:tc>
                  <a:txBody>
                    <a:bodyPr/>
                    <a:lstStyle/>
                    <a:p>
                      <a:r>
                        <a:rPr lang="en-US" sz="1500" dirty="0"/>
                        <a:t>Interview Format </a:t>
                      </a:r>
                      <a:r>
                        <a:rPr lang="en-US" sz="1200" dirty="0"/>
                        <a:t>(phone, video, etc.)</a:t>
                      </a:r>
                    </a:p>
                  </a:txBody>
                  <a:tcPr/>
                </a:tc>
                <a:tc>
                  <a:txBody>
                    <a:bodyPr/>
                    <a:lstStyle/>
                    <a:p>
                      <a:r>
                        <a:rPr lang="en-US" sz="1500" dirty="0"/>
                        <a:t>Interview Format Details</a:t>
                      </a:r>
                    </a:p>
                  </a:txBody>
                  <a:tcPr/>
                </a:tc>
                <a:extLst>
                  <a:ext uri="{0D108BD9-81ED-4DB2-BD59-A6C34878D82A}">
                    <a16:rowId xmlns:a16="http://schemas.microsoft.com/office/drawing/2014/main" val="337102921"/>
                  </a:ext>
                </a:extLst>
              </a:tr>
              <a:tr h="370840">
                <a:tc>
                  <a:txBody>
                    <a:bodyPr/>
                    <a:lstStyle/>
                    <a:p>
                      <a:r>
                        <a:rPr lang="en-US" sz="1500" dirty="0"/>
                        <a:t>Interview Style </a:t>
                      </a:r>
                      <a:r>
                        <a:rPr lang="en-US" sz="1200" dirty="0"/>
                        <a:t>(1:1, series, panel)</a:t>
                      </a:r>
                    </a:p>
                  </a:txBody>
                  <a:tcPr/>
                </a:tc>
                <a:tc>
                  <a:txBody>
                    <a:bodyPr/>
                    <a:lstStyle/>
                    <a:p>
                      <a:r>
                        <a:rPr lang="en-US" sz="1500" dirty="0"/>
                        <a:t>Interviewer Interview Request Link</a:t>
                      </a:r>
                    </a:p>
                  </a:txBody>
                  <a:tcPr/>
                </a:tc>
                <a:extLst>
                  <a:ext uri="{0D108BD9-81ED-4DB2-BD59-A6C34878D82A}">
                    <a16:rowId xmlns:a16="http://schemas.microsoft.com/office/drawing/2014/main" val="1481150423"/>
                  </a:ext>
                </a:extLst>
              </a:tr>
              <a:tr h="370840">
                <a:tc>
                  <a:txBody>
                    <a:bodyPr/>
                    <a:lstStyle/>
                    <a:p>
                      <a:r>
                        <a:rPr lang="en-US" sz="1500" dirty="0"/>
                        <a:t>Interviewer Names</a:t>
                      </a:r>
                    </a:p>
                  </a:txBody>
                  <a:tcPr/>
                </a:tc>
                <a:tc>
                  <a:txBody>
                    <a:bodyPr/>
                    <a:lstStyle/>
                    <a:p>
                      <a:r>
                        <a:rPr lang="en-US" sz="1500" dirty="0"/>
                        <a:t>Interviewer Names &amp; Schedules</a:t>
                      </a:r>
                    </a:p>
                  </a:txBody>
                  <a:tcPr/>
                </a:tc>
                <a:extLst>
                  <a:ext uri="{0D108BD9-81ED-4DB2-BD59-A6C34878D82A}">
                    <a16:rowId xmlns:a16="http://schemas.microsoft.com/office/drawing/2014/main" val="264511397"/>
                  </a:ext>
                </a:extLst>
              </a:tr>
              <a:tr h="370840">
                <a:tc>
                  <a:txBody>
                    <a:bodyPr/>
                    <a:lstStyle/>
                    <a:p>
                      <a:r>
                        <a:rPr lang="en-US" sz="1500" dirty="0"/>
                        <a:t>Interviewer Salutation First Name</a:t>
                      </a:r>
                    </a:p>
                  </a:txBody>
                  <a:tcPr/>
                </a:tc>
                <a:tc>
                  <a:txBody>
                    <a:bodyPr/>
                    <a:lstStyle/>
                    <a:p>
                      <a:r>
                        <a:rPr lang="en-US" sz="1500" dirty="0"/>
                        <a:t>Lead Coordinator Email</a:t>
                      </a:r>
                    </a:p>
                  </a:txBody>
                  <a:tcPr/>
                </a:tc>
                <a:extLst>
                  <a:ext uri="{0D108BD9-81ED-4DB2-BD59-A6C34878D82A}">
                    <a16:rowId xmlns:a16="http://schemas.microsoft.com/office/drawing/2014/main" val="1433945372"/>
                  </a:ext>
                </a:extLst>
              </a:tr>
              <a:tr h="370840">
                <a:tc>
                  <a:txBody>
                    <a:bodyPr/>
                    <a:lstStyle/>
                    <a:p>
                      <a:r>
                        <a:rPr lang="en-US" sz="1500" dirty="0"/>
                        <a:t>Lead Coordinator Name</a:t>
                      </a:r>
                    </a:p>
                  </a:txBody>
                  <a:tcPr/>
                </a:tc>
                <a:tc>
                  <a:txBody>
                    <a:bodyPr/>
                    <a:lstStyle/>
                    <a:p>
                      <a:endParaRPr lang="en-US" sz="1500" dirty="0"/>
                    </a:p>
                  </a:txBody>
                  <a:tcPr/>
                </a:tc>
                <a:extLst>
                  <a:ext uri="{0D108BD9-81ED-4DB2-BD59-A6C34878D82A}">
                    <a16:rowId xmlns:a16="http://schemas.microsoft.com/office/drawing/2014/main" val="1272639057"/>
                  </a:ext>
                </a:extLst>
              </a:tr>
            </a:tbl>
          </a:graphicData>
        </a:graphic>
      </p:graphicFrame>
    </p:spTree>
    <p:extLst>
      <p:ext uri="{BB962C8B-B14F-4D97-AF65-F5344CB8AC3E}">
        <p14:creationId xmlns:p14="http://schemas.microsoft.com/office/powerpoint/2010/main" val="34917615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1359463" y="2571750"/>
            <a:ext cx="6700204" cy="60785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IBM Plex Sans"/>
                <a:ea typeface="+mn-ea"/>
                <a:cs typeface="+mn-cs"/>
              </a:rPr>
              <a:t>Create Communication Template</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35890514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 Admin Experience</a:t>
            </a:r>
          </a:p>
        </p:txBody>
      </p:sp>
      <p:sp>
        <p:nvSpPr>
          <p:cNvPr id="3" name="Content Placeholder 2"/>
          <p:cNvSpPr>
            <a:spLocks noGrp="1"/>
          </p:cNvSpPr>
          <p:nvPr>
            <p:ph idx="1"/>
          </p:nvPr>
        </p:nvSpPr>
        <p:spPr>
          <a:xfrm>
            <a:off x="377505" y="870154"/>
            <a:ext cx="8658035"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User Type Access</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By default, all BrassRing users have access to create interviews for candidates in ‘My Req’. </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If the user is part of the Interview Team (i.e. interview creator, lead coordinator, coordination team) then they have access to Manage Interviews.</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Interviewer can be BrassRing user or non-system user.</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New User Type Function:  Interview Manager.</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New User Type Privileges:</a:t>
            </a:r>
          </a:p>
          <a:p>
            <a:pPr marL="682625" lvl="2" indent="-285750">
              <a:spcBef>
                <a:spcPts val="0"/>
              </a:spcBef>
              <a:spcAft>
                <a:spcPts val="600"/>
              </a:spcAft>
              <a:buFont typeface="Courier New" panose="02070309020205020404" pitchFamily="49" charset="0"/>
              <a:buChar char="o"/>
            </a:pPr>
            <a:r>
              <a:rPr lang="en-US" sz="1600" dirty="0">
                <a:solidFill>
                  <a:schemeClr val="tx1"/>
                </a:solidFill>
                <a:latin typeface="IBM Plex Sans" panose="020B0503050000000000" pitchFamily="34" charset="0"/>
              </a:rPr>
              <a:t>Restrict Interview Creation</a:t>
            </a:r>
          </a:p>
          <a:p>
            <a:pPr marL="682625" lvl="2" indent="-285750">
              <a:spcBef>
                <a:spcPts val="0"/>
              </a:spcBef>
              <a:spcAft>
                <a:spcPts val="600"/>
              </a:spcAft>
              <a:buFont typeface="Courier New" panose="02070309020205020404" pitchFamily="49" charset="0"/>
              <a:buChar char="o"/>
            </a:pPr>
            <a:r>
              <a:rPr lang="en-US" sz="1600" dirty="0">
                <a:solidFill>
                  <a:schemeClr val="tx1"/>
                </a:solidFill>
                <a:latin typeface="IBM Plex Sans" panose="020B0503050000000000" pitchFamily="34" charset="0"/>
              </a:rPr>
              <a:t>Restrict Manage Interviews for ‘My </a:t>
            </a:r>
            <a:r>
              <a:rPr lang="en-US" sz="1600" dirty="0" err="1">
                <a:solidFill>
                  <a:schemeClr val="tx1"/>
                </a:solidFill>
                <a:latin typeface="IBM Plex Sans" panose="020B0503050000000000" pitchFamily="34" charset="0"/>
              </a:rPr>
              <a:t>Reqs</a:t>
            </a:r>
            <a:r>
              <a:rPr lang="en-US" sz="1600" dirty="0">
                <a:solidFill>
                  <a:schemeClr val="tx1"/>
                </a:solidFill>
                <a:latin typeface="IBM Plex Sans" panose="020B0503050000000000" pitchFamily="34" charset="0"/>
              </a:rPr>
              <a:t>’</a:t>
            </a:r>
          </a:p>
          <a:p>
            <a:pPr marL="682625" lvl="2" indent="-285750">
              <a:spcBef>
                <a:spcPts val="0"/>
              </a:spcBef>
              <a:buFont typeface="Courier New" panose="02070309020205020404" pitchFamily="49" charset="0"/>
              <a:buChar char="o"/>
            </a:pPr>
            <a:r>
              <a:rPr lang="en-US" sz="1600" dirty="0">
                <a:solidFill>
                  <a:schemeClr val="tx1"/>
                </a:solidFill>
                <a:latin typeface="IBM Plex Sans" panose="020B0503050000000000" pitchFamily="34" charset="0"/>
              </a:rPr>
              <a:t>View – ‘All Req’ Interviews</a:t>
            </a:r>
          </a:p>
          <a:p>
            <a:pPr>
              <a:spcBef>
                <a:spcPts val="0"/>
              </a:spcBef>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25992018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 Admin Experience</a:t>
            </a:r>
          </a:p>
        </p:txBody>
      </p:sp>
      <p:sp>
        <p:nvSpPr>
          <p:cNvPr id="3" name="Content Placeholder 2"/>
          <p:cNvSpPr>
            <a:spLocks noGrp="1"/>
          </p:cNvSpPr>
          <p:nvPr>
            <p:ph idx="1"/>
          </p:nvPr>
        </p:nvSpPr>
        <p:spPr>
          <a:xfrm>
            <a:off x="377505" y="748710"/>
            <a:ext cx="8658035"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User Type Access</a:t>
            </a:r>
          </a:p>
          <a:p>
            <a:pPr marL="285750" indent="-285750">
              <a:spcBef>
                <a:spcPts val="0"/>
              </a:spcBef>
              <a:spcAft>
                <a:spcPts val="600"/>
              </a:spcAft>
              <a:buFont typeface="Arial" panose="020B0604020202020204" pitchFamily="34" charset="0"/>
              <a:buChar char="•"/>
            </a:pPr>
            <a:r>
              <a:rPr lang="en-US" u="sng" dirty="0">
                <a:solidFill>
                  <a:schemeClr val="tx1"/>
                </a:solidFill>
                <a:latin typeface="IBM Plex Sans" panose="020B0503050000000000" pitchFamily="34" charset="0"/>
              </a:rPr>
              <a:t>New User Type Privileges:</a:t>
            </a:r>
          </a:p>
          <a:p>
            <a:pPr marL="682625" lvl="2" indent="-285750">
              <a:spcBef>
                <a:spcPts val="0"/>
              </a:spcBef>
              <a:spcAft>
                <a:spcPts val="400"/>
              </a:spcAft>
              <a:buFont typeface="Courier New" panose="02070309020205020404" pitchFamily="49" charset="0"/>
              <a:buChar char="o"/>
            </a:pPr>
            <a:r>
              <a:rPr lang="en-US" b="1" dirty="0">
                <a:solidFill>
                  <a:schemeClr val="tx1"/>
                </a:solidFill>
                <a:latin typeface="IBM Plex Sans" panose="020B0503050000000000" pitchFamily="34" charset="0"/>
              </a:rPr>
              <a:t>Restrict Interview Creation </a:t>
            </a:r>
            <a:r>
              <a:rPr lang="en-US" dirty="0">
                <a:solidFill>
                  <a:schemeClr val="tx1"/>
                </a:solidFill>
                <a:latin typeface="IBM Plex Sans" panose="020B0503050000000000" pitchFamily="34" charset="0"/>
              </a:rPr>
              <a:t>- Users are not able to create interview</a:t>
            </a:r>
          </a:p>
          <a:p>
            <a:pPr marL="1089025" lvl="4" indent="-285750">
              <a:spcBef>
                <a:spcPts val="0"/>
              </a:spcBef>
              <a:spcAft>
                <a:spcPts val="400"/>
              </a:spcAft>
              <a:buFont typeface="Wingdings" panose="05000000000000000000" pitchFamily="2" charset="2"/>
              <a:buChar char="Ø"/>
            </a:pPr>
            <a:r>
              <a:rPr lang="en-US" dirty="0">
                <a:solidFill>
                  <a:schemeClr val="tx1"/>
                </a:solidFill>
                <a:latin typeface="IBM Plex Sans" panose="020B0503050000000000" pitchFamily="34" charset="0"/>
              </a:rPr>
              <a:t>By default all users with access to My </a:t>
            </a:r>
            <a:r>
              <a:rPr lang="en-US" dirty="0" err="1">
                <a:solidFill>
                  <a:schemeClr val="tx1"/>
                </a:solidFill>
                <a:latin typeface="IBM Plex Sans" panose="020B0503050000000000" pitchFamily="34" charset="0"/>
              </a:rPr>
              <a:t>Reqs</a:t>
            </a:r>
            <a:r>
              <a:rPr lang="en-US" dirty="0">
                <a:solidFill>
                  <a:schemeClr val="tx1"/>
                </a:solidFill>
                <a:latin typeface="IBM Plex Sans" panose="020B0503050000000000" pitchFamily="34" charset="0"/>
              </a:rPr>
              <a:t> will be able to Create Interviews.</a:t>
            </a:r>
          </a:p>
          <a:p>
            <a:pPr marL="1089025" lvl="4" indent="-285750">
              <a:spcBef>
                <a:spcPts val="0"/>
              </a:spcBef>
              <a:spcAft>
                <a:spcPts val="400"/>
              </a:spcAft>
              <a:buFont typeface="Wingdings" panose="05000000000000000000" pitchFamily="2" charset="2"/>
              <a:buChar char="Ø"/>
            </a:pPr>
            <a:r>
              <a:rPr lang="en-US" dirty="0">
                <a:solidFill>
                  <a:schemeClr val="tx1"/>
                </a:solidFill>
                <a:latin typeface="IBM Plex Sans" panose="020B0503050000000000" pitchFamily="34" charset="0"/>
              </a:rPr>
              <a:t>This privilege will turn OFF the privilege to Create Interviews.</a:t>
            </a:r>
          </a:p>
          <a:p>
            <a:pPr marL="1089025" lvl="4" indent="-285750">
              <a:spcBef>
                <a:spcPts val="0"/>
              </a:spcBef>
              <a:spcAft>
                <a:spcPts val="800"/>
              </a:spcAft>
              <a:buFont typeface="Wingdings" panose="05000000000000000000" pitchFamily="2" charset="2"/>
              <a:buChar char="Ø"/>
            </a:pPr>
            <a:r>
              <a:rPr lang="en-US" dirty="0">
                <a:solidFill>
                  <a:schemeClr val="tx1"/>
                </a:solidFill>
                <a:latin typeface="IBM Plex Sans" panose="020B0503050000000000" pitchFamily="34" charset="0"/>
              </a:rPr>
              <a:t>The default state of this privilege: Turned OFF (i.e. no restriction to create My Req interviews)</a:t>
            </a:r>
          </a:p>
          <a:p>
            <a:pPr marL="682625" lvl="2" indent="-285750">
              <a:spcBef>
                <a:spcPts val="0"/>
              </a:spcBef>
              <a:spcAft>
                <a:spcPts val="400"/>
              </a:spcAft>
              <a:buFont typeface="Courier New" panose="02070309020205020404" pitchFamily="49" charset="0"/>
              <a:buChar char="o"/>
            </a:pPr>
            <a:r>
              <a:rPr lang="en-US" b="1" dirty="0">
                <a:solidFill>
                  <a:schemeClr val="tx1"/>
                </a:solidFill>
                <a:latin typeface="IBM Plex Sans" panose="020B0503050000000000" pitchFamily="34" charset="0"/>
              </a:rPr>
              <a:t>Restrict Manage Interviews for ‘My </a:t>
            </a:r>
            <a:r>
              <a:rPr lang="en-US" b="1" dirty="0" err="1">
                <a:solidFill>
                  <a:schemeClr val="tx1"/>
                </a:solidFill>
                <a:latin typeface="IBM Plex Sans" panose="020B0503050000000000" pitchFamily="34" charset="0"/>
              </a:rPr>
              <a:t>Reqs</a:t>
            </a:r>
            <a:r>
              <a:rPr lang="en-US" b="1" dirty="0">
                <a:solidFill>
                  <a:schemeClr val="tx1"/>
                </a:solidFill>
                <a:latin typeface="IBM Plex Sans" panose="020B0503050000000000" pitchFamily="34" charset="0"/>
              </a:rPr>
              <a:t>’ </a:t>
            </a:r>
            <a:r>
              <a:rPr lang="en-US" dirty="0">
                <a:solidFill>
                  <a:schemeClr val="tx1"/>
                </a:solidFill>
                <a:latin typeface="IBM Plex Sans" panose="020B0503050000000000" pitchFamily="34" charset="0"/>
              </a:rPr>
              <a:t>- Users are not able to manage interviews for ‘My </a:t>
            </a:r>
            <a:r>
              <a:rPr lang="en-US" dirty="0" err="1">
                <a:solidFill>
                  <a:schemeClr val="tx1"/>
                </a:solidFill>
                <a:latin typeface="IBM Plex Sans" panose="020B0503050000000000" pitchFamily="34" charset="0"/>
              </a:rPr>
              <a:t>Reqs</a:t>
            </a:r>
            <a:r>
              <a:rPr lang="en-US" dirty="0">
                <a:solidFill>
                  <a:schemeClr val="tx1"/>
                </a:solidFill>
                <a:latin typeface="IBM Plex Sans" panose="020B0503050000000000" pitchFamily="34" charset="0"/>
              </a:rPr>
              <a:t>’ association</a:t>
            </a:r>
          </a:p>
          <a:p>
            <a:pPr marL="1089025" lvl="4" indent="-285750">
              <a:spcBef>
                <a:spcPts val="0"/>
              </a:spcBef>
              <a:spcAft>
                <a:spcPts val="400"/>
              </a:spcAft>
              <a:buFont typeface="Wingdings" panose="05000000000000000000" pitchFamily="2" charset="2"/>
              <a:buChar char="Ø"/>
            </a:pPr>
            <a:r>
              <a:rPr lang="en-US" dirty="0">
                <a:solidFill>
                  <a:schemeClr val="tx1"/>
                </a:solidFill>
                <a:latin typeface="IBM Plex Sans" panose="020B0503050000000000" pitchFamily="34" charset="0"/>
              </a:rPr>
              <a:t>By default all users with access to My </a:t>
            </a:r>
            <a:r>
              <a:rPr lang="en-US" dirty="0" err="1">
                <a:solidFill>
                  <a:schemeClr val="tx1"/>
                </a:solidFill>
                <a:latin typeface="IBM Plex Sans" panose="020B0503050000000000" pitchFamily="34" charset="0"/>
              </a:rPr>
              <a:t>Reqs</a:t>
            </a:r>
            <a:r>
              <a:rPr lang="en-US" dirty="0">
                <a:solidFill>
                  <a:schemeClr val="tx1"/>
                </a:solidFill>
                <a:latin typeface="IBM Plex Sans" panose="020B0503050000000000" pitchFamily="34" charset="0"/>
              </a:rPr>
              <a:t> will be able to Edit/Manage Interviews.</a:t>
            </a:r>
          </a:p>
          <a:p>
            <a:pPr marL="1089025" lvl="4" indent="-285750">
              <a:spcBef>
                <a:spcPts val="0"/>
              </a:spcBef>
              <a:spcAft>
                <a:spcPts val="400"/>
              </a:spcAft>
              <a:buFont typeface="Wingdings" panose="05000000000000000000" pitchFamily="2" charset="2"/>
              <a:buChar char="Ø"/>
            </a:pPr>
            <a:r>
              <a:rPr lang="en-US" dirty="0">
                <a:solidFill>
                  <a:schemeClr val="tx1"/>
                </a:solidFill>
                <a:latin typeface="IBM Plex Sans" panose="020B0503050000000000" pitchFamily="34" charset="0"/>
              </a:rPr>
              <a:t>This privilege will turn OFF the privilege to Edit/Manage Interviews.</a:t>
            </a:r>
          </a:p>
          <a:p>
            <a:pPr marL="1089025" lvl="4" indent="-285750">
              <a:spcBef>
                <a:spcPts val="0"/>
              </a:spcBef>
              <a:spcAft>
                <a:spcPts val="800"/>
              </a:spcAft>
              <a:buFont typeface="Wingdings" panose="05000000000000000000" pitchFamily="2" charset="2"/>
              <a:buChar char="Ø"/>
            </a:pPr>
            <a:r>
              <a:rPr lang="en-US" dirty="0">
                <a:solidFill>
                  <a:schemeClr val="tx1"/>
                </a:solidFill>
                <a:latin typeface="IBM Plex Sans" panose="020B0503050000000000" pitchFamily="34" charset="0"/>
              </a:rPr>
              <a:t>The default state of this privilege: Turned Off (i.e. No restriction to Edit/Manage My Req Interviews)</a:t>
            </a:r>
          </a:p>
          <a:p>
            <a:pPr marL="682625" lvl="2" indent="-285750">
              <a:spcBef>
                <a:spcPts val="0"/>
              </a:spcBef>
              <a:spcAft>
                <a:spcPts val="400"/>
              </a:spcAft>
              <a:buFont typeface="Courier New" panose="02070309020205020404" pitchFamily="49" charset="0"/>
              <a:buChar char="o"/>
            </a:pPr>
            <a:r>
              <a:rPr lang="en-US" b="1" dirty="0">
                <a:solidFill>
                  <a:schemeClr val="tx1"/>
                </a:solidFill>
                <a:latin typeface="IBM Plex Sans" panose="020B0503050000000000" pitchFamily="34" charset="0"/>
              </a:rPr>
              <a:t>View – ‘All Req’ Interviews </a:t>
            </a:r>
            <a:r>
              <a:rPr lang="en-US" dirty="0">
                <a:solidFill>
                  <a:schemeClr val="tx1"/>
                </a:solidFill>
                <a:latin typeface="IBM Plex Sans" panose="020B0503050000000000" pitchFamily="34" charset="0"/>
              </a:rPr>
              <a:t>-  gives users permission to view interviews that are part of ALL the </a:t>
            </a:r>
            <a:r>
              <a:rPr lang="en-US" dirty="0" err="1">
                <a:solidFill>
                  <a:schemeClr val="tx1"/>
                </a:solidFill>
                <a:latin typeface="IBM Plex Sans" panose="020B0503050000000000" pitchFamily="34" charset="0"/>
              </a:rPr>
              <a:t>reqs</a:t>
            </a:r>
            <a:r>
              <a:rPr lang="en-US" dirty="0">
                <a:solidFill>
                  <a:schemeClr val="tx1"/>
                </a:solidFill>
                <a:latin typeface="IBM Plex Sans" panose="020B0503050000000000" pitchFamily="34" charset="0"/>
              </a:rPr>
              <a:t> that the user has access to (based on the ALL Req privilege) </a:t>
            </a:r>
          </a:p>
          <a:p>
            <a:pPr marL="1089025" lvl="4" indent="-285750">
              <a:spcBef>
                <a:spcPts val="0"/>
              </a:spcBef>
              <a:spcAft>
                <a:spcPts val="400"/>
              </a:spcAft>
              <a:buFont typeface="Wingdings" panose="05000000000000000000" pitchFamily="2" charset="2"/>
              <a:buChar char="Ø"/>
            </a:pPr>
            <a:r>
              <a:rPr lang="en-US" dirty="0">
                <a:solidFill>
                  <a:schemeClr val="tx1"/>
                </a:solidFill>
                <a:latin typeface="IBM Plex Sans" panose="020B0503050000000000" pitchFamily="34" charset="0"/>
              </a:rPr>
              <a:t>The default state of this privilege: Turned OFF (i.e. Cannot View All Req Interviews)</a:t>
            </a:r>
          </a:p>
          <a:p>
            <a:pPr marL="285750" indent="-285750">
              <a:spcBef>
                <a:spcPts val="0"/>
              </a:spcBef>
              <a:buFont typeface="Arial" panose="020B0604020202020204" pitchFamily="34" charset="0"/>
              <a:buChar char="•"/>
            </a:pPr>
            <a:endParaRPr lang="en-US" dirty="0">
              <a:solidFill>
                <a:schemeClr val="tx1"/>
              </a:solidFill>
              <a:latin typeface="IBM Plex Sans" panose="020B0503050000000000" pitchFamily="34" charset="0"/>
            </a:endParaRPr>
          </a:p>
          <a:p>
            <a:pPr marL="285750" indent="-285750">
              <a:spcBef>
                <a:spcPts val="0"/>
              </a:spcBef>
              <a:buFont typeface="Arial" panose="020B0604020202020204" pitchFamily="34" charset="0"/>
              <a:buChar char="•"/>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5760405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 Admin Experience</a:t>
            </a:r>
          </a:p>
        </p:txBody>
      </p:sp>
      <p:sp>
        <p:nvSpPr>
          <p:cNvPr id="3" name="Content Placeholder 2"/>
          <p:cNvSpPr>
            <a:spLocks noGrp="1"/>
          </p:cNvSpPr>
          <p:nvPr>
            <p:ph idx="1"/>
          </p:nvPr>
        </p:nvSpPr>
        <p:spPr>
          <a:xfrm>
            <a:off x="370831" y="803705"/>
            <a:ext cx="8658035"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User Type Access</a:t>
            </a:r>
          </a:p>
          <a:p>
            <a:pPr>
              <a:spcBef>
                <a:spcPts val="0"/>
              </a:spcBef>
            </a:pPr>
            <a:r>
              <a:rPr lang="en-US" sz="1600" i="1" dirty="0">
                <a:solidFill>
                  <a:schemeClr val="tx1"/>
                </a:solidFill>
                <a:latin typeface="IBM Plex Sans" panose="020B0503050000000000" pitchFamily="34" charset="0"/>
              </a:rPr>
              <a:t>Workbench &gt; Tools &gt; Users &gt; User Types &gt; Edit Type permissions for User Type</a:t>
            </a:r>
          </a:p>
          <a:p>
            <a:pPr>
              <a:spcBef>
                <a:spcPts val="0"/>
              </a:spcBef>
            </a:pPr>
            <a:endParaRPr lang="en-US" sz="1600" i="1" dirty="0">
              <a:solidFill>
                <a:schemeClr val="tx1"/>
              </a:solidFill>
              <a:latin typeface="IBM Plex Sans" panose="020B0503050000000000" pitchFamily="34" charset="0"/>
            </a:endParaRPr>
          </a:p>
          <a:p>
            <a:pPr>
              <a:spcBef>
                <a:spcPts val="0"/>
              </a:spcBef>
            </a:pPr>
            <a:endParaRPr lang="en-US" sz="1600" i="1"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9" name="Picture 8">
            <a:extLst>
              <a:ext uri="{FF2B5EF4-FFF2-40B4-BE49-F238E27FC236}">
                <a16:creationId xmlns:a16="http://schemas.microsoft.com/office/drawing/2014/main" id="{B7E9AA1D-99F5-4E66-800F-A178AD737E6A}"/>
              </a:ext>
            </a:extLst>
          </p:cNvPr>
          <p:cNvPicPr>
            <a:picLocks noChangeAspect="1"/>
          </p:cNvPicPr>
          <p:nvPr/>
        </p:nvPicPr>
        <p:blipFill>
          <a:blip r:embed="rId2"/>
          <a:stretch>
            <a:fillRect/>
          </a:stretch>
        </p:blipFill>
        <p:spPr>
          <a:xfrm>
            <a:off x="2929947" y="1454259"/>
            <a:ext cx="3284106" cy="2359991"/>
          </a:xfrm>
          <a:prstGeom prst="rect">
            <a:avLst/>
          </a:prstGeom>
          <a:ln>
            <a:solidFill>
              <a:srgbClr val="0070C0"/>
            </a:solidFill>
          </a:ln>
        </p:spPr>
      </p:pic>
      <p:pic>
        <p:nvPicPr>
          <p:cNvPr id="10" name="Picture 9">
            <a:extLst>
              <a:ext uri="{FF2B5EF4-FFF2-40B4-BE49-F238E27FC236}">
                <a16:creationId xmlns:a16="http://schemas.microsoft.com/office/drawing/2014/main" id="{18C11759-AFDF-4D42-92D8-58956A404345}"/>
              </a:ext>
            </a:extLst>
          </p:cNvPr>
          <p:cNvPicPr>
            <a:picLocks noChangeAspect="1"/>
          </p:cNvPicPr>
          <p:nvPr/>
        </p:nvPicPr>
        <p:blipFill>
          <a:blip r:embed="rId3"/>
          <a:stretch>
            <a:fillRect/>
          </a:stretch>
        </p:blipFill>
        <p:spPr>
          <a:xfrm>
            <a:off x="2809465" y="3904904"/>
            <a:ext cx="3525070" cy="1120035"/>
          </a:xfrm>
          <a:prstGeom prst="rect">
            <a:avLst/>
          </a:prstGeom>
          <a:ln>
            <a:solidFill>
              <a:srgbClr val="0070C0"/>
            </a:solidFill>
          </a:ln>
        </p:spPr>
      </p:pic>
      <p:sp>
        <p:nvSpPr>
          <p:cNvPr id="5" name="Arrow: Curved Left 4">
            <a:extLst>
              <a:ext uri="{FF2B5EF4-FFF2-40B4-BE49-F238E27FC236}">
                <a16:creationId xmlns:a16="http://schemas.microsoft.com/office/drawing/2014/main" id="{98DD8123-ADC1-4020-B328-C72761B9CCD8}"/>
              </a:ext>
            </a:extLst>
          </p:cNvPr>
          <p:cNvSpPr/>
          <p:nvPr/>
        </p:nvSpPr>
        <p:spPr>
          <a:xfrm>
            <a:off x="6469750" y="2539787"/>
            <a:ext cx="671806" cy="1977002"/>
          </a:xfrm>
          <a:prstGeom prst="curvedLeftArrow">
            <a:avLst/>
          </a:prstGeom>
          <a:solidFill>
            <a:srgbClr val="0070C0"/>
          </a:solidFill>
          <a:ln>
            <a:solidFill>
              <a:srgbClr val="0070C0"/>
            </a:solidFill>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200" b="1" dirty="0" err="1">
              <a:ln w="22225">
                <a:solidFill>
                  <a:schemeClr val="accent2"/>
                </a:solidFill>
                <a:prstDash val="solid"/>
              </a:ln>
              <a:solidFill>
                <a:schemeClr val="accent2">
                  <a:lumMod val="40000"/>
                  <a:lumOff val="60000"/>
                </a:schemeClr>
              </a:solidFill>
              <a:latin typeface="Arial"/>
              <a:cs typeface="Arial"/>
            </a:endParaRPr>
          </a:p>
        </p:txBody>
      </p:sp>
      <p:sp>
        <p:nvSpPr>
          <p:cNvPr id="11" name="Rectangle 10">
            <a:extLst>
              <a:ext uri="{FF2B5EF4-FFF2-40B4-BE49-F238E27FC236}">
                <a16:creationId xmlns:a16="http://schemas.microsoft.com/office/drawing/2014/main" id="{42C07285-6869-4ECE-8259-86AD052381AC}"/>
              </a:ext>
            </a:extLst>
          </p:cNvPr>
          <p:cNvSpPr/>
          <p:nvPr/>
        </p:nvSpPr>
        <p:spPr>
          <a:xfrm>
            <a:off x="4572000" y="3533913"/>
            <a:ext cx="1573078" cy="124225"/>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12" name="Rectangle 11">
            <a:extLst>
              <a:ext uri="{FF2B5EF4-FFF2-40B4-BE49-F238E27FC236}">
                <a16:creationId xmlns:a16="http://schemas.microsoft.com/office/drawing/2014/main" id="{7B677DD0-5BFE-43C4-9798-91C34354D8AC}"/>
              </a:ext>
            </a:extLst>
          </p:cNvPr>
          <p:cNvSpPr/>
          <p:nvPr/>
        </p:nvSpPr>
        <p:spPr>
          <a:xfrm>
            <a:off x="3947258" y="4540036"/>
            <a:ext cx="2290809" cy="408068"/>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36798586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742950" y="2571750"/>
            <a:ext cx="7643813" cy="60785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2000" dirty="0">
                <a:solidFill>
                  <a:srgbClr val="000000"/>
                </a:solidFill>
                <a:latin typeface="IBM Plex Sans"/>
              </a:rPr>
              <a:t>Manage User Type Access</a:t>
            </a:r>
            <a:endParaRPr kumimoji="0" lang="en-US" sz="2000" b="0" i="0" u="none" strike="noStrike" kern="1200" cap="none" spc="0" normalizeH="0" baseline="0" noProof="0" dirty="0">
              <a:ln>
                <a:noFill/>
              </a:ln>
              <a:solidFill>
                <a:srgbClr val="000000"/>
              </a:solidFill>
              <a:effectLst/>
              <a:uLnTx/>
              <a:uFillTx/>
              <a:latin typeface="IBM Plex Sans"/>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33351368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 Admin Experience</a:t>
            </a:r>
          </a:p>
        </p:txBody>
      </p:sp>
      <p:sp>
        <p:nvSpPr>
          <p:cNvPr id="3" name="Content Placeholder 2"/>
          <p:cNvSpPr>
            <a:spLocks noGrp="1"/>
          </p:cNvSpPr>
          <p:nvPr>
            <p:ph idx="1"/>
          </p:nvPr>
        </p:nvSpPr>
        <p:spPr>
          <a:xfrm>
            <a:off x="377505" y="809204"/>
            <a:ext cx="8658035"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Home Page Tab</a:t>
            </a:r>
          </a:p>
          <a:p>
            <a:pPr marL="285750" indent="-285750">
              <a:spcBef>
                <a:spcPts val="0"/>
              </a:spcBef>
              <a:spcAft>
                <a:spcPts val="600"/>
              </a:spcAft>
              <a:buFont typeface="Arial" panose="020B0604020202020204" pitchFamily="34" charset="0"/>
              <a:buChar char="•"/>
            </a:pPr>
            <a:r>
              <a:rPr lang="en-US" dirty="0">
                <a:solidFill>
                  <a:schemeClr val="tx1"/>
                </a:solidFill>
                <a:latin typeface="IBM Plex Sans" panose="020B0503050000000000" pitchFamily="34" charset="0"/>
              </a:rPr>
              <a:t>The Interviews Tab is available on the BrassRing home page.</a:t>
            </a:r>
          </a:p>
          <a:p>
            <a:pPr marL="285750" indent="-285750">
              <a:spcBef>
                <a:spcPts val="0"/>
              </a:spcBef>
              <a:spcAft>
                <a:spcPts val="600"/>
              </a:spcAft>
              <a:buFont typeface="Arial" panose="020B0604020202020204" pitchFamily="34" charset="0"/>
              <a:buChar char="•"/>
            </a:pPr>
            <a:r>
              <a:rPr lang="en-US" dirty="0">
                <a:solidFill>
                  <a:schemeClr val="tx1"/>
                </a:solidFill>
                <a:latin typeface="IBM Plex Sans" panose="020B0503050000000000" pitchFamily="34" charset="0"/>
              </a:rPr>
              <a:t>The Interviews Tab can be configured in Workbench for each persona.</a:t>
            </a:r>
          </a:p>
          <a:p>
            <a:pPr marL="285750" indent="-285750">
              <a:spcBef>
                <a:spcPts val="0"/>
              </a:spcBef>
              <a:spcAft>
                <a:spcPts val="600"/>
              </a:spcAft>
              <a:buFont typeface="Arial" panose="020B0604020202020204" pitchFamily="34" charset="0"/>
              <a:buChar char="•"/>
            </a:pPr>
            <a:r>
              <a:rPr lang="en-US" dirty="0">
                <a:solidFill>
                  <a:schemeClr val="tx1"/>
                </a:solidFill>
                <a:latin typeface="IBM Plex Sans" panose="020B0503050000000000" pitchFamily="34" charset="0"/>
              </a:rPr>
              <a:t>New users (users who are accessing BrassRing for the first time) can have the tab automatically appear on their home page.</a:t>
            </a:r>
          </a:p>
          <a:p>
            <a:pPr marL="285750" indent="-285750">
              <a:spcBef>
                <a:spcPts val="0"/>
              </a:spcBef>
              <a:spcAft>
                <a:spcPts val="600"/>
              </a:spcAft>
              <a:buFont typeface="Arial" panose="020B0604020202020204" pitchFamily="34" charset="0"/>
              <a:buChar char="•"/>
            </a:pPr>
            <a:r>
              <a:rPr lang="en-US" dirty="0">
                <a:solidFill>
                  <a:schemeClr val="tx1"/>
                </a:solidFill>
                <a:latin typeface="IBM Plex Sans" panose="020B0503050000000000" pitchFamily="34" charset="0"/>
              </a:rPr>
              <a:t>Existing users will need to add the tab to their home page from the Edit Tab.</a:t>
            </a:r>
          </a:p>
          <a:p>
            <a:pPr marL="285750" indent="-285750">
              <a:spcBef>
                <a:spcPts val="0"/>
              </a:spcBef>
              <a:buFont typeface="Arial" panose="020B0604020202020204" pitchFamily="34" charset="0"/>
              <a:buChar char="•"/>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8" name="Picture 7">
            <a:extLst>
              <a:ext uri="{FF2B5EF4-FFF2-40B4-BE49-F238E27FC236}">
                <a16:creationId xmlns:a16="http://schemas.microsoft.com/office/drawing/2014/main" id="{D377D723-D0E0-4C3C-B605-5BC03BBC0689}"/>
              </a:ext>
            </a:extLst>
          </p:cNvPr>
          <p:cNvPicPr>
            <a:picLocks noChangeAspect="1"/>
          </p:cNvPicPr>
          <p:nvPr/>
        </p:nvPicPr>
        <p:blipFill>
          <a:blip r:embed="rId2"/>
          <a:stretch>
            <a:fillRect/>
          </a:stretch>
        </p:blipFill>
        <p:spPr>
          <a:xfrm>
            <a:off x="1318597" y="2670372"/>
            <a:ext cx="6506805" cy="2042334"/>
          </a:xfrm>
          <a:prstGeom prst="rect">
            <a:avLst/>
          </a:prstGeom>
          <a:ln>
            <a:solidFill>
              <a:srgbClr val="0070C0"/>
            </a:solidFill>
          </a:ln>
        </p:spPr>
      </p:pic>
    </p:spTree>
    <p:extLst>
      <p:ext uri="{BB962C8B-B14F-4D97-AF65-F5344CB8AC3E}">
        <p14:creationId xmlns:p14="http://schemas.microsoft.com/office/powerpoint/2010/main" val="36262275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 Admin Experience</a:t>
            </a:r>
          </a:p>
        </p:txBody>
      </p:sp>
      <p:sp>
        <p:nvSpPr>
          <p:cNvPr id="3" name="Content Placeholder 2"/>
          <p:cNvSpPr>
            <a:spLocks noGrp="1"/>
          </p:cNvSpPr>
          <p:nvPr>
            <p:ph idx="1"/>
          </p:nvPr>
        </p:nvSpPr>
        <p:spPr>
          <a:xfrm>
            <a:off x="377505" y="870154"/>
            <a:ext cx="8658035" cy="4273346"/>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Home Page Interviews Tab</a:t>
            </a:r>
          </a:p>
          <a:p>
            <a:pPr>
              <a:spcBef>
                <a:spcPts val="0"/>
              </a:spcBef>
            </a:pPr>
            <a:r>
              <a:rPr lang="en-US" i="1" dirty="0">
                <a:solidFill>
                  <a:schemeClr val="tx1"/>
                </a:solidFill>
                <a:latin typeface="IBM Plex Sans" panose="020B0503050000000000" pitchFamily="34" charset="0"/>
              </a:rPr>
              <a:t>Workbench &gt; Settings &gt; Home page administration &gt; Select Administer Homepage for specific Persona</a:t>
            </a:r>
          </a:p>
          <a:p>
            <a:pPr>
              <a:spcBef>
                <a:spcPts val="0"/>
              </a:spcBef>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10" name="Picture 9">
            <a:extLst>
              <a:ext uri="{FF2B5EF4-FFF2-40B4-BE49-F238E27FC236}">
                <a16:creationId xmlns:a16="http://schemas.microsoft.com/office/drawing/2014/main" id="{25C7F4E1-BB1B-438C-983A-EB6E25A4F3DE}"/>
              </a:ext>
            </a:extLst>
          </p:cNvPr>
          <p:cNvPicPr>
            <a:picLocks noChangeAspect="1"/>
          </p:cNvPicPr>
          <p:nvPr/>
        </p:nvPicPr>
        <p:blipFill>
          <a:blip r:embed="rId2"/>
          <a:stretch>
            <a:fillRect/>
          </a:stretch>
        </p:blipFill>
        <p:spPr>
          <a:xfrm>
            <a:off x="5203179" y="1689138"/>
            <a:ext cx="3499419" cy="2392530"/>
          </a:xfrm>
          <a:prstGeom prst="rect">
            <a:avLst/>
          </a:prstGeom>
          <a:ln>
            <a:solidFill>
              <a:srgbClr val="0070C0"/>
            </a:solidFill>
          </a:ln>
        </p:spPr>
      </p:pic>
      <p:pic>
        <p:nvPicPr>
          <p:cNvPr id="11" name="Picture 10">
            <a:extLst>
              <a:ext uri="{FF2B5EF4-FFF2-40B4-BE49-F238E27FC236}">
                <a16:creationId xmlns:a16="http://schemas.microsoft.com/office/drawing/2014/main" id="{1432CE2B-D6A3-457D-AC94-58A1F130369A}"/>
              </a:ext>
            </a:extLst>
          </p:cNvPr>
          <p:cNvPicPr>
            <a:picLocks noChangeAspect="1"/>
          </p:cNvPicPr>
          <p:nvPr/>
        </p:nvPicPr>
        <p:blipFill>
          <a:blip r:embed="rId3"/>
          <a:stretch>
            <a:fillRect/>
          </a:stretch>
        </p:blipFill>
        <p:spPr>
          <a:xfrm>
            <a:off x="377505" y="1786486"/>
            <a:ext cx="3755176" cy="2044334"/>
          </a:xfrm>
          <a:prstGeom prst="rect">
            <a:avLst/>
          </a:prstGeom>
          <a:ln>
            <a:solidFill>
              <a:srgbClr val="0070C0"/>
            </a:solidFill>
          </a:ln>
        </p:spPr>
      </p:pic>
      <p:sp>
        <p:nvSpPr>
          <p:cNvPr id="4" name="Rectangle 3">
            <a:extLst>
              <a:ext uri="{FF2B5EF4-FFF2-40B4-BE49-F238E27FC236}">
                <a16:creationId xmlns:a16="http://schemas.microsoft.com/office/drawing/2014/main" id="{6D2A9EB7-67CD-46C7-A5D8-94A3D8308D96}"/>
              </a:ext>
            </a:extLst>
          </p:cNvPr>
          <p:cNvSpPr/>
          <p:nvPr/>
        </p:nvSpPr>
        <p:spPr>
          <a:xfrm>
            <a:off x="2936929" y="2471733"/>
            <a:ext cx="480447" cy="163701"/>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cxnSp>
        <p:nvCxnSpPr>
          <p:cNvPr id="13" name="Straight Arrow Connector 12">
            <a:extLst>
              <a:ext uri="{FF2B5EF4-FFF2-40B4-BE49-F238E27FC236}">
                <a16:creationId xmlns:a16="http://schemas.microsoft.com/office/drawing/2014/main" id="{4FC9F439-427A-413B-92DA-AB36E155034C}"/>
              </a:ext>
            </a:extLst>
          </p:cNvPr>
          <p:cNvCxnSpPr>
            <a:cxnSpLocks/>
          </p:cNvCxnSpPr>
          <p:nvPr/>
        </p:nvCxnSpPr>
        <p:spPr>
          <a:xfrm>
            <a:off x="4367051" y="3014420"/>
            <a:ext cx="724142" cy="0"/>
          </a:xfrm>
          <a:prstGeom prst="straightConnector1">
            <a:avLst/>
          </a:prstGeom>
          <a:ln w="38100">
            <a:solidFill>
              <a:srgbClr val="0070C0"/>
            </a:solidFill>
            <a:tailEnd type="triangle"/>
          </a:ln>
          <a:effectLst/>
        </p:spPr>
        <p:style>
          <a:lnRef idx="2">
            <a:schemeClr val="accent1"/>
          </a:lnRef>
          <a:fillRef idx="0">
            <a:schemeClr val="accent1"/>
          </a:fillRef>
          <a:effectRef idx="1">
            <a:schemeClr val="accent1"/>
          </a:effectRef>
          <a:fontRef idx="minor">
            <a:schemeClr val="tx1"/>
          </a:fontRef>
        </p:style>
      </p:cxnSp>
      <p:sp>
        <p:nvSpPr>
          <p:cNvPr id="19" name="Rectangle 18">
            <a:extLst>
              <a:ext uri="{FF2B5EF4-FFF2-40B4-BE49-F238E27FC236}">
                <a16:creationId xmlns:a16="http://schemas.microsoft.com/office/drawing/2014/main" id="{2283D09D-F02C-420A-BF34-CED8E25577EE}"/>
              </a:ext>
            </a:extLst>
          </p:cNvPr>
          <p:cNvSpPr/>
          <p:nvPr/>
        </p:nvSpPr>
        <p:spPr>
          <a:xfrm>
            <a:off x="5226560" y="2259300"/>
            <a:ext cx="606637" cy="198392"/>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0" name="TextBox 19">
            <a:extLst>
              <a:ext uri="{FF2B5EF4-FFF2-40B4-BE49-F238E27FC236}">
                <a16:creationId xmlns:a16="http://schemas.microsoft.com/office/drawing/2014/main" id="{0EE911C5-10A8-417D-ABF8-3826A19667D4}"/>
              </a:ext>
            </a:extLst>
          </p:cNvPr>
          <p:cNvSpPr txBox="1"/>
          <p:nvPr/>
        </p:nvSpPr>
        <p:spPr>
          <a:xfrm>
            <a:off x="5182937" y="4185070"/>
            <a:ext cx="3790581" cy="715581"/>
          </a:xfrm>
          <a:prstGeom prst="rect">
            <a:avLst/>
          </a:prstGeom>
          <a:noFill/>
        </p:spPr>
        <p:txBody>
          <a:bodyPr wrap="square" rtlCol="0">
            <a:spAutoFit/>
          </a:bodyPr>
          <a:lstStyle/>
          <a:p>
            <a:r>
              <a:rPr lang="en-US" dirty="0"/>
              <a:t>Select the Interviews tab and use the arrow key to add the tab to the Selected Tabs section. Click Submit.</a:t>
            </a:r>
          </a:p>
        </p:txBody>
      </p:sp>
      <p:sp>
        <p:nvSpPr>
          <p:cNvPr id="21" name="Rectangle 20">
            <a:extLst>
              <a:ext uri="{FF2B5EF4-FFF2-40B4-BE49-F238E27FC236}">
                <a16:creationId xmlns:a16="http://schemas.microsoft.com/office/drawing/2014/main" id="{71F429F4-AABF-4759-816C-3F63F1EB8C8B}"/>
              </a:ext>
            </a:extLst>
          </p:cNvPr>
          <p:cNvSpPr/>
          <p:nvPr/>
        </p:nvSpPr>
        <p:spPr>
          <a:xfrm>
            <a:off x="5269424" y="3830821"/>
            <a:ext cx="356461" cy="198392"/>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2" name="TextBox 21">
            <a:extLst>
              <a:ext uri="{FF2B5EF4-FFF2-40B4-BE49-F238E27FC236}">
                <a16:creationId xmlns:a16="http://schemas.microsoft.com/office/drawing/2014/main" id="{4AA63622-F7DD-434A-BE18-9B706A6EC73C}"/>
              </a:ext>
            </a:extLst>
          </p:cNvPr>
          <p:cNvSpPr txBox="1"/>
          <p:nvPr/>
        </p:nvSpPr>
        <p:spPr>
          <a:xfrm>
            <a:off x="262178" y="4145270"/>
            <a:ext cx="4049336" cy="507831"/>
          </a:xfrm>
          <a:prstGeom prst="rect">
            <a:avLst/>
          </a:prstGeom>
          <a:noFill/>
        </p:spPr>
        <p:txBody>
          <a:bodyPr wrap="square" rtlCol="0">
            <a:spAutoFit/>
          </a:bodyPr>
          <a:lstStyle/>
          <a:p>
            <a:r>
              <a:rPr lang="en-US" b="1" u="sng" dirty="0"/>
              <a:t>Note: </a:t>
            </a:r>
            <a:r>
              <a:rPr lang="en-US" dirty="0"/>
              <a:t>Use the configure display icon        to choose the fields that should display in the grid view.</a:t>
            </a:r>
          </a:p>
        </p:txBody>
      </p:sp>
      <p:pic>
        <p:nvPicPr>
          <p:cNvPr id="23" name="Picture 22">
            <a:extLst>
              <a:ext uri="{FF2B5EF4-FFF2-40B4-BE49-F238E27FC236}">
                <a16:creationId xmlns:a16="http://schemas.microsoft.com/office/drawing/2014/main" id="{C8C0AD70-4B6C-4E26-BFE6-E7F28B0DE036}"/>
              </a:ext>
            </a:extLst>
          </p:cNvPr>
          <p:cNvPicPr>
            <a:picLocks noChangeAspect="1"/>
          </p:cNvPicPr>
          <p:nvPr/>
        </p:nvPicPr>
        <p:blipFill>
          <a:blip r:embed="rId4"/>
          <a:stretch>
            <a:fillRect/>
          </a:stretch>
        </p:blipFill>
        <p:spPr>
          <a:xfrm>
            <a:off x="3185434" y="4192270"/>
            <a:ext cx="215911" cy="196860"/>
          </a:xfrm>
          <a:prstGeom prst="rect">
            <a:avLst/>
          </a:prstGeom>
        </p:spPr>
      </p:pic>
    </p:spTree>
    <p:extLst>
      <p:ext uri="{BB962C8B-B14F-4D97-AF65-F5344CB8AC3E}">
        <p14:creationId xmlns:p14="http://schemas.microsoft.com/office/powerpoint/2010/main" val="40821535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742950" y="2571750"/>
            <a:ext cx="7643813" cy="60785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2000" dirty="0">
                <a:solidFill>
                  <a:srgbClr val="000000"/>
                </a:solidFill>
                <a:latin typeface="IBM Plex Sans"/>
              </a:rPr>
              <a:t>Set-up Home Page Tab</a:t>
            </a:r>
            <a:endParaRPr kumimoji="0" lang="en-US" sz="2000" b="0" i="0" u="none" strike="noStrike" kern="1200" cap="none" spc="0" normalizeH="0" baseline="0" noProof="0" dirty="0">
              <a:ln>
                <a:noFill/>
              </a:ln>
              <a:solidFill>
                <a:srgbClr val="000000"/>
              </a:solidFill>
              <a:effectLst/>
              <a:uLnTx/>
              <a:uFillTx/>
              <a:latin typeface="IBM Plex Sans"/>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3680732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 Admin Experience</a:t>
            </a:r>
          </a:p>
        </p:txBody>
      </p:sp>
      <p:sp>
        <p:nvSpPr>
          <p:cNvPr id="3" name="Content Placeholder 2"/>
          <p:cNvSpPr>
            <a:spLocks noGrp="1"/>
          </p:cNvSpPr>
          <p:nvPr>
            <p:ph idx="1"/>
          </p:nvPr>
        </p:nvSpPr>
        <p:spPr>
          <a:xfrm>
            <a:off x="377505" y="870154"/>
            <a:ext cx="8658035" cy="3999502"/>
          </a:xfrm>
        </p:spPr>
        <p:txBody>
          <a:bodyPr>
            <a:normAutofit/>
          </a:bodyPr>
          <a:lstStyle/>
          <a:p>
            <a:pPr>
              <a:spcBef>
                <a:spcPts val="0"/>
              </a:spcBef>
              <a:spcAft>
                <a:spcPts val="600"/>
              </a:spcAft>
            </a:pPr>
            <a:r>
              <a:rPr lang="en-US" sz="1600" b="1" dirty="0">
                <a:solidFill>
                  <a:schemeClr val="tx1"/>
                </a:solidFill>
                <a:latin typeface="+mj-lt"/>
              </a:rPr>
              <a:t>To-dos</a:t>
            </a:r>
          </a:p>
          <a:p>
            <a:pPr marL="285750" indent="-285750">
              <a:spcBef>
                <a:spcPts val="0"/>
              </a:spcBef>
              <a:buFont typeface="Arial" panose="020B0604020202020204" pitchFamily="34" charset="0"/>
              <a:buChar char="•"/>
            </a:pPr>
            <a:r>
              <a:rPr lang="en-US" dirty="0">
                <a:solidFill>
                  <a:schemeClr val="tx1"/>
                </a:solidFill>
                <a:latin typeface="+mj-lt"/>
              </a:rPr>
              <a:t>A user can create, manage, and track To-Dos associated with each interview.</a:t>
            </a:r>
          </a:p>
          <a:p>
            <a:pPr marL="285750" indent="-285750">
              <a:spcBef>
                <a:spcPts val="0"/>
              </a:spcBef>
              <a:buFont typeface="Arial" panose="020B0604020202020204" pitchFamily="34" charset="0"/>
              <a:buChar char="•"/>
            </a:pPr>
            <a:endParaRPr lang="en-US" dirty="0">
              <a:solidFill>
                <a:schemeClr val="tx1"/>
              </a:solidFill>
              <a:latin typeface="+mj-lt"/>
            </a:endParaRPr>
          </a:p>
          <a:p>
            <a:pPr marL="452437" lvl="3" indent="0">
              <a:spcBef>
                <a:spcPts val="0"/>
              </a:spcBef>
              <a:buNone/>
            </a:pPr>
            <a:r>
              <a:rPr lang="en-US" i="1" dirty="0">
                <a:solidFill>
                  <a:schemeClr val="tx1"/>
                </a:solidFill>
                <a:latin typeface="+mj-lt"/>
              </a:rPr>
              <a:t>BrassRing &gt; Candidates &gt; Manage Interviews</a:t>
            </a:r>
          </a:p>
          <a:p>
            <a:pPr>
              <a:spcBef>
                <a:spcPts val="0"/>
              </a:spcBef>
            </a:pPr>
            <a:endParaRPr lang="en-US" dirty="0">
              <a:solidFill>
                <a:schemeClr val="tx1"/>
              </a:solidFill>
              <a:latin typeface="+mj-lt"/>
            </a:endParaRPr>
          </a:p>
          <a:p>
            <a:pPr marL="285750" indent="-285750">
              <a:spcBef>
                <a:spcPts val="0"/>
              </a:spcBef>
              <a:buFont typeface="Arial" panose="020B0604020202020204" pitchFamily="34" charset="0"/>
              <a:buChar char="•"/>
            </a:pPr>
            <a:r>
              <a:rPr lang="en-US" dirty="0">
                <a:solidFill>
                  <a:schemeClr val="tx1"/>
                </a:solidFill>
                <a:latin typeface="+mj-lt"/>
              </a:rPr>
              <a:t>Default To-Do list:</a:t>
            </a:r>
          </a:p>
          <a:p>
            <a:pPr marL="682625" lvl="2" indent="-285750">
              <a:spcBef>
                <a:spcPts val="0"/>
              </a:spcBef>
              <a:buFont typeface="Courier New" panose="02070309020205020404" pitchFamily="49" charset="0"/>
              <a:buChar char="o"/>
            </a:pPr>
            <a:r>
              <a:rPr lang="en-US" dirty="0">
                <a:solidFill>
                  <a:schemeClr val="tx1"/>
                </a:solidFill>
                <a:latin typeface="+mj-lt"/>
              </a:rPr>
              <a:t>Arrange for Room</a:t>
            </a:r>
          </a:p>
          <a:p>
            <a:pPr marL="682625" lvl="2" indent="-285750">
              <a:spcBef>
                <a:spcPts val="0"/>
              </a:spcBef>
              <a:buFont typeface="Courier New" panose="02070309020205020404" pitchFamily="49" charset="0"/>
              <a:buChar char="o"/>
            </a:pPr>
            <a:r>
              <a:rPr lang="en-US" dirty="0">
                <a:solidFill>
                  <a:schemeClr val="tx1"/>
                </a:solidFill>
                <a:latin typeface="+mj-lt"/>
              </a:rPr>
              <a:t>Accommodation</a:t>
            </a:r>
          </a:p>
          <a:p>
            <a:pPr marL="682625" lvl="2" indent="-285750">
              <a:spcBef>
                <a:spcPts val="0"/>
              </a:spcBef>
              <a:buFont typeface="Courier New" panose="02070309020205020404" pitchFamily="49" charset="0"/>
              <a:buChar char="o"/>
            </a:pPr>
            <a:r>
              <a:rPr lang="en-US" dirty="0">
                <a:solidFill>
                  <a:schemeClr val="tx1"/>
                </a:solidFill>
                <a:latin typeface="+mj-lt"/>
              </a:rPr>
              <a:t>Web/Phone Meeting Details</a:t>
            </a:r>
          </a:p>
          <a:p>
            <a:pPr marL="682625" lvl="2" indent="-285750">
              <a:spcBef>
                <a:spcPts val="0"/>
              </a:spcBef>
              <a:buFont typeface="Courier New" panose="02070309020205020404" pitchFamily="49" charset="0"/>
              <a:buChar char="o"/>
            </a:pPr>
            <a:r>
              <a:rPr lang="en-US" dirty="0">
                <a:solidFill>
                  <a:schemeClr val="tx1"/>
                </a:solidFill>
                <a:latin typeface="+mj-lt"/>
              </a:rPr>
              <a:t>Travel</a:t>
            </a:r>
          </a:p>
          <a:p>
            <a:pPr marL="682625" lvl="2" indent="-285750">
              <a:spcBef>
                <a:spcPts val="0"/>
              </a:spcBef>
              <a:buFont typeface="Courier New" panose="02070309020205020404" pitchFamily="49" charset="0"/>
              <a:buChar char="o"/>
            </a:pPr>
            <a:r>
              <a:rPr lang="en-US" dirty="0">
                <a:solidFill>
                  <a:schemeClr val="tx1"/>
                </a:solidFill>
                <a:latin typeface="+mj-lt"/>
              </a:rPr>
              <a:t>Interview Agenda</a:t>
            </a:r>
          </a:p>
          <a:p>
            <a:pPr marL="682625" lvl="2" indent="-285750">
              <a:spcBef>
                <a:spcPts val="0"/>
              </a:spcBef>
              <a:buFont typeface="Courier New" panose="02070309020205020404" pitchFamily="49" charset="0"/>
              <a:buChar char="o"/>
            </a:pPr>
            <a:r>
              <a:rPr lang="en-US" dirty="0">
                <a:solidFill>
                  <a:schemeClr val="tx1"/>
                </a:solidFill>
                <a:latin typeface="+mj-lt"/>
              </a:rPr>
              <a:t>Security/Visitor Badge</a:t>
            </a:r>
          </a:p>
          <a:p>
            <a:pPr marL="682625" lvl="2" indent="-285750">
              <a:spcBef>
                <a:spcPts val="0"/>
              </a:spcBef>
              <a:buFont typeface="Courier New" panose="02070309020205020404" pitchFamily="49" charset="0"/>
              <a:buChar char="o"/>
            </a:pPr>
            <a:r>
              <a:rPr lang="en-US" dirty="0">
                <a:solidFill>
                  <a:schemeClr val="tx1"/>
                </a:solidFill>
                <a:latin typeface="+mj-lt"/>
              </a:rPr>
              <a:t>Post-Interview Assessment</a:t>
            </a:r>
          </a:p>
          <a:p>
            <a:pPr marL="682625" lvl="2" indent="-285750">
              <a:spcBef>
                <a:spcPts val="0"/>
              </a:spcBef>
              <a:buFont typeface="Courier New" panose="02070309020205020404" pitchFamily="49" charset="0"/>
              <a:buChar char="o"/>
            </a:pPr>
            <a:endParaRPr lang="en-US" dirty="0">
              <a:solidFill>
                <a:schemeClr val="tx1"/>
              </a:solidFill>
              <a:latin typeface="+mj-lt"/>
            </a:endParaRPr>
          </a:p>
          <a:p>
            <a:pPr marL="285750" indent="-285750">
              <a:spcBef>
                <a:spcPts val="0"/>
              </a:spcBef>
              <a:buFont typeface="Arial" panose="020B0604020202020204" pitchFamily="34" charset="0"/>
              <a:buChar char="•"/>
            </a:pPr>
            <a:r>
              <a:rPr lang="en-US" dirty="0">
                <a:solidFill>
                  <a:schemeClr val="tx1"/>
                </a:solidFill>
                <a:latin typeface="+mj-lt"/>
              </a:rPr>
              <a:t>The To-Do list can be customized.</a:t>
            </a:r>
          </a:p>
          <a:p>
            <a:pPr>
              <a:spcBef>
                <a:spcPts val="0"/>
              </a:spcBef>
            </a:pPr>
            <a:r>
              <a:rPr lang="en-US" dirty="0">
                <a:solidFill>
                  <a:schemeClr val="tx1"/>
                </a:solidFill>
                <a:latin typeface="+mj-lt"/>
              </a:rPr>
              <a:t> </a:t>
            </a:r>
          </a:p>
          <a:p>
            <a:pPr>
              <a:spcBef>
                <a:spcPts val="0"/>
              </a:spcBef>
            </a:pPr>
            <a:r>
              <a:rPr lang="en-US" dirty="0">
                <a:solidFill>
                  <a:schemeClr val="tx1"/>
                </a:solidFill>
                <a:latin typeface="+mj-lt"/>
              </a:rPr>
              <a:t>        </a:t>
            </a:r>
          </a:p>
          <a:p>
            <a:pPr>
              <a:spcBef>
                <a:spcPts val="0"/>
              </a:spcBef>
            </a:pPr>
            <a:endParaRPr lang="en-US" sz="1600" b="1"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8" name="Picture 7">
            <a:extLst>
              <a:ext uri="{FF2B5EF4-FFF2-40B4-BE49-F238E27FC236}">
                <a16:creationId xmlns:a16="http://schemas.microsoft.com/office/drawing/2014/main" id="{2792CAA6-E9ED-467A-B418-B152EB6EA5AA}"/>
              </a:ext>
            </a:extLst>
          </p:cNvPr>
          <p:cNvPicPr>
            <a:picLocks noChangeAspect="1"/>
          </p:cNvPicPr>
          <p:nvPr/>
        </p:nvPicPr>
        <p:blipFill>
          <a:blip r:embed="rId2"/>
          <a:stretch>
            <a:fillRect/>
          </a:stretch>
        </p:blipFill>
        <p:spPr>
          <a:xfrm>
            <a:off x="4135305" y="1916642"/>
            <a:ext cx="1413978" cy="2849979"/>
          </a:xfrm>
          <a:prstGeom prst="rect">
            <a:avLst/>
          </a:prstGeom>
          <a:ln>
            <a:solidFill>
              <a:schemeClr val="accent1"/>
            </a:solidFill>
          </a:ln>
        </p:spPr>
      </p:pic>
      <p:pic>
        <p:nvPicPr>
          <p:cNvPr id="9" name="Picture 8">
            <a:extLst>
              <a:ext uri="{FF2B5EF4-FFF2-40B4-BE49-F238E27FC236}">
                <a16:creationId xmlns:a16="http://schemas.microsoft.com/office/drawing/2014/main" id="{AFACD588-1CF3-4356-A9D3-4A7766C4CC86}"/>
              </a:ext>
            </a:extLst>
          </p:cNvPr>
          <p:cNvPicPr>
            <a:picLocks noChangeAspect="1"/>
          </p:cNvPicPr>
          <p:nvPr/>
        </p:nvPicPr>
        <p:blipFill>
          <a:blip r:embed="rId3"/>
          <a:stretch>
            <a:fillRect/>
          </a:stretch>
        </p:blipFill>
        <p:spPr>
          <a:xfrm>
            <a:off x="6161065" y="2051128"/>
            <a:ext cx="2794961" cy="2209530"/>
          </a:xfrm>
          <a:prstGeom prst="rect">
            <a:avLst/>
          </a:prstGeom>
          <a:ln>
            <a:solidFill>
              <a:schemeClr val="accent1"/>
            </a:solidFill>
          </a:ln>
        </p:spPr>
      </p:pic>
      <p:sp>
        <p:nvSpPr>
          <p:cNvPr id="5" name="Oval 4">
            <a:extLst>
              <a:ext uri="{FF2B5EF4-FFF2-40B4-BE49-F238E27FC236}">
                <a16:creationId xmlns:a16="http://schemas.microsoft.com/office/drawing/2014/main" id="{48B2E518-9B91-42E1-9368-7394149548EA}"/>
              </a:ext>
            </a:extLst>
          </p:cNvPr>
          <p:cNvSpPr/>
          <p:nvPr/>
        </p:nvSpPr>
        <p:spPr>
          <a:xfrm>
            <a:off x="4050514" y="4521998"/>
            <a:ext cx="1578769" cy="223195"/>
          </a:xfrm>
          <a:prstGeom prst="ellipse">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cxnSp>
        <p:nvCxnSpPr>
          <p:cNvPr id="11" name="Straight Arrow Connector 10">
            <a:extLst>
              <a:ext uri="{FF2B5EF4-FFF2-40B4-BE49-F238E27FC236}">
                <a16:creationId xmlns:a16="http://schemas.microsoft.com/office/drawing/2014/main" id="{6A925166-7284-4277-8546-3A81B87B0514}"/>
              </a:ext>
            </a:extLst>
          </p:cNvPr>
          <p:cNvCxnSpPr/>
          <p:nvPr/>
        </p:nvCxnSpPr>
        <p:spPr>
          <a:xfrm>
            <a:off x="5629283" y="3155894"/>
            <a:ext cx="407186" cy="0"/>
          </a:xfrm>
          <a:prstGeom prst="straightConnector1">
            <a:avLst/>
          </a:prstGeom>
          <a:ln w="28575">
            <a:solidFill>
              <a:schemeClr val="bg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278567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 Admin Experience</a:t>
            </a:r>
          </a:p>
        </p:txBody>
      </p:sp>
      <p:sp>
        <p:nvSpPr>
          <p:cNvPr id="3" name="Content Placeholder 2"/>
          <p:cNvSpPr>
            <a:spLocks noGrp="1"/>
          </p:cNvSpPr>
          <p:nvPr>
            <p:ph idx="1"/>
          </p:nvPr>
        </p:nvSpPr>
        <p:spPr>
          <a:xfrm>
            <a:off x="377505" y="870154"/>
            <a:ext cx="8658035"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To-dos</a:t>
            </a:r>
          </a:p>
          <a:p>
            <a:pPr>
              <a:spcBef>
                <a:spcPts val="0"/>
              </a:spcBef>
            </a:pPr>
            <a:r>
              <a:rPr lang="en-US" dirty="0">
                <a:solidFill>
                  <a:schemeClr val="tx1"/>
                </a:solidFill>
              </a:rPr>
              <a:t>To customize the To-Dos list so that we can optimize our interview manager workflow:</a:t>
            </a:r>
          </a:p>
          <a:p>
            <a:pPr>
              <a:spcBef>
                <a:spcPts val="0"/>
              </a:spcBef>
            </a:pPr>
            <a:endParaRPr lang="en-US" dirty="0">
              <a:solidFill>
                <a:schemeClr val="tx1"/>
              </a:solidFill>
              <a:latin typeface="IBM Plex Sans" panose="020B0503050000000000" pitchFamily="34" charset="0"/>
            </a:endParaRPr>
          </a:p>
          <a:p>
            <a:pPr marL="457200" lvl="3" indent="0">
              <a:spcBef>
                <a:spcPts val="0"/>
              </a:spcBef>
              <a:buNone/>
            </a:pPr>
            <a:r>
              <a:rPr lang="en-US" i="1" dirty="0">
                <a:solidFill>
                  <a:schemeClr val="tx1"/>
                </a:solidFill>
                <a:latin typeface="IBM Plex Sans" panose="020B0503050000000000" pitchFamily="34" charset="0"/>
              </a:rPr>
              <a:t>Workbench &gt; </a:t>
            </a:r>
            <a:r>
              <a:rPr lang="en-US" i="1" dirty="0">
                <a:solidFill>
                  <a:schemeClr val="tx1"/>
                </a:solidFill>
              </a:rPr>
              <a:t>Tools &gt; Interview Manager &gt; Manage To-Dos </a:t>
            </a:r>
          </a:p>
          <a:p>
            <a:pPr>
              <a:spcBef>
                <a:spcPts val="0"/>
              </a:spcBef>
            </a:pPr>
            <a:endParaRPr lang="en-US" i="1" dirty="0">
              <a:solidFill>
                <a:schemeClr val="tx1"/>
              </a:solidFill>
              <a:latin typeface="IBM Plex Sans" panose="020B0503050000000000" pitchFamily="34" charset="0"/>
            </a:endParaRPr>
          </a:p>
          <a:p>
            <a:pPr>
              <a:spcBef>
                <a:spcPts val="0"/>
              </a:spcBef>
            </a:pPr>
            <a:endParaRPr lang="en-US" i="1" dirty="0">
              <a:solidFill>
                <a:schemeClr val="tx1"/>
              </a:solidFill>
              <a:latin typeface="IBM Plex Sans" panose="020B0503050000000000" pitchFamily="34" charset="0"/>
            </a:endParaRPr>
          </a:p>
          <a:p>
            <a:pPr>
              <a:spcBef>
                <a:spcPts val="0"/>
              </a:spcBef>
            </a:pPr>
            <a:endParaRPr lang="en-US" sz="1600" b="1" dirty="0">
              <a:solidFill>
                <a:schemeClr val="tx1"/>
              </a:solidFill>
              <a:latin typeface="IBM Plex Sans" panose="020B0503050000000000" pitchFamily="34" charset="0"/>
            </a:endParaRPr>
          </a:p>
          <a:p>
            <a:pPr>
              <a:spcBef>
                <a:spcPts val="0"/>
              </a:spcBef>
            </a:pPr>
            <a:endParaRPr lang="en-US" sz="1600" b="1"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4" name="Picture 3">
            <a:extLst>
              <a:ext uri="{FF2B5EF4-FFF2-40B4-BE49-F238E27FC236}">
                <a16:creationId xmlns:a16="http://schemas.microsoft.com/office/drawing/2014/main" id="{BBA39379-5ABE-414A-8E1D-1A6548C3D0CB}"/>
              </a:ext>
            </a:extLst>
          </p:cNvPr>
          <p:cNvPicPr>
            <a:picLocks noChangeAspect="1"/>
          </p:cNvPicPr>
          <p:nvPr/>
        </p:nvPicPr>
        <p:blipFill>
          <a:blip r:embed="rId2"/>
          <a:stretch>
            <a:fillRect/>
          </a:stretch>
        </p:blipFill>
        <p:spPr>
          <a:xfrm>
            <a:off x="1038286" y="2257425"/>
            <a:ext cx="7067427" cy="1935949"/>
          </a:xfrm>
          <a:prstGeom prst="rect">
            <a:avLst/>
          </a:prstGeom>
          <a:ln>
            <a:solidFill>
              <a:schemeClr val="accent1"/>
            </a:solidFill>
          </a:ln>
        </p:spPr>
      </p:pic>
    </p:spTree>
    <p:extLst>
      <p:ext uri="{BB962C8B-B14F-4D97-AF65-F5344CB8AC3E}">
        <p14:creationId xmlns:p14="http://schemas.microsoft.com/office/powerpoint/2010/main" val="39837357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742950" y="2571750"/>
            <a:ext cx="7643813" cy="60785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IBM Plex Sans"/>
                <a:ea typeface="+mn-ea"/>
                <a:cs typeface="+mn-cs"/>
              </a:rPr>
              <a:t>Configure To-Dos</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15755788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 Admin Experience</a:t>
            </a:r>
          </a:p>
        </p:txBody>
      </p:sp>
      <p:sp>
        <p:nvSpPr>
          <p:cNvPr id="3" name="Content Placeholder 2"/>
          <p:cNvSpPr>
            <a:spLocks noGrp="1"/>
          </p:cNvSpPr>
          <p:nvPr>
            <p:ph idx="1"/>
          </p:nvPr>
        </p:nvSpPr>
        <p:spPr>
          <a:xfrm>
            <a:off x="377505" y="870154"/>
            <a:ext cx="8658035"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Calendar Integration</a:t>
            </a:r>
          </a:p>
          <a:p>
            <a:pPr marL="285750" indent="-285750">
              <a:spcBef>
                <a:spcPts val="0"/>
              </a:spcBef>
              <a:spcAft>
                <a:spcPts val="600"/>
              </a:spcAft>
              <a:buFont typeface="Arial" panose="020B0604020202020204" pitchFamily="34" charset="0"/>
              <a:buChar char="•"/>
            </a:pPr>
            <a:r>
              <a:rPr lang="en-US" dirty="0">
                <a:solidFill>
                  <a:schemeClr val="tx1"/>
                </a:solidFill>
                <a:latin typeface="+mj-lt"/>
              </a:rPr>
              <a:t>The Interview Manager allows users to look up the real-time availability of BrassRing users based on their calendars. </a:t>
            </a:r>
          </a:p>
          <a:p>
            <a:pPr marL="285750" indent="-285750">
              <a:spcBef>
                <a:spcPts val="0"/>
              </a:spcBef>
              <a:spcAft>
                <a:spcPts val="600"/>
              </a:spcAft>
              <a:buFont typeface="Arial" panose="020B0604020202020204" pitchFamily="34" charset="0"/>
              <a:buChar char="•"/>
            </a:pPr>
            <a:r>
              <a:rPr lang="en-US" dirty="0">
                <a:solidFill>
                  <a:schemeClr val="tx1"/>
                </a:solidFill>
                <a:latin typeface="+mj-lt"/>
              </a:rPr>
              <a:t>The Calendar Integration can be configured in Workbench for Office 365 and Google.</a:t>
            </a:r>
          </a:p>
          <a:p>
            <a:pPr marL="285750" indent="-285750">
              <a:spcBef>
                <a:spcPts val="0"/>
              </a:spcBef>
              <a:spcAft>
                <a:spcPts val="600"/>
              </a:spcAft>
              <a:buFont typeface="Arial" panose="020B0604020202020204" pitchFamily="34" charset="0"/>
              <a:buChar char="•"/>
            </a:pPr>
            <a:r>
              <a:rPr lang="en-US" dirty="0">
                <a:solidFill>
                  <a:schemeClr val="tx1"/>
                </a:solidFill>
                <a:latin typeface="+mj-lt"/>
              </a:rPr>
              <a:t>The Calendar Integration is not required in order to use Interview Manager.</a:t>
            </a:r>
          </a:p>
          <a:p>
            <a:pPr marL="285750" indent="-285750">
              <a:spcBef>
                <a:spcPts val="0"/>
              </a:spcBef>
              <a:spcAft>
                <a:spcPts val="600"/>
              </a:spcAft>
              <a:buFont typeface="Arial" panose="020B0604020202020204" pitchFamily="34" charset="0"/>
              <a:buChar char="•"/>
            </a:pPr>
            <a:r>
              <a:rPr lang="en-US" dirty="0">
                <a:solidFill>
                  <a:schemeClr val="tx1"/>
                </a:solidFill>
                <a:latin typeface="+mj-lt"/>
              </a:rPr>
              <a:t>Coordinators are able to view if interviewers are scheduled for other interviews from within BrassRing.</a:t>
            </a:r>
          </a:p>
          <a:p>
            <a:pPr marL="285750" indent="-285750">
              <a:spcBef>
                <a:spcPts val="0"/>
              </a:spcBef>
              <a:spcAft>
                <a:spcPts val="600"/>
              </a:spcAft>
              <a:buFont typeface="Arial" panose="020B0604020202020204" pitchFamily="34" charset="0"/>
              <a:buChar char="•"/>
            </a:pPr>
            <a:r>
              <a:rPr lang="en-US" dirty="0">
                <a:solidFill>
                  <a:schemeClr val="tx1"/>
                </a:solidFill>
                <a:latin typeface="+mj-lt"/>
              </a:rPr>
              <a:t>Three different Calendar Integration options in Workbench:</a:t>
            </a:r>
          </a:p>
          <a:p>
            <a:pPr marL="682625" lvl="2" indent="-285750">
              <a:spcBef>
                <a:spcPts val="0"/>
              </a:spcBef>
              <a:spcAft>
                <a:spcPts val="600"/>
              </a:spcAft>
              <a:buFont typeface="Courier New" panose="02070309020205020404" pitchFamily="49" charset="0"/>
              <a:buChar char="o"/>
            </a:pPr>
            <a:r>
              <a:rPr lang="en-US" b="1" dirty="0">
                <a:solidFill>
                  <a:schemeClr val="tx1"/>
                </a:solidFill>
                <a:latin typeface="+mj-lt"/>
              </a:rPr>
              <a:t>None</a:t>
            </a:r>
            <a:r>
              <a:rPr lang="en-US" dirty="0">
                <a:solidFill>
                  <a:schemeClr val="tx1"/>
                </a:solidFill>
                <a:latin typeface="+mj-lt"/>
              </a:rPr>
              <a:t> – No access to users’ calendars.</a:t>
            </a:r>
          </a:p>
          <a:p>
            <a:pPr marL="682625" lvl="2" indent="-285750">
              <a:spcBef>
                <a:spcPts val="0"/>
              </a:spcBef>
              <a:spcAft>
                <a:spcPts val="600"/>
              </a:spcAft>
              <a:buFont typeface="Courier New" panose="02070309020205020404" pitchFamily="49" charset="0"/>
              <a:buChar char="o"/>
            </a:pPr>
            <a:r>
              <a:rPr lang="en-US" b="1" dirty="0">
                <a:solidFill>
                  <a:schemeClr val="tx1"/>
                </a:solidFill>
                <a:latin typeface="+mn-lt"/>
              </a:rPr>
              <a:t>Basic</a:t>
            </a:r>
            <a:r>
              <a:rPr lang="en-US" dirty="0">
                <a:solidFill>
                  <a:schemeClr val="tx1"/>
                </a:solidFill>
                <a:latin typeface="+mn-lt"/>
              </a:rPr>
              <a:t> - BrassRing provides an inbuilt Office 365 or Google app to validate the integration. For Staging use, it is only intended for testing and validating the integration by connecting to the organization’s Office 365 or Google calendar, giving consent to the BrassRing app, and getting the free or busy schedule of the users in their organization.</a:t>
            </a:r>
          </a:p>
          <a:p>
            <a:pPr marL="682625" lvl="2" indent="-285750">
              <a:spcBef>
                <a:spcPts val="0"/>
              </a:spcBef>
              <a:spcAft>
                <a:spcPts val="600"/>
              </a:spcAft>
              <a:buFont typeface="Courier New" panose="02070309020205020404" pitchFamily="49" charset="0"/>
              <a:buChar char="o"/>
            </a:pPr>
            <a:r>
              <a:rPr lang="en-US" b="1" dirty="0">
                <a:solidFill>
                  <a:schemeClr val="tx1"/>
                </a:solidFill>
                <a:latin typeface="+mn-lt"/>
              </a:rPr>
              <a:t>Advanced</a:t>
            </a:r>
            <a:r>
              <a:rPr lang="en-US" dirty="0">
                <a:solidFill>
                  <a:schemeClr val="tx1"/>
                </a:solidFill>
                <a:latin typeface="+mn-lt"/>
              </a:rPr>
              <a:t> - For Production use, clients should register their own app in Microsoft Azure Portal and then enter the App Key and App Secret in Workbench. With the Advanced configuration, the client has an option to decide between User Consent or Admin Consent for the app. </a:t>
            </a: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1803408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 Admin Experience</a:t>
            </a:r>
          </a:p>
        </p:txBody>
      </p:sp>
      <p:sp>
        <p:nvSpPr>
          <p:cNvPr id="3" name="Content Placeholder 2"/>
          <p:cNvSpPr>
            <a:spLocks noGrp="1"/>
          </p:cNvSpPr>
          <p:nvPr>
            <p:ph idx="1"/>
          </p:nvPr>
        </p:nvSpPr>
        <p:spPr>
          <a:xfrm>
            <a:off x="221456" y="870154"/>
            <a:ext cx="8658035"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Calendar Integration</a:t>
            </a:r>
          </a:p>
          <a:p>
            <a:pPr>
              <a:spcBef>
                <a:spcPts val="0"/>
              </a:spcBef>
              <a:spcAft>
                <a:spcPts val="600"/>
              </a:spcAft>
            </a:pPr>
            <a:r>
              <a:rPr lang="en-US" i="1" dirty="0">
                <a:solidFill>
                  <a:schemeClr val="tx1"/>
                </a:solidFill>
                <a:latin typeface="+mn-lt"/>
              </a:rPr>
              <a:t>Workbench &gt; Tools &gt; Interview Manager &gt; Calendar Integration</a:t>
            </a:r>
            <a:r>
              <a:rPr lang="en-US" i="1" dirty="0">
                <a:solidFill>
                  <a:schemeClr val="tx1"/>
                </a:solidFill>
              </a:rPr>
              <a:t> </a:t>
            </a:r>
          </a:p>
          <a:p>
            <a:pPr>
              <a:spcBef>
                <a:spcPts val="0"/>
              </a:spcBef>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5" name="Picture 4">
            <a:extLst>
              <a:ext uri="{FF2B5EF4-FFF2-40B4-BE49-F238E27FC236}">
                <a16:creationId xmlns:a16="http://schemas.microsoft.com/office/drawing/2014/main" id="{5D975E2D-4A01-4BBA-B833-0293C6D52997}"/>
              </a:ext>
            </a:extLst>
          </p:cNvPr>
          <p:cNvPicPr>
            <a:picLocks noChangeAspect="1"/>
          </p:cNvPicPr>
          <p:nvPr/>
        </p:nvPicPr>
        <p:blipFill>
          <a:blip r:embed="rId2"/>
          <a:stretch>
            <a:fillRect/>
          </a:stretch>
        </p:blipFill>
        <p:spPr>
          <a:xfrm>
            <a:off x="459535" y="1554067"/>
            <a:ext cx="2834847" cy="2930467"/>
          </a:xfrm>
          <a:prstGeom prst="rect">
            <a:avLst/>
          </a:prstGeom>
          <a:ln>
            <a:solidFill>
              <a:schemeClr val="accent1"/>
            </a:solidFill>
          </a:ln>
        </p:spPr>
      </p:pic>
      <p:pic>
        <p:nvPicPr>
          <p:cNvPr id="8" name="Picture 7">
            <a:extLst>
              <a:ext uri="{FF2B5EF4-FFF2-40B4-BE49-F238E27FC236}">
                <a16:creationId xmlns:a16="http://schemas.microsoft.com/office/drawing/2014/main" id="{A84266B9-1AAE-4A75-B722-455A4F32E1F6}"/>
              </a:ext>
            </a:extLst>
          </p:cNvPr>
          <p:cNvPicPr>
            <a:picLocks noChangeAspect="1"/>
          </p:cNvPicPr>
          <p:nvPr/>
        </p:nvPicPr>
        <p:blipFill>
          <a:blip r:embed="rId3"/>
          <a:stretch>
            <a:fillRect/>
          </a:stretch>
        </p:blipFill>
        <p:spPr>
          <a:xfrm>
            <a:off x="4572000" y="1565576"/>
            <a:ext cx="2748010" cy="2918958"/>
          </a:xfrm>
          <a:prstGeom prst="rect">
            <a:avLst/>
          </a:prstGeom>
          <a:ln>
            <a:solidFill>
              <a:schemeClr val="accent1"/>
            </a:solidFill>
          </a:ln>
        </p:spPr>
      </p:pic>
      <p:cxnSp>
        <p:nvCxnSpPr>
          <p:cNvPr id="9" name="Straight Arrow Connector 8">
            <a:extLst>
              <a:ext uri="{FF2B5EF4-FFF2-40B4-BE49-F238E27FC236}">
                <a16:creationId xmlns:a16="http://schemas.microsoft.com/office/drawing/2014/main" id="{CDCEFA9B-117C-4B75-86EB-87EAC1DA37FE}"/>
              </a:ext>
            </a:extLst>
          </p:cNvPr>
          <p:cNvCxnSpPr>
            <a:cxnSpLocks/>
          </p:cNvCxnSpPr>
          <p:nvPr/>
        </p:nvCxnSpPr>
        <p:spPr>
          <a:xfrm>
            <a:off x="3450431" y="2913133"/>
            <a:ext cx="778669" cy="0"/>
          </a:xfrm>
          <a:prstGeom prst="straightConnector1">
            <a:avLst/>
          </a:prstGeom>
          <a:ln w="28575">
            <a:solidFill>
              <a:schemeClr val="bg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246233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Admin</a:t>
            </a:r>
          </a:p>
        </p:txBody>
      </p:sp>
      <p:sp>
        <p:nvSpPr>
          <p:cNvPr id="3" name="Content Placeholder 2"/>
          <p:cNvSpPr>
            <a:spLocks noGrp="1"/>
          </p:cNvSpPr>
          <p:nvPr>
            <p:ph idx="1"/>
          </p:nvPr>
        </p:nvSpPr>
        <p:spPr>
          <a:xfrm>
            <a:off x="216977" y="809204"/>
            <a:ext cx="8818564"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Calendar Integration – Basic (for Office 365)</a:t>
            </a: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
        <p:nvSpPr>
          <p:cNvPr id="10" name="TextBox 9">
            <a:extLst>
              <a:ext uri="{FF2B5EF4-FFF2-40B4-BE49-F238E27FC236}">
                <a16:creationId xmlns:a16="http://schemas.microsoft.com/office/drawing/2014/main" id="{2DB4168B-F531-4C9B-A353-35389661AF9A}"/>
              </a:ext>
            </a:extLst>
          </p:cNvPr>
          <p:cNvSpPr txBox="1"/>
          <p:nvPr/>
        </p:nvSpPr>
        <p:spPr>
          <a:xfrm>
            <a:off x="227282" y="1128668"/>
            <a:ext cx="347116" cy="300082"/>
          </a:xfrm>
          <a:prstGeom prst="rect">
            <a:avLst/>
          </a:prstGeom>
          <a:noFill/>
        </p:spPr>
        <p:txBody>
          <a:bodyPr wrap="square" rtlCol="0">
            <a:spAutoFit/>
          </a:bodyPr>
          <a:lstStyle/>
          <a:p>
            <a:r>
              <a:rPr lang="en-US" b="1" dirty="0">
                <a:solidFill>
                  <a:schemeClr val="bg1">
                    <a:lumMod val="50000"/>
                    <a:lumOff val="50000"/>
                  </a:schemeClr>
                </a:solidFill>
              </a:rPr>
              <a:t>1.</a:t>
            </a:r>
          </a:p>
        </p:txBody>
      </p:sp>
      <p:sp>
        <p:nvSpPr>
          <p:cNvPr id="13" name="TextBox 12">
            <a:extLst>
              <a:ext uri="{FF2B5EF4-FFF2-40B4-BE49-F238E27FC236}">
                <a16:creationId xmlns:a16="http://schemas.microsoft.com/office/drawing/2014/main" id="{99A92362-2638-4A05-BB77-DEA61643CF8F}"/>
              </a:ext>
            </a:extLst>
          </p:cNvPr>
          <p:cNvSpPr txBox="1"/>
          <p:nvPr/>
        </p:nvSpPr>
        <p:spPr>
          <a:xfrm>
            <a:off x="5140217" y="1110162"/>
            <a:ext cx="347116" cy="300082"/>
          </a:xfrm>
          <a:prstGeom prst="rect">
            <a:avLst/>
          </a:prstGeom>
          <a:noFill/>
        </p:spPr>
        <p:txBody>
          <a:bodyPr wrap="square" rtlCol="0">
            <a:spAutoFit/>
          </a:bodyPr>
          <a:lstStyle/>
          <a:p>
            <a:r>
              <a:rPr lang="en-US" b="1" dirty="0">
                <a:solidFill>
                  <a:schemeClr val="bg1">
                    <a:lumMod val="50000"/>
                    <a:lumOff val="50000"/>
                  </a:schemeClr>
                </a:solidFill>
              </a:rPr>
              <a:t>2.</a:t>
            </a:r>
          </a:p>
        </p:txBody>
      </p:sp>
      <p:pic>
        <p:nvPicPr>
          <p:cNvPr id="5" name="Picture 4">
            <a:extLst>
              <a:ext uri="{FF2B5EF4-FFF2-40B4-BE49-F238E27FC236}">
                <a16:creationId xmlns:a16="http://schemas.microsoft.com/office/drawing/2014/main" id="{18E62929-C3AD-4A2B-A523-FBC5B4E170DC}"/>
              </a:ext>
            </a:extLst>
          </p:cNvPr>
          <p:cNvPicPr>
            <a:picLocks noChangeAspect="1"/>
          </p:cNvPicPr>
          <p:nvPr/>
        </p:nvPicPr>
        <p:blipFill>
          <a:blip r:embed="rId3"/>
          <a:stretch>
            <a:fillRect/>
          </a:stretch>
        </p:blipFill>
        <p:spPr>
          <a:xfrm>
            <a:off x="1354628" y="3881201"/>
            <a:ext cx="6024846" cy="906189"/>
          </a:xfrm>
          <a:prstGeom prst="rect">
            <a:avLst/>
          </a:prstGeom>
          <a:ln>
            <a:solidFill>
              <a:schemeClr val="accent1"/>
            </a:solidFill>
          </a:ln>
        </p:spPr>
      </p:pic>
      <p:sp>
        <p:nvSpPr>
          <p:cNvPr id="14" name="TextBox 13">
            <a:extLst>
              <a:ext uri="{FF2B5EF4-FFF2-40B4-BE49-F238E27FC236}">
                <a16:creationId xmlns:a16="http://schemas.microsoft.com/office/drawing/2014/main" id="{CFAC0646-99CE-476D-9539-9E881960994B}"/>
              </a:ext>
            </a:extLst>
          </p:cNvPr>
          <p:cNvSpPr txBox="1"/>
          <p:nvPr/>
        </p:nvSpPr>
        <p:spPr>
          <a:xfrm>
            <a:off x="915148" y="3858495"/>
            <a:ext cx="347116" cy="300082"/>
          </a:xfrm>
          <a:prstGeom prst="rect">
            <a:avLst/>
          </a:prstGeom>
          <a:noFill/>
        </p:spPr>
        <p:txBody>
          <a:bodyPr wrap="square" rtlCol="0">
            <a:spAutoFit/>
          </a:bodyPr>
          <a:lstStyle/>
          <a:p>
            <a:r>
              <a:rPr lang="en-US" b="1" dirty="0">
                <a:solidFill>
                  <a:schemeClr val="bg1">
                    <a:lumMod val="50000"/>
                    <a:lumOff val="50000"/>
                  </a:schemeClr>
                </a:solidFill>
              </a:rPr>
              <a:t>3.</a:t>
            </a:r>
          </a:p>
        </p:txBody>
      </p:sp>
      <p:pic>
        <p:nvPicPr>
          <p:cNvPr id="15" name="Picture 14">
            <a:extLst>
              <a:ext uri="{FF2B5EF4-FFF2-40B4-BE49-F238E27FC236}">
                <a16:creationId xmlns:a16="http://schemas.microsoft.com/office/drawing/2014/main" id="{B2935D05-FA88-4562-857B-E2EEC41AD2CE}"/>
              </a:ext>
            </a:extLst>
          </p:cNvPr>
          <p:cNvPicPr>
            <a:picLocks noChangeAspect="1"/>
          </p:cNvPicPr>
          <p:nvPr/>
        </p:nvPicPr>
        <p:blipFill>
          <a:blip r:embed="rId4"/>
          <a:stretch>
            <a:fillRect/>
          </a:stretch>
        </p:blipFill>
        <p:spPr>
          <a:xfrm>
            <a:off x="5496913" y="1136620"/>
            <a:ext cx="1565646" cy="2565554"/>
          </a:xfrm>
          <a:prstGeom prst="rect">
            <a:avLst/>
          </a:prstGeom>
          <a:ln>
            <a:solidFill>
              <a:schemeClr val="accent1"/>
            </a:solidFill>
          </a:ln>
        </p:spPr>
      </p:pic>
      <p:sp>
        <p:nvSpPr>
          <p:cNvPr id="16" name="Oval 15">
            <a:extLst>
              <a:ext uri="{FF2B5EF4-FFF2-40B4-BE49-F238E27FC236}">
                <a16:creationId xmlns:a16="http://schemas.microsoft.com/office/drawing/2014/main" id="{4E624E34-23D5-4E3B-AD2D-778DA0D2E3FC}"/>
              </a:ext>
            </a:extLst>
          </p:cNvPr>
          <p:cNvSpPr/>
          <p:nvPr/>
        </p:nvSpPr>
        <p:spPr>
          <a:xfrm>
            <a:off x="5800705" y="3858495"/>
            <a:ext cx="1671133" cy="300082"/>
          </a:xfrm>
          <a:prstGeom prst="ellipse">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17" name="TextBox 16">
            <a:extLst>
              <a:ext uri="{FF2B5EF4-FFF2-40B4-BE49-F238E27FC236}">
                <a16:creationId xmlns:a16="http://schemas.microsoft.com/office/drawing/2014/main" id="{FB8C21A9-79FC-4B02-97CC-DC7FD99AD6E5}"/>
              </a:ext>
            </a:extLst>
          </p:cNvPr>
          <p:cNvSpPr txBox="1"/>
          <p:nvPr/>
        </p:nvSpPr>
        <p:spPr>
          <a:xfrm>
            <a:off x="810468" y="2859437"/>
            <a:ext cx="2126461" cy="300082"/>
          </a:xfrm>
          <a:prstGeom prst="rect">
            <a:avLst/>
          </a:prstGeom>
          <a:noFill/>
        </p:spPr>
        <p:txBody>
          <a:bodyPr wrap="square" rtlCol="0">
            <a:spAutoFit/>
          </a:bodyPr>
          <a:lstStyle/>
          <a:p>
            <a:endParaRPr lang="en-US" dirty="0"/>
          </a:p>
        </p:txBody>
      </p:sp>
      <p:pic>
        <p:nvPicPr>
          <p:cNvPr id="18" name="Picture 17">
            <a:extLst>
              <a:ext uri="{FF2B5EF4-FFF2-40B4-BE49-F238E27FC236}">
                <a16:creationId xmlns:a16="http://schemas.microsoft.com/office/drawing/2014/main" id="{E65E0569-B8EB-427C-930A-BD7A7E2DCED3}"/>
              </a:ext>
            </a:extLst>
          </p:cNvPr>
          <p:cNvPicPr>
            <a:picLocks noChangeAspect="1"/>
          </p:cNvPicPr>
          <p:nvPr/>
        </p:nvPicPr>
        <p:blipFill>
          <a:blip r:embed="rId5"/>
          <a:stretch>
            <a:fillRect/>
          </a:stretch>
        </p:blipFill>
        <p:spPr>
          <a:xfrm>
            <a:off x="686597" y="1136620"/>
            <a:ext cx="2181316" cy="1783294"/>
          </a:xfrm>
          <a:prstGeom prst="rect">
            <a:avLst/>
          </a:prstGeom>
          <a:ln>
            <a:solidFill>
              <a:schemeClr val="accent1"/>
            </a:solidFill>
          </a:ln>
        </p:spPr>
      </p:pic>
      <p:sp>
        <p:nvSpPr>
          <p:cNvPr id="19" name="TextBox 18">
            <a:extLst>
              <a:ext uri="{FF2B5EF4-FFF2-40B4-BE49-F238E27FC236}">
                <a16:creationId xmlns:a16="http://schemas.microsoft.com/office/drawing/2014/main" id="{7B44FA92-A485-4719-B268-41B3DF6F98B8}"/>
              </a:ext>
            </a:extLst>
          </p:cNvPr>
          <p:cNvSpPr txBox="1"/>
          <p:nvPr/>
        </p:nvSpPr>
        <p:spPr>
          <a:xfrm>
            <a:off x="2867914" y="1190845"/>
            <a:ext cx="2254276" cy="1131079"/>
          </a:xfrm>
          <a:prstGeom prst="rect">
            <a:avLst/>
          </a:prstGeom>
          <a:noFill/>
        </p:spPr>
        <p:txBody>
          <a:bodyPr wrap="square" rtlCol="0">
            <a:spAutoFit/>
          </a:bodyPr>
          <a:lstStyle/>
          <a:p>
            <a:r>
              <a:rPr lang="en-US" dirty="0"/>
              <a:t>User logs in using Office 365 credentials. This login URL can be configured in Workbench with the Advanced configuration.</a:t>
            </a:r>
          </a:p>
        </p:txBody>
      </p:sp>
      <p:sp>
        <p:nvSpPr>
          <p:cNvPr id="20" name="TextBox 19">
            <a:extLst>
              <a:ext uri="{FF2B5EF4-FFF2-40B4-BE49-F238E27FC236}">
                <a16:creationId xmlns:a16="http://schemas.microsoft.com/office/drawing/2014/main" id="{2DDA72B4-45AD-42DD-96BD-ABB7D72EEF40}"/>
              </a:ext>
            </a:extLst>
          </p:cNvPr>
          <p:cNvSpPr txBox="1"/>
          <p:nvPr/>
        </p:nvSpPr>
        <p:spPr>
          <a:xfrm>
            <a:off x="7031316" y="1190845"/>
            <a:ext cx="2254276" cy="715581"/>
          </a:xfrm>
          <a:prstGeom prst="rect">
            <a:avLst/>
          </a:prstGeom>
          <a:noFill/>
        </p:spPr>
        <p:txBody>
          <a:bodyPr wrap="square" rtlCol="0">
            <a:spAutoFit/>
          </a:bodyPr>
          <a:lstStyle/>
          <a:p>
            <a:r>
              <a:rPr lang="en-US" dirty="0"/>
              <a:t>User gives consent to allow to read calendar from BrassRing.</a:t>
            </a:r>
          </a:p>
        </p:txBody>
      </p:sp>
      <p:sp>
        <p:nvSpPr>
          <p:cNvPr id="21" name="TextBox 20">
            <a:extLst>
              <a:ext uri="{FF2B5EF4-FFF2-40B4-BE49-F238E27FC236}">
                <a16:creationId xmlns:a16="http://schemas.microsoft.com/office/drawing/2014/main" id="{892992B8-FBA3-46AE-B3EF-2846714E2F48}"/>
              </a:ext>
            </a:extLst>
          </p:cNvPr>
          <p:cNvSpPr txBox="1"/>
          <p:nvPr/>
        </p:nvSpPr>
        <p:spPr>
          <a:xfrm>
            <a:off x="1354628" y="3324605"/>
            <a:ext cx="3863569" cy="507831"/>
          </a:xfrm>
          <a:prstGeom prst="rect">
            <a:avLst/>
          </a:prstGeom>
          <a:noFill/>
        </p:spPr>
        <p:txBody>
          <a:bodyPr wrap="square" rtlCol="0">
            <a:spAutoFit/>
          </a:bodyPr>
          <a:lstStyle/>
          <a:p>
            <a:r>
              <a:rPr lang="en-US" dirty="0"/>
              <a:t>Connect your calendar label changes to Signed in to Office 365 Calendar. </a:t>
            </a:r>
          </a:p>
        </p:txBody>
      </p:sp>
    </p:spTree>
    <p:extLst>
      <p:ext uri="{BB962C8B-B14F-4D97-AF65-F5344CB8AC3E}">
        <p14:creationId xmlns:p14="http://schemas.microsoft.com/office/powerpoint/2010/main" val="27843130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 Admin Experience</a:t>
            </a:r>
          </a:p>
        </p:txBody>
      </p:sp>
      <p:sp>
        <p:nvSpPr>
          <p:cNvPr id="3" name="Content Placeholder 2"/>
          <p:cNvSpPr>
            <a:spLocks noGrp="1"/>
          </p:cNvSpPr>
          <p:nvPr>
            <p:ph idx="1"/>
          </p:nvPr>
        </p:nvSpPr>
        <p:spPr>
          <a:xfrm>
            <a:off x="377505" y="803705"/>
            <a:ext cx="8658035"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Calendar Integration</a:t>
            </a:r>
          </a:p>
          <a:p>
            <a:pPr marL="285750" indent="-285750">
              <a:spcBef>
                <a:spcPts val="0"/>
              </a:spcBef>
              <a:buFont typeface="Arial" panose="020B0604020202020204" pitchFamily="34" charset="0"/>
              <a:buChar char="•"/>
            </a:pPr>
            <a:r>
              <a:rPr lang="en-US" dirty="0">
                <a:solidFill>
                  <a:schemeClr val="tx1"/>
                </a:solidFill>
                <a:latin typeface="+mj-lt"/>
              </a:rPr>
              <a:t>Example of Basic Calendar Integration set-up: </a:t>
            </a:r>
          </a:p>
          <a:p>
            <a:pPr>
              <a:spcBef>
                <a:spcPts val="0"/>
              </a:spcBef>
            </a:pPr>
            <a:r>
              <a:rPr lang="en-US" dirty="0">
                <a:solidFill>
                  <a:schemeClr val="tx1"/>
                </a:solidFill>
                <a:latin typeface="+mj-lt"/>
              </a:rPr>
              <a:t>       The </a:t>
            </a:r>
            <a:r>
              <a:rPr lang="en-US" i="1" dirty="0">
                <a:solidFill>
                  <a:schemeClr val="tx1"/>
                </a:solidFill>
                <a:latin typeface="+mj-lt"/>
              </a:rPr>
              <a:t>“Connect your calendar” </a:t>
            </a:r>
            <a:r>
              <a:rPr lang="en-US" dirty="0">
                <a:solidFill>
                  <a:schemeClr val="tx1"/>
                </a:solidFill>
                <a:latin typeface="+mj-lt"/>
              </a:rPr>
              <a:t>link from the Manage Schedules page allows the users to access their    </a:t>
            </a:r>
          </a:p>
          <a:p>
            <a:pPr>
              <a:spcBef>
                <a:spcPts val="0"/>
              </a:spcBef>
            </a:pPr>
            <a:r>
              <a:rPr lang="en-US" dirty="0">
                <a:solidFill>
                  <a:schemeClr val="tx1"/>
                </a:solidFill>
                <a:latin typeface="+mj-lt"/>
              </a:rPr>
              <a:t>       account (Office 365 or Google) and give consent to the BrassRing application to access their calendars.   </a:t>
            </a:r>
          </a:p>
          <a:p>
            <a:pPr marL="285750" indent="-285750">
              <a:spcBef>
                <a:spcPts val="0"/>
              </a:spcBef>
              <a:buFont typeface="Arial" panose="020B0604020202020204" pitchFamily="34" charset="0"/>
              <a:buChar char="•"/>
            </a:pPr>
            <a:endParaRPr lang="en-US" sz="1600" dirty="0">
              <a:solidFill>
                <a:schemeClr val="tx1"/>
              </a:solidFill>
              <a:latin typeface="+mj-lt"/>
            </a:endParaRPr>
          </a:p>
          <a:p>
            <a:pPr marL="285750" indent="-285750">
              <a:spcBef>
                <a:spcPts val="0"/>
              </a:spcBef>
              <a:buFont typeface="Arial" panose="020B0604020202020204" pitchFamily="34" charset="0"/>
              <a:buChar char="•"/>
            </a:pPr>
            <a:endParaRPr lang="en-US" sz="1600" dirty="0">
              <a:solidFill>
                <a:schemeClr val="tx1"/>
              </a:solidFill>
              <a:latin typeface="+mj-lt"/>
            </a:endParaRPr>
          </a:p>
          <a:p>
            <a:pPr marL="285750" indent="-285750">
              <a:spcBef>
                <a:spcPts val="0"/>
              </a:spcBef>
              <a:buFont typeface="Arial" panose="020B0604020202020204" pitchFamily="34" charset="0"/>
              <a:buChar char="•"/>
            </a:pPr>
            <a:endParaRPr lang="en-US" sz="1600" dirty="0">
              <a:solidFill>
                <a:schemeClr val="tx1"/>
              </a:solidFill>
              <a:latin typeface="+mj-lt"/>
            </a:endParaRPr>
          </a:p>
          <a:p>
            <a:pPr marL="285750" indent="-285750">
              <a:spcBef>
                <a:spcPts val="0"/>
              </a:spcBef>
              <a:buFont typeface="Arial" panose="020B0604020202020204" pitchFamily="34" charset="0"/>
              <a:buChar char="•"/>
            </a:pPr>
            <a:endParaRPr lang="en-US" sz="1600" dirty="0">
              <a:solidFill>
                <a:schemeClr val="tx1"/>
              </a:solidFill>
              <a:latin typeface="+mj-lt"/>
            </a:endParaRPr>
          </a:p>
          <a:p>
            <a:pPr marL="285750" indent="-285750">
              <a:spcBef>
                <a:spcPts val="0"/>
              </a:spcBef>
              <a:buFont typeface="Arial" panose="020B0604020202020204" pitchFamily="34" charset="0"/>
              <a:buChar char="•"/>
            </a:pPr>
            <a:endParaRPr lang="en-US" sz="1600" dirty="0">
              <a:solidFill>
                <a:schemeClr val="tx1"/>
              </a:solidFill>
              <a:latin typeface="+mj-lt"/>
            </a:endParaRPr>
          </a:p>
          <a:p>
            <a:pPr marL="285750" indent="-285750">
              <a:spcBef>
                <a:spcPts val="0"/>
              </a:spcBef>
              <a:buFont typeface="Arial" panose="020B0604020202020204" pitchFamily="34" charset="0"/>
              <a:buChar char="•"/>
            </a:pPr>
            <a:endParaRPr lang="en-US" sz="1600" dirty="0">
              <a:solidFill>
                <a:schemeClr val="tx1"/>
              </a:solidFill>
              <a:latin typeface="+mj-lt"/>
            </a:endParaRPr>
          </a:p>
          <a:p>
            <a:pPr>
              <a:spcBef>
                <a:spcPts val="0"/>
              </a:spcBef>
            </a:pPr>
            <a:endParaRPr lang="en-US" u="sng" dirty="0">
              <a:solidFill>
                <a:schemeClr val="tx1"/>
              </a:solidFill>
              <a:latin typeface="+mj-lt"/>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11" name="Picture 10">
            <a:extLst>
              <a:ext uri="{FF2B5EF4-FFF2-40B4-BE49-F238E27FC236}">
                <a16:creationId xmlns:a16="http://schemas.microsoft.com/office/drawing/2014/main" id="{44CA7B8F-470A-490E-B572-30BE2E00D3D8}"/>
              </a:ext>
            </a:extLst>
          </p:cNvPr>
          <p:cNvPicPr>
            <a:picLocks noChangeAspect="1"/>
          </p:cNvPicPr>
          <p:nvPr/>
        </p:nvPicPr>
        <p:blipFill>
          <a:blip r:embed="rId3"/>
          <a:stretch>
            <a:fillRect/>
          </a:stretch>
        </p:blipFill>
        <p:spPr>
          <a:xfrm>
            <a:off x="622620" y="1900954"/>
            <a:ext cx="8035503" cy="1182980"/>
          </a:xfrm>
          <a:prstGeom prst="rect">
            <a:avLst/>
          </a:prstGeom>
          <a:ln>
            <a:solidFill>
              <a:schemeClr val="accent1"/>
            </a:solidFill>
          </a:ln>
        </p:spPr>
      </p:pic>
      <p:sp>
        <p:nvSpPr>
          <p:cNvPr id="12" name="Oval 11">
            <a:extLst>
              <a:ext uri="{FF2B5EF4-FFF2-40B4-BE49-F238E27FC236}">
                <a16:creationId xmlns:a16="http://schemas.microsoft.com/office/drawing/2014/main" id="{D46C8EC6-AFE6-48CB-86E5-3759C6C467DE}"/>
              </a:ext>
            </a:extLst>
          </p:cNvPr>
          <p:cNvSpPr/>
          <p:nvPr/>
        </p:nvSpPr>
        <p:spPr>
          <a:xfrm>
            <a:off x="7432842" y="1910466"/>
            <a:ext cx="1333654" cy="223195"/>
          </a:xfrm>
          <a:prstGeom prst="ellipse">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pic>
        <p:nvPicPr>
          <p:cNvPr id="4" name="Picture 3">
            <a:extLst>
              <a:ext uri="{FF2B5EF4-FFF2-40B4-BE49-F238E27FC236}">
                <a16:creationId xmlns:a16="http://schemas.microsoft.com/office/drawing/2014/main" id="{53E7F0F3-62C1-43B0-86ED-DA24A8D67AEA}"/>
              </a:ext>
            </a:extLst>
          </p:cNvPr>
          <p:cNvPicPr>
            <a:picLocks noChangeAspect="1"/>
          </p:cNvPicPr>
          <p:nvPr/>
        </p:nvPicPr>
        <p:blipFill>
          <a:blip r:embed="rId4"/>
          <a:stretch>
            <a:fillRect/>
          </a:stretch>
        </p:blipFill>
        <p:spPr>
          <a:xfrm>
            <a:off x="621788" y="3492794"/>
            <a:ext cx="8035503" cy="1198934"/>
          </a:xfrm>
          <a:prstGeom prst="rect">
            <a:avLst/>
          </a:prstGeom>
          <a:ln>
            <a:solidFill>
              <a:schemeClr val="accent1"/>
            </a:solidFill>
          </a:ln>
        </p:spPr>
      </p:pic>
      <p:sp>
        <p:nvSpPr>
          <p:cNvPr id="9" name="Oval 8">
            <a:extLst>
              <a:ext uri="{FF2B5EF4-FFF2-40B4-BE49-F238E27FC236}">
                <a16:creationId xmlns:a16="http://schemas.microsoft.com/office/drawing/2014/main" id="{C364A99F-1166-4142-86F9-A02B05B3B3BE}"/>
              </a:ext>
            </a:extLst>
          </p:cNvPr>
          <p:cNvSpPr/>
          <p:nvPr/>
        </p:nvSpPr>
        <p:spPr>
          <a:xfrm>
            <a:off x="6613902" y="3497485"/>
            <a:ext cx="1470269" cy="278166"/>
          </a:xfrm>
          <a:prstGeom prst="ellipse">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5" name="Arrow: Down 4">
            <a:extLst>
              <a:ext uri="{FF2B5EF4-FFF2-40B4-BE49-F238E27FC236}">
                <a16:creationId xmlns:a16="http://schemas.microsoft.com/office/drawing/2014/main" id="{9AE04020-6FB0-4BB7-965E-810402ABDF8D}"/>
              </a:ext>
            </a:extLst>
          </p:cNvPr>
          <p:cNvSpPr/>
          <p:nvPr/>
        </p:nvSpPr>
        <p:spPr>
          <a:xfrm>
            <a:off x="4367051" y="3155893"/>
            <a:ext cx="120115" cy="275949"/>
          </a:xfrm>
          <a:prstGeom prst="downArrow">
            <a:avLst/>
          </a:prstGeom>
          <a:solidFill>
            <a:schemeClr val="bg1">
              <a:lumMod val="25000"/>
              <a:lumOff val="75000"/>
            </a:schemeClr>
          </a:solidFill>
          <a:ln w="57150">
            <a:solidFill>
              <a:schemeClr val="bg1">
                <a:lumMod val="50000"/>
                <a:lumOff val="50000"/>
              </a:schemeClr>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3074564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742950" y="2571750"/>
            <a:ext cx="7643813" cy="60785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IBM Plex Sans"/>
                <a:ea typeface="+mn-ea"/>
                <a:cs typeface="+mn-cs"/>
              </a:rPr>
              <a:t>Configure Calendar Integration</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2144219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Resources</a:t>
            </a:r>
          </a:p>
        </p:txBody>
      </p:sp>
      <p:sp>
        <p:nvSpPr>
          <p:cNvPr id="3" name="Content Placeholder 2"/>
          <p:cNvSpPr>
            <a:spLocks noGrp="1"/>
          </p:cNvSpPr>
          <p:nvPr>
            <p:ph idx="1"/>
          </p:nvPr>
        </p:nvSpPr>
        <p:spPr>
          <a:xfrm>
            <a:off x="300039" y="890202"/>
            <a:ext cx="8222456" cy="3864879"/>
          </a:xfrm>
        </p:spPr>
        <p:txBody>
          <a:bodyPr>
            <a:normAutofit/>
          </a:bodyPr>
          <a:lstStyle/>
          <a:p>
            <a:pPr lvl="0">
              <a:spcAft>
                <a:spcPts val="600"/>
              </a:spcAft>
            </a:pPr>
            <a:r>
              <a:rPr lang="en-US" sz="1600" b="1" dirty="0">
                <a:solidFill>
                  <a:schemeClr val="tx1"/>
                </a:solidFill>
                <a:latin typeface="+mn-lt"/>
              </a:rPr>
              <a:t>Interview Management </a:t>
            </a:r>
          </a:p>
          <a:p>
            <a:pPr>
              <a:spcBef>
                <a:spcPts val="0"/>
              </a:spcBef>
            </a:pPr>
            <a:r>
              <a:rPr lang="en-US" u="sng" dirty="0">
                <a:latin typeface="+mn-lt"/>
                <a:hlinkClick r:id="rId2"/>
              </a:rPr>
              <a:t>https://www.ibm.com/support/knowledgecenter/SSEUFV/16_InterviewManagement/top.html</a:t>
            </a:r>
            <a:endParaRPr lang="en-US" u="sng" dirty="0">
              <a:latin typeface="+mn-lt"/>
            </a:endParaRPr>
          </a:p>
          <a:p>
            <a:pPr>
              <a:spcBef>
                <a:spcPts val="0"/>
              </a:spcBef>
            </a:pPr>
            <a:endParaRPr lang="en-US" u="sng" dirty="0">
              <a:latin typeface="+mn-lt"/>
            </a:endParaRPr>
          </a:p>
          <a:p>
            <a:pPr>
              <a:spcBef>
                <a:spcPts val="0"/>
              </a:spcBef>
            </a:pPr>
            <a:r>
              <a:rPr lang="en-US" dirty="0">
                <a:latin typeface="+mn-lt"/>
              </a:rPr>
              <a:t> </a:t>
            </a:r>
          </a:p>
          <a:p>
            <a:pPr>
              <a:spcBef>
                <a:spcPts val="0"/>
              </a:spcBef>
            </a:pPr>
            <a:r>
              <a:rPr lang="en-US" sz="1600" b="1" dirty="0">
                <a:solidFill>
                  <a:schemeClr val="tx1"/>
                </a:solidFill>
                <a:latin typeface="IBM Plex Sans" panose="020B0503050000000000" pitchFamily="34" charset="0"/>
              </a:rPr>
              <a:t>Interview Manager Configuration</a:t>
            </a:r>
          </a:p>
          <a:p>
            <a:pPr>
              <a:spcBef>
                <a:spcPts val="600"/>
              </a:spcBef>
            </a:pPr>
            <a:r>
              <a:rPr lang="en-US" dirty="0">
                <a:hlinkClick r:id="rId3"/>
              </a:rPr>
              <a:t>https://www.ibm.com/support/knowledgecenter/SSEUFV/2_Configuration/17_ConfiguringIM/top.html</a:t>
            </a:r>
            <a:endParaRPr lang="en-US" dirty="0"/>
          </a:p>
          <a:p>
            <a:pPr>
              <a:spcBef>
                <a:spcPts val="600"/>
              </a:spcBef>
            </a:pPr>
            <a:endParaRPr lang="en-US" sz="1600" dirty="0">
              <a:latin typeface="IBM Plex Sans" panose="020B0503050000000000" pitchFamily="34" charset="0"/>
            </a:endParaRPr>
          </a:p>
          <a:p>
            <a:pPr>
              <a:spcBef>
                <a:spcPts val="600"/>
              </a:spcBef>
            </a:pPr>
            <a:r>
              <a:rPr lang="en-US" sz="1600" b="1" dirty="0">
                <a:solidFill>
                  <a:schemeClr val="tx1"/>
                </a:solidFill>
                <a:latin typeface="IBM Plex Sans" panose="020B0503050000000000" pitchFamily="34" charset="0"/>
              </a:rPr>
              <a:t>Interview Manager FAQs</a:t>
            </a:r>
          </a:p>
          <a:p>
            <a:pPr>
              <a:spcBef>
                <a:spcPts val="600"/>
              </a:spcBef>
            </a:pPr>
            <a:r>
              <a:rPr lang="en-US" dirty="0">
                <a:latin typeface="IBM Plex Sans" panose="020B0503050000000000" pitchFamily="34" charset="0"/>
                <a:hlinkClick r:id="rId4"/>
              </a:rPr>
              <a:t>https://www.ibm.com/support/knowledgecenter/SSEUFV/1a_FAQs/9_InterviewManagerFAQ.html</a:t>
            </a:r>
            <a:endParaRPr lang="en-US" dirty="0">
              <a:latin typeface="IBM Plex Sans" panose="020B0503050000000000" pitchFamily="34" charset="0"/>
            </a:endParaRPr>
          </a:p>
          <a:p>
            <a:pPr>
              <a:spcBef>
                <a:spcPts val="600"/>
              </a:spcBef>
            </a:pPr>
            <a:endParaRPr lang="en-US" dirty="0">
              <a:latin typeface="IBM Plex Sans" panose="020B0503050000000000" pitchFamily="34" charset="0"/>
            </a:endParaRPr>
          </a:p>
        </p:txBody>
      </p:sp>
    </p:spTree>
    <p:extLst>
      <p:ext uri="{BB962C8B-B14F-4D97-AF65-F5344CB8AC3E}">
        <p14:creationId xmlns:p14="http://schemas.microsoft.com/office/powerpoint/2010/main" val="39891220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8726215" cy="357471"/>
          </a:xfrm>
        </p:spPr>
        <p:txBody>
          <a:bodyPr/>
          <a:lstStyle/>
          <a:p>
            <a:pPr algn="ctr"/>
            <a:r>
              <a:rPr lang="en-US" dirty="0"/>
              <a:t>March VIRTUAL TRAINING SESSIONS</a:t>
            </a:r>
            <a:endParaRPr lang="en-US" sz="1600" i="1" dirty="0">
              <a:latin typeface="IBM Plex Sans" charset="0"/>
              <a:ea typeface="IBM Plex Sans" charset="0"/>
              <a:cs typeface="IBM Plex Sans" charset="0"/>
            </a:endParaRPr>
          </a:p>
        </p:txBody>
      </p:sp>
      <p:graphicFrame>
        <p:nvGraphicFramePr>
          <p:cNvPr id="3" name="Table 2">
            <a:extLst>
              <a:ext uri="{FF2B5EF4-FFF2-40B4-BE49-F238E27FC236}">
                <a16:creationId xmlns:a16="http://schemas.microsoft.com/office/drawing/2014/main" id="{3C167B89-1E38-4EF7-9127-C289B5579B9D}"/>
              </a:ext>
            </a:extLst>
          </p:cNvPr>
          <p:cNvGraphicFramePr>
            <a:graphicFrameLocks noGrp="1"/>
          </p:cNvGraphicFramePr>
          <p:nvPr/>
        </p:nvGraphicFramePr>
        <p:xfrm>
          <a:off x="228600" y="762213"/>
          <a:ext cx="8726214" cy="4183232"/>
        </p:xfrm>
        <a:graphic>
          <a:graphicData uri="http://schemas.openxmlformats.org/drawingml/2006/table">
            <a:tbl>
              <a:tblPr firstRow="1" bandRow="1">
                <a:tableStyleId>{93296810-A885-4BE3-A3E7-6D5BEEA58F35}</a:tableStyleId>
              </a:tblPr>
              <a:tblGrid>
                <a:gridCol w="1246602">
                  <a:extLst>
                    <a:ext uri="{9D8B030D-6E8A-4147-A177-3AD203B41FA5}">
                      <a16:colId xmlns:a16="http://schemas.microsoft.com/office/drawing/2014/main" val="1350891789"/>
                    </a:ext>
                  </a:extLst>
                </a:gridCol>
                <a:gridCol w="1246602">
                  <a:extLst>
                    <a:ext uri="{9D8B030D-6E8A-4147-A177-3AD203B41FA5}">
                      <a16:colId xmlns:a16="http://schemas.microsoft.com/office/drawing/2014/main" val="1325881092"/>
                    </a:ext>
                  </a:extLst>
                </a:gridCol>
                <a:gridCol w="1246602">
                  <a:extLst>
                    <a:ext uri="{9D8B030D-6E8A-4147-A177-3AD203B41FA5}">
                      <a16:colId xmlns:a16="http://schemas.microsoft.com/office/drawing/2014/main" val="1573733701"/>
                    </a:ext>
                  </a:extLst>
                </a:gridCol>
                <a:gridCol w="1246602">
                  <a:extLst>
                    <a:ext uri="{9D8B030D-6E8A-4147-A177-3AD203B41FA5}">
                      <a16:colId xmlns:a16="http://schemas.microsoft.com/office/drawing/2014/main" val="515021033"/>
                    </a:ext>
                  </a:extLst>
                </a:gridCol>
                <a:gridCol w="1246602">
                  <a:extLst>
                    <a:ext uri="{9D8B030D-6E8A-4147-A177-3AD203B41FA5}">
                      <a16:colId xmlns:a16="http://schemas.microsoft.com/office/drawing/2014/main" val="1806861775"/>
                    </a:ext>
                  </a:extLst>
                </a:gridCol>
                <a:gridCol w="1246602">
                  <a:extLst>
                    <a:ext uri="{9D8B030D-6E8A-4147-A177-3AD203B41FA5}">
                      <a16:colId xmlns:a16="http://schemas.microsoft.com/office/drawing/2014/main" val="4008877000"/>
                    </a:ext>
                  </a:extLst>
                </a:gridCol>
                <a:gridCol w="1246602">
                  <a:extLst>
                    <a:ext uri="{9D8B030D-6E8A-4147-A177-3AD203B41FA5}">
                      <a16:colId xmlns:a16="http://schemas.microsoft.com/office/drawing/2014/main" val="554407507"/>
                    </a:ext>
                  </a:extLst>
                </a:gridCol>
              </a:tblGrid>
              <a:tr h="274697">
                <a:tc>
                  <a:txBody>
                    <a:bodyPr/>
                    <a:lstStyle/>
                    <a:p>
                      <a:r>
                        <a:rPr lang="en-US" sz="1050" dirty="0"/>
                        <a:t>Sunday</a:t>
                      </a:r>
                    </a:p>
                  </a:txBody>
                  <a:tcPr/>
                </a:tc>
                <a:tc>
                  <a:txBody>
                    <a:bodyPr/>
                    <a:lstStyle/>
                    <a:p>
                      <a:r>
                        <a:rPr lang="en-US" sz="1050" dirty="0"/>
                        <a:t>Monday</a:t>
                      </a:r>
                    </a:p>
                  </a:txBody>
                  <a:tcPr/>
                </a:tc>
                <a:tc>
                  <a:txBody>
                    <a:bodyPr/>
                    <a:lstStyle/>
                    <a:p>
                      <a:r>
                        <a:rPr lang="en-US" sz="1050" dirty="0"/>
                        <a:t>Tuesday</a:t>
                      </a:r>
                    </a:p>
                  </a:txBody>
                  <a:tcPr/>
                </a:tc>
                <a:tc>
                  <a:txBody>
                    <a:bodyPr/>
                    <a:lstStyle/>
                    <a:p>
                      <a:r>
                        <a:rPr lang="en-US" sz="1050" dirty="0"/>
                        <a:t>Wednesday</a:t>
                      </a:r>
                    </a:p>
                  </a:txBody>
                  <a:tcPr/>
                </a:tc>
                <a:tc>
                  <a:txBody>
                    <a:bodyPr/>
                    <a:lstStyle/>
                    <a:p>
                      <a:r>
                        <a:rPr lang="en-US" sz="1050" dirty="0"/>
                        <a:t>Thursday</a:t>
                      </a:r>
                    </a:p>
                  </a:txBody>
                  <a:tcPr/>
                </a:tc>
                <a:tc>
                  <a:txBody>
                    <a:bodyPr/>
                    <a:lstStyle/>
                    <a:p>
                      <a:r>
                        <a:rPr lang="en-US" sz="1050" dirty="0"/>
                        <a:t>Friday</a:t>
                      </a:r>
                    </a:p>
                  </a:txBody>
                  <a:tcPr/>
                </a:tc>
                <a:tc>
                  <a:txBody>
                    <a:bodyPr/>
                    <a:lstStyle/>
                    <a:p>
                      <a:r>
                        <a:rPr lang="en-US" sz="1050" dirty="0"/>
                        <a:t>Saturday</a:t>
                      </a:r>
                    </a:p>
                  </a:txBody>
                  <a:tcPr/>
                </a:tc>
                <a:extLst>
                  <a:ext uri="{0D108BD9-81ED-4DB2-BD59-A6C34878D82A}">
                    <a16:rowId xmlns:a16="http://schemas.microsoft.com/office/drawing/2014/main" val="2067481760"/>
                  </a:ext>
                </a:extLst>
              </a:tr>
              <a:tr h="818755">
                <a:tc>
                  <a:txBody>
                    <a:bodyPr/>
                    <a:lstStyle/>
                    <a:p>
                      <a:r>
                        <a:rPr lang="en-US" sz="1050" dirty="0"/>
                        <a:t>1</a:t>
                      </a:r>
                    </a:p>
                  </a:txBody>
                  <a:tcPr/>
                </a:tc>
                <a:tc>
                  <a:txBody>
                    <a:bodyPr/>
                    <a:lstStyle/>
                    <a:p>
                      <a:r>
                        <a:rPr lang="en-US" sz="900" dirty="0"/>
                        <a:t>2</a:t>
                      </a:r>
                    </a:p>
                  </a:txBody>
                  <a:tcPr/>
                </a:tc>
                <a:tc>
                  <a:txBody>
                    <a:bodyPr/>
                    <a:lstStyle/>
                    <a:p>
                      <a:r>
                        <a:rPr lang="en-US" sz="900" dirty="0">
                          <a:solidFill>
                            <a:schemeClr val="tx1"/>
                          </a:solidFill>
                        </a:rPr>
                        <a:t>3</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800" b="1" dirty="0"/>
                        <a:t>Client: </a:t>
                      </a:r>
                      <a:r>
                        <a:rPr lang="en-US" sz="800" b="0" dirty="0">
                          <a:hlinkClick r:id="rId2"/>
                        </a:rPr>
                        <a:t>Interview Manager – User Session (11:00 AM EST)</a:t>
                      </a:r>
                      <a:endParaRPr lang="en-US" sz="800" b="0"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800" b="0" dirty="0">
                        <a:solidFill>
                          <a:schemeClr val="tx1"/>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800" b="1" dirty="0">
                          <a:solidFill>
                            <a:schemeClr val="tx1"/>
                          </a:solidFill>
                        </a:rPr>
                        <a:t>Client:</a:t>
                      </a:r>
                      <a:r>
                        <a:rPr lang="en-US" sz="800" b="0" dirty="0">
                          <a:solidFill>
                            <a:schemeClr val="tx1"/>
                          </a:solidFill>
                        </a:rPr>
                        <a:t> </a:t>
                      </a:r>
                      <a:r>
                        <a:rPr lang="en-US" sz="800" b="0" dirty="0">
                          <a:solidFill>
                            <a:schemeClr val="tx1"/>
                          </a:solidFill>
                          <a:hlinkClick r:id="rId3"/>
                        </a:rPr>
                        <a:t>Talent Frameworks Content Updates (3:00 PM EST)</a:t>
                      </a:r>
                      <a:endParaRPr lang="en-US" sz="800" b="1" dirty="0">
                        <a:solidFill>
                          <a:schemeClr val="tx1"/>
                        </a:solidFill>
                      </a:endParaRPr>
                    </a:p>
                  </a:txBody>
                  <a:tcPr/>
                </a:tc>
                <a:tc>
                  <a:txBody>
                    <a:bodyPr/>
                    <a:lstStyle/>
                    <a:p>
                      <a:r>
                        <a:rPr lang="en-US" sz="900" dirty="0"/>
                        <a:t>4</a:t>
                      </a:r>
                    </a:p>
                    <a:p>
                      <a:endParaRPr lang="en-US" sz="900" dirty="0"/>
                    </a:p>
                  </a:txBody>
                  <a:tcPr/>
                </a:tc>
                <a:tc>
                  <a:txBody>
                    <a:bodyPr/>
                    <a:lstStyle/>
                    <a:p>
                      <a:r>
                        <a:rPr lang="en-US" sz="900" dirty="0"/>
                        <a:t>5</a:t>
                      </a:r>
                    </a:p>
                    <a:p>
                      <a:r>
                        <a:rPr lang="en-US" sz="900" b="1" dirty="0"/>
                        <a:t>Client:</a:t>
                      </a:r>
                      <a:r>
                        <a:rPr lang="en-US" sz="900" b="0" dirty="0"/>
                        <a:t> </a:t>
                      </a:r>
                      <a:r>
                        <a:rPr lang="en-US" sz="900" b="0" dirty="0">
                          <a:hlinkClick r:id="rId4"/>
                        </a:rPr>
                        <a:t>Talent Frameworks Content Updates (12:00 PM EST)</a:t>
                      </a:r>
                      <a:endParaRPr lang="en-US" sz="900" b="1" dirty="0"/>
                    </a:p>
                  </a:txBody>
                  <a:tcPr/>
                </a:tc>
                <a:tc>
                  <a:txBody>
                    <a:bodyPr/>
                    <a:lstStyle/>
                    <a:p>
                      <a:r>
                        <a:rPr lang="en-US" sz="1050" dirty="0"/>
                        <a:t>6</a:t>
                      </a:r>
                    </a:p>
                  </a:txBody>
                  <a:tcPr/>
                </a:tc>
                <a:tc>
                  <a:txBody>
                    <a:bodyPr/>
                    <a:lstStyle/>
                    <a:p>
                      <a:r>
                        <a:rPr lang="en-US" sz="1050" dirty="0"/>
                        <a:t>7</a:t>
                      </a:r>
                    </a:p>
                  </a:txBody>
                  <a:tcPr/>
                </a:tc>
                <a:extLst>
                  <a:ext uri="{0D108BD9-81ED-4DB2-BD59-A6C34878D82A}">
                    <a16:rowId xmlns:a16="http://schemas.microsoft.com/office/drawing/2014/main" val="1628256478"/>
                  </a:ext>
                </a:extLst>
              </a:tr>
              <a:tr h="1108580">
                <a:tc>
                  <a:txBody>
                    <a:bodyPr/>
                    <a:lstStyle/>
                    <a:p>
                      <a:r>
                        <a:rPr lang="en-US" sz="1050" dirty="0"/>
                        <a:t>8</a:t>
                      </a:r>
                    </a:p>
                  </a:txBody>
                  <a:tcPr/>
                </a:tc>
                <a:tc>
                  <a:txBody>
                    <a:bodyPr/>
                    <a:lstStyle/>
                    <a:p>
                      <a:r>
                        <a:rPr lang="en-US" sz="900" dirty="0"/>
                        <a:t>9</a:t>
                      </a:r>
                    </a:p>
                    <a:p>
                      <a:r>
                        <a:rPr lang="en-US" sz="900" b="1" dirty="0"/>
                        <a:t>Client</a:t>
                      </a:r>
                      <a:r>
                        <a:rPr lang="en-US" sz="900" b="0" dirty="0"/>
                        <a:t>: </a:t>
                      </a:r>
                      <a:r>
                        <a:rPr lang="en-US" sz="900" b="0" dirty="0">
                          <a:hlinkClick r:id="rId5"/>
                        </a:rPr>
                        <a:t>Assess New User Training (11:00 AM EST)</a:t>
                      </a:r>
                      <a:endParaRPr lang="en-US" sz="900" b="1" dirty="0"/>
                    </a:p>
                  </a:txBody>
                  <a:tcPr/>
                </a:tc>
                <a:tc>
                  <a:txBody>
                    <a:bodyPr/>
                    <a:lstStyle/>
                    <a:p>
                      <a:r>
                        <a:rPr lang="en-US" sz="900" dirty="0"/>
                        <a:t>10</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900" b="1" dirty="0"/>
                        <a:t>Client: </a:t>
                      </a:r>
                      <a:r>
                        <a:rPr lang="en-US" sz="900" b="0" dirty="0">
                          <a:hlinkClick r:id="rId6"/>
                        </a:rPr>
                        <a:t>Interview Manager – Admin Session (11:00 AM EST)</a:t>
                      </a:r>
                      <a:endParaRPr lang="en-US" sz="900" dirty="0"/>
                    </a:p>
                  </a:txBody>
                  <a:tcPr/>
                </a:tc>
                <a:tc>
                  <a:txBody>
                    <a:bodyPr/>
                    <a:lstStyle/>
                    <a:p>
                      <a:r>
                        <a:rPr lang="en-US" sz="900" dirty="0"/>
                        <a:t>11</a:t>
                      </a:r>
                    </a:p>
                  </a:txBody>
                  <a:tcPr/>
                </a:tc>
                <a:tc>
                  <a:txBody>
                    <a:bodyPr/>
                    <a:lstStyle/>
                    <a:p>
                      <a:r>
                        <a:rPr lang="en-US" sz="900" dirty="0"/>
                        <a:t>12</a:t>
                      </a:r>
                    </a:p>
                    <a:p>
                      <a:r>
                        <a:rPr lang="en-US" sz="900" b="1" dirty="0"/>
                        <a:t>Client</a:t>
                      </a:r>
                      <a:r>
                        <a:rPr lang="en-US" sz="900" b="0" dirty="0"/>
                        <a:t>: </a:t>
                      </a:r>
                      <a:r>
                        <a:rPr lang="en-US" sz="900" b="0" dirty="0">
                          <a:hlinkClick r:id="" action="ppaction://noaction"/>
                        </a:rPr>
                        <a:t>BrassRing 20.03.09 and Onboard Release</a:t>
                      </a:r>
                    </a:p>
                    <a:p>
                      <a:r>
                        <a:rPr lang="en-US" sz="900" b="0" dirty="0">
                          <a:hlinkClick r:id="" action="ppaction://noaction"/>
                        </a:rPr>
                        <a:t>(11:00 AM EST) </a:t>
                      </a:r>
                      <a:endParaRPr lang="en-US" sz="900" dirty="0"/>
                    </a:p>
                  </a:txBody>
                  <a:tcPr/>
                </a:tc>
                <a:tc>
                  <a:txBody>
                    <a:bodyPr/>
                    <a:lstStyle/>
                    <a:p>
                      <a:r>
                        <a:rPr lang="en-US" sz="1050" dirty="0"/>
                        <a:t>13</a:t>
                      </a:r>
                    </a:p>
                  </a:txBody>
                  <a:tcPr/>
                </a:tc>
                <a:tc>
                  <a:txBody>
                    <a:bodyPr/>
                    <a:lstStyle/>
                    <a:p>
                      <a:r>
                        <a:rPr lang="en-US" sz="1050" dirty="0"/>
                        <a:t>14</a:t>
                      </a:r>
                    </a:p>
                  </a:txBody>
                  <a:tcPr/>
                </a:tc>
                <a:extLst>
                  <a:ext uri="{0D108BD9-81ED-4DB2-BD59-A6C34878D82A}">
                    <a16:rowId xmlns:a16="http://schemas.microsoft.com/office/drawing/2014/main" val="634571686"/>
                  </a:ext>
                </a:extLst>
              </a:tr>
              <a:tr h="652106">
                <a:tc>
                  <a:txBody>
                    <a:bodyPr/>
                    <a:lstStyle/>
                    <a:p>
                      <a:r>
                        <a:rPr lang="en-US" sz="1050" dirty="0"/>
                        <a:t>15</a:t>
                      </a:r>
                    </a:p>
                  </a:txBody>
                  <a:tcPr/>
                </a:tc>
                <a:tc>
                  <a:txBody>
                    <a:bodyPr/>
                    <a:lstStyle/>
                    <a:p>
                      <a:r>
                        <a:rPr lang="en-US" sz="900" dirty="0"/>
                        <a:t>16</a:t>
                      </a:r>
                    </a:p>
                    <a:p>
                      <a:endParaRPr lang="en-US" sz="900" b="1" dirty="0"/>
                    </a:p>
                  </a:txBody>
                  <a:tcPr/>
                </a:tc>
                <a:tc>
                  <a:txBody>
                    <a:bodyPr/>
                    <a:lstStyle/>
                    <a:p>
                      <a:r>
                        <a:rPr lang="en-US" sz="900" dirty="0"/>
                        <a:t>17</a:t>
                      </a:r>
                    </a:p>
                    <a:p>
                      <a:r>
                        <a:rPr lang="en-US" sz="900" b="1" dirty="0"/>
                        <a:t>Client</a:t>
                      </a:r>
                      <a:r>
                        <a:rPr lang="en-US" sz="900" b="0" dirty="0"/>
                        <a:t>: </a:t>
                      </a:r>
                      <a:r>
                        <a:rPr lang="en-US" sz="900" b="0" dirty="0">
                          <a:hlinkClick r:id="rId7"/>
                        </a:rPr>
                        <a:t>Talent Frameworks Content Updates (11:00 AM EST)</a:t>
                      </a:r>
                      <a:endParaRPr lang="en-US" sz="900" b="1" dirty="0"/>
                    </a:p>
                  </a:txBody>
                  <a:tcPr/>
                </a:tc>
                <a:tc>
                  <a:txBody>
                    <a:bodyPr/>
                    <a:lstStyle/>
                    <a:p>
                      <a:r>
                        <a:rPr lang="en-US" sz="900" dirty="0"/>
                        <a:t>18</a:t>
                      </a:r>
                    </a:p>
                    <a:p>
                      <a:endParaRPr lang="en-US" sz="900" dirty="0"/>
                    </a:p>
                    <a:p>
                      <a:endParaRPr lang="en-US" sz="900" b="1" dirty="0"/>
                    </a:p>
                  </a:txBody>
                  <a:tcPr/>
                </a:tc>
                <a:tc>
                  <a:txBody>
                    <a:bodyPr/>
                    <a:lstStyle/>
                    <a:p>
                      <a:r>
                        <a:rPr lang="en-US" sz="900" dirty="0"/>
                        <a:t>19</a:t>
                      </a:r>
                    </a:p>
                  </a:txBody>
                  <a:tcPr/>
                </a:tc>
                <a:tc>
                  <a:txBody>
                    <a:bodyPr/>
                    <a:lstStyle/>
                    <a:p>
                      <a:r>
                        <a:rPr lang="en-US" sz="1050" dirty="0"/>
                        <a:t>20</a:t>
                      </a:r>
                    </a:p>
                  </a:txBody>
                  <a:tcPr/>
                </a:tc>
                <a:tc>
                  <a:txBody>
                    <a:bodyPr/>
                    <a:lstStyle/>
                    <a:p>
                      <a:r>
                        <a:rPr lang="en-US" sz="1050" dirty="0"/>
                        <a:t>21</a:t>
                      </a:r>
                    </a:p>
                  </a:txBody>
                  <a:tcPr/>
                </a:tc>
                <a:extLst>
                  <a:ext uri="{0D108BD9-81ED-4DB2-BD59-A6C34878D82A}">
                    <a16:rowId xmlns:a16="http://schemas.microsoft.com/office/drawing/2014/main" val="1980404736"/>
                  </a:ext>
                </a:extLst>
              </a:tr>
              <a:tr h="818755">
                <a:tc>
                  <a:txBody>
                    <a:bodyPr/>
                    <a:lstStyle/>
                    <a:p>
                      <a:r>
                        <a:rPr lang="en-US" sz="1050" dirty="0"/>
                        <a:t>22</a:t>
                      </a:r>
                    </a:p>
                  </a:txBody>
                  <a:tcPr/>
                </a:tc>
                <a:tc>
                  <a:txBody>
                    <a:bodyPr/>
                    <a:lstStyle/>
                    <a:p>
                      <a:r>
                        <a:rPr lang="en-US" sz="900" dirty="0"/>
                        <a:t>23</a:t>
                      </a:r>
                    </a:p>
                  </a:txBody>
                  <a:tcPr/>
                </a:tc>
                <a:tc>
                  <a:txBody>
                    <a:bodyPr/>
                    <a:lstStyle/>
                    <a:p>
                      <a:r>
                        <a:rPr lang="en-US" sz="900" dirty="0"/>
                        <a:t>24</a:t>
                      </a:r>
                    </a:p>
                    <a:p>
                      <a:r>
                        <a:rPr lang="en-US" sz="900" b="1" dirty="0"/>
                        <a:t>Client: </a:t>
                      </a:r>
                      <a:r>
                        <a:rPr lang="en-US" sz="900" b="0" dirty="0">
                          <a:hlinkClick r:id="rId8"/>
                        </a:rPr>
                        <a:t>Talent Suite – Manage Email Templates </a:t>
                      </a:r>
                      <a:r>
                        <a:rPr lang="en-US" sz="900" b="0">
                          <a:hlinkClick r:id="rId8"/>
                        </a:rPr>
                        <a:t>(11:00 </a:t>
                      </a:r>
                      <a:r>
                        <a:rPr lang="en-US" sz="900" b="0" dirty="0">
                          <a:hlinkClick r:id="rId8"/>
                        </a:rPr>
                        <a:t>AM EST)</a:t>
                      </a:r>
                      <a:endParaRPr lang="en-US" sz="900" dirty="0"/>
                    </a:p>
                  </a:txBody>
                  <a:tcPr/>
                </a:tc>
                <a:tc>
                  <a:txBody>
                    <a:bodyPr/>
                    <a:lstStyle/>
                    <a:p>
                      <a:r>
                        <a:rPr lang="en-US" sz="900" dirty="0"/>
                        <a:t>25</a:t>
                      </a:r>
                    </a:p>
                    <a:p>
                      <a:endParaRPr lang="en-US" sz="900" dirty="0"/>
                    </a:p>
                  </a:txBody>
                  <a:tcPr/>
                </a:tc>
                <a:tc>
                  <a:txBody>
                    <a:bodyPr/>
                    <a:lstStyle/>
                    <a:p>
                      <a:r>
                        <a:rPr lang="en-US" sz="900" dirty="0"/>
                        <a:t>26</a:t>
                      </a:r>
                    </a:p>
                  </a:txBody>
                  <a:tcPr/>
                </a:tc>
                <a:tc>
                  <a:txBody>
                    <a:bodyPr/>
                    <a:lstStyle/>
                    <a:p>
                      <a:r>
                        <a:rPr lang="en-US" sz="1000" dirty="0"/>
                        <a:t>27</a:t>
                      </a:r>
                    </a:p>
                  </a:txBody>
                  <a:tcPr/>
                </a:tc>
                <a:tc>
                  <a:txBody>
                    <a:bodyPr/>
                    <a:lstStyle/>
                    <a:p>
                      <a:r>
                        <a:rPr lang="en-US" sz="1050" dirty="0"/>
                        <a:t>28</a:t>
                      </a:r>
                    </a:p>
                  </a:txBody>
                  <a:tcPr/>
                </a:tc>
                <a:extLst>
                  <a:ext uri="{0D108BD9-81ED-4DB2-BD59-A6C34878D82A}">
                    <a16:rowId xmlns:a16="http://schemas.microsoft.com/office/drawing/2014/main" val="1218527354"/>
                  </a:ext>
                </a:extLst>
              </a:tr>
            </a:tbl>
          </a:graphicData>
        </a:graphic>
      </p:graphicFrame>
      <p:sp>
        <p:nvSpPr>
          <p:cNvPr id="10" name="TextBox 9">
            <a:extLst>
              <a:ext uri="{FF2B5EF4-FFF2-40B4-BE49-F238E27FC236}">
                <a16:creationId xmlns:a16="http://schemas.microsoft.com/office/drawing/2014/main" id="{ED1E3DE1-D347-4861-8099-60E3B68F226A}"/>
              </a:ext>
            </a:extLst>
          </p:cNvPr>
          <p:cNvSpPr txBox="1"/>
          <p:nvPr/>
        </p:nvSpPr>
        <p:spPr>
          <a:xfrm>
            <a:off x="58332" y="467930"/>
            <a:ext cx="2672256"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IBM Plex Sans"/>
                <a:ea typeface="+mn-ea"/>
                <a:cs typeface="+mn-cs"/>
                <a:hlinkClick r:id="rId9"/>
              </a:rPr>
              <a:t>Client-facing training schedule</a:t>
            </a: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
        <p:nvSpPr>
          <p:cNvPr id="11" name="TextBox 10">
            <a:hlinkClick r:id="rId10"/>
            <a:extLst>
              <a:ext uri="{FF2B5EF4-FFF2-40B4-BE49-F238E27FC236}">
                <a16:creationId xmlns:a16="http://schemas.microsoft.com/office/drawing/2014/main" id="{10B230D2-CE28-4DF1-A4E7-381CD1A13EC7}"/>
              </a:ext>
            </a:extLst>
          </p:cNvPr>
          <p:cNvSpPr txBox="1"/>
          <p:nvPr/>
        </p:nvSpPr>
        <p:spPr>
          <a:xfrm>
            <a:off x="4572000" y="491013"/>
            <a:ext cx="4380186" cy="276999"/>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IBM Plex Sans"/>
                <a:ea typeface="+mn-ea"/>
                <a:cs typeface="+mn-cs"/>
                <a:hlinkClick r:id="rId11"/>
              </a:rPr>
              <a:t>Check your skills here</a:t>
            </a:r>
            <a:endParaRPr kumimoji="0" lang="en-US" sz="1350" b="0" i="0" u="none" strike="noStrike" kern="1200" cap="none" spc="0" normalizeH="0" baseline="0" noProof="0" dirty="0">
              <a:ln>
                <a:noFill/>
              </a:ln>
              <a:solidFill>
                <a:srgbClr val="FFFFFF"/>
              </a:solidFill>
              <a:effectLst/>
              <a:uLnTx/>
              <a:uFillTx/>
              <a:latin typeface="IBM Plex Sans"/>
              <a:ea typeface="+mn-ea"/>
              <a:cs typeface="+mn-cs"/>
            </a:endParaRPr>
          </a:p>
        </p:txBody>
      </p:sp>
      <p:sp>
        <p:nvSpPr>
          <p:cNvPr id="6" name="Explosion: 14 Points 5">
            <a:extLst>
              <a:ext uri="{FF2B5EF4-FFF2-40B4-BE49-F238E27FC236}">
                <a16:creationId xmlns:a16="http://schemas.microsoft.com/office/drawing/2014/main" id="{CF72E4BA-C5D2-4EE5-A442-75AF68228631}"/>
              </a:ext>
            </a:extLst>
          </p:cNvPr>
          <p:cNvSpPr/>
          <p:nvPr/>
        </p:nvSpPr>
        <p:spPr>
          <a:xfrm>
            <a:off x="1114426" y="3428394"/>
            <a:ext cx="1685902" cy="738107"/>
          </a:xfrm>
          <a:prstGeom prst="irregularSeal2">
            <a:avLst/>
          </a:prstGeom>
          <a:solidFill>
            <a:srgbClr val="FFFF00"/>
          </a:solidFill>
          <a:ln w="19050">
            <a:solidFill>
              <a:srgbClr val="FF0000"/>
            </a:solidFill>
          </a:ln>
        </p:spPr>
        <p:txBody>
          <a:bodyPr wrap="square" lIns="0" tIns="0" rIns="0" bIns="0" rtlCol="0" anchor="ctr">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rgbClr val="000000"/>
              </a:solidFill>
              <a:effectLst/>
              <a:uLnTx/>
              <a:uFillTx/>
              <a:latin typeface="IBM Plex Sans"/>
              <a:ea typeface="+mn-ea"/>
              <a:cs typeface="+mn-cs"/>
            </a:endParaRPr>
          </a:p>
        </p:txBody>
      </p:sp>
      <p:sp>
        <p:nvSpPr>
          <p:cNvPr id="7" name="TextBox 6">
            <a:extLst>
              <a:ext uri="{FF2B5EF4-FFF2-40B4-BE49-F238E27FC236}">
                <a16:creationId xmlns:a16="http://schemas.microsoft.com/office/drawing/2014/main" id="{51FD574B-8F99-46D3-B6A2-B353E01F9271}"/>
              </a:ext>
            </a:extLst>
          </p:cNvPr>
          <p:cNvSpPr txBox="1"/>
          <p:nvPr/>
        </p:nvSpPr>
        <p:spPr>
          <a:xfrm>
            <a:off x="1339134" y="3656746"/>
            <a:ext cx="1236485" cy="338554"/>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IBM Plex Sans"/>
                <a:ea typeface="+mn-ea"/>
                <a:cs typeface="+mn-cs"/>
              </a:rPr>
              <a:t>Interview</a:t>
            </a:r>
            <a:r>
              <a:rPr kumimoji="0" lang="en-US" sz="800" b="0" i="0" u="none" strike="noStrike" kern="1200" cap="none" spc="0" normalizeH="0" baseline="0" noProof="0" dirty="0">
                <a:ln>
                  <a:noFill/>
                </a:ln>
                <a:solidFill>
                  <a:srgbClr val="000000"/>
                </a:solidFill>
                <a:effectLst/>
                <a:uLnTx/>
                <a:uFillTx/>
                <a:latin typeface="IBM Plex Sans"/>
                <a:ea typeface="+mn-ea"/>
                <a:cs typeface="+mn-cs"/>
              </a:rPr>
              <a:t> </a:t>
            </a:r>
            <a:r>
              <a:rPr kumimoji="0" lang="en-US" sz="800" b="1" i="0" u="none" strike="noStrike" kern="1200" cap="none" spc="0" normalizeH="0" baseline="0" noProof="0" dirty="0">
                <a:ln>
                  <a:noFill/>
                </a:ln>
                <a:solidFill>
                  <a:srgbClr val="000000"/>
                </a:solidFill>
                <a:effectLst/>
                <a:uLnTx/>
                <a:uFillTx/>
                <a:latin typeface="IBM Plex Sans"/>
                <a:ea typeface="+mn-ea"/>
                <a:cs typeface="+mn-cs"/>
              </a:rPr>
              <a:t>Manager</a:t>
            </a:r>
            <a:r>
              <a:rPr kumimoji="0" lang="en-US" sz="800" b="0" i="0" u="none" strike="noStrike" kern="1200" cap="none" spc="0" normalizeH="0" baseline="0" noProof="0" dirty="0">
                <a:ln>
                  <a:noFill/>
                </a:ln>
                <a:solidFill>
                  <a:srgbClr val="000000"/>
                </a:solidFill>
                <a:effectLst/>
                <a:uLnTx/>
                <a:uFillTx/>
                <a:latin typeface="IBM Plex Sans"/>
                <a:ea typeface="+mn-ea"/>
                <a:cs typeface="+mn-cs"/>
              </a:rPr>
              <a:t> </a:t>
            </a:r>
            <a:r>
              <a:rPr kumimoji="0" lang="en-US" sz="800" b="1" i="0" u="none" strike="noStrike" kern="1200" cap="none" spc="0" normalizeH="0" baseline="0" noProof="0" dirty="0">
                <a:ln>
                  <a:noFill/>
                </a:ln>
                <a:solidFill>
                  <a:srgbClr val="000000"/>
                </a:solidFill>
                <a:effectLst/>
                <a:uLnTx/>
                <a:uFillTx/>
                <a:latin typeface="IBM Plex Sans"/>
                <a:ea typeface="+mn-ea"/>
                <a:cs typeface="+mn-cs"/>
              </a:rPr>
              <a:t>Release</a:t>
            </a:r>
            <a:r>
              <a:rPr kumimoji="0" lang="en-US" sz="800" b="0" i="0" u="none" strike="noStrike" kern="1200" cap="none" spc="0" normalizeH="0" baseline="0" noProof="0" dirty="0">
                <a:ln>
                  <a:noFill/>
                </a:ln>
                <a:solidFill>
                  <a:srgbClr val="000000"/>
                </a:solidFill>
                <a:effectLst/>
                <a:uLnTx/>
                <a:uFillTx/>
                <a:latin typeface="IBM Plex Sans"/>
                <a:ea typeface="+mn-ea"/>
                <a:cs typeface="+mn-cs"/>
              </a:rPr>
              <a:t> </a:t>
            </a:r>
            <a:r>
              <a:rPr kumimoji="0" lang="en-US" sz="800" b="1" i="0" u="none" strike="noStrike" kern="1200" cap="none" spc="0" normalizeH="0" baseline="0" noProof="0" dirty="0">
                <a:ln>
                  <a:noFill/>
                </a:ln>
                <a:solidFill>
                  <a:srgbClr val="000000"/>
                </a:solidFill>
                <a:effectLst/>
                <a:uLnTx/>
                <a:uFillTx/>
                <a:latin typeface="IBM Plex Sans"/>
                <a:ea typeface="+mn-ea"/>
                <a:cs typeface="+mn-cs"/>
              </a:rPr>
              <a:t>in</a:t>
            </a:r>
            <a:r>
              <a:rPr kumimoji="0" lang="en-US" sz="800" b="0" i="0" u="none" strike="noStrike" kern="1200" cap="none" spc="0" normalizeH="0" baseline="0" noProof="0" dirty="0">
                <a:ln>
                  <a:noFill/>
                </a:ln>
                <a:solidFill>
                  <a:srgbClr val="000000"/>
                </a:solidFill>
                <a:effectLst/>
                <a:uLnTx/>
                <a:uFillTx/>
                <a:latin typeface="IBM Plex Sans"/>
                <a:ea typeface="+mn-ea"/>
                <a:cs typeface="+mn-cs"/>
              </a:rPr>
              <a:t> </a:t>
            </a:r>
            <a:r>
              <a:rPr kumimoji="0" lang="en-US" sz="800" b="1" i="0" u="none" strike="noStrike" kern="1200" cap="none" spc="0" normalizeH="0" baseline="0" noProof="0" dirty="0">
                <a:ln>
                  <a:noFill/>
                </a:ln>
                <a:solidFill>
                  <a:srgbClr val="000000"/>
                </a:solidFill>
                <a:effectLst/>
                <a:uLnTx/>
                <a:uFillTx/>
                <a:latin typeface="IBM Plex Sans"/>
                <a:ea typeface="+mn-ea"/>
                <a:cs typeface="+mn-cs"/>
              </a:rPr>
              <a:t>Production</a:t>
            </a:r>
          </a:p>
        </p:txBody>
      </p:sp>
    </p:spTree>
    <p:extLst>
      <p:ext uri="{BB962C8B-B14F-4D97-AF65-F5344CB8AC3E}">
        <p14:creationId xmlns:p14="http://schemas.microsoft.com/office/powerpoint/2010/main" val="19033197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Client Training &amp; Enablement Sessions</a:t>
            </a:r>
          </a:p>
        </p:txBody>
      </p:sp>
      <p:sp>
        <p:nvSpPr>
          <p:cNvPr id="3" name="Content Placeholder 2"/>
          <p:cNvSpPr>
            <a:spLocks noGrp="1"/>
          </p:cNvSpPr>
          <p:nvPr>
            <p:ph idx="1"/>
          </p:nvPr>
        </p:nvSpPr>
        <p:spPr>
          <a:xfrm>
            <a:off x="115134" y="883834"/>
            <a:ext cx="8920406" cy="3999502"/>
          </a:xfrm>
        </p:spPr>
        <p:txBody>
          <a:bodyPr>
            <a:normAutofit/>
          </a:bodyPr>
          <a:lstStyle/>
          <a:p>
            <a:pPr lvl="1">
              <a:buFont typeface="Arial" panose="020B0604020202020204" pitchFamily="34" charset="0"/>
              <a:buChar char="•"/>
            </a:pPr>
            <a:r>
              <a:rPr lang="en-US" b="1" dirty="0">
                <a:solidFill>
                  <a:schemeClr val="tx1"/>
                </a:solidFill>
              </a:rPr>
              <a:t>Register for Client T&amp;E Session on the IBM Knowledge Center (KC):</a:t>
            </a:r>
          </a:p>
          <a:p>
            <a:pPr marL="223837" lvl="2" indent="0">
              <a:buNone/>
            </a:pPr>
            <a:r>
              <a:rPr lang="en-US" i="1" dirty="0">
                <a:solidFill>
                  <a:schemeClr val="tx1"/>
                </a:solidFill>
              </a:rPr>
              <a:t>IBM Kenexa BrassRing on Cloud &gt;&gt; BrassRing and Workbench Enablement Sessions &gt;&gt; Upcoming Training and Enablement Sessions</a:t>
            </a:r>
          </a:p>
          <a:p>
            <a:pPr marL="452437" lvl="3" indent="0">
              <a:buNone/>
            </a:pPr>
            <a:r>
              <a:rPr lang="en-US" dirty="0">
                <a:solidFill>
                  <a:schemeClr val="tx1"/>
                </a:solidFill>
                <a:hlinkClick r:id="rId2"/>
              </a:rPr>
              <a:t>https://www.ibm.com/support/knowledgecenter/SSEUFV/14_Training/1UpcomingEnablements.html</a:t>
            </a:r>
            <a:endParaRPr lang="en-US" dirty="0">
              <a:solidFill>
                <a:schemeClr val="tx1"/>
              </a:solidFill>
            </a:endParaRPr>
          </a:p>
          <a:p>
            <a:pPr marL="0" lvl="1" indent="0">
              <a:spcBef>
                <a:spcPts val="0"/>
              </a:spcBef>
              <a:buNone/>
            </a:pPr>
            <a:endParaRPr lang="en-US" dirty="0">
              <a:solidFill>
                <a:schemeClr val="tx1"/>
              </a:solidFill>
            </a:endParaRPr>
          </a:p>
          <a:p>
            <a:pPr lvl="1">
              <a:spcBef>
                <a:spcPts val="1800"/>
              </a:spcBef>
              <a:buFont typeface="Arial" panose="020B0604020202020204" pitchFamily="34" charset="0"/>
              <a:buChar char="•"/>
            </a:pPr>
            <a:r>
              <a:rPr lang="en-US" b="1" dirty="0">
                <a:solidFill>
                  <a:schemeClr val="tx1"/>
                </a:solidFill>
              </a:rPr>
              <a:t>Access the recordings from past Client T&amp;E Sessions:</a:t>
            </a:r>
          </a:p>
          <a:p>
            <a:pPr marL="223837" lvl="2" indent="0">
              <a:buNone/>
            </a:pPr>
            <a:r>
              <a:rPr lang="en-US" i="1" dirty="0">
                <a:solidFill>
                  <a:schemeClr val="tx1"/>
                </a:solidFill>
              </a:rPr>
              <a:t>IBM Kenexa BrassRing on Cloud &gt;&gt; BrassRing and Workbench Enablement Sessions &gt;&gt; Past Training and Enablement Sessions</a:t>
            </a:r>
          </a:p>
          <a:p>
            <a:pPr lvl="2" indent="0">
              <a:spcBef>
                <a:spcPts val="600"/>
              </a:spcBef>
              <a:buNone/>
            </a:pPr>
            <a:r>
              <a:rPr lang="en-US" u="sng" dirty="0">
                <a:hlinkClick r:id="rId3"/>
              </a:rPr>
              <a:t>https://www.ibm.com/support/knowledgecenter/SSEUFV/14_Training/2EnablementSessions.html</a:t>
            </a:r>
            <a:endParaRPr lang="en-US" u="sng" dirty="0"/>
          </a:p>
          <a:p>
            <a:pPr>
              <a:spcBef>
                <a:spcPts val="600"/>
              </a:spcBef>
            </a:pPr>
            <a:r>
              <a:rPr lang="en-US" dirty="0"/>
              <a:t> </a:t>
            </a:r>
            <a:endParaRPr lang="en-US" sz="1800" dirty="0">
              <a:latin typeface="IBM Plex Sans" panose="020B0503050000000000" pitchFamily="34" charset="0"/>
            </a:endParaRPr>
          </a:p>
        </p:txBody>
      </p:sp>
    </p:spTree>
    <p:extLst>
      <p:ext uri="{BB962C8B-B14F-4D97-AF65-F5344CB8AC3E}">
        <p14:creationId xmlns:p14="http://schemas.microsoft.com/office/powerpoint/2010/main" val="31780520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Future Enhancements</a:t>
            </a:r>
          </a:p>
        </p:txBody>
      </p:sp>
      <p:sp>
        <p:nvSpPr>
          <p:cNvPr id="3" name="Content Placeholder 2"/>
          <p:cNvSpPr>
            <a:spLocks noGrp="1"/>
          </p:cNvSpPr>
          <p:nvPr>
            <p:ph idx="1"/>
          </p:nvPr>
        </p:nvSpPr>
        <p:spPr>
          <a:xfrm>
            <a:off x="300039" y="890202"/>
            <a:ext cx="8222456" cy="3864879"/>
          </a:xfrm>
        </p:spPr>
        <p:txBody>
          <a:bodyPr>
            <a:normAutofit/>
          </a:bodyPr>
          <a:lstStyle/>
          <a:p>
            <a:pPr marL="285750" lvl="0" indent="-285750">
              <a:spcBef>
                <a:spcPts val="600"/>
              </a:spcBef>
              <a:spcAft>
                <a:spcPts val="600"/>
              </a:spcAft>
              <a:buFont typeface="Arial" panose="020B0604020202020204" pitchFamily="34" charset="0"/>
              <a:buChar char="•"/>
            </a:pPr>
            <a:r>
              <a:rPr lang="en-US" sz="1600" dirty="0">
                <a:solidFill>
                  <a:schemeClr val="tx1"/>
                </a:solidFill>
                <a:latin typeface="+mn-lt"/>
              </a:rPr>
              <a:t>Rules Automation Manager</a:t>
            </a:r>
          </a:p>
          <a:p>
            <a:pPr marL="285750" lvl="0" indent="-285750">
              <a:spcBef>
                <a:spcPts val="600"/>
              </a:spcBef>
              <a:spcAft>
                <a:spcPts val="600"/>
              </a:spcAft>
              <a:buFont typeface="Arial" panose="020B0604020202020204" pitchFamily="34" charset="0"/>
              <a:buChar char="•"/>
            </a:pPr>
            <a:r>
              <a:rPr lang="en-US" sz="1600" dirty="0">
                <a:solidFill>
                  <a:schemeClr val="tx1"/>
                </a:solidFill>
                <a:latin typeface="+mn-lt"/>
              </a:rPr>
              <a:t>Reporting (Metrics Dashboard and DIT)</a:t>
            </a:r>
          </a:p>
          <a:p>
            <a:pPr marL="285750" lvl="0" indent="-285750">
              <a:spcBef>
                <a:spcPts val="600"/>
              </a:spcBef>
              <a:spcAft>
                <a:spcPts val="600"/>
              </a:spcAft>
              <a:buFont typeface="Arial" panose="020B0604020202020204" pitchFamily="34" charset="0"/>
              <a:buChar char="•"/>
            </a:pPr>
            <a:r>
              <a:rPr lang="en-US" sz="1600" dirty="0">
                <a:solidFill>
                  <a:schemeClr val="tx1"/>
                </a:solidFill>
                <a:latin typeface="+mn-lt"/>
              </a:rPr>
              <a:t>Talent Record Action Log</a:t>
            </a:r>
          </a:p>
          <a:p>
            <a:pPr lvl="2" indent="0">
              <a:spcBef>
                <a:spcPts val="0"/>
              </a:spcBef>
              <a:spcAft>
                <a:spcPts val="600"/>
              </a:spcAft>
              <a:buNone/>
            </a:pPr>
            <a:endParaRPr lang="en-US" sz="1600" dirty="0">
              <a:solidFill>
                <a:schemeClr val="tx1"/>
              </a:solidFill>
              <a:latin typeface="+mn-lt"/>
            </a:endParaRPr>
          </a:p>
          <a:p>
            <a:pPr>
              <a:spcBef>
                <a:spcPts val="0"/>
              </a:spcBef>
            </a:pPr>
            <a:r>
              <a:rPr lang="en-US" dirty="0">
                <a:latin typeface="+mn-lt"/>
              </a:rPr>
              <a:t> </a:t>
            </a:r>
          </a:p>
        </p:txBody>
      </p:sp>
    </p:spTree>
    <p:extLst>
      <p:ext uri="{BB962C8B-B14F-4D97-AF65-F5344CB8AC3E}">
        <p14:creationId xmlns:p14="http://schemas.microsoft.com/office/powerpoint/2010/main" val="11737214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US Production Maintenance</a:t>
            </a:r>
          </a:p>
        </p:txBody>
      </p:sp>
      <p:sp>
        <p:nvSpPr>
          <p:cNvPr id="3" name="Content Placeholder 2"/>
          <p:cNvSpPr>
            <a:spLocks noGrp="1"/>
          </p:cNvSpPr>
          <p:nvPr>
            <p:ph idx="1"/>
          </p:nvPr>
        </p:nvSpPr>
        <p:spPr>
          <a:xfrm>
            <a:off x="300039" y="890202"/>
            <a:ext cx="8222456" cy="3864879"/>
          </a:xfrm>
        </p:spPr>
        <p:txBody>
          <a:bodyPr>
            <a:normAutofit/>
          </a:bodyPr>
          <a:lstStyle/>
          <a:p>
            <a:pPr marL="285750" lvl="0" indent="-285750">
              <a:spcBef>
                <a:spcPts val="600"/>
              </a:spcBef>
              <a:spcAft>
                <a:spcPts val="600"/>
              </a:spcAft>
              <a:buFont typeface="Arial" panose="020B0604020202020204" pitchFamily="34" charset="0"/>
              <a:buChar char="•"/>
            </a:pPr>
            <a:r>
              <a:rPr lang="en-US" sz="1600" dirty="0">
                <a:solidFill>
                  <a:schemeClr val="tx1"/>
                </a:solidFill>
                <a:latin typeface="+mn-lt"/>
              </a:rPr>
              <a:t>US Production maintenance was originally scheduled for March 14</a:t>
            </a:r>
            <a:r>
              <a:rPr lang="en-US" sz="1600" baseline="30000" dirty="0">
                <a:solidFill>
                  <a:schemeClr val="tx1"/>
                </a:solidFill>
              </a:rPr>
              <a:t>th</a:t>
            </a:r>
            <a:r>
              <a:rPr lang="en-US" sz="1600" dirty="0">
                <a:solidFill>
                  <a:schemeClr val="tx1"/>
                </a:solidFill>
                <a:latin typeface="+mn-lt"/>
              </a:rPr>
              <a:t> (1 week earlier than our normal cadence), but has been moved back to March 21</a:t>
            </a:r>
            <a:r>
              <a:rPr lang="en-US" sz="1600" baseline="30000" dirty="0">
                <a:solidFill>
                  <a:schemeClr val="tx1"/>
                </a:solidFill>
                <a:latin typeface="+mn-lt"/>
              </a:rPr>
              <a:t>st</a:t>
            </a:r>
            <a:r>
              <a:rPr lang="en-US" sz="1600" dirty="0">
                <a:solidFill>
                  <a:schemeClr val="tx1"/>
                </a:solidFill>
                <a:latin typeface="+mn-lt"/>
              </a:rPr>
              <a:t>, 2020. </a:t>
            </a:r>
          </a:p>
          <a:p>
            <a:pPr marL="285750" lvl="0" indent="-285750">
              <a:spcBef>
                <a:spcPts val="600"/>
              </a:spcBef>
              <a:spcAft>
                <a:spcPts val="600"/>
              </a:spcAft>
              <a:buFont typeface="Arial" panose="020B0604020202020204" pitchFamily="34" charset="0"/>
              <a:buChar char="•"/>
            </a:pPr>
            <a:r>
              <a:rPr lang="en-US" sz="1600" dirty="0">
                <a:solidFill>
                  <a:schemeClr val="tx1"/>
                </a:solidFill>
                <a:latin typeface="+mn-lt"/>
              </a:rPr>
              <a:t>A maintenance reminder from the status page will go out. </a:t>
            </a:r>
          </a:p>
          <a:p>
            <a:pPr marL="285750" lvl="0" indent="-285750">
              <a:spcBef>
                <a:spcPts val="600"/>
              </a:spcBef>
              <a:spcAft>
                <a:spcPts val="600"/>
              </a:spcAft>
              <a:buFont typeface="Arial" panose="020B0604020202020204" pitchFamily="34" charset="0"/>
              <a:buChar char="•"/>
            </a:pPr>
            <a:r>
              <a:rPr lang="en-US" sz="1600" dirty="0">
                <a:solidFill>
                  <a:schemeClr val="tx1"/>
                </a:solidFill>
                <a:latin typeface="+mn-lt"/>
              </a:rPr>
              <a:t>The customer facing maintenance page reflects the change </a:t>
            </a:r>
            <a:r>
              <a:rPr lang="en-US" sz="1600" dirty="0">
                <a:latin typeface="Slack-Lato"/>
                <a:hlinkClick r:id="rId2"/>
              </a:rPr>
              <a:t>https://www.ibm.com/support/pages/node/715723</a:t>
            </a:r>
            <a:r>
              <a:rPr lang="en-US" sz="1600" dirty="0">
                <a:latin typeface="Slack-Lato"/>
              </a:rPr>
              <a:t>   </a:t>
            </a:r>
          </a:p>
          <a:p>
            <a:pPr marL="285750" lvl="0" indent="-285750">
              <a:spcBef>
                <a:spcPts val="600"/>
              </a:spcBef>
              <a:buFont typeface="Arial" panose="020B0604020202020204" pitchFamily="34" charset="0"/>
              <a:buChar char="•"/>
            </a:pPr>
            <a:r>
              <a:rPr lang="en-US" sz="1600" dirty="0">
                <a:latin typeface="Slack-Lato"/>
                <a:hlinkClick r:id="rId2"/>
              </a:rPr>
              <a:t>IBM Kenexa Monthly Maintenance Calendar – 2020</a:t>
            </a:r>
            <a:endParaRPr lang="en-US" sz="1600" dirty="0">
              <a:latin typeface="Slack-Lato"/>
            </a:endParaRPr>
          </a:p>
          <a:p>
            <a:pPr lvl="0">
              <a:spcBef>
                <a:spcPts val="600"/>
              </a:spcBef>
            </a:pPr>
            <a:r>
              <a:rPr lang="en-US" sz="1600" dirty="0">
                <a:latin typeface="Slack-Lato"/>
              </a:rPr>
              <a:t>	This document outlines the targeted monthly maintenance dates in 2020 for the following 	products:</a:t>
            </a:r>
          </a:p>
          <a:p>
            <a:pPr marL="911225" lvl="3" indent="-285750">
              <a:lnSpc>
                <a:spcPct val="110000"/>
              </a:lnSpc>
              <a:spcBef>
                <a:spcPts val="0"/>
              </a:spcBef>
              <a:buFont typeface="Courier New" panose="02070309020205020404" pitchFamily="49" charset="0"/>
              <a:buChar char="o"/>
            </a:pPr>
            <a:r>
              <a:rPr lang="en-US" sz="1600" dirty="0">
                <a:latin typeface="Slack-Lato"/>
              </a:rPr>
              <a:t>IBM Kenexa Talent Acquisition Suite</a:t>
            </a:r>
          </a:p>
          <a:p>
            <a:pPr marL="911225" lvl="3" indent="-285750">
              <a:lnSpc>
                <a:spcPct val="110000"/>
              </a:lnSpc>
              <a:spcBef>
                <a:spcPts val="0"/>
              </a:spcBef>
              <a:buFont typeface="Courier New" panose="02070309020205020404" pitchFamily="49" charset="0"/>
              <a:buChar char="o"/>
            </a:pPr>
            <a:r>
              <a:rPr lang="en-US" sz="1600" dirty="0">
                <a:latin typeface="Slack-Lato"/>
              </a:rPr>
              <a:t>IBM Kenexa BrassRing on Cloud</a:t>
            </a:r>
          </a:p>
          <a:p>
            <a:pPr marL="911225" lvl="3" indent="-285750">
              <a:lnSpc>
                <a:spcPct val="110000"/>
              </a:lnSpc>
              <a:spcBef>
                <a:spcPts val="0"/>
              </a:spcBef>
              <a:buFont typeface="Courier New" panose="02070309020205020404" pitchFamily="49" charset="0"/>
              <a:buChar char="o"/>
            </a:pPr>
            <a:r>
              <a:rPr lang="en-US" sz="1600" dirty="0">
                <a:latin typeface="Slack-Lato"/>
              </a:rPr>
              <a:t>IBM Kenexa Assess on Cloud</a:t>
            </a:r>
          </a:p>
          <a:p>
            <a:pPr marL="911225" lvl="3" indent="-285750">
              <a:lnSpc>
                <a:spcPct val="110000"/>
              </a:lnSpc>
              <a:spcBef>
                <a:spcPts val="0"/>
              </a:spcBef>
              <a:buFont typeface="Courier New" panose="02070309020205020404" pitchFamily="49" charset="0"/>
              <a:buChar char="o"/>
            </a:pPr>
            <a:r>
              <a:rPr lang="en-US" sz="1600" dirty="0">
                <a:latin typeface="Slack-Lato"/>
              </a:rPr>
              <a:t>IBM Watson Talent Insights</a:t>
            </a:r>
          </a:p>
          <a:p>
            <a:pPr marL="285750" lvl="0" indent="-285750">
              <a:spcBef>
                <a:spcPts val="600"/>
              </a:spcBef>
              <a:spcAft>
                <a:spcPts val="600"/>
              </a:spcAft>
              <a:buFont typeface="Arial" panose="020B0604020202020204" pitchFamily="34" charset="0"/>
              <a:buChar char="•"/>
            </a:pPr>
            <a:endParaRPr lang="en-US" sz="1600" dirty="0">
              <a:latin typeface="Slack-Lato"/>
            </a:endParaRPr>
          </a:p>
          <a:p>
            <a:pPr marL="285750" lvl="0" indent="-285750">
              <a:spcBef>
                <a:spcPts val="600"/>
              </a:spcBef>
              <a:spcAft>
                <a:spcPts val="600"/>
              </a:spcAft>
              <a:buFont typeface="Arial" panose="020B0604020202020204" pitchFamily="34" charset="0"/>
              <a:buChar char="•"/>
            </a:pPr>
            <a:endParaRPr lang="en-US" sz="1600" dirty="0">
              <a:solidFill>
                <a:schemeClr val="tx1"/>
              </a:solidFill>
              <a:latin typeface="Slack-Lato"/>
            </a:endParaRPr>
          </a:p>
        </p:txBody>
      </p:sp>
    </p:spTree>
    <p:extLst>
      <p:ext uri="{BB962C8B-B14F-4D97-AF65-F5344CB8AC3E}">
        <p14:creationId xmlns:p14="http://schemas.microsoft.com/office/powerpoint/2010/main" val="28040343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dirty="0">
                <a:solidFill>
                  <a:schemeClr val="tx1"/>
                </a:solidFill>
                <a:latin typeface="IBM Plex Sans" panose="020B0503050000000000" pitchFamily="34" charset="0"/>
              </a:rPr>
              <a:t>Workbench Digital Badge Course</a:t>
            </a:r>
          </a:p>
        </p:txBody>
      </p:sp>
      <p:sp>
        <p:nvSpPr>
          <p:cNvPr id="3" name="Content Placeholder 2"/>
          <p:cNvSpPr>
            <a:spLocks noGrp="1"/>
          </p:cNvSpPr>
          <p:nvPr>
            <p:ph idx="1"/>
          </p:nvPr>
        </p:nvSpPr>
        <p:spPr>
          <a:xfrm>
            <a:off x="557213" y="996763"/>
            <a:ext cx="8203574" cy="3239481"/>
          </a:xfrm>
        </p:spPr>
        <p:txBody>
          <a:bodyPr>
            <a:normAutofit lnSpcReduction="10000"/>
          </a:bodyPr>
          <a:lstStyle/>
          <a:p>
            <a:r>
              <a:rPr lang="en-US" sz="1600" dirty="0">
                <a:solidFill>
                  <a:schemeClr val="tx1"/>
                </a:solidFill>
                <a:latin typeface="+mj-lt"/>
              </a:rPr>
              <a:t>We are relaunching the BrassRing Workbench digital badge course.</a:t>
            </a:r>
          </a:p>
          <a:p>
            <a:pPr lvl="0"/>
            <a:r>
              <a:rPr lang="en-US" sz="1600" dirty="0">
                <a:solidFill>
                  <a:schemeClr val="tx1"/>
                </a:solidFill>
                <a:latin typeface="+mj-lt"/>
              </a:rPr>
              <a:t>The new digital badge course has been redesigned from the ground up with new simulations and videos. </a:t>
            </a:r>
          </a:p>
          <a:p>
            <a:pPr lvl="0"/>
            <a:r>
              <a:rPr lang="en-US" sz="1600" dirty="0">
                <a:solidFill>
                  <a:schemeClr val="tx1"/>
                </a:solidFill>
                <a:latin typeface="+mj-lt"/>
              </a:rPr>
              <a:t>Any clients who are taking the current course, please know that the current course will be </a:t>
            </a:r>
            <a:r>
              <a:rPr lang="en-US" sz="1600">
                <a:solidFill>
                  <a:schemeClr val="tx1"/>
                </a:solidFill>
                <a:latin typeface="+mj-lt"/>
              </a:rPr>
              <a:t>retired on </a:t>
            </a:r>
            <a:r>
              <a:rPr lang="en-US" sz="1600" b="1">
                <a:solidFill>
                  <a:schemeClr val="tx1"/>
                </a:solidFill>
                <a:latin typeface="+mj-lt"/>
              </a:rPr>
              <a:t>March </a:t>
            </a:r>
            <a:r>
              <a:rPr lang="en-US" sz="1600" b="1" dirty="0">
                <a:solidFill>
                  <a:schemeClr val="tx1"/>
                </a:solidFill>
                <a:latin typeface="+mj-lt"/>
              </a:rPr>
              <a:t>30</a:t>
            </a:r>
            <a:r>
              <a:rPr lang="en-US" sz="1600" b="1" baseline="30000" dirty="0">
                <a:solidFill>
                  <a:schemeClr val="tx1"/>
                </a:solidFill>
                <a:latin typeface="+mj-lt"/>
              </a:rPr>
              <a:t>th</a:t>
            </a:r>
            <a:r>
              <a:rPr lang="en-US" sz="1600" b="1" dirty="0">
                <a:solidFill>
                  <a:schemeClr val="tx1"/>
                </a:solidFill>
                <a:latin typeface="+mj-lt"/>
              </a:rPr>
              <a:t>, 2020</a:t>
            </a:r>
            <a:r>
              <a:rPr lang="en-US" sz="1600" dirty="0">
                <a:solidFill>
                  <a:schemeClr val="tx1"/>
                </a:solidFill>
                <a:latin typeface="+mj-lt"/>
              </a:rPr>
              <a:t>. After that date, only the new course will be available. This means that any course in progress will be lost when the course is retired. </a:t>
            </a:r>
          </a:p>
          <a:p>
            <a:pPr lvl="0"/>
            <a:r>
              <a:rPr lang="en-US" sz="1600" dirty="0">
                <a:solidFill>
                  <a:schemeClr val="tx1"/>
                </a:solidFill>
                <a:latin typeface="+mj-lt"/>
              </a:rPr>
              <a:t>If a user has not started or is in the early stages of the old course, we recommend that they take the new course instead.</a:t>
            </a:r>
          </a:p>
          <a:p>
            <a:pPr lvl="0"/>
            <a:r>
              <a:rPr lang="en-US" sz="1600" dirty="0">
                <a:solidFill>
                  <a:schemeClr val="tx1"/>
                </a:solidFill>
                <a:latin typeface="+mj-lt"/>
              </a:rPr>
              <a:t>Details and links to the courses can be found on the IBM KC here:</a:t>
            </a:r>
          </a:p>
          <a:p>
            <a:r>
              <a:rPr lang="en-US" sz="1600" u="sng" dirty="0">
                <a:latin typeface="+mj-lt"/>
                <a:hlinkClick r:id="rId2"/>
              </a:rPr>
              <a:t>https://www.ibm.com/support/knowledgecenter/SSEUFV/14_Training/4_BrassRingAndWBTraining.html</a:t>
            </a:r>
            <a:endParaRPr lang="en-US" sz="1600" dirty="0">
              <a:latin typeface="+mj-lt"/>
            </a:endParaRPr>
          </a:p>
          <a:p>
            <a:pPr marL="285750" indent="-285750">
              <a:spcBef>
                <a:spcPts val="600"/>
              </a:spcBef>
              <a:buFont typeface="Arial" panose="020B0604020202020204" pitchFamily="34" charset="0"/>
              <a:buChar char="•"/>
            </a:pPr>
            <a:endParaRPr lang="en-US" dirty="0">
              <a:solidFill>
                <a:schemeClr val="tx1"/>
              </a:solidFill>
              <a:latin typeface="IBM Plex Sans" panose="020B0503050000000000" pitchFamily="34" charset="0"/>
            </a:endParaRPr>
          </a:p>
          <a:p>
            <a:pPr>
              <a:spcBef>
                <a:spcPts val="600"/>
              </a:spcBef>
            </a:pPr>
            <a:endParaRPr lang="en-US" dirty="0">
              <a:solidFill>
                <a:schemeClr val="tx1"/>
              </a:solidFill>
              <a:latin typeface="IBM Plex Sans" panose="020B0503050000000000" pitchFamily="34" charset="0"/>
            </a:endParaRPr>
          </a:p>
        </p:txBody>
      </p:sp>
    </p:spTree>
    <p:extLst>
      <p:ext uri="{BB962C8B-B14F-4D97-AF65-F5344CB8AC3E}">
        <p14:creationId xmlns:p14="http://schemas.microsoft.com/office/powerpoint/2010/main" val="26549449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8418" y="920075"/>
            <a:ext cx="4114800" cy="855726"/>
          </a:xfrm>
        </p:spPr>
        <p:txBody>
          <a:bodyPr/>
          <a:lstStyle/>
          <a:p>
            <a:r>
              <a:rPr lang="en-US" sz="5400" dirty="0">
                <a:gradFill>
                  <a:gsLst>
                    <a:gs pos="57000">
                      <a:srgbClr val="5F79FF"/>
                    </a:gs>
                    <a:gs pos="91000">
                      <a:srgbClr val="9D87FF"/>
                    </a:gs>
                    <a:gs pos="0">
                      <a:schemeClr val="accent2"/>
                    </a:gs>
                    <a:gs pos="100000">
                      <a:schemeClr val="accent4"/>
                    </a:gs>
                  </a:gsLst>
                  <a:lin ang="0" scaled="0"/>
                </a:gradFill>
              </a:rPr>
              <a:t>Questions?</a:t>
            </a:r>
            <a:endParaRPr lang="en-US" sz="5400" dirty="0"/>
          </a:p>
        </p:txBody>
      </p:sp>
    </p:spTree>
    <p:extLst>
      <p:ext uri="{BB962C8B-B14F-4D97-AF65-F5344CB8AC3E}">
        <p14:creationId xmlns:p14="http://schemas.microsoft.com/office/powerpoint/2010/main" val="643234727"/>
      </p:ext>
    </p:extLst>
  </p:cSld>
  <p:clrMapOvr>
    <a:masterClrMapping/>
  </p:clrMapOvr>
</p:sld>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1_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5.xml><?xml version="1.0" encoding="utf-8"?>
<a:theme xmlns:a="http://schemas.openxmlformats.org/drawingml/2006/main" name="1_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Watson_presentation_template</Template>
  <TotalTime>27681</TotalTime>
  <Words>2284</Words>
  <Application>Microsoft Office PowerPoint</Application>
  <PresentationFormat>On-screen Show (16:9)</PresentationFormat>
  <Paragraphs>320</Paragraphs>
  <Slides>35</Slides>
  <Notes>3</Notes>
  <HiddenSlides>10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35</vt:i4>
      </vt:variant>
    </vt:vector>
  </HeadingPairs>
  <TitlesOfParts>
    <vt:vector size="48" baseType="lpstr">
      <vt:lpstr>Arial</vt:lpstr>
      <vt:lpstr>Calibri</vt:lpstr>
      <vt:lpstr>Courier New</vt:lpstr>
      <vt:lpstr>HelvNeue for IBM</vt:lpstr>
      <vt:lpstr>IBM Plex Sans</vt:lpstr>
      <vt:lpstr>IBM Plex Sans SemiBold</vt:lpstr>
      <vt:lpstr>Slack-Lato</vt:lpstr>
      <vt:lpstr>Wingdings</vt:lpstr>
      <vt:lpstr>blk_background_2017</vt:lpstr>
      <vt:lpstr>gry_background_2017</vt:lpstr>
      <vt:lpstr>wht_background_2017</vt:lpstr>
      <vt:lpstr>1_gry_background_2017</vt:lpstr>
      <vt:lpstr>1_blk_background_2017</vt:lpstr>
      <vt:lpstr> BrassRing Interview Manager – Admin Experience IBM Kenexa BrassRing   — Client Training and Enablement Session IBM Watson Talent  March 10th, 2020 </vt:lpstr>
      <vt:lpstr>PowerPoint Presentation</vt:lpstr>
      <vt:lpstr>Overview of Interview Manager?</vt:lpstr>
      <vt:lpstr>Overview of Interview Manager?</vt:lpstr>
      <vt:lpstr>Overview of Interview Manager?</vt:lpstr>
      <vt:lpstr>Overview of Interview Manager</vt:lpstr>
      <vt:lpstr>Overview of Interview Manager</vt:lpstr>
      <vt:lpstr>Overview of Interview Manager</vt:lpstr>
      <vt:lpstr>Overview of Interview Manager</vt:lpstr>
      <vt:lpstr>Interview Manager – Admin Experience</vt:lpstr>
      <vt:lpstr>Interview Manager – Admin Experience</vt:lpstr>
      <vt:lpstr>Interview Manager – Admin Experience</vt:lpstr>
      <vt:lpstr>Demo –</vt:lpstr>
      <vt:lpstr>Interview Manager – Admin Experience</vt:lpstr>
      <vt:lpstr>Interview Manager – Admin Experience</vt:lpstr>
      <vt:lpstr>Interview Manager – Admin Experience</vt:lpstr>
      <vt:lpstr>Demo –</vt:lpstr>
      <vt:lpstr>Interview Manager – Admin Experience</vt:lpstr>
      <vt:lpstr>Interview Manager – Admin Experience</vt:lpstr>
      <vt:lpstr>Demo –</vt:lpstr>
      <vt:lpstr>Interview Manager – Admin Experience</vt:lpstr>
      <vt:lpstr>Interview Manager – Admin Experience</vt:lpstr>
      <vt:lpstr>Demo –</vt:lpstr>
      <vt:lpstr>Interview Manager – Admin Experience</vt:lpstr>
      <vt:lpstr>Interview Manager – Admin Experience</vt:lpstr>
      <vt:lpstr>Interview Manager Admin</vt:lpstr>
      <vt:lpstr>Interview Manager – Admin Experience</vt:lpstr>
      <vt:lpstr>Demo –</vt:lpstr>
      <vt:lpstr>Resources</vt:lpstr>
      <vt:lpstr>March VIRTUAL TRAINING SESSIONS</vt:lpstr>
      <vt:lpstr>Client Training &amp; Enablement Sessions</vt:lpstr>
      <vt:lpstr>Future Enhancements</vt:lpstr>
      <vt:lpstr>US Production Maintenance</vt:lpstr>
      <vt:lpstr>Workbench Digital Badge Course</vt:lpstr>
      <vt:lpstr>Questions?</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creator>Becky Hui Chan</dc:creator>
  <cp:lastModifiedBy>Claudia Arens</cp:lastModifiedBy>
  <cp:revision>564</cp:revision>
  <dcterms:created xsi:type="dcterms:W3CDTF">2018-03-01T22:47:15Z</dcterms:created>
  <dcterms:modified xsi:type="dcterms:W3CDTF">2020-03-10T16:09:36Z</dcterms:modified>
</cp:coreProperties>
</file>