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2"/>
  </p:notesMasterIdLst>
  <p:handoutMasterIdLst>
    <p:handoutMasterId r:id="rId33"/>
  </p:handoutMasterIdLst>
  <p:sldIdLst>
    <p:sldId id="338" r:id="rId6"/>
    <p:sldId id="349" r:id="rId7"/>
    <p:sldId id="516" r:id="rId8"/>
    <p:sldId id="529" r:id="rId9"/>
    <p:sldId id="520" r:id="rId10"/>
    <p:sldId id="530" r:id="rId11"/>
    <p:sldId id="475" r:id="rId12"/>
    <p:sldId id="521" r:id="rId13"/>
    <p:sldId id="523" r:id="rId14"/>
    <p:sldId id="531" r:id="rId15"/>
    <p:sldId id="522" r:id="rId16"/>
    <p:sldId id="532" r:id="rId17"/>
    <p:sldId id="524" r:id="rId18"/>
    <p:sldId id="533" r:id="rId19"/>
    <p:sldId id="525" r:id="rId20"/>
    <p:sldId id="526" r:id="rId21"/>
    <p:sldId id="527" r:id="rId22"/>
    <p:sldId id="535" r:id="rId23"/>
    <p:sldId id="528" r:id="rId24"/>
    <p:sldId id="534" r:id="rId25"/>
    <p:sldId id="536" r:id="rId26"/>
    <p:sldId id="537" r:id="rId27"/>
    <p:sldId id="538" r:id="rId28"/>
    <p:sldId id="333" r:id="rId29"/>
    <p:sldId id="463" r:id="rId30"/>
    <p:sldId id="288" r:id="rId3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A6FF"/>
    <a:srgbClr val="FFFFFF"/>
    <a:srgbClr val="F7F3F1"/>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3817" autoAdjust="0"/>
  </p:normalViewPr>
  <p:slideViewPr>
    <p:cSldViewPr snapToGrid="0" snapToObjects="1" showGuides="1">
      <p:cViewPr varScale="1">
        <p:scale>
          <a:sx n="113" d="100"/>
          <a:sy n="113" d="100"/>
        </p:scale>
        <p:origin x="509" y="91"/>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6/23/2020</a:t>
            </a:fld>
            <a:endParaRPr lang="en-US" dirty="0"/>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dirty="0"/>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6/23/2020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dirty="0"/>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a:extLst>
              <a:ext uri="{FF2B5EF4-FFF2-40B4-BE49-F238E27FC236}">
                <a16:creationId xmlns:a16="http://schemas.microsoft.com/office/drawing/2014/main" id="{79E09376-7B24-428D-8039-49C34CACFD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dirty="0"/>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3631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55054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126982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37636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25360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12823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13871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453675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027498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655985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86674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dirty="0"/>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631524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342803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237266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50816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09120593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780416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36553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Tree>
    <p:extLst>
      <p:ext uri="{BB962C8B-B14F-4D97-AF65-F5344CB8AC3E}">
        <p14:creationId xmlns:p14="http://schemas.microsoft.com/office/powerpoint/2010/main" val="106957304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364570799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dirty="0"/>
          </a:p>
        </p:txBody>
      </p:sp>
    </p:spTree>
    <p:extLst>
      <p:ext uri="{BB962C8B-B14F-4D97-AF65-F5344CB8AC3E}">
        <p14:creationId xmlns:p14="http://schemas.microsoft.com/office/powerpoint/2010/main" val="155975022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37108232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78523692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311365145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128901675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290314419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dirty="0"/>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spTree>
    <p:extLst>
      <p:ext uri="{BB962C8B-B14F-4D97-AF65-F5344CB8AC3E}">
        <p14:creationId xmlns:p14="http://schemas.microsoft.com/office/powerpoint/2010/main" val="237164029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image" Target="../media/image3.png"/><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theme" Target="../theme/theme2.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slideLayout" Target="../slideLayouts/slideLayout102.xml"/><Relationship Id="rId21" Type="http://schemas.openxmlformats.org/officeDocument/2006/relationships/slideLayout" Target="../slideLayouts/slideLayout97.xml"/><Relationship Id="rId34" Type="http://schemas.openxmlformats.org/officeDocument/2006/relationships/slideLayout" Target="../slideLayouts/slideLayout110.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33" Type="http://schemas.openxmlformats.org/officeDocument/2006/relationships/slideLayout" Target="../slideLayouts/slideLayout109.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29" Type="http://schemas.openxmlformats.org/officeDocument/2006/relationships/slideLayout" Target="../slideLayouts/slideLayout105.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32" Type="http://schemas.openxmlformats.org/officeDocument/2006/relationships/slideLayout" Target="../slideLayouts/slideLayout108.xml"/><Relationship Id="rId37" Type="http://schemas.openxmlformats.org/officeDocument/2006/relationships/image" Target="../media/image4.png"/><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slideLayout" Target="../slideLayouts/slideLayout104.xml"/><Relationship Id="rId36" Type="http://schemas.openxmlformats.org/officeDocument/2006/relationships/theme" Target="../theme/theme3.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31" Type="http://schemas.openxmlformats.org/officeDocument/2006/relationships/slideLayout" Target="../slideLayouts/slideLayout107.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slideLayout" Target="../slideLayouts/slideLayout103.xml"/><Relationship Id="rId30" Type="http://schemas.openxmlformats.org/officeDocument/2006/relationships/slideLayout" Target="../slideLayouts/slideLayout106.xml"/><Relationship Id="rId35" Type="http://schemas.openxmlformats.org/officeDocument/2006/relationships/slideLayout" Target="../slideLayouts/slideLayout111.xml"/><Relationship Id="rId8" Type="http://schemas.openxmlformats.org/officeDocument/2006/relationships/slideLayout" Target="../slideLayouts/slideLayout84.xml"/><Relationship Id="rId3"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26" Type="http://schemas.openxmlformats.org/officeDocument/2006/relationships/slideLayout" Target="../slideLayouts/slideLayout137.xml"/><Relationship Id="rId21" Type="http://schemas.openxmlformats.org/officeDocument/2006/relationships/slideLayout" Target="../slideLayouts/slideLayout132.xml"/><Relationship Id="rId34" Type="http://schemas.openxmlformats.org/officeDocument/2006/relationships/slideLayout" Target="../slideLayouts/slideLayout145.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33" Type="http://schemas.openxmlformats.org/officeDocument/2006/relationships/slideLayout" Target="../slideLayouts/slideLayout144.xml"/><Relationship Id="rId38" Type="http://schemas.openxmlformats.org/officeDocument/2006/relationships/image" Target="../media/image4.png"/><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29" Type="http://schemas.openxmlformats.org/officeDocument/2006/relationships/slideLayout" Target="../slideLayouts/slideLayout140.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24" Type="http://schemas.openxmlformats.org/officeDocument/2006/relationships/slideLayout" Target="../slideLayouts/slideLayout135.xml"/><Relationship Id="rId32" Type="http://schemas.openxmlformats.org/officeDocument/2006/relationships/slideLayout" Target="../slideLayouts/slideLayout143.xml"/><Relationship Id="rId37" Type="http://schemas.openxmlformats.org/officeDocument/2006/relationships/theme" Target="../theme/theme4.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36" Type="http://schemas.openxmlformats.org/officeDocument/2006/relationships/slideLayout" Target="../slideLayouts/slideLayout147.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31" Type="http://schemas.openxmlformats.org/officeDocument/2006/relationships/slideLayout" Target="../slideLayouts/slideLayout142.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30" Type="http://schemas.openxmlformats.org/officeDocument/2006/relationships/slideLayout" Target="../slideLayouts/slideLayout141.xml"/><Relationship Id="rId35" Type="http://schemas.openxmlformats.org/officeDocument/2006/relationships/slideLayout" Target="../slideLayouts/slideLayout146.xml"/><Relationship Id="rId8" Type="http://schemas.openxmlformats.org/officeDocument/2006/relationships/slideLayout" Target="../slideLayouts/slideLayout119.xml"/><Relationship Id="rId3" Type="http://schemas.openxmlformats.org/officeDocument/2006/relationships/slideLayout" Target="../slideLayouts/slideLayout11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39" Type="http://schemas.openxmlformats.org/officeDocument/2006/relationships/theme" Target="../theme/theme5.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38" Type="http://schemas.openxmlformats.org/officeDocument/2006/relationships/slideLayout" Target="../slideLayouts/slideLayout185.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slideLayout" Target="../slideLayouts/slideLayout167.xml"/><Relationship Id="rId29" Type="http://schemas.openxmlformats.org/officeDocument/2006/relationships/slideLayout" Target="../slideLayouts/slideLayout176.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40" Type="http://schemas.openxmlformats.org/officeDocument/2006/relationships/image" Target="../media/image7.png"/><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8" Type="http://schemas.openxmlformats.org/officeDocument/2006/relationships/slideLayout" Target="../slideLayouts/slideLayout155.xml"/><Relationship Id="rId3"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dirty="0"/>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CF0C7598-1C16-4DAF-961E-A585A2B92157}"/>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 id="2147483907" r:id="rId39"/>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a:extLst>
              <a:ext uri="{FF2B5EF4-FFF2-40B4-BE49-F238E27FC236}">
                <a16:creationId xmlns:a16="http://schemas.microsoft.com/office/drawing/2014/main" id="{F7DC0B05-6A51-48E7-8388-98878C36BBEF}"/>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51378" y="4781432"/>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dirty="0"/>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6.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6.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76.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6.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6.xml"/></Relationships>
</file>

<file path=ppt/slides/_rels/slide24.xml.rels><?xml version="1.0" encoding="UTF-8" standalone="yes"?>
<Relationships xmlns="http://schemas.openxmlformats.org/package/2006/relationships"><Relationship Id="rId3" Type="http://schemas.openxmlformats.org/officeDocument/2006/relationships/hyperlink" Target="https://www.ibm.com/support/knowledgecenter/en/SSEUFV/5_CandMgt/13a_CandidateZoneProcesses.html" TargetMode="External"/><Relationship Id="rId7" Type="http://schemas.openxmlformats.org/officeDocument/2006/relationships/hyperlink" Target="https://www.ibm.com/support/knowledgecenter/en/SSEUFV/6_CommsAndElinks/3_DocTemplates.html#ID-1122-00000002" TargetMode="External"/><Relationship Id="rId2" Type="http://schemas.openxmlformats.org/officeDocument/2006/relationships/hyperlink" Target="https://www.ibm.com/support/knowledgecenter/en/SSEUFV/5_CandMgt/13_CandidateZone.html" TargetMode="External"/><Relationship Id="rId1" Type="http://schemas.openxmlformats.org/officeDocument/2006/relationships/slideLayout" Target="../slideLayouts/slideLayout76.xml"/><Relationship Id="rId6" Type="http://schemas.openxmlformats.org/officeDocument/2006/relationships/hyperlink" Target="https://www.ibm.com/support/knowledgecenter/SSEUFV/6_CommsAndElinks/4a_PostToCanZoneProcess.html" TargetMode="External"/><Relationship Id="rId5" Type="http://schemas.openxmlformats.org/officeDocument/2006/relationships/hyperlink" Target="https://www.ibm.com/support/knowledgecenter/SSEUFV/6_CommsAndElinks/4_PostToCanZone.html" TargetMode="External"/><Relationship Id="rId4" Type="http://schemas.openxmlformats.org/officeDocument/2006/relationships/hyperlink" Target="https://www.ibm.com/support/knowledgecenter/en/SSEUFV/5_CandMgt/15_CandsUseOfCandZone.htm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ibm.webex.com/ibm/j.php?RGID=r1136e78e16c736010f7d69e51d9d8b64" TargetMode="External"/><Relationship Id="rId7" Type="http://schemas.openxmlformats.org/officeDocument/2006/relationships/hyperlink" Target="https://www.ibm.com/support/knowledgecenter/SSDLQA/2_Assess_Training/1UpcomingEnablements.html" TargetMode="External"/><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hyperlink" Target="https://ibm.webex.com/ibm/j.php?RGID=rc5e5cbb5cd1a7c348ed2bb92d2f67b11" TargetMode="External"/><Relationship Id="rId5" Type="http://schemas.openxmlformats.org/officeDocument/2006/relationships/hyperlink" Target="https://ibm.webex.com/ibm/j.php?RGID=rba1a711f7af26da49253a9cbeec809d5" TargetMode="External"/><Relationship Id="rId4" Type="http://schemas.openxmlformats.org/officeDocument/2006/relationships/hyperlink" Target="https://ibm-analytics.slack.com/archives/GLH8K29UN"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235614" cy="4479344"/>
          </a:xfrm>
        </p:spPr>
        <p:txBody>
          <a:bodyPr/>
          <a:lstStyle/>
          <a:p>
            <a:br>
              <a:rPr lang="en-US" dirty="0"/>
            </a:br>
            <a:r>
              <a:rPr lang="en-US" dirty="0"/>
              <a:t>Offer Process/Forms - Responsive Candidate Zone</a:t>
            </a:r>
            <a:br>
              <a:rPr lang="en-US" dirty="0"/>
            </a:br>
            <a:r>
              <a:rPr lang="en-US" dirty="0"/>
              <a:t>IBM Kenexa BrassRing on Cloud</a:t>
            </a:r>
            <a:br>
              <a:rPr lang="en-US" sz="1800" b="1" dirty="0"/>
            </a:br>
            <a:r>
              <a:rPr lang="en-US" sz="1600" dirty="0"/>
              <a:t>—</a:t>
            </a:r>
            <a:br>
              <a:rPr lang="en-US" sz="1800" dirty="0"/>
            </a:br>
            <a:r>
              <a:rPr lang="en-US" sz="1800" b="1" dirty="0"/>
              <a:t>Client Training and Enablement Session</a:t>
            </a:r>
            <a:br>
              <a:rPr lang="en-US" sz="1800" dirty="0"/>
            </a:br>
            <a:r>
              <a:rPr lang="en-US" sz="1400" b="1" dirty="0">
                <a:solidFill>
                  <a:srgbClr val="FFFFFF"/>
                </a:solidFill>
                <a:latin typeface="IBM Plex Sans SemiBold" panose="020B0503050000000000" pitchFamily="34" charset="77"/>
              </a:rPr>
              <a:t>IBM Talent Management Solutions</a:t>
            </a:r>
            <a:br>
              <a:rPr lang="en-US" sz="1800" dirty="0"/>
            </a:br>
            <a:br>
              <a:rPr lang="en-US" sz="1600" b="1" dirty="0">
                <a:latin typeface="IBM Plex Sans SemiBold" panose="020B0503050000000000" pitchFamily="34" charset="77"/>
              </a:rPr>
            </a:br>
            <a:r>
              <a:rPr lang="en-US" sz="1600" dirty="0">
                <a:latin typeface="IBM Plex Sans" charset="0"/>
              </a:rPr>
              <a:t>June 23</a:t>
            </a:r>
            <a:r>
              <a:rPr lang="en-US" sz="1600" baseline="30000" dirty="0">
                <a:latin typeface="IBM Plex Sans" charset="0"/>
              </a:rPr>
              <a:t>rd</a:t>
            </a:r>
            <a:r>
              <a:rPr lang="en-US" sz="1600" dirty="0">
                <a:latin typeface="IBM Plex Sans" charset="0"/>
              </a:rPr>
              <a:t>,2020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 of Candidate Zone</a:t>
            </a:r>
          </a:p>
          <a:p>
            <a:pPr marL="285750" indent="-285750">
              <a:spcBef>
                <a:spcPts val="0"/>
              </a:spcBef>
              <a:spcAft>
                <a:spcPts val="600"/>
              </a:spcAft>
              <a:buFont typeface="IBM Plex Sans" panose="020B0503050203000203" pitchFamily="34" charset="0"/>
              <a:buChar char="-"/>
            </a:pPr>
            <a:r>
              <a:rPr lang="en-US" dirty="0">
                <a:solidFill>
                  <a:srgbClr val="FFFFFF"/>
                </a:solidFill>
              </a:rPr>
              <a:t>Posting Forms</a:t>
            </a:r>
          </a:p>
          <a:p>
            <a:pPr marL="285750" indent="-285750">
              <a:spcBef>
                <a:spcPts val="0"/>
              </a:spcBef>
              <a:spcAft>
                <a:spcPts val="300"/>
              </a:spcAft>
              <a:buFont typeface="IBM Plex Sans" panose="020B0503050203000203" pitchFamily="34" charset="0"/>
              <a:buChar char="-"/>
            </a:pPr>
            <a:r>
              <a:rPr lang="en-US" dirty="0"/>
              <a:t>Posting Offer Documents</a:t>
            </a:r>
          </a:p>
          <a:p>
            <a:pPr marL="285750" indent="-285750">
              <a:spcBef>
                <a:spcPts val="0"/>
              </a:spcBef>
              <a:spcAft>
                <a:spcPts val="300"/>
              </a:spcAft>
              <a:buFont typeface="IBM Plex Sans" panose="020B0503050203000203" pitchFamily="34" charset="0"/>
              <a:buChar char="-"/>
            </a:pPr>
            <a:r>
              <a:rPr lang="en-US" dirty="0"/>
              <a:t>Non – TG Applicants</a:t>
            </a:r>
          </a:p>
          <a:p>
            <a:pPr marL="285750" indent="-285750">
              <a:spcBef>
                <a:spcPts val="0"/>
              </a:spcBef>
              <a:spcAft>
                <a:spcPts val="300"/>
              </a:spcAft>
              <a:buFont typeface="IBM Plex Sans" panose="020B0503050203000203" pitchFamily="34" charset="0"/>
              <a:buChar char="-"/>
            </a:pPr>
            <a:r>
              <a:rPr lang="en-US" dirty="0"/>
              <a:t>Communication/Document Template Configuration</a:t>
            </a:r>
          </a:p>
          <a:p>
            <a:pPr marL="285750" indent="-285750">
              <a:spcBef>
                <a:spcPts val="0"/>
              </a:spcBef>
              <a:spcAft>
                <a:spcPts val="300"/>
              </a:spcAft>
              <a:buFont typeface="IBM Plex Sans" panose="020B0503050203000203" pitchFamily="34" charset="0"/>
              <a:buChar char="-"/>
            </a:pPr>
            <a:r>
              <a:rPr lang="en-US" dirty="0"/>
              <a:t>Usage of RAM</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Overview of Candidate Zone</a:t>
            </a:r>
          </a:p>
        </p:txBody>
      </p:sp>
      <p:sp>
        <p:nvSpPr>
          <p:cNvPr id="3" name="Content Placeholder 2"/>
          <p:cNvSpPr>
            <a:spLocks noGrp="1"/>
          </p:cNvSpPr>
          <p:nvPr>
            <p:ph idx="1"/>
          </p:nvPr>
        </p:nvSpPr>
        <p:spPr>
          <a:xfrm>
            <a:off x="377505" y="707280"/>
            <a:ext cx="8658035" cy="3728939"/>
          </a:xfrm>
        </p:spPr>
        <p:txBody>
          <a:bodyPr>
            <a:normAutofit/>
          </a:bodyPr>
          <a:lstStyle/>
          <a:p>
            <a:pPr marL="285750" indent="-285750">
              <a:spcBef>
                <a:spcPts val="0"/>
              </a:spcBef>
              <a:spcAft>
                <a:spcPts val="600"/>
              </a:spcAft>
              <a:buFont typeface="Arial" panose="020B0604020202020204" pitchFamily="34" charset="0"/>
              <a:buChar char="•"/>
            </a:pPr>
            <a:r>
              <a:rPr lang="en-US" dirty="0">
                <a:solidFill>
                  <a:schemeClr val="tx1"/>
                </a:solidFill>
              </a:rPr>
              <a:t>Provides a secure offer process and location where candidates can retrieve, review, and respond to forms &amp; offer documents.</a:t>
            </a:r>
          </a:p>
          <a:p>
            <a:pPr marL="285750" indent="-285750">
              <a:spcBef>
                <a:spcPts val="0"/>
              </a:spcBef>
              <a:spcAft>
                <a:spcPts val="600"/>
              </a:spcAft>
              <a:buFont typeface="Arial" panose="020B0604020202020204" pitchFamily="34" charset="0"/>
              <a:buChar char="•"/>
            </a:pPr>
            <a:r>
              <a:rPr lang="en-US" dirty="0">
                <a:solidFill>
                  <a:schemeClr val="tx1"/>
                </a:solidFill>
              </a:rPr>
              <a:t>Stores a link to the PDF version of the Offer Letter and to the corresponding response form (</a:t>
            </a:r>
            <a:r>
              <a:rPr lang="en-US" sz="1200" dirty="0">
                <a:solidFill>
                  <a:schemeClr val="tx1"/>
                </a:solidFill>
              </a:rPr>
              <a:t>Document Subsidiary From</a:t>
            </a:r>
            <a:r>
              <a:rPr lang="en-US" dirty="0">
                <a:solidFill>
                  <a:schemeClr val="tx1"/>
                </a:solidFill>
              </a:rPr>
              <a:t>) to record the acceptance or decline of the offer.</a:t>
            </a:r>
          </a:p>
          <a:p>
            <a:pPr marL="285750" indent="-285750">
              <a:spcBef>
                <a:spcPts val="0"/>
              </a:spcBef>
              <a:spcAft>
                <a:spcPts val="600"/>
              </a:spcAft>
              <a:buFont typeface="Arial" panose="020B0604020202020204" pitchFamily="34" charset="0"/>
              <a:buChar char="•"/>
            </a:pPr>
            <a:r>
              <a:rPr lang="en-US" dirty="0">
                <a:solidFill>
                  <a:schemeClr val="tx1"/>
                </a:solidFill>
              </a:rPr>
              <a:t>Can be used to display candidate forms to the candidate for completion, and other attachments specific to your organization’s hiring process.</a:t>
            </a:r>
          </a:p>
          <a:p>
            <a:pPr marL="285750" indent="-285750">
              <a:spcBef>
                <a:spcPts val="0"/>
              </a:spcBef>
              <a:spcAft>
                <a:spcPts val="600"/>
              </a:spcAft>
              <a:buFont typeface="Arial" panose="020B0604020202020204" pitchFamily="34" charset="0"/>
              <a:buChar char="•"/>
            </a:pPr>
            <a:r>
              <a:rPr lang="en-US" dirty="0">
                <a:solidFill>
                  <a:schemeClr val="tx1"/>
                </a:solidFill>
              </a:rPr>
              <a:t>Candidates that receive an offer also have an alert on the screen. Selecting the alert takes the candidate directly to the offer posted to the Candidate Zone.</a:t>
            </a:r>
          </a:p>
          <a:p>
            <a:pPr marL="285750" indent="-285750">
              <a:spcBef>
                <a:spcPts val="0"/>
              </a:spcBef>
              <a:spcAft>
                <a:spcPts val="600"/>
              </a:spcAft>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 typeface="Arial" panose="020B0604020202020204" pitchFamily="34" charset="0"/>
              <a:buChar char="•"/>
            </a:pPr>
            <a:endParaRPr lang="en-US" dirty="0">
              <a:solidFill>
                <a:schemeClr val="tx1"/>
              </a:solidFill>
            </a:endParaRPr>
          </a:p>
          <a:p>
            <a:pPr marL="285750" indent="-285750">
              <a:spcBef>
                <a:spcPts val="0"/>
              </a:spcBef>
              <a:buFontTx/>
              <a:buChar char="-"/>
            </a:pPr>
            <a:endParaRPr lang="en-US"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BE2677A2-57BB-4660-B35E-67723E5B7F11}"/>
              </a:ext>
            </a:extLst>
          </p:cNvPr>
          <p:cNvPicPr>
            <a:picLocks noChangeAspect="1"/>
          </p:cNvPicPr>
          <p:nvPr/>
        </p:nvPicPr>
        <p:blipFill>
          <a:blip r:embed="rId3"/>
          <a:stretch>
            <a:fillRect/>
          </a:stretch>
        </p:blipFill>
        <p:spPr>
          <a:xfrm>
            <a:off x="3303125" y="2670372"/>
            <a:ext cx="5840875" cy="2325793"/>
          </a:xfrm>
          <a:prstGeom prst="rect">
            <a:avLst/>
          </a:prstGeom>
        </p:spPr>
      </p:pic>
    </p:spTree>
    <p:extLst>
      <p:ext uri="{BB962C8B-B14F-4D97-AF65-F5344CB8AC3E}">
        <p14:creationId xmlns:p14="http://schemas.microsoft.com/office/powerpoint/2010/main" val="11382652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Demo of </a:t>
            </a:r>
            <a:r>
              <a:rPr lang="en-US" sz="2000" dirty="0">
                <a:solidFill>
                  <a:srgbClr val="000000"/>
                </a:solidFill>
                <a:latin typeface="IBM Plex Sans"/>
              </a:rPr>
              <a:t>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879101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Forms to Candidate Zone</a:t>
            </a:r>
          </a:p>
        </p:txBody>
      </p:sp>
      <p:sp>
        <p:nvSpPr>
          <p:cNvPr id="3" name="Content Placeholder 2"/>
          <p:cNvSpPr>
            <a:spLocks noGrp="1"/>
          </p:cNvSpPr>
          <p:nvPr>
            <p:ph idx="1"/>
          </p:nvPr>
        </p:nvSpPr>
        <p:spPr>
          <a:xfrm>
            <a:off x="221456" y="697653"/>
            <a:ext cx="8658035" cy="4172003"/>
          </a:xfrm>
        </p:spPr>
        <p:txBody>
          <a:bodyPr>
            <a:normAutofit/>
          </a:bodyPr>
          <a:lstStyle/>
          <a:p>
            <a:pPr>
              <a:spcBef>
                <a:spcPts val="0"/>
              </a:spcBef>
            </a:pPr>
            <a:r>
              <a:rPr lang="en-US" sz="1600" dirty="0">
                <a:solidFill>
                  <a:schemeClr val="tx1"/>
                </a:solidFill>
                <a:latin typeface="IBM Plex Sans" panose="020B0503050000000000" pitchFamily="34" charset="0"/>
              </a:rPr>
              <a:t>BrassRing -&gt; Req -&gt; Candidate’s Talent Record -&gt; Actions -&gt; Post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53E4CE95-68E0-40D8-A775-F3A991DCA98A}"/>
              </a:ext>
            </a:extLst>
          </p:cNvPr>
          <p:cNvSpPr txBox="1"/>
          <p:nvPr/>
        </p:nvSpPr>
        <p:spPr>
          <a:xfrm>
            <a:off x="264509" y="1058779"/>
            <a:ext cx="8721304" cy="692497"/>
          </a:xfrm>
          <a:prstGeom prst="rect">
            <a:avLst/>
          </a:prstGeom>
          <a:noFill/>
        </p:spPr>
        <p:txBody>
          <a:bodyPr wrap="square" rtlCol="0">
            <a:spAutoFit/>
          </a:bodyPr>
          <a:lstStyle/>
          <a:p>
            <a:pPr marL="285750" indent="-285750">
              <a:buFont typeface="Arial" panose="020B0604020202020204" pitchFamily="34" charset="0"/>
              <a:buChar char="•"/>
            </a:pPr>
            <a:r>
              <a:rPr lang="en-US" sz="1300" dirty="0"/>
              <a:t>Forms can be posted to candidate zone from the Talent Record or from the candidate listing page.</a:t>
            </a:r>
          </a:p>
          <a:p>
            <a:pPr marL="285750" indent="-285750">
              <a:buFont typeface="Arial" panose="020B0604020202020204" pitchFamily="34" charset="0"/>
              <a:buChar char="•"/>
            </a:pPr>
            <a:r>
              <a:rPr lang="en-US" sz="1300" dirty="0"/>
              <a:t>They can be posted for a specific period and will then get automatically unposted.</a:t>
            </a:r>
          </a:p>
          <a:p>
            <a:pPr marL="285750" indent="-285750">
              <a:buFont typeface="Arial" panose="020B0604020202020204" pitchFamily="34" charset="0"/>
              <a:buChar char="•"/>
            </a:pPr>
            <a:r>
              <a:rPr lang="en-US" sz="1300" dirty="0"/>
              <a:t>Rules Automation Manager (RAM) can be built to post Forms to the Candidate Zone automatically.</a:t>
            </a:r>
          </a:p>
        </p:txBody>
      </p:sp>
      <p:pic>
        <p:nvPicPr>
          <p:cNvPr id="5" name="Picture 4">
            <a:extLst>
              <a:ext uri="{FF2B5EF4-FFF2-40B4-BE49-F238E27FC236}">
                <a16:creationId xmlns:a16="http://schemas.microsoft.com/office/drawing/2014/main" id="{647E100F-5622-4725-87A7-98FF312495E3}"/>
              </a:ext>
            </a:extLst>
          </p:cNvPr>
          <p:cNvPicPr>
            <a:picLocks noChangeAspect="1"/>
          </p:cNvPicPr>
          <p:nvPr/>
        </p:nvPicPr>
        <p:blipFill>
          <a:blip r:embed="rId2"/>
          <a:stretch>
            <a:fillRect/>
          </a:stretch>
        </p:blipFill>
        <p:spPr>
          <a:xfrm>
            <a:off x="2835550" y="1808770"/>
            <a:ext cx="1390748" cy="2966109"/>
          </a:xfrm>
          <a:prstGeom prst="rect">
            <a:avLst/>
          </a:prstGeom>
        </p:spPr>
      </p:pic>
      <p:pic>
        <p:nvPicPr>
          <p:cNvPr id="8" name="Picture 7">
            <a:extLst>
              <a:ext uri="{FF2B5EF4-FFF2-40B4-BE49-F238E27FC236}">
                <a16:creationId xmlns:a16="http://schemas.microsoft.com/office/drawing/2014/main" id="{0D0C0DAF-7E62-4C2C-AF61-3C97010F853F}"/>
              </a:ext>
            </a:extLst>
          </p:cNvPr>
          <p:cNvPicPr>
            <a:picLocks noChangeAspect="1"/>
          </p:cNvPicPr>
          <p:nvPr/>
        </p:nvPicPr>
        <p:blipFill>
          <a:blip r:embed="rId3"/>
          <a:stretch>
            <a:fillRect/>
          </a:stretch>
        </p:blipFill>
        <p:spPr>
          <a:xfrm>
            <a:off x="4737126" y="1808770"/>
            <a:ext cx="1393625" cy="2892621"/>
          </a:xfrm>
          <a:prstGeom prst="rect">
            <a:avLst/>
          </a:prstGeom>
        </p:spPr>
      </p:pic>
    </p:spTree>
    <p:extLst>
      <p:ext uri="{BB962C8B-B14F-4D97-AF65-F5344CB8AC3E}">
        <p14:creationId xmlns:p14="http://schemas.microsoft.com/office/powerpoint/2010/main" val="513586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Posting Forms to 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962319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Forms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4C4F715C-7D4C-4847-A52B-60BDFAB46C21}"/>
              </a:ext>
            </a:extLst>
          </p:cNvPr>
          <p:cNvPicPr>
            <a:picLocks noChangeAspect="1"/>
          </p:cNvPicPr>
          <p:nvPr/>
        </p:nvPicPr>
        <p:blipFill>
          <a:blip r:embed="rId2"/>
          <a:stretch>
            <a:fillRect/>
          </a:stretch>
        </p:blipFill>
        <p:spPr>
          <a:xfrm>
            <a:off x="3163439" y="809204"/>
            <a:ext cx="5858059" cy="2691540"/>
          </a:xfrm>
          <a:prstGeom prst="rect">
            <a:avLst/>
          </a:prstGeom>
        </p:spPr>
      </p:pic>
      <p:sp>
        <p:nvSpPr>
          <p:cNvPr id="11" name="TextBox 10">
            <a:extLst>
              <a:ext uri="{FF2B5EF4-FFF2-40B4-BE49-F238E27FC236}">
                <a16:creationId xmlns:a16="http://schemas.microsoft.com/office/drawing/2014/main" id="{2690993E-7945-4EFF-AEA0-31A5E00B730B}"/>
              </a:ext>
            </a:extLst>
          </p:cNvPr>
          <p:cNvSpPr txBox="1"/>
          <p:nvPr/>
        </p:nvSpPr>
        <p:spPr>
          <a:xfrm>
            <a:off x="96200" y="715280"/>
            <a:ext cx="3011142" cy="2693045"/>
          </a:xfrm>
          <a:prstGeom prst="rect">
            <a:avLst/>
          </a:prstGeom>
          <a:noFill/>
        </p:spPr>
        <p:txBody>
          <a:bodyPr wrap="square" rtlCol="0">
            <a:spAutoFit/>
          </a:bodyPr>
          <a:lstStyle/>
          <a:p>
            <a:pPr marL="285750" indent="-285750">
              <a:buFont typeface="Arial" panose="020B0604020202020204" pitchFamily="34" charset="0"/>
              <a:buChar char="•"/>
            </a:pPr>
            <a:r>
              <a:rPr lang="en-US" sz="1300" dirty="0"/>
              <a:t>Search by the name of the form or click on “Display all” to show all the forms that are available to post to the Candidate Zone.</a:t>
            </a:r>
          </a:p>
          <a:p>
            <a:endParaRPr lang="en-US" sz="1300" dirty="0"/>
          </a:p>
          <a:p>
            <a:pPr marL="285750" indent="-285750">
              <a:buFont typeface="Arial" panose="020B0604020202020204" pitchFamily="34" charset="0"/>
              <a:buChar char="•"/>
            </a:pPr>
            <a:r>
              <a:rPr lang="en-US" sz="1300" dirty="0"/>
              <a:t>Select the form(s).</a:t>
            </a:r>
          </a:p>
          <a:p>
            <a:endParaRPr lang="en-US" sz="1300" dirty="0"/>
          </a:p>
          <a:p>
            <a:pPr marL="285750" indent="-285750">
              <a:buFont typeface="Arial" panose="020B0604020202020204" pitchFamily="34" charset="0"/>
              <a:buChar char="•"/>
            </a:pPr>
            <a:r>
              <a:rPr lang="en-US" sz="1300" dirty="0"/>
              <a:t>A removal date can be selected if the Form(s) has to be completed within a specific period or else can be left blank.</a:t>
            </a:r>
          </a:p>
          <a:p>
            <a:endParaRPr lang="en-US" sz="1300" dirty="0"/>
          </a:p>
          <a:p>
            <a:pPr marL="285750" indent="-285750">
              <a:buFont typeface="Arial" panose="020B0604020202020204" pitchFamily="34" charset="0"/>
              <a:buChar char="•"/>
            </a:pPr>
            <a:r>
              <a:rPr lang="en-US" sz="1300" dirty="0"/>
              <a:t>Post to Candidate Zone.</a:t>
            </a:r>
          </a:p>
        </p:txBody>
      </p:sp>
    </p:spTree>
    <p:extLst>
      <p:ext uri="{BB962C8B-B14F-4D97-AF65-F5344CB8AC3E}">
        <p14:creationId xmlns:p14="http://schemas.microsoft.com/office/powerpoint/2010/main" val="2424623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Forms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pic>
        <p:nvPicPr>
          <p:cNvPr id="3" name="Picture 2">
            <a:extLst>
              <a:ext uri="{FF2B5EF4-FFF2-40B4-BE49-F238E27FC236}">
                <a16:creationId xmlns:a16="http://schemas.microsoft.com/office/drawing/2014/main" id="{2D629216-0D0A-4AFB-9DD8-9CCEF6E10825}"/>
              </a:ext>
            </a:extLst>
          </p:cNvPr>
          <p:cNvPicPr>
            <a:picLocks noChangeAspect="1"/>
          </p:cNvPicPr>
          <p:nvPr/>
        </p:nvPicPr>
        <p:blipFill>
          <a:blip r:embed="rId2"/>
          <a:stretch>
            <a:fillRect/>
          </a:stretch>
        </p:blipFill>
        <p:spPr>
          <a:xfrm>
            <a:off x="3938182" y="723198"/>
            <a:ext cx="4879368" cy="3994576"/>
          </a:xfrm>
          <a:prstGeom prst="rect">
            <a:avLst/>
          </a:prstGeom>
        </p:spPr>
      </p:pic>
      <p:sp>
        <p:nvSpPr>
          <p:cNvPr id="9" name="TextBox 8">
            <a:extLst>
              <a:ext uri="{FF2B5EF4-FFF2-40B4-BE49-F238E27FC236}">
                <a16:creationId xmlns:a16="http://schemas.microsoft.com/office/drawing/2014/main" id="{74D8F809-D882-41B5-8FE2-B9424D45DFD5}"/>
              </a:ext>
            </a:extLst>
          </p:cNvPr>
          <p:cNvSpPr txBox="1"/>
          <p:nvPr/>
        </p:nvSpPr>
        <p:spPr>
          <a:xfrm>
            <a:off x="6399" y="678206"/>
            <a:ext cx="3524525" cy="3493264"/>
          </a:xfrm>
          <a:prstGeom prst="rect">
            <a:avLst/>
          </a:prstGeom>
          <a:noFill/>
        </p:spPr>
        <p:txBody>
          <a:bodyPr wrap="square" rtlCol="0">
            <a:spAutoFit/>
          </a:bodyPr>
          <a:lstStyle/>
          <a:p>
            <a:pPr marL="285750" indent="-285750">
              <a:buFont typeface="Arial" panose="020B0604020202020204" pitchFamily="34" charset="0"/>
              <a:buChar char="•"/>
            </a:pPr>
            <a:r>
              <a:rPr lang="en-US" sz="1300" dirty="0"/>
              <a:t>Once the form is posted it would display a message under “Successful Candidate Zone Postings” tab.</a:t>
            </a:r>
          </a:p>
          <a:p>
            <a:endParaRPr lang="en-US" sz="1300" dirty="0"/>
          </a:p>
          <a:p>
            <a:pPr marL="285750" indent="-285750">
              <a:buFont typeface="Arial" panose="020B0604020202020204" pitchFamily="34" charset="0"/>
              <a:buChar char="•"/>
            </a:pPr>
            <a:r>
              <a:rPr lang="en-US" sz="1300" dirty="0"/>
              <a:t>If there are any errors, it would display under the respective section/tab.</a:t>
            </a:r>
          </a:p>
          <a:p>
            <a:endParaRPr lang="en-US" sz="1300" dirty="0"/>
          </a:p>
          <a:p>
            <a:pPr marL="285750" indent="-285750">
              <a:buFont typeface="Arial" panose="020B0604020202020204" pitchFamily="34" charset="0"/>
              <a:buChar char="•"/>
            </a:pPr>
            <a:r>
              <a:rPr lang="en-US" sz="1300" dirty="0"/>
              <a:t>The user can send a communication (optional) to let the candidate know about the posting.</a:t>
            </a:r>
          </a:p>
          <a:p>
            <a:endParaRPr lang="en-US" sz="1300" dirty="0"/>
          </a:p>
          <a:p>
            <a:pPr marL="285750" indent="-285750">
              <a:buFont typeface="Arial" panose="020B0604020202020204" pitchFamily="34" charset="0"/>
              <a:buChar char="•"/>
            </a:pPr>
            <a:r>
              <a:rPr lang="en-US" sz="1300" dirty="0"/>
              <a:t>Select the designated communication template and click on “Go”.</a:t>
            </a:r>
          </a:p>
          <a:p>
            <a:endParaRPr lang="en-US" sz="1300" dirty="0"/>
          </a:p>
          <a:p>
            <a:pPr marL="285750" indent="-285750">
              <a:buFont typeface="Arial" panose="020B0604020202020204" pitchFamily="34" charset="0"/>
              <a:buChar char="•"/>
            </a:pPr>
            <a:r>
              <a:rPr lang="en-US" sz="1300" dirty="0"/>
              <a:t>Edit/preview the template as necessary and click on “Send”.</a:t>
            </a:r>
          </a:p>
          <a:p>
            <a:pPr marL="285750" indent="-285750">
              <a:buFont typeface="Arial" panose="020B0604020202020204" pitchFamily="34" charset="0"/>
              <a:buChar char="•"/>
            </a:pPr>
            <a:endParaRPr lang="en-US" sz="1300" dirty="0"/>
          </a:p>
        </p:txBody>
      </p:sp>
    </p:spTree>
    <p:extLst>
      <p:ext uri="{BB962C8B-B14F-4D97-AF65-F5344CB8AC3E}">
        <p14:creationId xmlns:p14="http://schemas.microsoft.com/office/powerpoint/2010/main" val="790041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Candidate Accessing Forms in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9" name="TextBox 8">
            <a:extLst>
              <a:ext uri="{FF2B5EF4-FFF2-40B4-BE49-F238E27FC236}">
                <a16:creationId xmlns:a16="http://schemas.microsoft.com/office/drawing/2014/main" id="{74D8F809-D882-41B5-8FE2-B9424D45DFD5}"/>
              </a:ext>
            </a:extLst>
          </p:cNvPr>
          <p:cNvSpPr txBox="1"/>
          <p:nvPr/>
        </p:nvSpPr>
        <p:spPr>
          <a:xfrm>
            <a:off x="6399" y="678206"/>
            <a:ext cx="8721304" cy="1292662"/>
          </a:xfrm>
          <a:prstGeom prst="rect">
            <a:avLst/>
          </a:prstGeom>
          <a:noFill/>
        </p:spPr>
        <p:txBody>
          <a:bodyPr wrap="square" rtlCol="0">
            <a:spAutoFit/>
          </a:bodyPr>
          <a:lstStyle/>
          <a:p>
            <a:pPr marL="285750" indent="-285750">
              <a:buFont typeface="Arial" panose="020B0604020202020204" pitchFamily="34" charset="0"/>
              <a:buChar char="•"/>
            </a:pPr>
            <a:r>
              <a:rPr lang="en-US" sz="1300" dirty="0"/>
              <a:t>Candidate can navigate through the dashboard -&gt; submitted applications to access the posted forms.</a:t>
            </a:r>
          </a:p>
          <a:p>
            <a:pPr marL="285750" indent="-285750">
              <a:buFont typeface="Arial" panose="020B0604020202020204" pitchFamily="34" charset="0"/>
              <a:buChar char="•"/>
            </a:pPr>
            <a:r>
              <a:rPr lang="en-US" sz="1300" dirty="0"/>
              <a:t>Candidate can also use the link the communication template to access the posted forms.</a:t>
            </a:r>
          </a:p>
          <a:p>
            <a:pPr marL="285750" indent="-285750">
              <a:buFont typeface="Arial" panose="020B0604020202020204" pitchFamily="34" charset="0"/>
              <a:buChar char="•"/>
            </a:pPr>
            <a:r>
              <a:rPr lang="en-US" sz="1300" dirty="0"/>
              <a:t>If a removal date is assigned, it will be displayed (</a:t>
            </a:r>
            <a:r>
              <a:rPr lang="en-US" sz="1300"/>
              <a:t>if enabled).</a:t>
            </a:r>
            <a:endParaRPr lang="en-US" sz="1300" dirty="0"/>
          </a:p>
          <a:p>
            <a:pPr marL="285750" indent="-285750">
              <a:buFont typeface="Arial" panose="020B0604020202020204" pitchFamily="34" charset="0"/>
              <a:buChar char="•"/>
            </a:pPr>
            <a:r>
              <a:rPr lang="en-US" sz="1300" dirty="0"/>
              <a:t>They can click on the Form name or Complete button to launch the form and complete.</a:t>
            </a:r>
          </a:p>
          <a:p>
            <a:pPr marL="285750" indent="-285750">
              <a:buFont typeface="Arial" panose="020B0604020202020204" pitchFamily="34" charset="0"/>
              <a:buChar char="•"/>
            </a:pPr>
            <a:r>
              <a:rPr lang="en-US" sz="1300" dirty="0"/>
              <a:t>Once completed, the form will be automatically removed (if enabled) from the list/tab.</a:t>
            </a:r>
          </a:p>
          <a:p>
            <a:pPr marL="285750" indent="-285750">
              <a:buFont typeface="Arial" panose="020B0604020202020204" pitchFamily="34" charset="0"/>
              <a:buChar char="•"/>
            </a:pPr>
            <a:endParaRPr lang="en-US" sz="1300" dirty="0"/>
          </a:p>
        </p:txBody>
      </p:sp>
      <p:pic>
        <p:nvPicPr>
          <p:cNvPr id="4" name="Picture 3">
            <a:extLst>
              <a:ext uri="{FF2B5EF4-FFF2-40B4-BE49-F238E27FC236}">
                <a16:creationId xmlns:a16="http://schemas.microsoft.com/office/drawing/2014/main" id="{B829E224-1BCE-4089-A692-1FC647A169D1}"/>
              </a:ext>
            </a:extLst>
          </p:cNvPr>
          <p:cNvPicPr>
            <a:picLocks noChangeAspect="1"/>
          </p:cNvPicPr>
          <p:nvPr/>
        </p:nvPicPr>
        <p:blipFill>
          <a:blip r:embed="rId2"/>
          <a:stretch>
            <a:fillRect/>
          </a:stretch>
        </p:blipFill>
        <p:spPr>
          <a:xfrm>
            <a:off x="115134" y="2539562"/>
            <a:ext cx="3129883" cy="2121471"/>
          </a:xfrm>
          <a:prstGeom prst="rect">
            <a:avLst/>
          </a:prstGeom>
        </p:spPr>
      </p:pic>
      <p:pic>
        <p:nvPicPr>
          <p:cNvPr id="5" name="Picture 4">
            <a:extLst>
              <a:ext uri="{FF2B5EF4-FFF2-40B4-BE49-F238E27FC236}">
                <a16:creationId xmlns:a16="http://schemas.microsoft.com/office/drawing/2014/main" id="{05B082A1-D8B1-405E-9A9A-061C43D78C8E}"/>
              </a:ext>
            </a:extLst>
          </p:cNvPr>
          <p:cNvPicPr>
            <a:picLocks noChangeAspect="1"/>
          </p:cNvPicPr>
          <p:nvPr/>
        </p:nvPicPr>
        <p:blipFill>
          <a:blip r:embed="rId3"/>
          <a:stretch>
            <a:fillRect/>
          </a:stretch>
        </p:blipFill>
        <p:spPr>
          <a:xfrm>
            <a:off x="3301792" y="1842614"/>
            <a:ext cx="2695104" cy="2818772"/>
          </a:xfrm>
          <a:prstGeom prst="rect">
            <a:avLst/>
          </a:prstGeom>
        </p:spPr>
      </p:pic>
      <p:pic>
        <p:nvPicPr>
          <p:cNvPr id="8" name="Picture 7">
            <a:extLst>
              <a:ext uri="{FF2B5EF4-FFF2-40B4-BE49-F238E27FC236}">
                <a16:creationId xmlns:a16="http://schemas.microsoft.com/office/drawing/2014/main" id="{B40AAA95-F2AE-47D9-B7A9-CC2ECDBD171C}"/>
              </a:ext>
            </a:extLst>
          </p:cNvPr>
          <p:cNvPicPr>
            <a:picLocks noChangeAspect="1"/>
          </p:cNvPicPr>
          <p:nvPr/>
        </p:nvPicPr>
        <p:blipFill>
          <a:blip r:embed="rId4"/>
          <a:stretch>
            <a:fillRect/>
          </a:stretch>
        </p:blipFill>
        <p:spPr>
          <a:xfrm>
            <a:off x="6053671" y="1809100"/>
            <a:ext cx="3071437" cy="2261673"/>
          </a:xfrm>
          <a:prstGeom prst="rect">
            <a:avLst/>
          </a:prstGeom>
        </p:spPr>
      </p:pic>
      <p:pic>
        <p:nvPicPr>
          <p:cNvPr id="10" name="Picture 9">
            <a:extLst>
              <a:ext uri="{FF2B5EF4-FFF2-40B4-BE49-F238E27FC236}">
                <a16:creationId xmlns:a16="http://schemas.microsoft.com/office/drawing/2014/main" id="{C716A40E-66D6-48B0-8E68-E0C3C1372424}"/>
              </a:ext>
            </a:extLst>
          </p:cNvPr>
          <p:cNvPicPr>
            <a:picLocks noChangeAspect="1"/>
          </p:cNvPicPr>
          <p:nvPr/>
        </p:nvPicPr>
        <p:blipFill>
          <a:blip r:embed="rId5"/>
          <a:stretch>
            <a:fillRect/>
          </a:stretch>
        </p:blipFill>
        <p:spPr>
          <a:xfrm>
            <a:off x="6116320" y="4252940"/>
            <a:ext cx="2919220" cy="417031"/>
          </a:xfrm>
          <a:prstGeom prst="rect">
            <a:avLst/>
          </a:prstGeom>
        </p:spPr>
      </p:pic>
    </p:spTree>
    <p:extLst>
      <p:ext uri="{BB962C8B-B14F-4D97-AF65-F5344CB8AC3E}">
        <p14:creationId xmlns:p14="http://schemas.microsoft.com/office/powerpoint/2010/main" val="435023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Candidate accessing Forms in 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342425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err="1">
                <a:solidFill>
                  <a:schemeClr val="tx1"/>
                </a:solidFill>
                <a:latin typeface="IBM Plex Sans" panose="020B0503050000000000" pitchFamily="34" charset="0"/>
              </a:rPr>
              <a:t>UnPosting</a:t>
            </a:r>
            <a:r>
              <a:rPr lang="en-US" dirty="0">
                <a:solidFill>
                  <a:schemeClr val="tx1"/>
                </a:solidFill>
                <a:latin typeface="IBM Plex Sans" panose="020B0503050000000000" pitchFamily="34" charset="0"/>
              </a:rPr>
              <a:t> Forms from the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9" name="TextBox 8">
            <a:extLst>
              <a:ext uri="{FF2B5EF4-FFF2-40B4-BE49-F238E27FC236}">
                <a16:creationId xmlns:a16="http://schemas.microsoft.com/office/drawing/2014/main" id="{74D8F809-D882-41B5-8FE2-B9424D45DFD5}"/>
              </a:ext>
            </a:extLst>
          </p:cNvPr>
          <p:cNvSpPr txBox="1"/>
          <p:nvPr/>
        </p:nvSpPr>
        <p:spPr>
          <a:xfrm>
            <a:off x="50799" y="912501"/>
            <a:ext cx="8721304" cy="892552"/>
          </a:xfrm>
          <a:prstGeom prst="rect">
            <a:avLst/>
          </a:prstGeom>
          <a:noFill/>
        </p:spPr>
        <p:txBody>
          <a:bodyPr wrap="square" rtlCol="0">
            <a:spAutoFit/>
          </a:bodyPr>
          <a:lstStyle/>
          <a:p>
            <a:pPr marL="285750" indent="-285750">
              <a:buFont typeface="Arial" panose="020B0604020202020204" pitchFamily="34" charset="0"/>
              <a:buChar char="•"/>
            </a:pPr>
            <a:r>
              <a:rPr lang="en-US" sz="1300" dirty="0"/>
              <a:t>Once the form is posted it can also be unposted.</a:t>
            </a:r>
          </a:p>
          <a:p>
            <a:pPr marL="285750" indent="-285750">
              <a:buFont typeface="Arial" panose="020B0604020202020204" pitchFamily="34" charset="0"/>
              <a:buChar char="•"/>
            </a:pPr>
            <a:r>
              <a:rPr lang="en-US" sz="1300" dirty="0"/>
              <a:t>Click on the Pushpin (orange) to </a:t>
            </a:r>
            <a:r>
              <a:rPr lang="en-US" sz="1300" dirty="0" err="1"/>
              <a:t>unpost</a:t>
            </a:r>
            <a:r>
              <a:rPr lang="en-US" sz="1300" dirty="0"/>
              <a:t> the form.</a:t>
            </a:r>
          </a:p>
          <a:p>
            <a:pPr marL="285750" indent="-285750">
              <a:buFont typeface="Arial" panose="020B0604020202020204" pitchFamily="34" charset="0"/>
              <a:buChar char="•"/>
            </a:pPr>
            <a:r>
              <a:rPr lang="en-US" sz="1300" dirty="0"/>
              <a:t>It also shows history of the previous postings to candidate zone.</a:t>
            </a:r>
          </a:p>
          <a:p>
            <a:pPr marL="285750" indent="-285750">
              <a:buFont typeface="Arial" panose="020B0604020202020204" pitchFamily="34" charset="0"/>
              <a:buChar char="•"/>
            </a:pPr>
            <a:endParaRPr lang="en-US" sz="1300" dirty="0"/>
          </a:p>
        </p:txBody>
      </p:sp>
      <p:sp>
        <p:nvSpPr>
          <p:cNvPr id="4" name="Rectangle 3">
            <a:extLst>
              <a:ext uri="{FF2B5EF4-FFF2-40B4-BE49-F238E27FC236}">
                <a16:creationId xmlns:a16="http://schemas.microsoft.com/office/drawing/2014/main" id="{C1974279-C348-426E-A163-A2C69C0ACCCD}"/>
              </a:ext>
            </a:extLst>
          </p:cNvPr>
          <p:cNvSpPr/>
          <p:nvPr/>
        </p:nvSpPr>
        <p:spPr>
          <a:xfrm>
            <a:off x="50799" y="597078"/>
            <a:ext cx="8551334" cy="307777"/>
          </a:xfrm>
          <a:prstGeom prst="rect">
            <a:avLst/>
          </a:prstGeom>
        </p:spPr>
        <p:txBody>
          <a:bodyPr wrap="square">
            <a:spAutoFit/>
          </a:bodyPr>
          <a:lstStyle/>
          <a:p>
            <a:pPr>
              <a:spcBef>
                <a:spcPts val="0"/>
              </a:spcBef>
            </a:pPr>
            <a:r>
              <a:rPr lang="en-US" sz="1400" dirty="0">
                <a:latin typeface="IBM Plex Sans" panose="020B0503050000000000" pitchFamily="34" charset="0"/>
              </a:rPr>
              <a:t>BrassRing -&gt; Req -&gt; Candidate’s Talent Record -&gt; Actions -&gt; Post to Candidate Zone -&gt; Posting History</a:t>
            </a:r>
          </a:p>
        </p:txBody>
      </p:sp>
      <p:pic>
        <p:nvPicPr>
          <p:cNvPr id="1026" name="Picture 2">
            <a:extLst>
              <a:ext uri="{FF2B5EF4-FFF2-40B4-BE49-F238E27FC236}">
                <a16:creationId xmlns:a16="http://schemas.microsoft.com/office/drawing/2014/main" id="{E8E4D08D-2283-4240-B513-A2C406DCF3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34" y="3335608"/>
            <a:ext cx="9144000" cy="14698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DB5CECD-2321-4E5D-B446-379EAE3B8621}"/>
              </a:ext>
            </a:extLst>
          </p:cNvPr>
          <p:cNvPicPr>
            <a:picLocks noChangeAspect="1"/>
          </p:cNvPicPr>
          <p:nvPr/>
        </p:nvPicPr>
        <p:blipFill>
          <a:blip r:embed="rId3"/>
          <a:stretch>
            <a:fillRect/>
          </a:stretch>
        </p:blipFill>
        <p:spPr>
          <a:xfrm>
            <a:off x="108026" y="1653681"/>
            <a:ext cx="4893734" cy="1648277"/>
          </a:xfrm>
          <a:prstGeom prst="rect">
            <a:avLst/>
          </a:prstGeom>
        </p:spPr>
      </p:pic>
    </p:spTree>
    <p:extLst>
      <p:ext uri="{BB962C8B-B14F-4D97-AF65-F5344CB8AC3E}">
        <p14:creationId xmlns:p14="http://schemas.microsoft.com/office/powerpoint/2010/main" val="3340070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err="1">
                <a:solidFill>
                  <a:srgbClr val="000000"/>
                </a:solidFill>
                <a:latin typeface="IBM Plex Sans"/>
              </a:rPr>
              <a:t>Unposting</a:t>
            </a:r>
            <a:r>
              <a:rPr lang="en-US" sz="2000" dirty="0">
                <a:solidFill>
                  <a:srgbClr val="000000"/>
                </a:solidFill>
                <a:latin typeface="IBM Plex Sans"/>
              </a:rPr>
              <a:t> Forms from 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042972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Offer Documents to Candidate Zone</a:t>
            </a:r>
          </a:p>
        </p:txBody>
      </p:sp>
      <p:sp>
        <p:nvSpPr>
          <p:cNvPr id="3" name="Content Placeholder 2"/>
          <p:cNvSpPr>
            <a:spLocks noGrp="1"/>
          </p:cNvSpPr>
          <p:nvPr>
            <p:ph idx="1"/>
          </p:nvPr>
        </p:nvSpPr>
        <p:spPr>
          <a:xfrm>
            <a:off x="221456" y="697653"/>
            <a:ext cx="8658035" cy="4172003"/>
          </a:xfrm>
        </p:spPr>
        <p:txBody>
          <a:bodyPr>
            <a:normAutofit/>
          </a:bodyPr>
          <a:lstStyle/>
          <a:p>
            <a:pPr>
              <a:spcBef>
                <a:spcPts val="0"/>
              </a:spcBef>
            </a:pPr>
            <a:r>
              <a:rPr lang="en-US" sz="1600" dirty="0">
                <a:solidFill>
                  <a:schemeClr val="tx1"/>
                </a:solidFill>
                <a:latin typeface="IBM Plex Sans" panose="020B0503050000000000" pitchFamily="34" charset="0"/>
              </a:rPr>
              <a:t>BrassRing -&gt; Req -&gt; Candidate’s Talent Record -&gt; Actions -&gt; Post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53E4CE95-68E0-40D8-A775-F3A991DCA98A}"/>
              </a:ext>
            </a:extLst>
          </p:cNvPr>
          <p:cNvSpPr txBox="1"/>
          <p:nvPr/>
        </p:nvSpPr>
        <p:spPr>
          <a:xfrm>
            <a:off x="264509" y="1058779"/>
            <a:ext cx="8721304" cy="1292662"/>
          </a:xfrm>
          <a:prstGeom prst="rect">
            <a:avLst/>
          </a:prstGeom>
          <a:noFill/>
        </p:spPr>
        <p:txBody>
          <a:bodyPr wrap="square" rtlCol="0">
            <a:spAutoFit/>
          </a:bodyPr>
          <a:lstStyle/>
          <a:p>
            <a:pPr marL="285750" indent="-285750">
              <a:buFont typeface="Arial" panose="020B0604020202020204" pitchFamily="34" charset="0"/>
              <a:buChar char="•"/>
            </a:pPr>
            <a:r>
              <a:rPr lang="en-US" sz="1300" dirty="0"/>
              <a:t>Offer Documents/Offer Letters that are created using “Document templates” inside BrassRing system can be posted to the Candidate Zone.</a:t>
            </a:r>
          </a:p>
          <a:p>
            <a:pPr marL="285750" indent="-285750">
              <a:buFont typeface="Arial" panose="020B0604020202020204" pitchFamily="34" charset="0"/>
              <a:buChar char="•"/>
            </a:pPr>
            <a:r>
              <a:rPr lang="en-US" sz="1300" dirty="0"/>
              <a:t>Can be posted to the candidate zone from the Talent Record or from the candidate listing page.</a:t>
            </a:r>
          </a:p>
          <a:p>
            <a:pPr marL="285750" indent="-285750">
              <a:buFont typeface="Arial" panose="020B0604020202020204" pitchFamily="34" charset="0"/>
              <a:buChar char="•"/>
            </a:pPr>
            <a:r>
              <a:rPr lang="en-US" sz="1300" dirty="0"/>
              <a:t>Can be posted for a specific period and will then get automatically unposted.</a:t>
            </a:r>
          </a:p>
          <a:p>
            <a:pPr marL="285750" indent="-285750">
              <a:buFont typeface="Arial" panose="020B0604020202020204" pitchFamily="34" charset="0"/>
              <a:buChar char="•"/>
            </a:pPr>
            <a:r>
              <a:rPr lang="en-US" sz="1300" dirty="0"/>
              <a:t>Rules Automation Manager (RAM) can be built to post Documents/Offer Letters to Candidate Zone automatically.</a:t>
            </a:r>
          </a:p>
        </p:txBody>
      </p:sp>
      <p:pic>
        <p:nvPicPr>
          <p:cNvPr id="5" name="Picture 4">
            <a:extLst>
              <a:ext uri="{FF2B5EF4-FFF2-40B4-BE49-F238E27FC236}">
                <a16:creationId xmlns:a16="http://schemas.microsoft.com/office/drawing/2014/main" id="{647E100F-5622-4725-87A7-98FF312495E3}"/>
              </a:ext>
            </a:extLst>
          </p:cNvPr>
          <p:cNvPicPr>
            <a:picLocks noChangeAspect="1"/>
          </p:cNvPicPr>
          <p:nvPr/>
        </p:nvPicPr>
        <p:blipFill>
          <a:blip r:embed="rId2"/>
          <a:stretch>
            <a:fillRect/>
          </a:stretch>
        </p:blipFill>
        <p:spPr>
          <a:xfrm>
            <a:off x="2976303" y="2151386"/>
            <a:ext cx="1393625" cy="2972245"/>
          </a:xfrm>
          <a:prstGeom prst="rect">
            <a:avLst/>
          </a:prstGeom>
        </p:spPr>
      </p:pic>
      <p:pic>
        <p:nvPicPr>
          <p:cNvPr id="8" name="Picture 7">
            <a:extLst>
              <a:ext uri="{FF2B5EF4-FFF2-40B4-BE49-F238E27FC236}">
                <a16:creationId xmlns:a16="http://schemas.microsoft.com/office/drawing/2014/main" id="{0D0C0DAF-7E62-4C2C-AF61-3C97010F853F}"/>
              </a:ext>
            </a:extLst>
          </p:cNvPr>
          <p:cNvPicPr>
            <a:picLocks noChangeAspect="1"/>
          </p:cNvPicPr>
          <p:nvPr/>
        </p:nvPicPr>
        <p:blipFill>
          <a:blip r:embed="rId3"/>
          <a:stretch>
            <a:fillRect/>
          </a:stretch>
        </p:blipFill>
        <p:spPr>
          <a:xfrm>
            <a:off x="4572000" y="2151386"/>
            <a:ext cx="1393625" cy="2892621"/>
          </a:xfrm>
          <a:prstGeom prst="rect">
            <a:avLst/>
          </a:prstGeom>
        </p:spPr>
      </p:pic>
      <p:sp>
        <p:nvSpPr>
          <p:cNvPr id="9" name="TextBox 8">
            <a:extLst>
              <a:ext uri="{FF2B5EF4-FFF2-40B4-BE49-F238E27FC236}">
                <a16:creationId xmlns:a16="http://schemas.microsoft.com/office/drawing/2014/main" id="{0BB470EC-162C-48D1-A94A-713B9D8A1384}"/>
              </a:ext>
            </a:extLst>
          </p:cNvPr>
          <p:cNvSpPr txBox="1"/>
          <p:nvPr/>
        </p:nvSpPr>
        <p:spPr>
          <a:xfrm>
            <a:off x="6167696" y="3969903"/>
            <a:ext cx="2867843" cy="892552"/>
          </a:xfrm>
          <a:prstGeom prst="rect">
            <a:avLst/>
          </a:prstGeom>
          <a:noFill/>
        </p:spPr>
        <p:txBody>
          <a:bodyPr wrap="square" rtlCol="0">
            <a:spAutoFit/>
          </a:bodyPr>
          <a:lstStyle/>
          <a:p>
            <a:r>
              <a:rPr lang="en-US" sz="1300" b="1" dirty="0"/>
              <a:t>Note</a:t>
            </a:r>
            <a:r>
              <a:rPr lang="en-US" sz="1300" dirty="0"/>
              <a:t>: The Offer Letters/Documents which are created by using “Create Document” process only can be posted through this method.</a:t>
            </a:r>
          </a:p>
        </p:txBody>
      </p:sp>
    </p:spTree>
    <p:extLst>
      <p:ext uri="{BB962C8B-B14F-4D97-AF65-F5344CB8AC3E}">
        <p14:creationId xmlns:p14="http://schemas.microsoft.com/office/powerpoint/2010/main" val="2865603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Posting Documents/Offers to 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400875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Offer Documents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2690993E-7945-4EFF-AEA0-31A5E00B730B}"/>
              </a:ext>
            </a:extLst>
          </p:cNvPr>
          <p:cNvSpPr txBox="1"/>
          <p:nvPr/>
        </p:nvSpPr>
        <p:spPr>
          <a:xfrm>
            <a:off x="96200" y="715280"/>
            <a:ext cx="3067580" cy="2893100"/>
          </a:xfrm>
          <a:prstGeom prst="rect">
            <a:avLst/>
          </a:prstGeom>
          <a:noFill/>
        </p:spPr>
        <p:txBody>
          <a:bodyPr wrap="square" rtlCol="0">
            <a:spAutoFit/>
          </a:bodyPr>
          <a:lstStyle/>
          <a:p>
            <a:pPr marL="285750" indent="-285750">
              <a:buFont typeface="Arial" panose="020B0604020202020204" pitchFamily="34" charset="0"/>
              <a:buChar char="•"/>
            </a:pPr>
            <a:r>
              <a:rPr lang="en-US" sz="1300" dirty="0"/>
              <a:t>Search by the name of the Offer Document or click on “Display all” to show all the list of Documents that are available to posted to the Candidate Zone.</a:t>
            </a:r>
          </a:p>
          <a:p>
            <a:endParaRPr lang="en-US" sz="1300" dirty="0"/>
          </a:p>
          <a:p>
            <a:pPr marL="285750" indent="-285750">
              <a:buFont typeface="Arial" panose="020B0604020202020204" pitchFamily="34" charset="0"/>
              <a:buChar char="•"/>
            </a:pPr>
            <a:r>
              <a:rPr lang="en-US" sz="1300" dirty="0"/>
              <a:t>Select the Document.</a:t>
            </a:r>
          </a:p>
          <a:p>
            <a:endParaRPr lang="en-US" sz="1300" dirty="0"/>
          </a:p>
          <a:p>
            <a:pPr marL="285750" indent="-285750">
              <a:buFont typeface="Arial" panose="020B0604020202020204" pitchFamily="34" charset="0"/>
              <a:buChar char="•"/>
            </a:pPr>
            <a:r>
              <a:rPr lang="en-US" sz="1300" dirty="0"/>
              <a:t>A removal date can be selected if the Document has to be completed within a specific period or else can be left blank.</a:t>
            </a:r>
          </a:p>
          <a:p>
            <a:endParaRPr lang="en-US" sz="1300" dirty="0"/>
          </a:p>
          <a:p>
            <a:pPr marL="285750" indent="-285750">
              <a:buFont typeface="Arial" panose="020B0604020202020204" pitchFamily="34" charset="0"/>
              <a:buChar char="•"/>
            </a:pPr>
            <a:r>
              <a:rPr lang="en-US" sz="1300" dirty="0"/>
              <a:t>Post to Candidate Zone.</a:t>
            </a:r>
          </a:p>
        </p:txBody>
      </p:sp>
      <p:pic>
        <p:nvPicPr>
          <p:cNvPr id="3" name="Picture 2">
            <a:extLst>
              <a:ext uri="{FF2B5EF4-FFF2-40B4-BE49-F238E27FC236}">
                <a16:creationId xmlns:a16="http://schemas.microsoft.com/office/drawing/2014/main" id="{FDD19253-7F8C-42A9-851D-CB45AFDD1443}"/>
              </a:ext>
            </a:extLst>
          </p:cNvPr>
          <p:cNvPicPr>
            <a:picLocks noChangeAspect="1"/>
          </p:cNvPicPr>
          <p:nvPr/>
        </p:nvPicPr>
        <p:blipFill>
          <a:blip r:embed="rId2"/>
          <a:stretch>
            <a:fillRect/>
          </a:stretch>
        </p:blipFill>
        <p:spPr>
          <a:xfrm>
            <a:off x="3163780" y="783417"/>
            <a:ext cx="5980220" cy="2346443"/>
          </a:xfrm>
          <a:prstGeom prst="rect">
            <a:avLst/>
          </a:prstGeom>
        </p:spPr>
      </p:pic>
    </p:spTree>
    <p:extLst>
      <p:ext uri="{BB962C8B-B14F-4D97-AF65-F5344CB8AC3E}">
        <p14:creationId xmlns:p14="http://schemas.microsoft.com/office/powerpoint/2010/main" val="4063236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Offer Documents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9" name="TextBox 8">
            <a:extLst>
              <a:ext uri="{FF2B5EF4-FFF2-40B4-BE49-F238E27FC236}">
                <a16:creationId xmlns:a16="http://schemas.microsoft.com/office/drawing/2014/main" id="{74D8F809-D882-41B5-8FE2-B9424D45DFD5}"/>
              </a:ext>
            </a:extLst>
          </p:cNvPr>
          <p:cNvSpPr txBox="1"/>
          <p:nvPr/>
        </p:nvSpPr>
        <p:spPr>
          <a:xfrm>
            <a:off x="6399" y="678206"/>
            <a:ext cx="3209677" cy="4093428"/>
          </a:xfrm>
          <a:prstGeom prst="rect">
            <a:avLst/>
          </a:prstGeom>
          <a:noFill/>
        </p:spPr>
        <p:txBody>
          <a:bodyPr wrap="square" rtlCol="0">
            <a:spAutoFit/>
          </a:bodyPr>
          <a:lstStyle/>
          <a:p>
            <a:pPr marL="285750" indent="-285750">
              <a:buFont typeface="Arial" panose="020B0604020202020204" pitchFamily="34" charset="0"/>
              <a:buChar char="•"/>
            </a:pPr>
            <a:r>
              <a:rPr lang="en-US" sz="1300" dirty="0"/>
              <a:t>Once the document is posted it will display a message under the “Successful Candidate Zone Postings” tab.</a:t>
            </a:r>
          </a:p>
          <a:p>
            <a:endParaRPr lang="en-US" sz="1300" dirty="0"/>
          </a:p>
          <a:p>
            <a:pPr marL="285750" indent="-285750">
              <a:buFont typeface="Arial" panose="020B0604020202020204" pitchFamily="34" charset="0"/>
              <a:buChar char="•"/>
            </a:pPr>
            <a:r>
              <a:rPr lang="en-US" sz="1300" dirty="0"/>
              <a:t>If there are any errors, they will display under the respective section/tab.</a:t>
            </a:r>
          </a:p>
          <a:p>
            <a:endParaRPr lang="en-US" sz="1300" dirty="0"/>
          </a:p>
          <a:p>
            <a:pPr marL="285750" indent="-285750">
              <a:buFont typeface="Arial" panose="020B0604020202020204" pitchFamily="34" charset="0"/>
              <a:buChar char="•"/>
            </a:pPr>
            <a:r>
              <a:rPr lang="en-US" sz="1300" dirty="0"/>
              <a:t>Users can send a communication (optional) to let the candidate know about the posting.</a:t>
            </a:r>
          </a:p>
          <a:p>
            <a:endParaRPr lang="en-US" sz="1300" dirty="0"/>
          </a:p>
          <a:p>
            <a:pPr marL="285750" indent="-285750">
              <a:buFont typeface="Arial" panose="020B0604020202020204" pitchFamily="34" charset="0"/>
              <a:buChar char="•"/>
            </a:pPr>
            <a:r>
              <a:rPr lang="en-US" sz="1300" dirty="0"/>
              <a:t>Select the designated communication template and select “Go”.</a:t>
            </a:r>
          </a:p>
          <a:p>
            <a:endParaRPr lang="en-US" sz="1300" dirty="0"/>
          </a:p>
          <a:p>
            <a:pPr marL="285750" indent="-285750">
              <a:buFont typeface="Arial" panose="020B0604020202020204" pitchFamily="34" charset="0"/>
              <a:buChar char="•"/>
            </a:pPr>
            <a:r>
              <a:rPr lang="en-US" sz="1300" dirty="0"/>
              <a:t>Edit/preview the template as necessary and click on “Send”.</a:t>
            </a:r>
          </a:p>
          <a:p>
            <a:pPr marL="285750" indent="-285750">
              <a:buFont typeface="Arial" panose="020B0604020202020204" pitchFamily="34" charset="0"/>
              <a:buChar char="•"/>
            </a:pPr>
            <a:endParaRPr lang="en-US" sz="1300" dirty="0"/>
          </a:p>
        </p:txBody>
      </p:sp>
      <p:pic>
        <p:nvPicPr>
          <p:cNvPr id="4" name="Picture 3">
            <a:extLst>
              <a:ext uri="{FF2B5EF4-FFF2-40B4-BE49-F238E27FC236}">
                <a16:creationId xmlns:a16="http://schemas.microsoft.com/office/drawing/2014/main" id="{FCF490BF-B9C8-4825-B3F9-6F20B41607CF}"/>
              </a:ext>
            </a:extLst>
          </p:cNvPr>
          <p:cNvPicPr>
            <a:picLocks noChangeAspect="1"/>
          </p:cNvPicPr>
          <p:nvPr/>
        </p:nvPicPr>
        <p:blipFill>
          <a:blip r:embed="rId2"/>
          <a:stretch>
            <a:fillRect/>
          </a:stretch>
        </p:blipFill>
        <p:spPr>
          <a:xfrm>
            <a:off x="3216076" y="809204"/>
            <a:ext cx="5686393" cy="3636900"/>
          </a:xfrm>
          <a:prstGeom prst="rect">
            <a:avLst/>
          </a:prstGeom>
        </p:spPr>
      </p:pic>
    </p:spTree>
    <p:extLst>
      <p:ext uri="{BB962C8B-B14F-4D97-AF65-F5344CB8AC3E}">
        <p14:creationId xmlns:p14="http://schemas.microsoft.com/office/powerpoint/2010/main" val="3776785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Candidate Accessing Documents in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9" name="TextBox 8">
            <a:extLst>
              <a:ext uri="{FF2B5EF4-FFF2-40B4-BE49-F238E27FC236}">
                <a16:creationId xmlns:a16="http://schemas.microsoft.com/office/drawing/2014/main" id="{74D8F809-D882-41B5-8FE2-B9424D45DFD5}"/>
              </a:ext>
            </a:extLst>
          </p:cNvPr>
          <p:cNvSpPr txBox="1"/>
          <p:nvPr/>
        </p:nvSpPr>
        <p:spPr>
          <a:xfrm>
            <a:off x="6399" y="678206"/>
            <a:ext cx="8721304" cy="1292662"/>
          </a:xfrm>
          <a:prstGeom prst="rect">
            <a:avLst/>
          </a:prstGeom>
          <a:noFill/>
        </p:spPr>
        <p:txBody>
          <a:bodyPr wrap="square" rtlCol="0">
            <a:spAutoFit/>
          </a:bodyPr>
          <a:lstStyle/>
          <a:p>
            <a:pPr marL="285750" indent="-285750">
              <a:buFont typeface="Arial" panose="020B0604020202020204" pitchFamily="34" charset="0"/>
              <a:buChar char="•"/>
            </a:pPr>
            <a:r>
              <a:rPr lang="en-US" sz="1300" dirty="0"/>
              <a:t>Can navigate through the dashboard -&gt; submitted applications to access the posted documents.</a:t>
            </a:r>
          </a:p>
          <a:p>
            <a:pPr marL="285750" indent="-285750">
              <a:buFont typeface="Arial" panose="020B0604020202020204" pitchFamily="34" charset="0"/>
              <a:buChar char="•"/>
            </a:pPr>
            <a:r>
              <a:rPr lang="en-US" sz="1300" dirty="0"/>
              <a:t>Use the link the communication template to access the posted forms.</a:t>
            </a:r>
          </a:p>
          <a:p>
            <a:pPr marL="285750" indent="-285750">
              <a:buFont typeface="Arial" panose="020B0604020202020204" pitchFamily="34" charset="0"/>
              <a:buChar char="•"/>
            </a:pPr>
            <a:r>
              <a:rPr lang="en-US" sz="1300" dirty="0"/>
              <a:t>If a removal date is assigned, it will be displayed (if setting is enabled).</a:t>
            </a:r>
          </a:p>
          <a:p>
            <a:pPr marL="285750" indent="-285750">
              <a:buFont typeface="Arial" panose="020B0604020202020204" pitchFamily="34" charset="0"/>
              <a:buChar char="•"/>
            </a:pPr>
            <a:r>
              <a:rPr lang="en-US" sz="1300" dirty="0"/>
              <a:t>Click on the Offer document name or Review offer button to launch the offer document. </a:t>
            </a:r>
          </a:p>
          <a:p>
            <a:pPr marL="285750" indent="-285750">
              <a:buFont typeface="Arial" panose="020B0604020202020204" pitchFamily="34" charset="0"/>
              <a:buChar char="•"/>
            </a:pPr>
            <a:r>
              <a:rPr lang="en-US" sz="1300" dirty="0"/>
              <a:t>View the offer in PDF format and complete the document subsidiary form to accept or decline the offer.</a:t>
            </a:r>
          </a:p>
          <a:p>
            <a:pPr marL="285750" indent="-285750">
              <a:buFont typeface="Arial" panose="020B0604020202020204" pitchFamily="34" charset="0"/>
              <a:buChar char="•"/>
            </a:pPr>
            <a:r>
              <a:rPr lang="en-US" sz="1300" dirty="0"/>
              <a:t>Once completed, the offer document will be available in “View only” mode for future reference.</a:t>
            </a:r>
          </a:p>
        </p:txBody>
      </p:sp>
      <p:pic>
        <p:nvPicPr>
          <p:cNvPr id="4" name="Picture 3">
            <a:extLst>
              <a:ext uri="{FF2B5EF4-FFF2-40B4-BE49-F238E27FC236}">
                <a16:creationId xmlns:a16="http://schemas.microsoft.com/office/drawing/2014/main" id="{B829E224-1BCE-4089-A692-1FC647A169D1}"/>
              </a:ext>
            </a:extLst>
          </p:cNvPr>
          <p:cNvPicPr>
            <a:picLocks noChangeAspect="1"/>
          </p:cNvPicPr>
          <p:nvPr/>
        </p:nvPicPr>
        <p:blipFill>
          <a:blip r:embed="rId2"/>
          <a:stretch>
            <a:fillRect/>
          </a:stretch>
        </p:blipFill>
        <p:spPr>
          <a:xfrm>
            <a:off x="115134" y="2539562"/>
            <a:ext cx="3129883" cy="2121471"/>
          </a:xfrm>
          <a:prstGeom prst="rect">
            <a:avLst/>
          </a:prstGeom>
        </p:spPr>
      </p:pic>
      <p:pic>
        <p:nvPicPr>
          <p:cNvPr id="10" name="Picture 9">
            <a:extLst>
              <a:ext uri="{FF2B5EF4-FFF2-40B4-BE49-F238E27FC236}">
                <a16:creationId xmlns:a16="http://schemas.microsoft.com/office/drawing/2014/main" id="{C716A40E-66D6-48B0-8E68-E0C3C1372424}"/>
              </a:ext>
            </a:extLst>
          </p:cNvPr>
          <p:cNvPicPr>
            <a:picLocks noChangeAspect="1"/>
          </p:cNvPicPr>
          <p:nvPr/>
        </p:nvPicPr>
        <p:blipFill>
          <a:blip r:embed="rId3"/>
          <a:stretch>
            <a:fillRect/>
          </a:stretch>
        </p:blipFill>
        <p:spPr>
          <a:xfrm>
            <a:off x="6132950" y="4661033"/>
            <a:ext cx="2919220" cy="417031"/>
          </a:xfrm>
          <a:prstGeom prst="rect">
            <a:avLst/>
          </a:prstGeom>
        </p:spPr>
      </p:pic>
      <p:pic>
        <p:nvPicPr>
          <p:cNvPr id="3" name="Picture 2">
            <a:extLst>
              <a:ext uri="{FF2B5EF4-FFF2-40B4-BE49-F238E27FC236}">
                <a16:creationId xmlns:a16="http://schemas.microsoft.com/office/drawing/2014/main" id="{E495AA29-6E02-45F0-A3AB-39EBB780476E}"/>
              </a:ext>
            </a:extLst>
          </p:cNvPr>
          <p:cNvPicPr>
            <a:picLocks noChangeAspect="1"/>
          </p:cNvPicPr>
          <p:nvPr/>
        </p:nvPicPr>
        <p:blipFill>
          <a:blip r:embed="rId4"/>
          <a:stretch>
            <a:fillRect/>
          </a:stretch>
        </p:blipFill>
        <p:spPr>
          <a:xfrm>
            <a:off x="3437342" y="2291926"/>
            <a:ext cx="2773545" cy="2851574"/>
          </a:xfrm>
          <a:prstGeom prst="rect">
            <a:avLst/>
          </a:prstGeom>
        </p:spPr>
      </p:pic>
      <p:pic>
        <p:nvPicPr>
          <p:cNvPr id="2052" name="Picture 4">
            <a:extLst>
              <a:ext uri="{FF2B5EF4-FFF2-40B4-BE49-F238E27FC236}">
                <a16:creationId xmlns:a16="http://schemas.microsoft.com/office/drawing/2014/main" id="{4349B8DC-CCC7-46CC-8EC6-564761343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982" y="2150418"/>
            <a:ext cx="2540884" cy="240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81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2" y="2571750"/>
            <a:ext cx="7174937"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Candidate accessing Documents/Offers in 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039437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Posting Document Packet Templates to Candidate Zone</a:t>
            </a:r>
          </a:p>
        </p:txBody>
      </p:sp>
      <p:sp>
        <p:nvSpPr>
          <p:cNvPr id="3" name="Content Placeholder 2"/>
          <p:cNvSpPr>
            <a:spLocks noGrp="1"/>
          </p:cNvSpPr>
          <p:nvPr>
            <p:ph idx="1"/>
          </p:nvPr>
        </p:nvSpPr>
        <p:spPr>
          <a:xfrm>
            <a:off x="221456" y="697653"/>
            <a:ext cx="8658035" cy="4172003"/>
          </a:xfrm>
        </p:spPr>
        <p:txBody>
          <a:bodyPr>
            <a:normAutofit/>
          </a:bodyPr>
          <a:lstStyle/>
          <a:p>
            <a:pPr>
              <a:spcBef>
                <a:spcPts val="0"/>
              </a:spcBef>
            </a:pPr>
            <a:r>
              <a:rPr lang="en-US" sz="1600" dirty="0">
                <a:solidFill>
                  <a:schemeClr val="tx1"/>
                </a:solidFill>
                <a:latin typeface="IBM Plex Sans" panose="020B0503050000000000" pitchFamily="34" charset="0"/>
              </a:rPr>
              <a:t>BrassRing -&gt; Req -&gt; Candidate’s Talent Record -&gt; Actions -&gt; Post to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53E4CE95-68E0-40D8-A775-F3A991DCA98A}"/>
              </a:ext>
            </a:extLst>
          </p:cNvPr>
          <p:cNvSpPr txBox="1"/>
          <p:nvPr/>
        </p:nvSpPr>
        <p:spPr>
          <a:xfrm>
            <a:off x="264509" y="1058779"/>
            <a:ext cx="8721304" cy="2092881"/>
          </a:xfrm>
          <a:prstGeom prst="rect">
            <a:avLst/>
          </a:prstGeom>
          <a:noFill/>
        </p:spPr>
        <p:txBody>
          <a:bodyPr wrap="square" rtlCol="0">
            <a:spAutoFit/>
          </a:bodyPr>
          <a:lstStyle/>
          <a:p>
            <a:pPr marL="285750" indent="-285750">
              <a:buFont typeface="Arial" panose="020B0604020202020204" pitchFamily="34" charset="0"/>
              <a:buChar char="•"/>
            </a:pPr>
            <a:r>
              <a:rPr lang="en-US" sz="1300" dirty="0"/>
              <a:t>Once an offer letter/document is created inside BrassRing system, the document packet can also be created &amp; posted to Candidate Zone.</a:t>
            </a:r>
          </a:p>
          <a:p>
            <a:pPr marL="285750" indent="-285750">
              <a:buFont typeface="Arial" panose="020B0604020202020204" pitchFamily="34" charset="0"/>
              <a:buChar char="•"/>
            </a:pPr>
            <a:r>
              <a:rPr lang="en-US" sz="1300" dirty="0"/>
              <a:t>The Document Packet has to be created in the “Post to candidate zone” screen.</a:t>
            </a:r>
          </a:p>
          <a:p>
            <a:pPr marL="285750" indent="-285750">
              <a:buFont typeface="Arial" panose="020B0604020202020204" pitchFamily="34" charset="0"/>
              <a:buChar char="•"/>
            </a:pPr>
            <a:r>
              <a:rPr lang="en-US" sz="1300" dirty="0"/>
              <a:t>It will show the list of available Document Packet Templates.</a:t>
            </a:r>
          </a:p>
          <a:p>
            <a:pPr marL="285750" indent="-285750">
              <a:buFont typeface="Arial" panose="020B0604020202020204" pitchFamily="34" charset="0"/>
              <a:buChar char="•"/>
            </a:pPr>
            <a:r>
              <a:rPr lang="en-US" sz="1300" dirty="0"/>
              <a:t>Select a packet template and click on “Create a document packet”.</a:t>
            </a:r>
          </a:p>
          <a:p>
            <a:pPr marL="285750" indent="-285750">
              <a:buFont typeface="Arial" panose="020B0604020202020204" pitchFamily="34" charset="0"/>
              <a:buChar char="•"/>
            </a:pPr>
            <a:r>
              <a:rPr lang="en-US" sz="1300" dirty="0"/>
              <a:t>Preview the details, select the required attachments to make it a packet and click on “Post to candidate zone”.</a:t>
            </a:r>
          </a:p>
          <a:p>
            <a:pPr marL="285750" indent="-285750">
              <a:buFont typeface="Arial" panose="020B0604020202020204" pitchFamily="34" charset="0"/>
              <a:buChar char="•"/>
            </a:pPr>
            <a:r>
              <a:rPr lang="en-US" sz="1300" dirty="0"/>
              <a:t>They can be posted for a specific period and will then get automatically unposted.</a:t>
            </a:r>
          </a:p>
          <a:p>
            <a:pPr marL="285750" indent="-285750">
              <a:buFont typeface="Arial" panose="020B0604020202020204" pitchFamily="34" charset="0"/>
              <a:buChar char="•"/>
            </a:pPr>
            <a:r>
              <a:rPr lang="en-US" sz="1300" dirty="0"/>
              <a:t>Once posted it will display success message and will give an option to send communication &amp; update HR status as well.</a:t>
            </a:r>
          </a:p>
          <a:p>
            <a:pPr marL="285750" indent="-285750">
              <a:buFont typeface="Arial" panose="020B0604020202020204" pitchFamily="34" charset="0"/>
              <a:buChar char="•"/>
            </a:pPr>
            <a:endParaRPr lang="en-US" sz="1300" dirty="0"/>
          </a:p>
        </p:txBody>
      </p:sp>
      <p:pic>
        <p:nvPicPr>
          <p:cNvPr id="11" name="Picture 10">
            <a:extLst>
              <a:ext uri="{FF2B5EF4-FFF2-40B4-BE49-F238E27FC236}">
                <a16:creationId xmlns:a16="http://schemas.microsoft.com/office/drawing/2014/main" id="{C4D962F7-6EFB-4C8A-AF5A-0B9103F12642}"/>
              </a:ext>
            </a:extLst>
          </p:cNvPr>
          <p:cNvPicPr>
            <a:picLocks noChangeAspect="1"/>
          </p:cNvPicPr>
          <p:nvPr/>
        </p:nvPicPr>
        <p:blipFill>
          <a:blip r:embed="rId2"/>
          <a:stretch>
            <a:fillRect/>
          </a:stretch>
        </p:blipFill>
        <p:spPr>
          <a:xfrm>
            <a:off x="5124332" y="3042904"/>
            <a:ext cx="3974295" cy="1691156"/>
          </a:xfrm>
          <a:prstGeom prst="rect">
            <a:avLst/>
          </a:prstGeom>
        </p:spPr>
      </p:pic>
      <p:pic>
        <p:nvPicPr>
          <p:cNvPr id="12" name="Picture 11">
            <a:extLst>
              <a:ext uri="{FF2B5EF4-FFF2-40B4-BE49-F238E27FC236}">
                <a16:creationId xmlns:a16="http://schemas.microsoft.com/office/drawing/2014/main" id="{9EF6BE1B-A9BA-4D65-B3C3-8EA0A2EE8E76}"/>
              </a:ext>
            </a:extLst>
          </p:cNvPr>
          <p:cNvPicPr>
            <a:picLocks noChangeAspect="1"/>
          </p:cNvPicPr>
          <p:nvPr/>
        </p:nvPicPr>
        <p:blipFill>
          <a:blip r:embed="rId3"/>
          <a:stretch>
            <a:fillRect/>
          </a:stretch>
        </p:blipFill>
        <p:spPr>
          <a:xfrm>
            <a:off x="70932" y="3042904"/>
            <a:ext cx="4967921" cy="1237486"/>
          </a:xfrm>
          <a:prstGeom prst="rect">
            <a:avLst/>
          </a:prstGeom>
        </p:spPr>
      </p:pic>
    </p:spTree>
    <p:extLst>
      <p:ext uri="{BB962C8B-B14F-4D97-AF65-F5344CB8AC3E}">
        <p14:creationId xmlns:p14="http://schemas.microsoft.com/office/powerpoint/2010/main" val="3006311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Posting Document Packets to Candidate Zone</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664695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Non-TG Applicants accessing Candidate Zone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53E4CE95-68E0-40D8-A775-F3A991DCA98A}"/>
              </a:ext>
            </a:extLst>
          </p:cNvPr>
          <p:cNvSpPr txBox="1"/>
          <p:nvPr/>
        </p:nvSpPr>
        <p:spPr>
          <a:xfrm>
            <a:off x="115134" y="723823"/>
            <a:ext cx="8721304" cy="4170372"/>
          </a:xfrm>
          <a:prstGeom prst="rect">
            <a:avLst/>
          </a:prstGeom>
          <a:noFill/>
        </p:spPr>
        <p:txBody>
          <a:bodyPr wrap="square" rtlCol="0">
            <a:spAutoFit/>
          </a:bodyPr>
          <a:lstStyle/>
          <a:p>
            <a:pPr marL="285750" indent="-285750">
              <a:buFont typeface="Arial" panose="020B0604020202020204" pitchFamily="34" charset="0"/>
              <a:buChar char="•"/>
            </a:pPr>
            <a:r>
              <a:rPr lang="en-US" sz="1300" dirty="0"/>
              <a:t>Forms/Offer documents can also be posted to candidates who do not have a TG profile. (examples: candidates submitted by an agency or manually added into BrassRing)</a:t>
            </a:r>
          </a:p>
          <a:p>
            <a:pPr marL="285750" indent="-285750">
              <a:buFont typeface="Arial" panose="020B0604020202020204" pitchFamily="34" charset="0"/>
              <a:buChar char="•"/>
            </a:pPr>
            <a:r>
              <a:rPr lang="en-US" sz="1200" dirty="0"/>
              <a:t>Your organization can allow candidates to log in to the TG with other criteria, such as their email address as their user name and their postal code might be their password. </a:t>
            </a:r>
          </a:p>
          <a:p>
            <a:endParaRPr lang="en-US" sz="1200" dirty="0"/>
          </a:p>
          <a:p>
            <a:pPr marL="628650" lvl="1" indent="-285750">
              <a:buFont typeface="Arial" panose="020B0604020202020204" pitchFamily="34" charset="0"/>
              <a:buChar char="•"/>
            </a:pPr>
            <a:r>
              <a:rPr lang="en-US" sz="1400" dirty="0"/>
              <a:t>User creates a document/form and posts them to candidate zone.</a:t>
            </a:r>
          </a:p>
          <a:p>
            <a:pPr marL="628650" lvl="1" indent="-285750">
              <a:buFont typeface="Arial" panose="020B0604020202020204" pitchFamily="34" charset="0"/>
              <a:buChar char="•"/>
            </a:pPr>
            <a:r>
              <a:rPr lang="en-US" sz="1400" dirty="0"/>
              <a:t>Send a communication to the candidate informing about the posting.</a:t>
            </a:r>
          </a:p>
          <a:p>
            <a:pPr marL="628650" lvl="1" indent="-285750">
              <a:buFont typeface="Arial" panose="020B0604020202020204" pitchFamily="34" charset="0"/>
              <a:buChar char="•"/>
            </a:pPr>
            <a:r>
              <a:rPr lang="en-US" sz="1400" dirty="0"/>
              <a:t>Inside the communication template the Candidate Zone URL should  be placed.</a:t>
            </a:r>
          </a:p>
          <a:p>
            <a:pPr marL="628650" lvl="1" indent="-285750">
              <a:buFont typeface="Arial" panose="020B0604020202020204" pitchFamily="34" charset="0"/>
              <a:buChar char="•"/>
            </a:pPr>
            <a:r>
              <a:rPr lang="en-US" sz="1400" dirty="0"/>
              <a:t>Also their username and password should be included.</a:t>
            </a:r>
          </a:p>
          <a:p>
            <a:pPr marL="628650" lvl="1" indent="-285750">
              <a:buFont typeface="Arial" panose="020B0604020202020204" pitchFamily="34" charset="0"/>
              <a:buChar char="•"/>
            </a:pPr>
            <a:r>
              <a:rPr lang="en-US" sz="1400" dirty="0"/>
              <a:t>Candidate clicks on the URL and logs in successfully.</a:t>
            </a:r>
          </a:p>
          <a:p>
            <a:pPr marL="628650" lvl="1" indent="-285750">
              <a:buFont typeface="Arial" panose="020B0604020202020204" pitchFamily="34" charset="0"/>
              <a:buChar char="•"/>
            </a:pPr>
            <a:r>
              <a:rPr lang="en-US" sz="1400" dirty="0"/>
              <a:t>System would prompt for a password reset immediately after successful login.</a:t>
            </a:r>
          </a:p>
          <a:p>
            <a:pPr marL="628650" lvl="1" indent="-285750">
              <a:buFont typeface="Arial" panose="020B0604020202020204" pitchFamily="34" charset="0"/>
              <a:buChar char="•"/>
            </a:pPr>
            <a:r>
              <a:rPr lang="en-US" sz="1400" dirty="0"/>
              <a:t>Candidate should follow the process outlined in the communication to access the posted form or document.</a:t>
            </a:r>
          </a:p>
          <a:p>
            <a:pPr lvl="1"/>
            <a:endParaRPr lang="en-US" sz="1300" dirty="0"/>
          </a:p>
          <a:p>
            <a:r>
              <a:rPr lang="en-US" sz="1300" b="1" dirty="0"/>
              <a:t>HR status</a:t>
            </a:r>
            <a:r>
              <a:rPr lang="en-US" sz="1300" dirty="0"/>
              <a:t>: Should be configured to be displayed on TG, so that the req would be automatically mapped onto candidate’s profile.</a:t>
            </a:r>
          </a:p>
          <a:p>
            <a:r>
              <a:rPr lang="en-US" sz="1300" b="1" dirty="0"/>
              <a:t>Talent Gateway</a:t>
            </a:r>
            <a:r>
              <a:rPr lang="en-US" sz="1300" dirty="0"/>
              <a:t>: Should be configured in order to be used as a gateway for Non-TG applicants.</a:t>
            </a:r>
          </a:p>
          <a:p>
            <a:r>
              <a:rPr lang="en-US" sz="1300" b="1" dirty="0"/>
              <a:t>Advanced Client settings</a:t>
            </a:r>
            <a:r>
              <a:rPr lang="en-US" sz="1300" dirty="0"/>
              <a:t>: It can be used to define default username &amp; password.</a:t>
            </a:r>
          </a:p>
          <a:p>
            <a:endParaRPr lang="en-US" sz="1300" dirty="0"/>
          </a:p>
          <a:p>
            <a:endParaRPr lang="en-US" sz="1300" dirty="0"/>
          </a:p>
        </p:txBody>
      </p:sp>
    </p:spTree>
    <p:extLst>
      <p:ext uri="{BB962C8B-B14F-4D97-AF65-F5344CB8AC3E}">
        <p14:creationId xmlns:p14="http://schemas.microsoft.com/office/powerpoint/2010/main" val="2901059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Configuring Communication Template/Document Template</a:t>
            </a:r>
          </a:p>
        </p:txBody>
      </p:sp>
      <p:sp>
        <p:nvSpPr>
          <p:cNvPr id="3" name="Content Placeholder 2"/>
          <p:cNvSpPr>
            <a:spLocks noGrp="1"/>
          </p:cNvSpPr>
          <p:nvPr>
            <p:ph idx="1"/>
          </p:nvPr>
        </p:nvSpPr>
        <p:spPr>
          <a:xfrm>
            <a:off x="221456" y="697653"/>
            <a:ext cx="8658035" cy="4172003"/>
          </a:xfrm>
        </p:spPr>
        <p:txBody>
          <a:bodyPr>
            <a:normAutofit/>
          </a:bodyPr>
          <a:lstStyle/>
          <a:p>
            <a:pPr>
              <a:spcBef>
                <a:spcPts val="0"/>
              </a:spcBef>
            </a:pPr>
            <a:r>
              <a:rPr lang="en-US" sz="1600" dirty="0">
                <a:solidFill>
                  <a:schemeClr val="tx1"/>
                </a:solidFill>
                <a:latin typeface="IBM Plex Sans" panose="020B0503050000000000" pitchFamily="34" charset="0"/>
              </a:rPr>
              <a:t>BrassRing -&gt; Admin -&gt; Communications</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53E4CE95-68E0-40D8-A775-F3A991DCA98A}"/>
              </a:ext>
            </a:extLst>
          </p:cNvPr>
          <p:cNvSpPr txBox="1"/>
          <p:nvPr/>
        </p:nvSpPr>
        <p:spPr>
          <a:xfrm>
            <a:off x="264509" y="1058779"/>
            <a:ext cx="8721304" cy="1292662"/>
          </a:xfrm>
          <a:prstGeom prst="rect">
            <a:avLst/>
          </a:prstGeom>
          <a:noFill/>
        </p:spPr>
        <p:txBody>
          <a:bodyPr wrap="square" rtlCol="0">
            <a:spAutoFit/>
          </a:bodyPr>
          <a:lstStyle/>
          <a:p>
            <a:pPr marL="285750" indent="-285750">
              <a:buFont typeface="Arial" panose="020B0604020202020204" pitchFamily="34" charset="0"/>
              <a:buChar char="•"/>
            </a:pPr>
            <a:r>
              <a:rPr lang="en-US" sz="1300" dirty="0"/>
              <a:t>Communication template can be configured to include Candidate Zone URL.</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Separate communication templates should be configured for TG profile and Non-TG applicants.</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Document templates can be configured to include “Document subsidiary forms” to capture offer response.</a:t>
            </a:r>
          </a:p>
          <a:p>
            <a:pPr marL="285750" indent="-285750">
              <a:buFont typeface="Arial" panose="020B0604020202020204" pitchFamily="34" charset="0"/>
              <a:buChar char="•"/>
            </a:pPr>
            <a:endParaRPr lang="en-US" sz="1300" dirty="0"/>
          </a:p>
        </p:txBody>
      </p:sp>
      <p:pic>
        <p:nvPicPr>
          <p:cNvPr id="4" name="Picture 3">
            <a:extLst>
              <a:ext uri="{FF2B5EF4-FFF2-40B4-BE49-F238E27FC236}">
                <a16:creationId xmlns:a16="http://schemas.microsoft.com/office/drawing/2014/main" id="{D5C85B1F-3680-46A6-BD88-5868EDE12F7C}"/>
              </a:ext>
            </a:extLst>
          </p:cNvPr>
          <p:cNvPicPr>
            <a:picLocks noChangeAspect="1"/>
          </p:cNvPicPr>
          <p:nvPr/>
        </p:nvPicPr>
        <p:blipFill>
          <a:blip r:embed="rId2"/>
          <a:stretch>
            <a:fillRect/>
          </a:stretch>
        </p:blipFill>
        <p:spPr>
          <a:xfrm>
            <a:off x="65407" y="2286751"/>
            <a:ext cx="4439101" cy="2319116"/>
          </a:xfrm>
          <a:prstGeom prst="rect">
            <a:avLst/>
          </a:prstGeom>
        </p:spPr>
      </p:pic>
      <p:pic>
        <p:nvPicPr>
          <p:cNvPr id="5" name="Picture 4">
            <a:extLst>
              <a:ext uri="{FF2B5EF4-FFF2-40B4-BE49-F238E27FC236}">
                <a16:creationId xmlns:a16="http://schemas.microsoft.com/office/drawing/2014/main" id="{B6588CF2-A11A-4720-A984-C82AA9438DCE}"/>
              </a:ext>
            </a:extLst>
          </p:cNvPr>
          <p:cNvPicPr>
            <a:picLocks noChangeAspect="1"/>
          </p:cNvPicPr>
          <p:nvPr/>
        </p:nvPicPr>
        <p:blipFill>
          <a:blip r:embed="rId3"/>
          <a:stretch>
            <a:fillRect/>
          </a:stretch>
        </p:blipFill>
        <p:spPr>
          <a:xfrm>
            <a:off x="4619063" y="2286751"/>
            <a:ext cx="4458167" cy="2319116"/>
          </a:xfrm>
          <a:prstGeom prst="rect">
            <a:avLst/>
          </a:prstGeom>
        </p:spPr>
      </p:pic>
    </p:spTree>
    <p:extLst>
      <p:ext uri="{BB962C8B-B14F-4D97-AF65-F5344CB8AC3E}">
        <p14:creationId xmlns:p14="http://schemas.microsoft.com/office/powerpoint/2010/main" val="3489259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RAM</a:t>
            </a:r>
          </a:p>
        </p:txBody>
      </p:sp>
      <p:sp>
        <p:nvSpPr>
          <p:cNvPr id="3" name="Content Placeholder 2"/>
          <p:cNvSpPr>
            <a:spLocks noGrp="1"/>
          </p:cNvSpPr>
          <p:nvPr>
            <p:ph idx="1"/>
          </p:nvPr>
        </p:nvSpPr>
        <p:spPr>
          <a:xfrm>
            <a:off x="221456" y="697653"/>
            <a:ext cx="8658035" cy="4172003"/>
          </a:xfrm>
        </p:spPr>
        <p:txBody>
          <a:bodyPr>
            <a:normAutofit/>
          </a:bodyPr>
          <a:lstStyle/>
          <a:p>
            <a:pPr>
              <a:spcBef>
                <a:spcPts val="0"/>
              </a:spcBef>
            </a:pPr>
            <a:r>
              <a:rPr lang="en-US" sz="1600" dirty="0">
                <a:solidFill>
                  <a:schemeClr val="tx1"/>
                </a:solidFill>
                <a:latin typeface="IBM Plex Sans" panose="020B0503050000000000" pitchFamily="34" charset="0"/>
              </a:rPr>
              <a:t>Workbench -&gt; Tools -&gt; Automation Manager -&gt; Admin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53E4CE95-68E0-40D8-A775-F3A991DCA98A}"/>
              </a:ext>
            </a:extLst>
          </p:cNvPr>
          <p:cNvSpPr txBox="1"/>
          <p:nvPr/>
        </p:nvSpPr>
        <p:spPr>
          <a:xfrm>
            <a:off x="264509" y="1058779"/>
            <a:ext cx="8721304" cy="1892826"/>
          </a:xfrm>
          <a:prstGeom prst="rect">
            <a:avLst/>
          </a:prstGeom>
          <a:noFill/>
        </p:spPr>
        <p:txBody>
          <a:bodyPr wrap="square" rtlCol="0">
            <a:spAutoFit/>
          </a:bodyPr>
          <a:lstStyle/>
          <a:p>
            <a:pPr marL="285750" indent="-285750">
              <a:buFont typeface="Arial" panose="020B0604020202020204" pitchFamily="34" charset="0"/>
              <a:buChar char="•"/>
            </a:pPr>
            <a:r>
              <a:rPr lang="en-US" sz="1300" dirty="0"/>
              <a:t>RAM can be used to automate the process of posting forms and/or offer documents to candidate zone.</a:t>
            </a:r>
          </a:p>
          <a:p>
            <a:pPr marL="285750" indent="-285750">
              <a:buFont typeface="Arial" panose="020B0604020202020204" pitchFamily="34" charset="0"/>
              <a:buChar char="•"/>
            </a:pPr>
            <a:r>
              <a:rPr lang="en-US" sz="1300" dirty="0"/>
              <a:t>A removal date can also be configured as when the form/document should be unposted.</a:t>
            </a:r>
          </a:p>
          <a:p>
            <a:pPr marL="285750" indent="-285750">
              <a:buFont typeface="Arial" panose="020B0604020202020204" pitchFamily="34" charset="0"/>
              <a:buChar char="•"/>
            </a:pPr>
            <a:r>
              <a:rPr lang="en-US" sz="1300" dirty="0"/>
              <a:t>If multiple versions or a form or multiple documents are available for the req and candidate, then the latest one would be posted.</a:t>
            </a:r>
          </a:p>
          <a:p>
            <a:pPr marL="285750" indent="-285750">
              <a:buFont typeface="Arial" panose="020B0604020202020204" pitchFamily="34" charset="0"/>
              <a:buChar char="•"/>
            </a:pPr>
            <a:r>
              <a:rPr lang="en-US" sz="1300" dirty="0"/>
              <a:t>RAM can also be configured to update HR status and/or notify users once a candidate responds to the posted offer or fills out the posted form.</a:t>
            </a:r>
          </a:p>
          <a:p>
            <a:pPr marL="285750" indent="-285750">
              <a:buFont typeface="Arial" panose="020B0604020202020204" pitchFamily="34" charset="0"/>
              <a:buChar char="•"/>
            </a:pPr>
            <a:r>
              <a:rPr lang="en-US" sz="1300" b="1" dirty="0"/>
              <a:t>HR status</a:t>
            </a:r>
            <a:r>
              <a:rPr lang="en-US" sz="1300" dirty="0"/>
              <a:t> can be used as a trigger mechanism for posting forms/documents.</a:t>
            </a:r>
          </a:p>
          <a:p>
            <a:pPr marL="285750" indent="-285750">
              <a:buFont typeface="Arial" panose="020B0604020202020204" pitchFamily="34" charset="0"/>
              <a:buChar char="•"/>
            </a:pPr>
            <a:r>
              <a:rPr lang="en-US" sz="1300" b="1" dirty="0"/>
              <a:t>Form Insert </a:t>
            </a:r>
            <a:r>
              <a:rPr lang="en-US" sz="1300" dirty="0"/>
              <a:t>can be used as a trigger mechanism for HR status update and/or to send notification.</a:t>
            </a:r>
          </a:p>
          <a:p>
            <a:pPr marL="285750" indent="-285750">
              <a:buFont typeface="Arial" panose="020B0604020202020204" pitchFamily="34" charset="0"/>
              <a:buChar char="•"/>
            </a:pPr>
            <a:endParaRPr lang="en-US" sz="1300" dirty="0"/>
          </a:p>
        </p:txBody>
      </p:sp>
      <p:pic>
        <p:nvPicPr>
          <p:cNvPr id="8" name="Picture 7">
            <a:extLst>
              <a:ext uri="{FF2B5EF4-FFF2-40B4-BE49-F238E27FC236}">
                <a16:creationId xmlns:a16="http://schemas.microsoft.com/office/drawing/2014/main" id="{551F4CD0-4F0B-4B01-B461-4448438A9199}"/>
              </a:ext>
            </a:extLst>
          </p:cNvPr>
          <p:cNvPicPr>
            <a:picLocks noChangeAspect="1"/>
          </p:cNvPicPr>
          <p:nvPr/>
        </p:nvPicPr>
        <p:blipFill>
          <a:blip r:embed="rId2"/>
          <a:stretch>
            <a:fillRect/>
          </a:stretch>
        </p:blipFill>
        <p:spPr>
          <a:xfrm>
            <a:off x="546776" y="2794370"/>
            <a:ext cx="3584958" cy="1973117"/>
          </a:xfrm>
          <a:prstGeom prst="rect">
            <a:avLst/>
          </a:prstGeom>
        </p:spPr>
      </p:pic>
      <p:pic>
        <p:nvPicPr>
          <p:cNvPr id="9" name="Picture 8">
            <a:extLst>
              <a:ext uri="{FF2B5EF4-FFF2-40B4-BE49-F238E27FC236}">
                <a16:creationId xmlns:a16="http://schemas.microsoft.com/office/drawing/2014/main" id="{33205E7A-BB14-488E-9C7B-A036B6DF7B82}"/>
              </a:ext>
            </a:extLst>
          </p:cNvPr>
          <p:cNvPicPr>
            <a:picLocks noChangeAspect="1"/>
          </p:cNvPicPr>
          <p:nvPr/>
        </p:nvPicPr>
        <p:blipFill>
          <a:blip r:embed="rId3"/>
          <a:stretch>
            <a:fillRect/>
          </a:stretch>
        </p:blipFill>
        <p:spPr>
          <a:xfrm>
            <a:off x="4414001" y="2781225"/>
            <a:ext cx="3801294" cy="1986262"/>
          </a:xfrm>
          <a:prstGeom prst="rect">
            <a:avLst/>
          </a:prstGeom>
        </p:spPr>
      </p:pic>
    </p:spTree>
    <p:extLst>
      <p:ext uri="{BB962C8B-B14F-4D97-AF65-F5344CB8AC3E}">
        <p14:creationId xmlns:p14="http://schemas.microsoft.com/office/powerpoint/2010/main" val="690812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108460" y="870155"/>
            <a:ext cx="8222456" cy="3864879"/>
          </a:xfrm>
        </p:spPr>
        <p:txBody>
          <a:bodyPr>
            <a:normAutofit/>
          </a:bodyPr>
          <a:lstStyle/>
          <a:p>
            <a:r>
              <a:rPr lang="en-US" sz="1200" b="1" dirty="0">
                <a:solidFill>
                  <a:schemeClr val="tx1"/>
                </a:solidFill>
              </a:rPr>
              <a:t>The Candidate Zone Overview: </a:t>
            </a:r>
            <a:r>
              <a:rPr lang="en-US" sz="1200" b="1" dirty="0">
                <a:solidFill>
                  <a:schemeClr val="tx1"/>
                </a:solidFill>
                <a:latin typeface="+mj-lt"/>
                <a:hlinkClick r:id="rId2"/>
              </a:rPr>
              <a:t>https://www.ibm.com/support/knowledgecenter/en/SSEUFV/5_CandMgt/13_CandidateZone.html</a:t>
            </a:r>
            <a:endParaRPr lang="en-US" sz="1200" b="1" dirty="0">
              <a:solidFill>
                <a:schemeClr val="tx1"/>
              </a:solidFill>
              <a:latin typeface="+mj-lt"/>
            </a:endParaRPr>
          </a:p>
          <a:p>
            <a:r>
              <a:rPr lang="en-US" sz="1200" b="1" dirty="0">
                <a:solidFill>
                  <a:schemeClr val="tx1"/>
                </a:solidFill>
              </a:rPr>
              <a:t>The Candidate Zone Process:</a:t>
            </a:r>
          </a:p>
          <a:p>
            <a:r>
              <a:rPr lang="en-US" sz="1200" b="1" dirty="0">
                <a:solidFill>
                  <a:schemeClr val="tx1"/>
                </a:solidFill>
                <a:latin typeface="+mj-lt"/>
                <a:hlinkClick r:id="rId3"/>
              </a:rPr>
              <a:t>https://www.ibm.com/support/knowledgecenter/en/SSEUFV/5_CandMgt/13a_CandidateZoneProcesses.html</a:t>
            </a:r>
            <a:endParaRPr lang="en-US" sz="1200" b="1" dirty="0">
              <a:solidFill>
                <a:schemeClr val="tx1"/>
              </a:solidFill>
              <a:latin typeface="+mj-lt"/>
            </a:endParaRPr>
          </a:p>
          <a:p>
            <a:r>
              <a:rPr lang="en-US" sz="1200" b="1" dirty="0">
                <a:solidFill>
                  <a:schemeClr val="tx1"/>
                </a:solidFill>
                <a:latin typeface="+mj-lt"/>
              </a:rPr>
              <a:t>Candidates Experience with the Candidate Zone</a:t>
            </a:r>
          </a:p>
          <a:p>
            <a:r>
              <a:rPr lang="en-US" sz="1200" b="1" dirty="0">
                <a:solidFill>
                  <a:schemeClr val="tx1"/>
                </a:solidFill>
                <a:latin typeface="+mj-lt"/>
                <a:hlinkClick r:id="rId4"/>
              </a:rPr>
              <a:t>https://www.ibm.com/support/knowledgecenter/en/SSEUFV/5_CandMgt/15_CandsUseOfCandZone.html</a:t>
            </a:r>
            <a:endParaRPr lang="en-US" sz="1200" b="1" dirty="0">
              <a:solidFill>
                <a:schemeClr val="tx1"/>
              </a:solidFill>
              <a:latin typeface="+mj-lt"/>
            </a:endParaRPr>
          </a:p>
          <a:p>
            <a:r>
              <a:rPr lang="en-US" sz="1200" b="1" dirty="0">
                <a:solidFill>
                  <a:schemeClr val="tx1"/>
                </a:solidFill>
                <a:latin typeface="+mj-lt"/>
              </a:rPr>
              <a:t>Post to the Candidate Zone Overview</a:t>
            </a:r>
          </a:p>
          <a:p>
            <a:r>
              <a:rPr lang="en-US" sz="1200" b="1" dirty="0">
                <a:solidFill>
                  <a:schemeClr val="tx1"/>
                </a:solidFill>
                <a:latin typeface="+mj-lt"/>
                <a:hlinkClick r:id="rId5"/>
              </a:rPr>
              <a:t>https://www.ibm.com/support/knowledgecenter/SSEUFV/6_CommsAndElinks/4_PostToCanZone.html</a:t>
            </a:r>
            <a:endParaRPr lang="en-US" sz="1200" b="1" dirty="0">
              <a:solidFill>
                <a:schemeClr val="tx1"/>
              </a:solidFill>
              <a:latin typeface="+mj-lt"/>
            </a:endParaRPr>
          </a:p>
          <a:p>
            <a:r>
              <a:rPr lang="en-US" sz="1200" b="1" dirty="0">
                <a:solidFill>
                  <a:schemeClr val="tx1"/>
                </a:solidFill>
                <a:latin typeface="+mj-lt"/>
              </a:rPr>
              <a:t>Post to the Candidate Zone Process</a:t>
            </a:r>
          </a:p>
          <a:p>
            <a:pPr>
              <a:spcBef>
                <a:spcPts val="600"/>
              </a:spcBef>
            </a:pPr>
            <a:r>
              <a:rPr lang="en-US" sz="1200" b="1" dirty="0">
                <a:solidFill>
                  <a:schemeClr val="tx1"/>
                </a:solidFill>
                <a:latin typeface="+mj-lt"/>
                <a:hlinkClick r:id="rId6"/>
              </a:rPr>
              <a:t>https://www.ibm.com/support/knowledgecenter/SSEUFV/6_CommsAndElinks/4a_PostToCanZoneProcess.html</a:t>
            </a:r>
            <a:endParaRPr lang="en-US" sz="1200" b="1" dirty="0">
              <a:solidFill>
                <a:schemeClr val="tx1"/>
              </a:solidFill>
              <a:latin typeface="+mj-lt"/>
            </a:endParaRPr>
          </a:p>
          <a:p>
            <a:pPr>
              <a:spcBef>
                <a:spcPts val="600"/>
              </a:spcBef>
            </a:pPr>
            <a:r>
              <a:rPr lang="en-US" sz="1200" b="1" dirty="0">
                <a:solidFill>
                  <a:schemeClr val="tx1"/>
                </a:solidFill>
                <a:latin typeface="+mj-lt"/>
              </a:rPr>
              <a:t>Sending Document Templates</a:t>
            </a:r>
          </a:p>
          <a:p>
            <a:pPr>
              <a:spcBef>
                <a:spcPts val="600"/>
              </a:spcBef>
            </a:pPr>
            <a:r>
              <a:rPr lang="en-US" sz="1200" b="1" dirty="0">
                <a:solidFill>
                  <a:schemeClr val="tx1"/>
                </a:solidFill>
                <a:latin typeface="+mj-lt"/>
                <a:hlinkClick r:id="rId7"/>
              </a:rPr>
              <a:t>https://www.ibm.com/support/knowledgecenter/en/SSEUFV/6_CommsAndElinks/3_DocTemplates.html#ID-1122-00000002</a:t>
            </a:r>
            <a:endParaRPr lang="en-US" sz="1200" b="1" dirty="0">
              <a:solidFill>
                <a:schemeClr val="tx1"/>
              </a:solidFill>
              <a:latin typeface="+mj-lt"/>
            </a:endParaRPr>
          </a:p>
          <a:p>
            <a:pPr>
              <a:spcBef>
                <a:spcPts val="600"/>
              </a:spcBef>
            </a:pPr>
            <a:endParaRPr lang="en-US" sz="1200" b="1" dirty="0">
              <a:solidFill>
                <a:schemeClr val="tx1"/>
              </a:solidFill>
              <a:latin typeface="+mj-lt"/>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July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4281973249"/>
              </p:ext>
            </p:extLst>
          </p:nvPr>
        </p:nvGraphicFramePr>
        <p:xfrm>
          <a:off x="311150" y="755865"/>
          <a:ext cx="8726214" cy="428896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45769">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54936">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r>
                        <a:rPr lang="en-US" sz="900" dirty="0"/>
                        <a:t>1</a:t>
                      </a:r>
                    </a:p>
                  </a:txBody>
                  <a:tcPr/>
                </a:tc>
                <a:tc>
                  <a:txBody>
                    <a:bodyPr/>
                    <a:lstStyle/>
                    <a:p>
                      <a:r>
                        <a:rPr lang="en-US" sz="900" b="0" dirty="0"/>
                        <a:t>2</a:t>
                      </a:r>
                    </a:p>
                    <a:p>
                      <a:r>
                        <a:rPr lang="en-US" sz="900" b="1" dirty="0"/>
                        <a:t>Client: </a:t>
                      </a:r>
                      <a:r>
                        <a:rPr lang="en-US" sz="900" b="0" dirty="0">
                          <a:hlinkClick r:id="rId3"/>
                        </a:rPr>
                        <a:t>BR 20.06.29 Release Enablement (11 AM EST)</a:t>
                      </a:r>
                      <a:endParaRPr lang="en-US" sz="900" b="0"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673294">
                <a:tc>
                  <a:txBody>
                    <a:bodyPr/>
                    <a:lstStyle/>
                    <a:p>
                      <a:r>
                        <a:rPr lang="en-US" sz="900" dirty="0"/>
                        <a:t>5</a:t>
                      </a:r>
                    </a:p>
                  </a:txBody>
                  <a:tcPr/>
                </a:tc>
                <a:tc>
                  <a:txBody>
                    <a:bodyPr/>
                    <a:lstStyle/>
                    <a:p>
                      <a:r>
                        <a:rPr lang="en-US" sz="900" dirty="0"/>
                        <a:t>6</a:t>
                      </a:r>
                    </a:p>
                  </a:txBody>
                  <a:tcPr/>
                </a:tc>
                <a:tc>
                  <a:txBody>
                    <a:bodyPr/>
                    <a:lstStyle/>
                    <a:p>
                      <a:r>
                        <a:rPr lang="en-US" sz="900" dirty="0"/>
                        <a:t>7</a:t>
                      </a:r>
                    </a:p>
                  </a:txBody>
                  <a:tcPr/>
                </a:tc>
                <a:tc>
                  <a:txBody>
                    <a:bodyPr/>
                    <a:lstStyle/>
                    <a:p>
                      <a:r>
                        <a:rPr lang="en-US" sz="900" dirty="0"/>
                        <a:t>8</a:t>
                      </a:r>
                    </a:p>
                  </a:txBody>
                  <a:tcPr/>
                </a:tc>
                <a:tc>
                  <a:txBody>
                    <a:bodyPr/>
                    <a:lstStyle/>
                    <a:p>
                      <a:r>
                        <a:rPr lang="en-US" sz="900" dirty="0"/>
                        <a:t>9</a:t>
                      </a:r>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745532">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900" dirty="0"/>
                        <a:t>14</a:t>
                      </a:r>
                    </a:p>
                  </a:txBody>
                  <a:tcPr/>
                </a:tc>
                <a:tc>
                  <a:txBody>
                    <a:bodyPr/>
                    <a:lstStyle/>
                    <a:p>
                      <a:r>
                        <a:rPr lang="en-US" sz="900" dirty="0"/>
                        <a:t>15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a:t>
                      </a:r>
                      <a:r>
                        <a:rPr lang="en-US" sz="900" b="0" dirty="0">
                          <a:hlinkClick r:id="rId4"/>
                        </a:rPr>
                        <a:t>Slack Me Anything (11 AM EST)</a:t>
                      </a:r>
                      <a:endParaRPr lang="en-US" sz="900" b="1" dirty="0"/>
                    </a:p>
                    <a:p>
                      <a:endParaRPr lang="en-US" sz="900" b="1" dirty="0"/>
                    </a:p>
                  </a:txBody>
                  <a:tcPr/>
                </a:tc>
                <a:tc>
                  <a:txBody>
                    <a:bodyPr/>
                    <a:lstStyle/>
                    <a:p>
                      <a:r>
                        <a:rPr lang="en-US" sz="900" dirty="0"/>
                        <a:t>16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a:t>
                      </a:r>
                      <a:r>
                        <a:rPr lang="en-US" sz="900" b="0" dirty="0">
                          <a:hlinkClick r:id="rId4"/>
                        </a:rPr>
                        <a:t>Slack Me Anything (10 AM EST)</a:t>
                      </a:r>
                      <a:endParaRPr lang="en-US" sz="900" b="1" dirty="0"/>
                    </a:p>
                    <a:p>
                      <a:endParaRPr lang="en-US" sz="900" dirty="0"/>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854936">
                <a:tc>
                  <a:txBody>
                    <a:bodyPr/>
                    <a:lstStyle/>
                    <a:p>
                      <a:r>
                        <a:rPr lang="en-US" sz="900" dirty="0"/>
                        <a:t>19</a:t>
                      </a:r>
                    </a:p>
                  </a:txBody>
                  <a:tcPr/>
                </a:tc>
                <a:tc>
                  <a:txBody>
                    <a:bodyPr/>
                    <a:lstStyle/>
                    <a:p>
                      <a:r>
                        <a:rPr lang="en-US" sz="900" dirty="0"/>
                        <a:t>20</a:t>
                      </a:r>
                    </a:p>
                  </a:txBody>
                  <a:tcPr/>
                </a:tc>
                <a:tc>
                  <a:txBody>
                    <a:bodyPr/>
                    <a:lstStyle/>
                    <a:p>
                      <a:r>
                        <a:rPr lang="en-US" sz="900" dirty="0"/>
                        <a:t>21</a:t>
                      </a:r>
                    </a:p>
                    <a:p>
                      <a:r>
                        <a:rPr lang="en-US" sz="900" b="1" dirty="0"/>
                        <a:t>Client</a:t>
                      </a:r>
                      <a:r>
                        <a:rPr lang="en-US" sz="900" b="0" dirty="0"/>
                        <a:t>: </a:t>
                      </a:r>
                      <a:r>
                        <a:rPr lang="en-US" sz="900" b="0" dirty="0">
                          <a:hlinkClick r:id="rId5"/>
                        </a:rPr>
                        <a:t>Virtual Roundtable – Hiring Remotely (11 AM EST)</a:t>
                      </a:r>
                      <a:endParaRPr lang="en-US" sz="900" b="1" dirty="0"/>
                    </a:p>
                  </a:txBody>
                  <a:tcPr/>
                </a:tc>
                <a:tc>
                  <a:txBody>
                    <a:bodyPr/>
                    <a:lstStyle/>
                    <a:p>
                      <a:r>
                        <a:rPr lang="en-US" sz="9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877096">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b="0" dirty="0"/>
                        <a:t>29</a:t>
                      </a:r>
                    </a:p>
                  </a:txBody>
                  <a:tcPr/>
                </a:tc>
                <a:tc>
                  <a:txBody>
                    <a:bodyPr/>
                    <a:lstStyle/>
                    <a:p>
                      <a:r>
                        <a:rPr lang="en-US" sz="900" dirty="0"/>
                        <a:t>30</a:t>
                      </a:r>
                    </a:p>
                    <a:p>
                      <a:r>
                        <a:rPr lang="en-US" sz="900" b="1" dirty="0"/>
                        <a:t>Client: </a:t>
                      </a:r>
                      <a:r>
                        <a:rPr lang="en-US" sz="900" dirty="0">
                          <a:hlinkClick r:id="rId6"/>
                        </a:rPr>
                        <a:t>BR 20.07.27 and Onboard Release Enablement (11 AM EST)</a:t>
                      </a:r>
                      <a:endParaRPr lang="en-US" sz="900" dirty="0"/>
                    </a:p>
                  </a:txBody>
                  <a:tcPr/>
                </a:tc>
                <a:tc>
                  <a:txBody>
                    <a:bodyPr/>
                    <a:lstStyle/>
                    <a:p>
                      <a:r>
                        <a:rPr lang="en-US" sz="900" dirty="0"/>
                        <a:t>31</a:t>
                      </a:r>
                    </a:p>
                  </a:txBody>
                  <a:tcPr/>
                </a:tc>
                <a:tc>
                  <a:txBody>
                    <a:bodyPr/>
                    <a:lstStyle/>
                    <a:p>
                      <a:endParaRPr lang="en-US" sz="90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7"/>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17036890"/>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37910</TotalTime>
  <Words>1757</Words>
  <Application>Microsoft Office PowerPoint</Application>
  <PresentationFormat>On-screen Show (16:9)</PresentationFormat>
  <Paragraphs>203</Paragraphs>
  <Slides>26</Slides>
  <Notes>0</Notes>
  <HiddenSlides>4</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26</vt:i4>
      </vt:variant>
    </vt:vector>
  </HeadingPairs>
  <TitlesOfParts>
    <vt:vector size="36" baseType="lpstr">
      <vt:lpstr>Arial</vt:lpstr>
      <vt:lpstr>Calibri</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 Offer Process/Forms - Responsive Candidate Zone IBM Kenexa BrassRing on Cloud — Client Training and Enablement Session IBM Talent Management Solutions  June 23rd,2020 </vt:lpstr>
      <vt:lpstr>PowerPoint Presentation</vt:lpstr>
      <vt:lpstr>Overview of Candidate Zone</vt:lpstr>
      <vt:lpstr>Demo –</vt:lpstr>
      <vt:lpstr>Posting Forms to Candidate Zone</vt:lpstr>
      <vt:lpstr>Demo –</vt:lpstr>
      <vt:lpstr>Posting Forms to Candidate Zone</vt:lpstr>
      <vt:lpstr>Posting Forms to Candidate Zone</vt:lpstr>
      <vt:lpstr>Candidate Accessing Forms in Candidate Zone</vt:lpstr>
      <vt:lpstr>Demo –</vt:lpstr>
      <vt:lpstr>UnPosting Forms from the Candidate Zone</vt:lpstr>
      <vt:lpstr>Demo –</vt:lpstr>
      <vt:lpstr>Posting Offer Documents to Candidate Zone</vt:lpstr>
      <vt:lpstr>Demo –</vt:lpstr>
      <vt:lpstr>Posting Offer Documents to Candidate Zone</vt:lpstr>
      <vt:lpstr>Posting Offer Documents to Candidate Zone</vt:lpstr>
      <vt:lpstr>Candidate Accessing Documents in Candidate Zone</vt:lpstr>
      <vt:lpstr>Demo –</vt:lpstr>
      <vt:lpstr>Posting Document Packet Templates to Candidate Zone</vt:lpstr>
      <vt:lpstr>Demo –</vt:lpstr>
      <vt:lpstr>Non-TG Applicants accessing Candidate Zone</vt:lpstr>
      <vt:lpstr>Configuring Communication Template/Document Template</vt:lpstr>
      <vt:lpstr>RAM</vt:lpstr>
      <vt:lpstr>Resources</vt:lpstr>
      <vt:lpstr>July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 Nandan Kumar</cp:lastModifiedBy>
  <cp:revision>733</cp:revision>
  <dcterms:created xsi:type="dcterms:W3CDTF">2018-03-01T22:47:15Z</dcterms:created>
  <dcterms:modified xsi:type="dcterms:W3CDTF">2020-06-23T14:47:42Z</dcterms:modified>
</cp:coreProperties>
</file>