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9"/>
  </p:notesMasterIdLst>
  <p:handoutMasterIdLst>
    <p:handoutMasterId r:id="rId40"/>
  </p:handoutMasterIdLst>
  <p:sldIdLst>
    <p:sldId id="338" r:id="rId5"/>
    <p:sldId id="349" r:id="rId6"/>
    <p:sldId id="330" r:id="rId7"/>
    <p:sldId id="490" r:id="rId8"/>
    <p:sldId id="504" r:id="rId9"/>
    <p:sldId id="486" r:id="rId10"/>
    <p:sldId id="485" r:id="rId11"/>
    <p:sldId id="484" r:id="rId12"/>
    <p:sldId id="488" r:id="rId13"/>
    <p:sldId id="506" r:id="rId14"/>
    <p:sldId id="505" r:id="rId15"/>
    <p:sldId id="472" r:id="rId16"/>
    <p:sldId id="479" r:id="rId17"/>
    <p:sldId id="489" r:id="rId18"/>
    <p:sldId id="509" r:id="rId19"/>
    <p:sldId id="498" r:id="rId20"/>
    <p:sldId id="502" r:id="rId21"/>
    <p:sldId id="499" r:id="rId22"/>
    <p:sldId id="500" r:id="rId23"/>
    <p:sldId id="494" r:id="rId24"/>
    <p:sldId id="471" r:id="rId25"/>
    <p:sldId id="474" r:id="rId26"/>
    <p:sldId id="503" r:id="rId27"/>
    <p:sldId id="480" r:id="rId28"/>
    <p:sldId id="475" r:id="rId29"/>
    <p:sldId id="481" r:id="rId30"/>
    <p:sldId id="510" r:id="rId31"/>
    <p:sldId id="469" r:id="rId32"/>
    <p:sldId id="507" r:id="rId33"/>
    <p:sldId id="483" r:id="rId34"/>
    <p:sldId id="459" r:id="rId35"/>
    <p:sldId id="462" r:id="rId36"/>
    <p:sldId id="508" r:id="rId37"/>
    <p:sldId id="288" r:id="rId3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3F1"/>
    <a:srgbClr val="F3F3F3"/>
    <a:srgbClr val="FFFFFF"/>
    <a:srgbClr val="DCDCDC"/>
    <a:srgbClr val="6EA6FF"/>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varScale="1">
        <p:scale>
          <a:sx n="102" d="100"/>
          <a:sy n="102" d="100"/>
        </p:scale>
        <p:origin x="192" y="7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2/6/2020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24</a:t>
            </a:fld>
            <a:endParaRPr lang="en-US"/>
          </a:p>
        </p:txBody>
      </p:sp>
    </p:spTree>
    <p:extLst>
      <p:ext uri="{BB962C8B-B14F-4D97-AF65-F5344CB8AC3E}">
        <p14:creationId xmlns:p14="http://schemas.microsoft.com/office/powerpoint/2010/main" val="26488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26</a:t>
            </a:fld>
            <a:endParaRPr lang="en-US"/>
          </a:p>
        </p:txBody>
      </p:sp>
    </p:spTree>
    <p:extLst>
      <p:ext uri="{BB962C8B-B14F-4D97-AF65-F5344CB8AC3E}">
        <p14:creationId xmlns:p14="http://schemas.microsoft.com/office/powerpoint/2010/main" val="176279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27</a:t>
            </a:fld>
            <a:endParaRPr lang="en-US"/>
          </a:p>
        </p:txBody>
      </p:sp>
    </p:spTree>
    <p:extLst>
      <p:ext uri="{BB962C8B-B14F-4D97-AF65-F5344CB8AC3E}">
        <p14:creationId xmlns:p14="http://schemas.microsoft.com/office/powerpoint/2010/main" val="183396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hyperlink" Target="https://www.ibm.com/support/knowledgecenter/SSEUFV/16_InterviewManagement/3_SuggestedInterviewTemplates.html" TargetMode="Externa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5.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5.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 Id="rId4" Type="http://schemas.openxmlformats.org/officeDocument/2006/relationships/hyperlink" Target="https://www.ibm.com/support/knowledgecenter/SSEUFV/1a_FAQs/9_InterviewManagerFAQ.html"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ibm.webex.com/ibm/j.php?RGID=r9aaf09ee05bc691f5b7184d9e70fb7f5" TargetMode="External"/><Relationship Id="rId3" Type="http://schemas.openxmlformats.org/officeDocument/2006/relationships/hyperlink" Target="https://ibm.webex.com/ibm/j.php?RGID=r850a2e494c302a5bd8533a3e43ea5ea4" TargetMode="External"/><Relationship Id="rId7" Type="http://schemas.openxmlformats.org/officeDocument/2006/relationships/hyperlink" Target="https://ibm.webex.com/ibm/j.php?RGID=r3308eb186eba7566fcdd69c809a8fad3" TargetMode="External"/><Relationship Id="rId2" Type="http://schemas.openxmlformats.org/officeDocument/2006/relationships/hyperlink" Target="https://ibm.webex.com/ibm/j.php?RGID=r87f21a8de39a477ba3595a9f297c42ee" TargetMode="External"/><Relationship Id="rId1" Type="http://schemas.openxmlformats.org/officeDocument/2006/relationships/slideLayout" Target="../slideLayouts/slideLayout2.xml"/><Relationship Id="rId6" Type="http://schemas.openxmlformats.org/officeDocument/2006/relationships/hyperlink" Target="https://ibm.webex.com/ibm/j.php?RGID=rbc21e208d47f6b51a5f293a83f6b1543" TargetMode="External"/><Relationship Id="rId11" Type="http://schemas.openxmlformats.org/officeDocument/2006/relationships/hyperlink" Target="https://learn.ibm.com/course/view.php?id=4984" TargetMode="External"/><Relationship Id="rId5" Type="http://schemas.openxmlformats.org/officeDocument/2006/relationships/hyperlink" Target="https://ibm.webex.com/ibm/j.php?RGID=rb5d258f6af1f2940f435c56e82bb3b85"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e31b80e020f7f7f12e636f7a3cc97160" TargetMode="External"/><Relationship Id="rId9" Type="http://schemas.openxmlformats.org/officeDocument/2006/relationships/hyperlink" Target="https://ibm.webex.com/ibm/j.php?RGID=rb2ee961bc9c1947f298d59017f8e3240"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3" Type="http://schemas.openxmlformats.org/officeDocument/2006/relationships/hyperlink" Target="https://status.kenexa.com/" TargetMode="External"/><Relationship Id="rId2" Type="http://schemas.openxmlformats.org/officeDocument/2006/relationships/hyperlink" Target="https://www.ibm.com/support/pages/node/715723" TargetMode="External"/><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954865" cy="4479344"/>
          </a:xfrm>
        </p:spPr>
        <p:txBody>
          <a:bodyPr/>
          <a:lstStyle/>
          <a:p>
            <a:br>
              <a:rPr lang="en-US" dirty="0"/>
            </a:br>
            <a:r>
              <a:rPr lang="en-US" dirty="0"/>
              <a:t>BrassRing Interview Manager – Admin Experience</a:t>
            </a:r>
            <a:br>
              <a:rPr lang="en-US" dirty="0"/>
            </a:br>
            <a:r>
              <a:rPr lang="en-US" dirty="0"/>
              <a:t>IBM Kenexa 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February 6</a:t>
            </a:r>
            <a:r>
              <a:rPr lang="en-US" sz="1600" baseline="30000" dirty="0">
                <a:latin typeface="IBM Plex Sans" charset="0"/>
              </a:rPr>
              <a:t>th</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t>Overview of Interview Manager</a:t>
            </a:r>
          </a:p>
          <a:p>
            <a:pPr marL="285750" indent="-285750">
              <a:spcBef>
                <a:spcPts val="0"/>
              </a:spcBef>
              <a:spcAft>
                <a:spcPts val="600"/>
              </a:spcAft>
              <a:buFont typeface="IBM Plex Sans" panose="020B0503050203000203" pitchFamily="34" charset="0"/>
              <a:buChar char="-"/>
            </a:pPr>
            <a:r>
              <a:rPr lang="en-US" dirty="0"/>
              <a:t>How to use Interview Manager – Admin Experience</a:t>
            </a:r>
          </a:p>
          <a:p>
            <a:pPr marL="682625" lvl="2" indent="-285750">
              <a:spcBef>
                <a:spcPts val="0"/>
              </a:spcBef>
              <a:spcAft>
                <a:spcPts val="600"/>
              </a:spcAft>
              <a:buClr>
                <a:srgbClr val="FFFFFF"/>
              </a:buClr>
              <a:buFont typeface="Courier New" panose="02070309020205020404" pitchFamily="49" charset="0"/>
              <a:buChar char="o"/>
            </a:pPr>
            <a:r>
              <a:rPr lang="en-US" dirty="0"/>
              <a:t>Communication Template</a:t>
            </a:r>
          </a:p>
          <a:p>
            <a:pPr marL="682625" lvl="2" indent="-285750">
              <a:spcBef>
                <a:spcPts val="0"/>
              </a:spcBef>
              <a:spcAft>
                <a:spcPts val="600"/>
              </a:spcAft>
              <a:buClr>
                <a:srgbClr val="FFFFFF"/>
              </a:buClr>
              <a:buFont typeface="Courier New" panose="02070309020205020404" pitchFamily="49" charset="0"/>
              <a:buChar char="o"/>
            </a:pPr>
            <a:r>
              <a:rPr lang="en-US" dirty="0"/>
              <a:t>User Type Access</a:t>
            </a:r>
          </a:p>
          <a:p>
            <a:pPr marL="682625" lvl="2" indent="-285750">
              <a:spcBef>
                <a:spcPts val="0"/>
              </a:spcBef>
              <a:spcAft>
                <a:spcPts val="600"/>
              </a:spcAft>
              <a:buClr>
                <a:srgbClr val="FFFFFF"/>
              </a:buClr>
              <a:buFont typeface="Courier New" panose="02070309020205020404" pitchFamily="49" charset="0"/>
              <a:buChar char="o"/>
            </a:pPr>
            <a:r>
              <a:rPr lang="en-US" dirty="0"/>
              <a:t>Home Page Interview Manager Tab</a:t>
            </a:r>
          </a:p>
          <a:p>
            <a:pPr marL="682625" lvl="2" indent="-285750">
              <a:spcBef>
                <a:spcPts val="0"/>
              </a:spcBef>
              <a:spcAft>
                <a:spcPts val="600"/>
              </a:spcAft>
              <a:buClr>
                <a:srgbClr val="FFFFFF"/>
              </a:buClr>
              <a:buFont typeface="Courier New" panose="02070309020205020404" pitchFamily="49" charset="0"/>
              <a:buChar char="o"/>
            </a:pPr>
            <a:r>
              <a:rPr lang="en-US" dirty="0"/>
              <a:t>To-do List</a:t>
            </a:r>
          </a:p>
          <a:p>
            <a:pPr marL="682625" lvl="2" indent="-285750">
              <a:spcBef>
                <a:spcPts val="0"/>
              </a:spcBef>
              <a:spcAft>
                <a:spcPts val="600"/>
              </a:spcAft>
              <a:buClr>
                <a:srgbClr val="FFFFFF"/>
              </a:buClr>
              <a:buFont typeface="Courier New" panose="02070309020205020404" pitchFamily="49" charset="0"/>
              <a:buChar char="o"/>
            </a:pPr>
            <a:r>
              <a:rPr lang="en-US" dirty="0"/>
              <a:t>Calendar Integration </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Google Chrome 80 Update</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Early client adopter phase completed.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Ready to launch in staging only for all BrassRing on Cloud clients with February Release – tentatively Monday, February 10</a:t>
            </a:r>
            <a:r>
              <a:rPr lang="en-US" sz="1500" baseline="30000" dirty="0">
                <a:solidFill>
                  <a:schemeClr val="tx1"/>
                </a:solidFill>
                <a:latin typeface="IBM Plex Sans" panose="020B0503050000000000" pitchFamily="34" charset="0"/>
              </a:rPr>
              <a:t>th</a:t>
            </a:r>
            <a:r>
              <a:rPr lang="en-US" sz="1500" dirty="0">
                <a:solidFill>
                  <a:schemeClr val="tx1"/>
                </a:solidFill>
                <a:latin typeface="IBM Plex Sans" panose="020B0503050000000000" pitchFamily="34" charset="0"/>
              </a:rPr>
              <a:t>, 2020.</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949842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(already decided)  </a:t>
            </a:r>
            <a:r>
              <a:rPr lang="en-US" sz="1600" dirty="0">
                <a:solidFill>
                  <a:schemeClr val="tx1"/>
                </a:solidFill>
                <a:latin typeface="IBM Plex Sans" panose="020B0503050000000000" pitchFamily="34" charset="0"/>
              </a:rPr>
              <a:t>– the timeslot has already been worked out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schedule an interview based on the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8842"/>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Tree>
    <p:extLst>
      <p:ext uri="{BB962C8B-B14F-4D97-AF65-F5344CB8AC3E}">
        <p14:creationId xmlns:p14="http://schemas.microsoft.com/office/powerpoint/2010/main" val="232858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591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Used to send communication from Interview Manager to candidates and interviewers about interviews.</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Recommended communication templates (available on </a:t>
            </a:r>
            <a:r>
              <a:rPr lang="en-US" sz="1600" dirty="0">
                <a:solidFill>
                  <a:schemeClr val="tx1"/>
                </a:solidFill>
                <a:latin typeface="IBM Plex Sans" panose="020B0503050000000000" pitchFamily="34" charset="0"/>
                <a:hlinkClick r:id="rId2"/>
              </a:rPr>
              <a:t>IBM Knowledge Center</a:t>
            </a:r>
            <a:r>
              <a:rPr lang="en-US" sz="1600" dirty="0">
                <a:solidFill>
                  <a:schemeClr val="tx1"/>
                </a:solidFill>
                <a:latin typeface="IBM Plex Sans" panose="020B0503050000000000" pitchFamily="34" charset="0"/>
              </a:rPr>
              <a: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Availability Request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Invitation</a:t>
            </a:r>
          </a:p>
          <a:p>
            <a:pPr marL="682625" lvl="2" indent="-285750">
              <a:spcBef>
                <a:spcPts val="0"/>
              </a:spcBef>
              <a:spcAft>
                <a:spcPts val="800"/>
              </a:spcAft>
              <a:buFont typeface="Courier New" panose="02070309020205020404" pitchFamily="49" charset="0"/>
              <a:buChar char="o"/>
            </a:pPr>
            <a:r>
              <a:rPr lang="en-US" sz="1600" dirty="0">
                <a:solidFill>
                  <a:schemeClr val="tx1"/>
                </a:solidFill>
                <a:latin typeface="IBM Plex Sans" panose="020B0503050000000000" pitchFamily="34" charset="0"/>
              </a:rPr>
              <a:t>Interviewer Invitation</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templates must contain at least 1 interview standard field token so that it is available for selection in the Send Invites window.</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Instructions should be part of the candidate communication to direct them to select the Interview Link and to confirm their attendance.</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 can include other links (e.g. Candidate Zone) and/or forms (to complete or view).</a:t>
            </a:r>
          </a:p>
          <a:p>
            <a:pPr marL="285750" indent="-285750">
              <a:spcBef>
                <a:spcPts val="0"/>
              </a:spcBef>
              <a:spcAft>
                <a:spcPts val="400"/>
              </a:spcAft>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189340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When sending the communication from Interview Manager, the user can add an attachment (not part of the communication template) to the candidate and/or interviewer.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An attachment can also be included when sending a communication to a candidate or an interviewer from the send communication page of the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accepted the interview request. This meeting invitation allows the recipients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an interview communication was not received, the user can resend the invitation.</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Both, the candidate and interviewer must confirm their attendance to the interview to update the interview status to Interview Scheduled.</a:t>
            </a: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886527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a:spcBef>
                <a:spcPts val="0"/>
              </a:spcBef>
              <a:spcAft>
                <a:spcPts val="600"/>
              </a:spcAft>
            </a:pPr>
            <a:r>
              <a:rPr lang="en-US" sz="1600" i="1" dirty="0">
                <a:solidFill>
                  <a:schemeClr val="tx1"/>
                </a:solidFill>
                <a:latin typeface="IBM Plex Sans" panose="020B0503050000000000" pitchFamily="34" charset="0"/>
              </a:rPr>
              <a:t>Interview Manager Communication Standard Field Tokens: </a:t>
            </a:r>
          </a:p>
          <a:p>
            <a:pPr>
              <a:spcBef>
                <a:spcPts val="0"/>
              </a:spcBef>
              <a:spcAft>
                <a:spcPts val="600"/>
              </a:spcAft>
            </a:pPr>
            <a:endParaRPr lang="en-US" sz="1600" i="1" dirty="0">
              <a:solidFill>
                <a:schemeClr val="tx1"/>
              </a:solidFill>
              <a:latin typeface="IBM Plex Sans" panose="020B0503050000000000" pitchFamily="34" charset="0"/>
            </a:endParaRPr>
          </a:p>
          <a:p>
            <a:pPr>
              <a:spcBef>
                <a:spcPts val="0"/>
              </a:spcBef>
              <a:spcAft>
                <a:spcPts val="600"/>
              </a:spcAft>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8" name="Table 7">
            <a:extLst>
              <a:ext uri="{FF2B5EF4-FFF2-40B4-BE49-F238E27FC236}">
                <a16:creationId xmlns:a16="http://schemas.microsoft.com/office/drawing/2014/main" id="{D6E49A5B-B751-4484-BD44-F8FF0DFD7AAF}"/>
              </a:ext>
            </a:extLst>
          </p:cNvPr>
          <p:cNvGraphicFramePr>
            <a:graphicFrameLocks noGrp="1"/>
          </p:cNvGraphicFramePr>
          <p:nvPr>
            <p:extLst>
              <p:ext uri="{D42A27DB-BD31-4B8C-83A1-F6EECF244321}">
                <p14:modId xmlns:p14="http://schemas.microsoft.com/office/powerpoint/2010/main" val="1849455059"/>
              </p:ext>
            </p:extLst>
          </p:nvPr>
        </p:nvGraphicFramePr>
        <p:xfrm>
          <a:off x="1164956" y="1568900"/>
          <a:ext cx="6814088" cy="2595880"/>
        </p:xfrm>
        <a:graphic>
          <a:graphicData uri="http://schemas.openxmlformats.org/drawingml/2006/table">
            <a:tbl>
              <a:tblPr firstRow="1" bandRow="1">
                <a:tableStyleId>{69CF1AB2-1976-4502-BF36-3FF5EA218861}</a:tableStyleId>
              </a:tblPr>
              <a:tblGrid>
                <a:gridCol w="3407044">
                  <a:extLst>
                    <a:ext uri="{9D8B030D-6E8A-4147-A177-3AD203B41FA5}">
                      <a16:colId xmlns:a16="http://schemas.microsoft.com/office/drawing/2014/main" val="3546739648"/>
                    </a:ext>
                  </a:extLst>
                </a:gridCol>
                <a:gridCol w="3407044">
                  <a:extLst>
                    <a:ext uri="{9D8B030D-6E8A-4147-A177-3AD203B41FA5}">
                      <a16:colId xmlns:a16="http://schemas.microsoft.com/office/drawing/2014/main" val="137715416"/>
                    </a:ext>
                  </a:extLst>
                </a:gridCol>
              </a:tblGrid>
              <a:tr h="370840">
                <a:tc>
                  <a:txBody>
                    <a:bodyPr/>
                    <a:lstStyle/>
                    <a:p>
                      <a:r>
                        <a:rPr lang="en-US" sz="1500" b="0" dirty="0"/>
                        <a:t>Candidate Interview Request Link</a:t>
                      </a:r>
                    </a:p>
                  </a:txBody>
                  <a:tcPr/>
                </a:tc>
                <a:tc>
                  <a:txBody>
                    <a:bodyPr/>
                    <a:lstStyle/>
                    <a:p>
                      <a:r>
                        <a:rPr lang="en-US" sz="1500" b="0" dirty="0"/>
                        <a:t>Interview Date &amp; Time</a:t>
                      </a:r>
                    </a:p>
                  </a:txBody>
                  <a:tcPr/>
                </a:tc>
                <a:extLst>
                  <a:ext uri="{0D108BD9-81ED-4DB2-BD59-A6C34878D82A}">
                    <a16:rowId xmlns:a16="http://schemas.microsoft.com/office/drawing/2014/main" val="3219278539"/>
                  </a:ext>
                </a:extLst>
              </a:tr>
              <a:tr h="370840">
                <a:tc>
                  <a:txBody>
                    <a:bodyPr/>
                    <a:lstStyle/>
                    <a:p>
                      <a:r>
                        <a:rPr lang="en-US" sz="1500" dirty="0"/>
                        <a:t>Interview Description</a:t>
                      </a:r>
                    </a:p>
                  </a:txBody>
                  <a:tcPr/>
                </a:tc>
                <a:tc>
                  <a:txBody>
                    <a:bodyPr/>
                    <a:lstStyle/>
                    <a:p>
                      <a:r>
                        <a:rPr lang="en-US" sz="1500" dirty="0"/>
                        <a:t>Interview Duration</a:t>
                      </a:r>
                    </a:p>
                  </a:txBody>
                  <a:tcPr/>
                </a:tc>
                <a:extLst>
                  <a:ext uri="{0D108BD9-81ED-4DB2-BD59-A6C34878D82A}">
                    <a16:rowId xmlns:a16="http://schemas.microsoft.com/office/drawing/2014/main" val="587920564"/>
                  </a:ext>
                </a:extLst>
              </a:tr>
              <a:tr h="370840">
                <a:tc>
                  <a:txBody>
                    <a:bodyPr/>
                    <a:lstStyle/>
                    <a:p>
                      <a:r>
                        <a:rPr lang="en-US" sz="1500" dirty="0"/>
                        <a:t>Interview Format</a:t>
                      </a:r>
                    </a:p>
                  </a:txBody>
                  <a:tcPr/>
                </a:tc>
                <a:tc>
                  <a:txBody>
                    <a:bodyPr/>
                    <a:lstStyle/>
                    <a:p>
                      <a:r>
                        <a:rPr lang="en-US" sz="1500" dirty="0"/>
                        <a:t>Interview Format Details</a:t>
                      </a:r>
                    </a:p>
                  </a:txBody>
                  <a:tcPr/>
                </a:tc>
                <a:extLst>
                  <a:ext uri="{0D108BD9-81ED-4DB2-BD59-A6C34878D82A}">
                    <a16:rowId xmlns:a16="http://schemas.microsoft.com/office/drawing/2014/main" val="337102921"/>
                  </a:ext>
                </a:extLst>
              </a:tr>
              <a:tr h="370840">
                <a:tc>
                  <a:txBody>
                    <a:bodyPr/>
                    <a:lstStyle/>
                    <a:p>
                      <a:r>
                        <a:rPr lang="en-US" sz="1500" dirty="0"/>
                        <a:t>Interview Style</a:t>
                      </a:r>
                    </a:p>
                  </a:txBody>
                  <a:tcPr/>
                </a:tc>
                <a:tc>
                  <a:txBody>
                    <a:bodyPr/>
                    <a:lstStyle/>
                    <a:p>
                      <a:r>
                        <a:rPr lang="en-US" sz="1500" dirty="0"/>
                        <a:t>Interviewer Interview Request Link</a:t>
                      </a:r>
                    </a:p>
                  </a:txBody>
                  <a:tcPr/>
                </a:tc>
                <a:extLst>
                  <a:ext uri="{0D108BD9-81ED-4DB2-BD59-A6C34878D82A}">
                    <a16:rowId xmlns:a16="http://schemas.microsoft.com/office/drawing/2014/main" val="1481150423"/>
                  </a:ext>
                </a:extLst>
              </a:tr>
              <a:tr h="370840">
                <a:tc>
                  <a:txBody>
                    <a:bodyPr/>
                    <a:lstStyle/>
                    <a:p>
                      <a:r>
                        <a:rPr lang="en-US" sz="1500" dirty="0"/>
                        <a:t>Interviewer Names</a:t>
                      </a:r>
                    </a:p>
                  </a:txBody>
                  <a:tcPr/>
                </a:tc>
                <a:tc>
                  <a:txBody>
                    <a:bodyPr/>
                    <a:lstStyle/>
                    <a:p>
                      <a:r>
                        <a:rPr lang="en-US" sz="1500" dirty="0"/>
                        <a:t>Interviewer Names &amp; Schedules</a:t>
                      </a:r>
                    </a:p>
                  </a:txBody>
                  <a:tcPr/>
                </a:tc>
                <a:extLst>
                  <a:ext uri="{0D108BD9-81ED-4DB2-BD59-A6C34878D82A}">
                    <a16:rowId xmlns:a16="http://schemas.microsoft.com/office/drawing/2014/main" val="264511397"/>
                  </a:ext>
                </a:extLst>
              </a:tr>
              <a:tr h="370840">
                <a:tc>
                  <a:txBody>
                    <a:bodyPr/>
                    <a:lstStyle/>
                    <a:p>
                      <a:r>
                        <a:rPr lang="en-US" sz="1500" dirty="0"/>
                        <a:t>Interviewer Salutation First Name</a:t>
                      </a:r>
                    </a:p>
                  </a:txBody>
                  <a:tcPr/>
                </a:tc>
                <a:tc>
                  <a:txBody>
                    <a:bodyPr/>
                    <a:lstStyle/>
                    <a:p>
                      <a:r>
                        <a:rPr lang="en-US" sz="1500" dirty="0"/>
                        <a:t>Lead Coordinator Email</a:t>
                      </a:r>
                    </a:p>
                  </a:txBody>
                  <a:tcPr/>
                </a:tc>
                <a:extLst>
                  <a:ext uri="{0D108BD9-81ED-4DB2-BD59-A6C34878D82A}">
                    <a16:rowId xmlns:a16="http://schemas.microsoft.com/office/drawing/2014/main" val="1433945372"/>
                  </a:ext>
                </a:extLst>
              </a:tr>
              <a:tr h="370840">
                <a:tc>
                  <a:txBody>
                    <a:bodyPr/>
                    <a:lstStyle/>
                    <a:p>
                      <a:r>
                        <a:rPr lang="en-US" sz="1500" dirty="0"/>
                        <a:t>Lead Coordinator Name</a:t>
                      </a:r>
                    </a:p>
                  </a:txBody>
                  <a:tcPr/>
                </a:tc>
                <a:tc>
                  <a:txBody>
                    <a:bodyPr/>
                    <a:lstStyle/>
                    <a:p>
                      <a:endParaRPr lang="en-US" sz="1500" dirty="0"/>
                    </a:p>
                  </a:txBody>
                  <a:tcPr/>
                </a:tc>
                <a:extLst>
                  <a:ext uri="{0D108BD9-81ED-4DB2-BD59-A6C34878D82A}">
                    <a16:rowId xmlns:a16="http://schemas.microsoft.com/office/drawing/2014/main" val="1272639057"/>
                  </a:ext>
                </a:extLst>
              </a:tr>
            </a:tbl>
          </a:graphicData>
        </a:graphic>
      </p:graphicFrame>
    </p:spTree>
    <p:extLst>
      <p:ext uri="{BB962C8B-B14F-4D97-AF65-F5344CB8AC3E}">
        <p14:creationId xmlns:p14="http://schemas.microsoft.com/office/powerpoint/2010/main" val="349176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Create Communication Template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58905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By default, all BrassRing users have access to create interviews for candidates in ‘My Req’.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the user is part of the Interview Team (i.e. interview creator, lead coordinator, coordination team) then they have access to Manage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Interviewer can be BrassRing user or non-system user.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Function: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Privileges:</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Interview Creation</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Manage Interviews for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a:t>
            </a:r>
          </a:p>
          <a:p>
            <a:pPr marL="682625" lvl="2" indent="-285750">
              <a:spcBef>
                <a:spcPts val="0"/>
              </a:spcBef>
              <a:buFont typeface="Courier New" panose="02070309020205020404" pitchFamily="49" charset="0"/>
              <a:buChar char="o"/>
            </a:pPr>
            <a:r>
              <a:rPr lang="en-US" sz="1600" dirty="0">
                <a:solidFill>
                  <a:schemeClr val="tx1"/>
                </a:solidFill>
                <a:latin typeface="IBM Plex Sans" panose="020B0503050000000000" pitchFamily="34" charset="0"/>
              </a:rPr>
              <a:t>View – ‘All Req’ Interviews</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59920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748710"/>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New User Type Privileges: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Restrict Interview Creation </a:t>
            </a:r>
            <a:r>
              <a:rPr lang="en-US" dirty="0">
                <a:solidFill>
                  <a:schemeClr val="tx1"/>
                </a:solidFill>
                <a:latin typeface="IBM Plex Sans" panose="020B0503050000000000" pitchFamily="34" charset="0"/>
              </a:rPr>
              <a:t>- Users are not able to create interview</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By default all users with access to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will be able to Create Interviews.</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This privilege will turn OFF the privilege to Create Interviews.</a:t>
            </a:r>
          </a:p>
          <a:p>
            <a:pPr marL="1089025" lvl="4" indent="-285750">
              <a:spcBef>
                <a:spcPts val="0"/>
              </a:spcBef>
              <a:spcAft>
                <a:spcPts val="8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no restriction to create My Req interviews)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Restrict Manage Interviews for ‘My </a:t>
            </a:r>
            <a:r>
              <a:rPr lang="en-US" b="1" dirty="0" err="1">
                <a:solidFill>
                  <a:schemeClr val="tx1"/>
                </a:solidFill>
                <a:latin typeface="IBM Plex Sans" panose="020B0503050000000000" pitchFamily="34" charset="0"/>
              </a:rPr>
              <a:t>Reqs</a:t>
            </a:r>
            <a:r>
              <a:rPr lang="en-US" b="1" dirty="0">
                <a:solidFill>
                  <a:schemeClr val="tx1"/>
                </a:solidFill>
                <a:latin typeface="IBM Plex Sans" panose="020B0503050000000000" pitchFamily="34" charset="0"/>
              </a:rPr>
              <a:t>’ </a:t>
            </a:r>
            <a:r>
              <a:rPr lang="en-US" dirty="0">
                <a:solidFill>
                  <a:schemeClr val="tx1"/>
                </a:solidFill>
                <a:latin typeface="IBM Plex Sans" panose="020B0503050000000000" pitchFamily="34" charset="0"/>
              </a:rPr>
              <a:t>- Users are not able to manage interviews for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association</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By default all users with access to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will be able to Edit/Manage Interviews.</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This privilege will turn OFF the privilege to Edit/Manage Interviews.</a:t>
            </a:r>
          </a:p>
          <a:p>
            <a:pPr marL="1089025" lvl="4" indent="-285750">
              <a:spcBef>
                <a:spcPts val="0"/>
              </a:spcBef>
              <a:spcAft>
                <a:spcPts val="8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No restriction to Edit/Manage My Req Interviews)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View – ‘All Req’ Interviews </a:t>
            </a:r>
            <a:r>
              <a:rPr lang="en-US" dirty="0">
                <a:solidFill>
                  <a:schemeClr val="tx1"/>
                </a:solidFill>
                <a:latin typeface="IBM Plex Sans" panose="020B0503050000000000" pitchFamily="34" charset="0"/>
              </a:rPr>
              <a:t>-  gives users permission to view interviews that are part of ALL the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that the user has access to (based on the ALL Req privilege) </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Cannot View All Req Interviews)</a:t>
            </a:r>
          </a:p>
          <a:p>
            <a:pPr marL="285750" indent="-285750">
              <a:spcBef>
                <a:spcPts val="0"/>
              </a:spcBef>
              <a:buFont typeface="Arial" panose="020B0604020202020204" pitchFamily="34" charset="0"/>
              <a:buChar char="•"/>
            </a:pPr>
            <a:endParaRPr lang="en-US"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576040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a:spcBef>
                <a:spcPts val="0"/>
              </a:spcBef>
            </a:pPr>
            <a:r>
              <a:rPr lang="en-US" sz="1600" i="1" dirty="0">
                <a:solidFill>
                  <a:schemeClr val="tx1"/>
                </a:solidFill>
                <a:latin typeface="IBM Plex Sans" panose="020B0503050000000000" pitchFamily="34" charset="0"/>
              </a:rPr>
              <a:t>Workbench &gt; Tools &gt; Users &gt; User Types &gt; Edit Type permissions for User Type</a:t>
            </a: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B7E9AA1D-99F5-4E66-800F-A178AD737E6A}"/>
              </a:ext>
            </a:extLst>
          </p:cNvPr>
          <p:cNvPicPr>
            <a:picLocks noChangeAspect="1"/>
          </p:cNvPicPr>
          <p:nvPr/>
        </p:nvPicPr>
        <p:blipFill>
          <a:blip r:embed="rId2"/>
          <a:stretch>
            <a:fillRect/>
          </a:stretch>
        </p:blipFill>
        <p:spPr>
          <a:xfrm>
            <a:off x="2929947" y="1454259"/>
            <a:ext cx="3284106" cy="2359991"/>
          </a:xfrm>
          <a:prstGeom prst="rect">
            <a:avLst/>
          </a:prstGeom>
          <a:ln>
            <a:solidFill>
              <a:srgbClr val="0070C0"/>
            </a:solidFill>
          </a:ln>
        </p:spPr>
      </p:pic>
      <p:pic>
        <p:nvPicPr>
          <p:cNvPr id="10" name="Picture 9">
            <a:extLst>
              <a:ext uri="{FF2B5EF4-FFF2-40B4-BE49-F238E27FC236}">
                <a16:creationId xmlns:a16="http://schemas.microsoft.com/office/drawing/2014/main" id="{18C11759-AFDF-4D42-92D8-58956A404345}"/>
              </a:ext>
            </a:extLst>
          </p:cNvPr>
          <p:cNvPicPr>
            <a:picLocks noChangeAspect="1"/>
          </p:cNvPicPr>
          <p:nvPr/>
        </p:nvPicPr>
        <p:blipFill>
          <a:blip r:embed="rId3"/>
          <a:stretch>
            <a:fillRect/>
          </a:stretch>
        </p:blipFill>
        <p:spPr>
          <a:xfrm>
            <a:off x="2809465" y="3904904"/>
            <a:ext cx="3525070" cy="1120035"/>
          </a:xfrm>
          <a:prstGeom prst="rect">
            <a:avLst/>
          </a:prstGeom>
          <a:ln>
            <a:solidFill>
              <a:srgbClr val="0070C0"/>
            </a:solidFill>
          </a:ln>
        </p:spPr>
      </p:pic>
      <p:sp>
        <p:nvSpPr>
          <p:cNvPr id="5" name="Arrow: Curved Left 4">
            <a:extLst>
              <a:ext uri="{FF2B5EF4-FFF2-40B4-BE49-F238E27FC236}">
                <a16:creationId xmlns:a16="http://schemas.microsoft.com/office/drawing/2014/main" id="{98DD8123-ADC1-4020-B328-C72761B9CCD8}"/>
              </a:ext>
            </a:extLst>
          </p:cNvPr>
          <p:cNvSpPr/>
          <p:nvPr/>
        </p:nvSpPr>
        <p:spPr>
          <a:xfrm>
            <a:off x="6469750" y="2539787"/>
            <a:ext cx="671806" cy="1977002"/>
          </a:xfrm>
          <a:prstGeom prst="curvedLeftArrow">
            <a:avLst/>
          </a:prstGeom>
          <a:solidFill>
            <a:srgbClr val="0070C0"/>
          </a:solidFill>
          <a:ln>
            <a:solidFill>
              <a:srgbClr val="0070C0"/>
            </a:solid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b="1" dirty="0" err="1">
              <a:ln w="22225">
                <a:solidFill>
                  <a:schemeClr val="accent2"/>
                </a:solidFill>
                <a:prstDash val="solid"/>
              </a:ln>
              <a:solidFill>
                <a:schemeClr val="accent2">
                  <a:lumMod val="40000"/>
                  <a:lumOff val="60000"/>
                </a:schemeClr>
              </a:solidFill>
              <a:latin typeface="Arial"/>
              <a:cs typeface="Arial"/>
            </a:endParaRPr>
          </a:p>
        </p:txBody>
      </p:sp>
      <p:sp>
        <p:nvSpPr>
          <p:cNvPr id="11" name="Rectangle 10">
            <a:extLst>
              <a:ext uri="{FF2B5EF4-FFF2-40B4-BE49-F238E27FC236}">
                <a16:creationId xmlns:a16="http://schemas.microsoft.com/office/drawing/2014/main" id="{42C07285-6869-4ECE-8259-86AD052381AC}"/>
              </a:ext>
            </a:extLst>
          </p:cNvPr>
          <p:cNvSpPr/>
          <p:nvPr/>
        </p:nvSpPr>
        <p:spPr>
          <a:xfrm>
            <a:off x="4572000" y="3533913"/>
            <a:ext cx="1573078" cy="124225"/>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2" name="Rectangle 11">
            <a:extLst>
              <a:ext uri="{FF2B5EF4-FFF2-40B4-BE49-F238E27FC236}">
                <a16:creationId xmlns:a16="http://schemas.microsoft.com/office/drawing/2014/main" id="{7B677DD0-5BFE-43C4-9798-91C34354D8AC}"/>
              </a:ext>
            </a:extLst>
          </p:cNvPr>
          <p:cNvSpPr/>
          <p:nvPr/>
        </p:nvSpPr>
        <p:spPr>
          <a:xfrm>
            <a:off x="3947258" y="4540036"/>
            <a:ext cx="2290809" cy="40806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67985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Manage User Type Access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335136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0920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The Interview Tab is available on the BrassRing home page.</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The Interview Tab can be configured in Workbench for each persona.</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New users (users who are accessing BrassRing for the first time) can have the tab automatically appear on their home page.</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Existing users will need to add the tab to their home page from the Edit Tab.</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D377D723-D0E0-4C3C-B605-5BC03BBC0689}"/>
              </a:ext>
            </a:extLst>
          </p:cNvPr>
          <p:cNvPicPr>
            <a:picLocks noChangeAspect="1"/>
          </p:cNvPicPr>
          <p:nvPr/>
        </p:nvPicPr>
        <p:blipFill>
          <a:blip r:embed="rId2"/>
          <a:stretch>
            <a:fillRect/>
          </a:stretch>
        </p:blipFill>
        <p:spPr>
          <a:xfrm>
            <a:off x="1318597" y="2670372"/>
            <a:ext cx="6506805" cy="2042334"/>
          </a:xfrm>
          <a:prstGeom prst="rect">
            <a:avLst/>
          </a:prstGeom>
          <a:ln>
            <a:solidFill>
              <a:srgbClr val="0070C0"/>
            </a:solidFill>
          </a:ln>
        </p:spPr>
      </p:pic>
    </p:spTree>
    <p:extLst>
      <p:ext uri="{BB962C8B-B14F-4D97-AF65-F5344CB8AC3E}">
        <p14:creationId xmlns:p14="http://schemas.microsoft.com/office/powerpoint/2010/main" val="3626227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4273346"/>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a:spcBef>
                <a:spcPts val="0"/>
              </a:spcBef>
            </a:pPr>
            <a:r>
              <a:rPr lang="en-US" i="1" dirty="0">
                <a:solidFill>
                  <a:schemeClr val="tx1"/>
                </a:solidFill>
                <a:latin typeface="IBM Plex Sans" panose="020B0503050000000000" pitchFamily="34" charset="0"/>
              </a:rPr>
              <a:t>Workbench &gt; Settings &gt; Home page administration &gt; Select Administer Homepage for specific Persona</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25C7F4E1-BB1B-438C-983A-EB6E25A4F3DE}"/>
              </a:ext>
            </a:extLst>
          </p:cNvPr>
          <p:cNvPicPr>
            <a:picLocks noChangeAspect="1"/>
          </p:cNvPicPr>
          <p:nvPr/>
        </p:nvPicPr>
        <p:blipFill>
          <a:blip r:embed="rId2"/>
          <a:stretch>
            <a:fillRect/>
          </a:stretch>
        </p:blipFill>
        <p:spPr>
          <a:xfrm>
            <a:off x="5203179" y="1689138"/>
            <a:ext cx="3499419" cy="2392530"/>
          </a:xfrm>
          <a:prstGeom prst="rect">
            <a:avLst/>
          </a:prstGeom>
          <a:ln>
            <a:solidFill>
              <a:srgbClr val="0070C0"/>
            </a:solidFill>
          </a:ln>
        </p:spPr>
      </p:pic>
      <p:pic>
        <p:nvPicPr>
          <p:cNvPr id="11" name="Picture 10">
            <a:extLst>
              <a:ext uri="{FF2B5EF4-FFF2-40B4-BE49-F238E27FC236}">
                <a16:creationId xmlns:a16="http://schemas.microsoft.com/office/drawing/2014/main" id="{1432CE2B-D6A3-457D-AC94-58A1F130369A}"/>
              </a:ext>
            </a:extLst>
          </p:cNvPr>
          <p:cNvPicPr>
            <a:picLocks noChangeAspect="1"/>
          </p:cNvPicPr>
          <p:nvPr/>
        </p:nvPicPr>
        <p:blipFill>
          <a:blip r:embed="rId3"/>
          <a:stretch>
            <a:fillRect/>
          </a:stretch>
        </p:blipFill>
        <p:spPr>
          <a:xfrm>
            <a:off x="377505" y="1786486"/>
            <a:ext cx="3755176" cy="2044334"/>
          </a:xfrm>
          <a:prstGeom prst="rect">
            <a:avLst/>
          </a:prstGeom>
          <a:ln>
            <a:solidFill>
              <a:srgbClr val="0070C0"/>
            </a:solidFill>
          </a:ln>
        </p:spPr>
      </p:pic>
      <p:sp>
        <p:nvSpPr>
          <p:cNvPr id="4" name="Rectangle 3">
            <a:extLst>
              <a:ext uri="{FF2B5EF4-FFF2-40B4-BE49-F238E27FC236}">
                <a16:creationId xmlns:a16="http://schemas.microsoft.com/office/drawing/2014/main" id="{6D2A9EB7-67CD-46C7-A5D8-94A3D8308D96}"/>
              </a:ext>
            </a:extLst>
          </p:cNvPr>
          <p:cNvSpPr/>
          <p:nvPr/>
        </p:nvSpPr>
        <p:spPr>
          <a:xfrm>
            <a:off x="2936929" y="2471733"/>
            <a:ext cx="480447" cy="163701"/>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3" name="Straight Arrow Connector 12">
            <a:extLst>
              <a:ext uri="{FF2B5EF4-FFF2-40B4-BE49-F238E27FC236}">
                <a16:creationId xmlns:a16="http://schemas.microsoft.com/office/drawing/2014/main" id="{4FC9F439-427A-413B-92DA-AB36E155034C}"/>
              </a:ext>
            </a:extLst>
          </p:cNvPr>
          <p:cNvCxnSpPr>
            <a:cxnSpLocks/>
          </p:cNvCxnSpPr>
          <p:nvPr/>
        </p:nvCxnSpPr>
        <p:spPr>
          <a:xfrm>
            <a:off x="4367051" y="3014420"/>
            <a:ext cx="724142" cy="0"/>
          </a:xfrm>
          <a:prstGeom prst="straightConnector1">
            <a:avLst/>
          </a:prstGeom>
          <a:ln w="3810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2283D09D-F02C-420A-BF34-CED8E25577EE}"/>
              </a:ext>
            </a:extLst>
          </p:cNvPr>
          <p:cNvSpPr/>
          <p:nvPr/>
        </p:nvSpPr>
        <p:spPr>
          <a:xfrm>
            <a:off x="5226560" y="2259300"/>
            <a:ext cx="606637"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0" name="TextBox 19">
            <a:extLst>
              <a:ext uri="{FF2B5EF4-FFF2-40B4-BE49-F238E27FC236}">
                <a16:creationId xmlns:a16="http://schemas.microsoft.com/office/drawing/2014/main" id="{0EE911C5-10A8-417D-ABF8-3826A19667D4}"/>
              </a:ext>
            </a:extLst>
          </p:cNvPr>
          <p:cNvSpPr txBox="1"/>
          <p:nvPr/>
        </p:nvSpPr>
        <p:spPr>
          <a:xfrm>
            <a:off x="5182937" y="4185070"/>
            <a:ext cx="3790581" cy="715581"/>
          </a:xfrm>
          <a:prstGeom prst="rect">
            <a:avLst/>
          </a:prstGeom>
          <a:noFill/>
        </p:spPr>
        <p:txBody>
          <a:bodyPr wrap="square" rtlCol="0">
            <a:spAutoFit/>
          </a:bodyPr>
          <a:lstStyle/>
          <a:p>
            <a:r>
              <a:rPr lang="en-US" dirty="0"/>
              <a:t>Select the Interviews tab and use the arrow key to add the tab to the Selected Tabs section. Click Submit.</a:t>
            </a:r>
          </a:p>
        </p:txBody>
      </p:sp>
      <p:sp>
        <p:nvSpPr>
          <p:cNvPr id="21" name="Rectangle 20">
            <a:extLst>
              <a:ext uri="{FF2B5EF4-FFF2-40B4-BE49-F238E27FC236}">
                <a16:creationId xmlns:a16="http://schemas.microsoft.com/office/drawing/2014/main" id="{71F429F4-AABF-4759-816C-3F63F1EB8C8B}"/>
              </a:ext>
            </a:extLst>
          </p:cNvPr>
          <p:cNvSpPr/>
          <p:nvPr/>
        </p:nvSpPr>
        <p:spPr>
          <a:xfrm>
            <a:off x="5269424" y="3830821"/>
            <a:ext cx="356461"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2" name="TextBox 21">
            <a:extLst>
              <a:ext uri="{FF2B5EF4-FFF2-40B4-BE49-F238E27FC236}">
                <a16:creationId xmlns:a16="http://schemas.microsoft.com/office/drawing/2014/main" id="{4AA63622-F7DD-434A-BE18-9B706A6EC73C}"/>
              </a:ext>
            </a:extLst>
          </p:cNvPr>
          <p:cNvSpPr txBox="1"/>
          <p:nvPr/>
        </p:nvSpPr>
        <p:spPr>
          <a:xfrm>
            <a:off x="262178" y="4145270"/>
            <a:ext cx="4049336" cy="507831"/>
          </a:xfrm>
          <a:prstGeom prst="rect">
            <a:avLst/>
          </a:prstGeom>
          <a:noFill/>
        </p:spPr>
        <p:txBody>
          <a:bodyPr wrap="square" rtlCol="0">
            <a:spAutoFit/>
          </a:bodyPr>
          <a:lstStyle/>
          <a:p>
            <a:r>
              <a:rPr lang="en-US" b="1" u="sng" dirty="0"/>
              <a:t>Note: </a:t>
            </a:r>
            <a:r>
              <a:rPr lang="en-US" dirty="0"/>
              <a:t>Use the configure display icon        to choose the fields that should display in the grid view.</a:t>
            </a:r>
          </a:p>
        </p:txBody>
      </p:sp>
      <p:pic>
        <p:nvPicPr>
          <p:cNvPr id="23" name="Picture 22">
            <a:extLst>
              <a:ext uri="{FF2B5EF4-FFF2-40B4-BE49-F238E27FC236}">
                <a16:creationId xmlns:a16="http://schemas.microsoft.com/office/drawing/2014/main" id="{C8C0AD70-4B6C-4E26-BFE6-E7F28B0DE036}"/>
              </a:ext>
            </a:extLst>
          </p:cNvPr>
          <p:cNvPicPr>
            <a:picLocks noChangeAspect="1"/>
          </p:cNvPicPr>
          <p:nvPr/>
        </p:nvPicPr>
        <p:blipFill>
          <a:blip r:embed="rId4"/>
          <a:stretch>
            <a:fillRect/>
          </a:stretch>
        </p:blipFill>
        <p:spPr>
          <a:xfrm>
            <a:off x="3185434" y="4192270"/>
            <a:ext cx="215911" cy="196860"/>
          </a:xfrm>
          <a:prstGeom prst="rect">
            <a:avLst/>
          </a:prstGeom>
        </p:spPr>
      </p:pic>
    </p:spTree>
    <p:extLst>
      <p:ext uri="{BB962C8B-B14F-4D97-AF65-F5344CB8AC3E}">
        <p14:creationId xmlns:p14="http://schemas.microsoft.com/office/powerpoint/2010/main" val="4082153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Set-up Home Page Tab</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68073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mj-lt"/>
              </a:rPr>
              <a:t>To-dos</a:t>
            </a:r>
          </a:p>
          <a:p>
            <a:pPr marL="285750" indent="-285750">
              <a:spcBef>
                <a:spcPts val="0"/>
              </a:spcBef>
              <a:buFont typeface="Arial" panose="020B0604020202020204" pitchFamily="34" charset="0"/>
              <a:buChar char="•"/>
            </a:pPr>
            <a:r>
              <a:rPr lang="en-US" dirty="0">
                <a:solidFill>
                  <a:schemeClr val="tx1"/>
                </a:solidFill>
                <a:latin typeface="+mj-lt"/>
              </a:rPr>
              <a:t>A user can create, manage, and track To-Dos associated with each interview.</a:t>
            </a:r>
          </a:p>
          <a:p>
            <a:pPr marL="285750" indent="-285750">
              <a:spcBef>
                <a:spcPts val="0"/>
              </a:spcBef>
              <a:buFont typeface="Arial" panose="020B0604020202020204" pitchFamily="34" charset="0"/>
              <a:buChar char="•"/>
            </a:pPr>
            <a:endParaRPr lang="en-US" dirty="0">
              <a:solidFill>
                <a:schemeClr val="tx1"/>
              </a:solidFill>
              <a:latin typeface="+mj-lt"/>
            </a:endParaRPr>
          </a:p>
          <a:p>
            <a:pPr marL="452437" lvl="3" indent="0">
              <a:spcBef>
                <a:spcPts val="0"/>
              </a:spcBef>
              <a:buNone/>
            </a:pPr>
            <a:r>
              <a:rPr lang="en-US" i="1" dirty="0">
                <a:solidFill>
                  <a:schemeClr val="tx1"/>
                </a:solidFill>
                <a:latin typeface="+mj-lt"/>
              </a:rPr>
              <a:t>BrassRing &gt; Candidates &gt; Manage Interviews</a:t>
            </a:r>
          </a:p>
          <a:p>
            <a:pPr>
              <a:spcBef>
                <a:spcPts val="0"/>
              </a:spcBef>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Default To-Do list:</a:t>
            </a:r>
          </a:p>
          <a:p>
            <a:pPr marL="682625" lvl="2" indent="-285750">
              <a:spcBef>
                <a:spcPts val="0"/>
              </a:spcBef>
              <a:buFont typeface="Courier New" panose="02070309020205020404" pitchFamily="49" charset="0"/>
              <a:buChar char="o"/>
            </a:pPr>
            <a:r>
              <a:rPr lang="en-US" dirty="0">
                <a:solidFill>
                  <a:schemeClr val="tx1"/>
                </a:solidFill>
                <a:latin typeface="+mj-lt"/>
              </a:rPr>
              <a:t>Arrange for Room</a:t>
            </a:r>
          </a:p>
          <a:p>
            <a:pPr marL="682625" lvl="2" indent="-285750">
              <a:spcBef>
                <a:spcPts val="0"/>
              </a:spcBef>
              <a:buFont typeface="Courier New" panose="02070309020205020404" pitchFamily="49" charset="0"/>
              <a:buChar char="o"/>
            </a:pPr>
            <a:r>
              <a:rPr lang="en-US" dirty="0">
                <a:solidFill>
                  <a:schemeClr val="tx1"/>
                </a:solidFill>
                <a:latin typeface="+mj-lt"/>
              </a:rPr>
              <a:t>Accommodation</a:t>
            </a:r>
          </a:p>
          <a:p>
            <a:pPr marL="682625" lvl="2" indent="-285750">
              <a:spcBef>
                <a:spcPts val="0"/>
              </a:spcBef>
              <a:buFont typeface="Courier New" panose="02070309020205020404" pitchFamily="49" charset="0"/>
              <a:buChar char="o"/>
            </a:pPr>
            <a:r>
              <a:rPr lang="en-US" dirty="0">
                <a:solidFill>
                  <a:schemeClr val="tx1"/>
                </a:solidFill>
                <a:latin typeface="+mj-lt"/>
              </a:rPr>
              <a:t>Web/Phone Meeting Details</a:t>
            </a:r>
          </a:p>
          <a:p>
            <a:pPr marL="682625" lvl="2" indent="-285750">
              <a:spcBef>
                <a:spcPts val="0"/>
              </a:spcBef>
              <a:buFont typeface="Courier New" panose="02070309020205020404" pitchFamily="49" charset="0"/>
              <a:buChar char="o"/>
            </a:pPr>
            <a:r>
              <a:rPr lang="en-US" dirty="0">
                <a:solidFill>
                  <a:schemeClr val="tx1"/>
                </a:solidFill>
                <a:latin typeface="+mj-lt"/>
              </a:rPr>
              <a:t>Travel</a:t>
            </a:r>
          </a:p>
          <a:p>
            <a:pPr marL="682625" lvl="2" indent="-285750">
              <a:spcBef>
                <a:spcPts val="0"/>
              </a:spcBef>
              <a:buFont typeface="Courier New" panose="02070309020205020404" pitchFamily="49" charset="0"/>
              <a:buChar char="o"/>
            </a:pPr>
            <a:r>
              <a:rPr lang="en-US" dirty="0">
                <a:solidFill>
                  <a:schemeClr val="tx1"/>
                </a:solidFill>
                <a:latin typeface="+mj-lt"/>
              </a:rPr>
              <a:t>Interview Agenda</a:t>
            </a:r>
          </a:p>
          <a:p>
            <a:pPr marL="682625" lvl="2" indent="-285750">
              <a:spcBef>
                <a:spcPts val="0"/>
              </a:spcBef>
              <a:buFont typeface="Courier New" panose="02070309020205020404" pitchFamily="49" charset="0"/>
              <a:buChar char="o"/>
            </a:pPr>
            <a:r>
              <a:rPr lang="en-US" dirty="0">
                <a:solidFill>
                  <a:schemeClr val="tx1"/>
                </a:solidFill>
                <a:latin typeface="+mj-lt"/>
              </a:rPr>
              <a:t>Security/Visitor Badge</a:t>
            </a:r>
          </a:p>
          <a:p>
            <a:pPr marL="682625" lvl="2" indent="-285750">
              <a:spcBef>
                <a:spcPts val="0"/>
              </a:spcBef>
              <a:buFont typeface="Courier New" panose="02070309020205020404" pitchFamily="49" charset="0"/>
              <a:buChar char="o"/>
            </a:pPr>
            <a:r>
              <a:rPr lang="en-US" dirty="0">
                <a:solidFill>
                  <a:schemeClr val="tx1"/>
                </a:solidFill>
                <a:latin typeface="+mj-lt"/>
              </a:rPr>
              <a:t>Post-Interview Assessment</a:t>
            </a:r>
          </a:p>
          <a:p>
            <a:pPr marL="682625" lvl="2" indent="-285750">
              <a:spcBef>
                <a:spcPts val="0"/>
              </a:spcBef>
              <a:buFont typeface="Courier New" panose="02070309020205020404" pitchFamily="49" charset="0"/>
              <a:buChar char="o"/>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The To-Do list can be customized.</a:t>
            </a:r>
          </a:p>
          <a:p>
            <a:pPr>
              <a:spcBef>
                <a:spcPts val="0"/>
              </a:spcBef>
            </a:pPr>
            <a:r>
              <a:rPr lang="en-US" dirty="0">
                <a:solidFill>
                  <a:schemeClr val="tx1"/>
                </a:solidFill>
                <a:latin typeface="+mj-lt"/>
              </a:rPr>
              <a:t> </a:t>
            </a:r>
          </a:p>
          <a:p>
            <a:pPr>
              <a:spcBef>
                <a:spcPts val="0"/>
              </a:spcBef>
            </a:pPr>
            <a:r>
              <a:rPr lang="en-US" dirty="0">
                <a:solidFill>
                  <a:schemeClr val="tx1"/>
                </a:solidFill>
                <a:latin typeface="+mj-lt"/>
              </a:rPr>
              <a:t>        </a:t>
            </a: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2792CAA6-E9ED-467A-B418-B152EB6EA5AA}"/>
              </a:ext>
            </a:extLst>
          </p:cNvPr>
          <p:cNvPicPr>
            <a:picLocks noChangeAspect="1"/>
          </p:cNvPicPr>
          <p:nvPr/>
        </p:nvPicPr>
        <p:blipFill>
          <a:blip r:embed="rId2"/>
          <a:stretch>
            <a:fillRect/>
          </a:stretch>
        </p:blipFill>
        <p:spPr>
          <a:xfrm>
            <a:off x="4135305" y="1916642"/>
            <a:ext cx="1413978" cy="2849979"/>
          </a:xfrm>
          <a:prstGeom prst="rect">
            <a:avLst/>
          </a:prstGeom>
          <a:ln>
            <a:solidFill>
              <a:schemeClr val="accent1"/>
            </a:solidFill>
          </a:ln>
        </p:spPr>
      </p:pic>
      <p:pic>
        <p:nvPicPr>
          <p:cNvPr id="9" name="Picture 8">
            <a:extLst>
              <a:ext uri="{FF2B5EF4-FFF2-40B4-BE49-F238E27FC236}">
                <a16:creationId xmlns:a16="http://schemas.microsoft.com/office/drawing/2014/main" id="{AFACD588-1CF3-4356-A9D3-4A7766C4CC86}"/>
              </a:ext>
            </a:extLst>
          </p:cNvPr>
          <p:cNvPicPr>
            <a:picLocks noChangeAspect="1"/>
          </p:cNvPicPr>
          <p:nvPr/>
        </p:nvPicPr>
        <p:blipFill>
          <a:blip r:embed="rId3"/>
          <a:stretch>
            <a:fillRect/>
          </a:stretch>
        </p:blipFill>
        <p:spPr>
          <a:xfrm>
            <a:off x="6161065" y="2051128"/>
            <a:ext cx="2794961" cy="2209530"/>
          </a:xfrm>
          <a:prstGeom prst="rect">
            <a:avLst/>
          </a:prstGeom>
          <a:ln>
            <a:solidFill>
              <a:schemeClr val="accent1"/>
            </a:solidFill>
          </a:ln>
        </p:spPr>
      </p:pic>
      <p:sp>
        <p:nvSpPr>
          <p:cNvPr id="5" name="Oval 4">
            <a:extLst>
              <a:ext uri="{FF2B5EF4-FFF2-40B4-BE49-F238E27FC236}">
                <a16:creationId xmlns:a16="http://schemas.microsoft.com/office/drawing/2014/main" id="{48B2E518-9B91-42E1-9368-7394149548EA}"/>
              </a:ext>
            </a:extLst>
          </p:cNvPr>
          <p:cNvSpPr/>
          <p:nvPr/>
        </p:nvSpPr>
        <p:spPr>
          <a:xfrm>
            <a:off x="4050514" y="4521998"/>
            <a:ext cx="1578769"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6A925166-7284-4277-8546-3A81B87B0514}"/>
              </a:ext>
            </a:extLst>
          </p:cNvPr>
          <p:cNvCxnSpPr/>
          <p:nvPr/>
        </p:nvCxnSpPr>
        <p:spPr>
          <a:xfrm>
            <a:off x="5629283" y="3155894"/>
            <a:ext cx="40718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7856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To-dos</a:t>
            </a:r>
          </a:p>
          <a:p>
            <a:pPr>
              <a:spcBef>
                <a:spcPts val="0"/>
              </a:spcBef>
            </a:pPr>
            <a:r>
              <a:rPr lang="en-US" dirty="0">
                <a:solidFill>
                  <a:schemeClr val="tx1"/>
                </a:solidFill>
              </a:rPr>
              <a:t>To customize the To-Dos list so that we can optimize our interview manager workflow:</a:t>
            </a:r>
          </a:p>
          <a:p>
            <a:pPr>
              <a:spcBef>
                <a:spcPts val="0"/>
              </a:spcBef>
            </a:pPr>
            <a:endParaRPr lang="en-US" dirty="0">
              <a:solidFill>
                <a:schemeClr val="tx1"/>
              </a:solidFill>
              <a:latin typeface="IBM Plex Sans" panose="020B0503050000000000" pitchFamily="34" charset="0"/>
            </a:endParaRPr>
          </a:p>
          <a:p>
            <a:pPr marL="457200" lvl="3" indent="0">
              <a:spcBef>
                <a:spcPts val="0"/>
              </a:spcBef>
              <a:buNone/>
            </a:pPr>
            <a:r>
              <a:rPr lang="en-US" i="1" dirty="0">
                <a:solidFill>
                  <a:schemeClr val="tx1"/>
                </a:solidFill>
                <a:latin typeface="IBM Plex Sans" panose="020B0503050000000000" pitchFamily="34" charset="0"/>
              </a:rPr>
              <a:t>Workbench &gt; </a:t>
            </a:r>
            <a:r>
              <a:rPr lang="en-US" i="1" dirty="0">
                <a:solidFill>
                  <a:schemeClr val="tx1"/>
                </a:solidFill>
              </a:rPr>
              <a:t>Tools &gt; Interview Manager &gt; Manage To-Dos </a:t>
            </a:r>
          </a:p>
          <a:p>
            <a:pPr>
              <a:spcBef>
                <a:spcPts val="0"/>
              </a:spcBef>
            </a:pPr>
            <a:endParaRPr lang="en-US" i="1" dirty="0">
              <a:solidFill>
                <a:schemeClr val="tx1"/>
              </a:solidFill>
              <a:latin typeface="IBM Plex Sans" panose="020B0503050000000000" pitchFamily="34" charset="0"/>
            </a:endParaRPr>
          </a:p>
          <a:p>
            <a:pPr>
              <a:spcBef>
                <a:spcPts val="0"/>
              </a:spcBef>
            </a:pPr>
            <a:endParaRPr lang="en-US" i="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BA39379-5ABE-414A-8E1D-1A6548C3D0CB}"/>
              </a:ext>
            </a:extLst>
          </p:cNvPr>
          <p:cNvPicPr>
            <a:picLocks noChangeAspect="1"/>
          </p:cNvPicPr>
          <p:nvPr/>
        </p:nvPicPr>
        <p:blipFill>
          <a:blip r:embed="rId2"/>
          <a:stretch>
            <a:fillRect/>
          </a:stretch>
        </p:blipFill>
        <p:spPr>
          <a:xfrm>
            <a:off x="1038286" y="2257425"/>
            <a:ext cx="7067427" cy="1935949"/>
          </a:xfrm>
          <a:prstGeom prst="rect">
            <a:avLst/>
          </a:prstGeom>
          <a:ln>
            <a:solidFill>
              <a:schemeClr val="accent1"/>
            </a:solidFill>
          </a:ln>
        </p:spPr>
      </p:pic>
    </p:spTree>
    <p:extLst>
      <p:ext uri="{BB962C8B-B14F-4D97-AF65-F5344CB8AC3E}">
        <p14:creationId xmlns:p14="http://schemas.microsoft.com/office/powerpoint/2010/main" val="3983735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To-Dos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575578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Interview Manager allows users to look up the real-time availability of BrassRing users based on their calendars. </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Coordinators are able to view if interviewers are scheduled for other interviews from within BrassRing.</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Calendar Integration can be configured in Workbench for Office 365 and Google.</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Calendar Integration is not required in order to use Interview Manager.</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Three different Calendar Integration options in Workbench:</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j-lt"/>
              </a:rPr>
              <a:t>None</a:t>
            </a:r>
            <a:r>
              <a:rPr lang="en-US" dirty="0">
                <a:solidFill>
                  <a:schemeClr val="tx1"/>
                </a:solidFill>
                <a:latin typeface="+mj-lt"/>
              </a:rPr>
              <a:t> – No access to users’ calendars.</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n-lt"/>
              </a:rPr>
              <a:t>Basic</a:t>
            </a:r>
            <a:r>
              <a:rPr lang="en-US" dirty="0">
                <a:solidFill>
                  <a:schemeClr val="tx1"/>
                </a:solidFill>
                <a:latin typeface="+mn-lt"/>
              </a:rPr>
              <a:t> - BrassRing provides an inbuilt Office 365 or Google app to validate the integration. For Staging use, it is only intended for testing and validating the integration by connecting to the organization’s Office 365 or Google calendar, giving consent to the BrassRing app, and getting the free or busy schedule of the users in their organization.</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n-lt"/>
              </a:rPr>
              <a:t>Advanced</a:t>
            </a:r>
            <a:r>
              <a:rPr lang="en-US" dirty="0">
                <a:solidFill>
                  <a:schemeClr val="tx1"/>
                </a:solidFill>
                <a:latin typeface="+mn-lt"/>
              </a:rPr>
              <a:t> - For Production use, clients should register their own app in Microsoft Azure Portal and then enter the App Key and App Secret in Workbench. With the Advanced configuration, the client has an option to decide between User Consent or Admin Consent for the app. </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80340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221456"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a:spcBef>
                <a:spcPts val="0"/>
              </a:spcBef>
              <a:spcAft>
                <a:spcPts val="600"/>
              </a:spcAft>
            </a:pPr>
            <a:r>
              <a:rPr lang="en-US" i="1" dirty="0">
                <a:solidFill>
                  <a:schemeClr val="tx1"/>
                </a:solidFill>
                <a:latin typeface="+mn-lt"/>
              </a:rPr>
              <a:t>Workbench &gt; Tools &gt; Interview Manager &gt; Calendar Integration</a:t>
            </a:r>
            <a:r>
              <a:rPr lang="en-US" i="1" dirty="0">
                <a:solidFill>
                  <a:schemeClr val="tx1"/>
                </a:solidFill>
              </a:rPr>
              <a:t> </a:t>
            </a: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5D975E2D-4A01-4BBA-B833-0293C6D52997}"/>
              </a:ext>
            </a:extLst>
          </p:cNvPr>
          <p:cNvPicPr>
            <a:picLocks noChangeAspect="1"/>
          </p:cNvPicPr>
          <p:nvPr/>
        </p:nvPicPr>
        <p:blipFill>
          <a:blip r:embed="rId2"/>
          <a:stretch>
            <a:fillRect/>
          </a:stretch>
        </p:blipFill>
        <p:spPr>
          <a:xfrm>
            <a:off x="459535" y="1554067"/>
            <a:ext cx="2834847" cy="2930467"/>
          </a:xfrm>
          <a:prstGeom prst="rect">
            <a:avLst/>
          </a:prstGeom>
          <a:ln>
            <a:solidFill>
              <a:schemeClr val="accent1"/>
            </a:solidFill>
          </a:ln>
        </p:spPr>
      </p:pic>
      <p:pic>
        <p:nvPicPr>
          <p:cNvPr id="8" name="Picture 7">
            <a:extLst>
              <a:ext uri="{FF2B5EF4-FFF2-40B4-BE49-F238E27FC236}">
                <a16:creationId xmlns:a16="http://schemas.microsoft.com/office/drawing/2014/main" id="{A84266B9-1AAE-4A75-B722-455A4F32E1F6}"/>
              </a:ext>
            </a:extLst>
          </p:cNvPr>
          <p:cNvPicPr>
            <a:picLocks noChangeAspect="1"/>
          </p:cNvPicPr>
          <p:nvPr/>
        </p:nvPicPr>
        <p:blipFill>
          <a:blip r:embed="rId3"/>
          <a:stretch>
            <a:fillRect/>
          </a:stretch>
        </p:blipFill>
        <p:spPr>
          <a:xfrm>
            <a:off x="4572000" y="1565576"/>
            <a:ext cx="2748010" cy="2918958"/>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CDCEFA9B-117C-4B75-86EB-87EAC1DA37FE}"/>
              </a:ext>
            </a:extLst>
          </p:cNvPr>
          <p:cNvCxnSpPr>
            <a:cxnSpLocks/>
          </p:cNvCxnSpPr>
          <p:nvPr/>
        </p:nvCxnSpPr>
        <p:spPr>
          <a:xfrm>
            <a:off x="3450431" y="2913133"/>
            <a:ext cx="778669"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623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Admin</a:t>
            </a:r>
          </a:p>
        </p:txBody>
      </p:sp>
      <p:sp>
        <p:nvSpPr>
          <p:cNvPr id="3" name="Content Placeholder 2"/>
          <p:cNvSpPr>
            <a:spLocks noGrp="1"/>
          </p:cNvSpPr>
          <p:nvPr>
            <p:ph idx="1"/>
          </p:nvPr>
        </p:nvSpPr>
        <p:spPr>
          <a:xfrm>
            <a:off x="216977" y="809204"/>
            <a:ext cx="8818564"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 – Basic (for Office 365)</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2DB4168B-F531-4C9B-A353-35389661AF9A}"/>
              </a:ext>
            </a:extLst>
          </p:cNvPr>
          <p:cNvSpPr txBox="1"/>
          <p:nvPr/>
        </p:nvSpPr>
        <p:spPr>
          <a:xfrm>
            <a:off x="227282" y="1128668"/>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3" name="TextBox 12">
            <a:extLst>
              <a:ext uri="{FF2B5EF4-FFF2-40B4-BE49-F238E27FC236}">
                <a16:creationId xmlns:a16="http://schemas.microsoft.com/office/drawing/2014/main" id="{99A92362-2638-4A05-BB77-DEA61643CF8F}"/>
              </a:ext>
            </a:extLst>
          </p:cNvPr>
          <p:cNvSpPr txBox="1"/>
          <p:nvPr/>
        </p:nvSpPr>
        <p:spPr>
          <a:xfrm>
            <a:off x="5140217" y="1110162"/>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5" name="Picture 4">
            <a:extLst>
              <a:ext uri="{FF2B5EF4-FFF2-40B4-BE49-F238E27FC236}">
                <a16:creationId xmlns:a16="http://schemas.microsoft.com/office/drawing/2014/main" id="{18E62929-C3AD-4A2B-A523-FBC5B4E170DC}"/>
              </a:ext>
            </a:extLst>
          </p:cNvPr>
          <p:cNvPicPr>
            <a:picLocks noChangeAspect="1"/>
          </p:cNvPicPr>
          <p:nvPr/>
        </p:nvPicPr>
        <p:blipFill>
          <a:blip r:embed="rId3"/>
          <a:stretch>
            <a:fillRect/>
          </a:stretch>
        </p:blipFill>
        <p:spPr>
          <a:xfrm>
            <a:off x="1354628" y="3881201"/>
            <a:ext cx="6024846" cy="906189"/>
          </a:xfrm>
          <a:prstGeom prst="rect">
            <a:avLst/>
          </a:prstGeom>
          <a:ln>
            <a:solidFill>
              <a:schemeClr val="accent1"/>
            </a:solidFill>
          </a:ln>
        </p:spPr>
      </p:pic>
      <p:sp>
        <p:nvSpPr>
          <p:cNvPr id="14" name="TextBox 13">
            <a:extLst>
              <a:ext uri="{FF2B5EF4-FFF2-40B4-BE49-F238E27FC236}">
                <a16:creationId xmlns:a16="http://schemas.microsoft.com/office/drawing/2014/main" id="{CFAC0646-99CE-476D-9539-9E881960994B}"/>
              </a:ext>
            </a:extLst>
          </p:cNvPr>
          <p:cNvSpPr txBox="1"/>
          <p:nvPr/>
        </p:nvSpPr>
        <p:spPr>
          <a:xfrm>
            <a:off x="915148" y="385849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pic>
        <p:nvPicPr>
          <p:cNvPr id="15" name="Picture 14">
            <a:extLst>
              <a:ext uri="{FF2B5EF4-FFF2-40B4-BE49-F238E27FC236}">
                <a16:creationId xmlns:a16="http://schemas.microsoft.com/office/drawing/2014/main" id="{B2935D05-FA88-4562-857B-E2EEC41AD2CE}"/>
              </a:ext>
            </a:extLst>
          </p:cNvPr>
          <p:cNvPicPr>
            <a:picLocks noChangeAspect="1"/>
          </p:cNvPicPr>
          <p:nvPr/>
        </p:nvPicPr>
        <p:blipFill>
          <a:blip r:embed="rId4"/>
          <a:stretch>
            <a:fillRect/>
          </a:stretch>
        </p:blipFill>
        <p:spPr>
          <a:xfrm>
            <a:off x="5496913" y="1136620"/>
            <a:ext cx="1565646" cy="2565554"/>
          </a:xfrm>
          <a:prstGeom prst="rect">
            <a:avLst/>
          </a:prstGeom>
          <a:ln>
            <a:solidFill>
              <a:schemeClr val="accent1"/>
            </a:solidFill>
          </a:ln>
        </p:spPr>
      </p:pic>
      <p:sp>
        <p:nvSpPr>
          <p:cNvPr id="16" name="Oval 15">
            <a:extLst>
              <a:ext uri="{FF2B5EF4-FFF2-40B4-BE49-F238E27FC236}">
                <a16:creationId xmlns:a16="http://schemas.microsoft.com/office/drawing/2014/main" id="{4E624E34-23D5-4E3B-AD2D-778DA0D2E3FC}"/>
              </a:ext>
            </a:extLst>
          </p:cNvPr>
          <p:cNvSpPr/>
          <p:nvPr/>
        </p:nvSpPr>
        <p:spPr>
          <a:xfrm>
            <a:off x="5800705" y="3858495"/>
            <a:ext cx="1671133" cy="300082"/>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7" name="TextBox 16">
            <a:extLst>
              <a:ext uri="{FF2B5EF4-FFF2-40B4-BE49-F238E27FC236}">
                <a16:creationId xmlns:a16="http://schemas.microsoft.com/office/drawing/2014/main" id="{FB8C21A9-79FC-4B02-97CC-DC7FD99AD6E5}"/>
              </a:ext>
            </a:extLst>
          </p:cNvPr>
          <p:cNvSpPr txBox="1"/>
          <p:nvPr/>
        </p:nvSpPr>
        <p:spPr>
          <a:xfrm>
            <a:off x="810468" y="2859437"/>
            <a:ext cx="2126461" cy="300082"/>
          </a:xfrm>
          <a:prstGeom prst="rect">
            <a:avLst/>
          </a:prstGeom>
          <a:noFill/>
        </p:spPr>
        <p:txBody>
          <a:bodyPr wrap="square" rtlCol="0">
            <a:spAutoFit/>
          </a:bodyPr>
          <a:lstStyle/>
          <a:p>
            <a:endParaRPr lang="en-US" dirty="0"/>
          </a:p>
        </p:txBody>
      </p:sp>
      <p:pic>
        <p:nvPicPr>
          <p:cNvPr id="18" name="Picture 17">
            <a:extLst>
              <a:ext uri="{FF2B5EF4-FFF2-40B4-BE49-F238E27FC236}">
                <a16:creationId xmlns:a16="http://schemas.microsoft.com/office/drawing/2014/main" id="{E65E0569-B8EB-427C-930A-BD7A7E2DCED3}"/>
              </a:ext>
            </a:extLst>
          </p:cNvPr>
          <p:cNvPicPr>
            <a:picLocks noChangeAspect="1"/>
          </p:cNvPicPr>
          <p:nvPr/>
        </p:nvPicPr>
        <p:blipFill>
          <a:blip r:embed="rId5"/>
          <a:stretch>
            <a:fillRect/>
          </a:stretch>
        </p:blipFill>
        <p:spPr>
          <a:xfrm>
            <a:off x="686597" y="1136620"/>
            <a:ext cx="2181316" cy="1783294"/>
          </a:xfrm>
          <a:prstGeom prst="rect">
            <a:avLst/>
          </a:prstGeom>
          <a:ln>
            <a:solidFill>
              <a:schemeClr val="accent1"/>
            </a:solidFill>
          </a:ln>
        </p:spPr>
      </p:pic>
      <p:sp>
        <p:nvSpPr>
          <p:cNvPr id="19" name="TextBox 18">
            <a:extLst>
              <a:ext uri="{FF2B5EF4-FFF2-40B4-BE49-F238E27FC236}">
                <a16:creationId xmlns:a16="http://schemas.microsoft.com/office/drawing/2014/main" id="{7B44FA92-A485-4719-B268-41B3DF6F98B8}"/>
              </a:ext>
            </a:extLst>
          </p:cNvPr>
          <p:cNvSpPr txBox="1"/>
          <p:nvPr/>
        </p:nvSpPr>
        <p:spPr>
          <a:xfrm>
            <a:off x="2867914" y="1190845"/>
            <a:ext cx="2254276" cy="1131079"/>
          </a:xfrm>
          <a:prstGeom prst="rect">
            <a:avLst/>
          </a:prstGeom>
          <a:noFill/>
        </p:spPr>
        <p:txBody>
          <a:bodyPr wrap="square" rtlCol="0">
            <a:spAutoFit/>
          </a:bodyPr>
          <a:lstStyle/>
          <a:p>
            <a:r>
              <a:rPr lang="en-US" dirty="0"/>
              <a:t>User logs in using Office 365 credentials. This login URL can be configured in Workbench with the Advanced configuration.</a:t>
            </a:r>
          </a:p>
        </p:txBody>
      </p:sp>
      <p:sp>
        <p:nvSpPr>
          <p:cNvPr id="20" name="TextBox 19">
            <a:extLst>
              <a:ext uri="{FF2B5EF4-FFF2-40B4-BE49-F238E27FC236}">
                <a16:creationId xmlns:a16="http://schemas.microsoft.com/office/drawing/2014/main" id="{2DDA72B4-45AD-42DD-96BD-ABB7D72EEF40}"/>
              </a:ext>
            </a:extLst>
          </p:cNvPr>
          <p:cNvSpPr txBox="1"/>
          <p:nvPr/>
        </p:nvSpPr>
        <p:spPr>
          <a:xfrm>
            <a:off x="7031316" y="1190845"/>
            <a:ext cx="2254276" cy="715581"/>
          </a:xfrm>
          <a:prstGeom prst="rect">
            <a:avLst/>
          </a:prstGeom>
          <a:noFill/>
        </p:spPr>
        <p:txBody>
          <a:bodyPr wrap="square" rtlCol="0">
            <a:spAutoFit/>
          </a:bodyPr>
          <a:lstStyle/>
          <a:p>
            <a:r>
              <a:rPr lang="en-US" dirty="0"/>
              <a:t>User gives consent to allow to read calendar from BrassRing.</a:t>
            </a:r>
          </a:p>
        </p:txBody>
      </p:sp>
      <p:sp>
        <p:nvSpPr>
          <p:cNvPr id="21" name="TextBox 20">
            <a:extLst>
              <a:ext uri="{FF2B5EF4-FFF2-40B4-BE49-F238E27FC236}">
                <a16:creationId xmlns:a16="http://schemas.microsoft.com/office/drawing/2014/main" id="{892992B8-FBA3-46AE-B3EF-2846714E2F48}"/>
              </a:ext>
            </a:extLst>
          </p:cNvPr>
          <p:cNvSpPr txBox="1"/>
          <p:nvPr/>
        </p:nvSpPr>
        <p:spPr>
          <a:xfrm>
            <a:off x="1354628" y="3324605"/>
            <a:ext cx="3863569" cy="507831"/>
          </a:xfrm>
          <a:prstGeom prst="rect">
            <a:avLst/>
          </a:prstGeom>
          <a:noFill/>
        </p:spPr>
        <p:txBody>
          <a:bodyPr wrap="square" rtlCol="0">
            <a:spAutoFit/>
          </a:bodyPr>
          <a:lstStyle/>
          <a:p>
            <a:r>
              <a:rPr lang="en-US" dirty="0"/>
              <a:t>Connect your calendar label changes to Signed in to Office 365 Calendar. </a:t>
            </a:r>
          </a:p>
        </p:txBody>
      </p:sp>
    </p:spTree>
    <p:extLst>
      <p:ext uri="{BB962C8B-B14F-4D97-AF65-F5344CB8AC3E}">
        <p14:creationId xmlns:p14="http://schemas.microsoft.com/office/powerpoint/2010/main" val="2784313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buFont typeface="Arial" panose="020B0604020202020204" pitchFamily="34" charset="0"/>
              <a:buChar char="•"/>
            </a:pPr>
            <a:r>
              <a:rPr lang="en-US" dirty="0">
                <a:solidFill>
                  <a:schemeClr val="tx1"/>
                </a:solidFill>
                <a:latin typeface="+mj-lt"/>
              </a:rPr>
              <a:t>Example of Basic Calendar Integration set-up: </a:t>
            </a:r>
          </a:p>
          <a:p>
            <a:pPr>
              <a:spcBef>
                <a:spcPts val="0"/>
              </a:spcBef>
            </a:pPr>
            <a:r>
              <a:rPr lang="en-US" dirty="0">
                <a:solidFill>
                  <a:schemeClr val="tx1"/>
                </a:solidFill>
                <a:latin typeface="+mj-lt"/>
              </a:rPr>
              <a:t>       The </a:t>
            </a:r>
            <a:r>
              <a:rPr lang="en-US" i="1" dirty="0">
                <a:solidFill>
                  <a:schemeClr val="tx1"/>
                </a:solidFill>
                <a:latin typeface="+mj-lt"/>
              </a:rPr>
              <a:t>“Connect your calendar” </a:t>
            </a:r>
            <a:r>
              <a:rPr lang="en-US" dirty="0">
                <a:solidFill>
                  <a:schemeClr val="tx1"/>
                </a:solidFill>
                <a:latin typeface="+mj-lt"/>
              </a:rPr>
              <a:t>link from the Manage Schedules page allows the users to access their    </a:t>
            </a:r>
          </a:p>
          <a:p>
            <a:pPr>
              <a:spcBef>
                <a:spcPts val="0"/>
              </a:spcBef>
            </a:pPr>
            <a:r>
              <a:rPr lang="en-US" dirty="0">
                <a:solidFill>
                  <a:schemeClr val="tx1"/>
                </a:solidFill>
                <a:latin typeface="+mj-lt"/>
              </a:rPr>
              <a:t>       account (Office 365 or Google) and give consent to the BrassRing application to access their calendars.   </a:t>
            </a: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a:spcBef>
                <a:spcPts val="0"/>
              </a:spcBef>
            </a:pPr>
            <a:endParaRPr lang="en-US" u="sng" dirty="0">
              <a:solidFill>
                <a:schemeClr val="tx1"/>
              </a:solidFill>
              <a:latin typeface="+mj-lt"/>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44CA7B8F-470A-490E-B572-30BE2E00D3D8}"/>
              </a:ext>
            </a:extLst>
          </p:cNvPr>
          <p:cNvPicPr>
            <a:picLocks noChangeAspect="1"/>
          </p:cNvPicPr>
          <p:nvPr/>
        </p:nvPicPr>
        <p:blipFill>
          <a:blip r:embed="rId3"/>
          <a:stretch>
            <a:fillRect/>
          </a:stretch>
        </p:blipFill>
        <p:spPr>
          <a:xfrm>
            <a:off x="622620" y="1900954"/>
            <a:ext cx="8035503" cy="1182980"/>
          </a:xfrm>
          <a:prstGeom prst="rect">
            <a:avLst/>
          </a:prstGeom>
          <a:ln>
            <a:solidFill>
              <a:schemeClr val="accent1"/>
            </a:solidFill>
          </a:ln>
        </p:spPr>
      </p:pic>
      <p:sp>
        <p:nvSpPr>
          <p:cNvPr id="12" name="Oval 11">
            <a:extLst>
              <a:ext uri="{FF2B5EF4-FFF2-40B4-BE49-F238E27FC236}">
                <a16:creationId xmlns:a16="http://schemas.microsoft.com/office/drawing/2014/main" id="{D46C8EC6-AFE6-48CB-86E5-3759C6C467DE}"/>
              </a:ext>
            </a:extLst>
          </p:cNvPr>
          <p:cNvSpPr/>
          <p:nvPr/>
        </p:nvSpPr>
        <p:spPr>
          <a:xfrm>
            <a:off x="7432842" y="1910466"/>
            <a:ext cx="1333654"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4" name="Picture 3">
            <a:extLst>
              <a:ext uri="{FF2B5EF4-FFF2-40B4-BE49-F238E27FC236}">
                <a16:creationId xmlns:a16="http://schemas.microsoft.com/office/drawing/2014/main" id="{53E7F0F3-62C1-43B0-86ED-DA24A8D67AEA}"/>
              </a:ext>
            </a:extLst>
          </p:cNvPr>
          <p:cNvPicPr>
            <a:picLocks noChangeAspect="1"/>
          </p:cNvPicPr>
          <p:nvPr/>
        </p:nvPicPr>
        <p:blipFill>
          <a:blip r:embed="rId4"/>
          <a:stretch>
            <a:fillRect/>
          </a:stretch>
        </p:blipFill>
        <p:spPr>
          <a:xfrm>
            <a:off x="621788" y="3492794"/>
            <a:ext cx="8035503" cy="1198934"/>
          </a:xfrm>
          <a:prstGeom prst="rect">
            <a:avLst/>
          </a:prstGeom>
          <a:ln>
            <a:solidFill>
              <a:schemeClr val="accent1"/>
            </a:solidFill>
          </a:ln>
        </p:spPr>
      </p:pic>
      <p:sp>
        <p:nvSpPr>
          <p:cNvPr id="9" name="Oval 8">
            <a:extLst>
              <a:ext uri="{FF2B5EF4-FFF2-40B4-BE49-F238E27FC236}">
                <a16:creationId xmlns:a16="http://schemas.microsoft.com/office/drawing/2014/main" id="{C364A99F-1166-4142-86F9-A02B05B3B3BE}"/>
              </a:ext>
            </a:extLst>
          </p:cNvPr>
          <p:cNvSpPr/>
          <p:nvPr/>
        </p:nvSpPr>
        <p:spPr>
          <a:xfrm>
            <a:off x="6613902" y="3497485"/>
            <a:ext cx="1470269" cy="2781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Arrow: Down 4">
            <a:extLst>
              <a:ext uri="{FF2B5EF4-FFF2-40B4-BE49-F238E27FC236}">
                <a16:creationId xmlns:a16="http://schemas.microsoft.com/office/drawing/2014/main" id="{9AE04020-6FB0-4BB7-965E-810402ABDF8D}"/>
              </a:ext>
            </a:extLst>
          </p:cNvPr>
          <p:cNvSpPr/>
          <p:nvPr/>
        </p:nvSpPr>
        <p:spPr>
          <a:xfrm>
            <a:off x="4367051" y="3155893"/>
            <a:ext cx="120115" cy="275949"/>
          </a:xfrm>
          <a:prstGeom prst="downArrow">
            <a:avLst/>
          </a:prstGeom>
          <a:solidFill>
            <a:schemeClr val="bg1">
              <a:lumMod val="25000"/>
              <a:lumOff val="75000"/>
            </a:schemeClr>
          </a:solidFill>
          <a:ln w="57150">
            <a:solidFill>
              <a:schemeClr val="bg1">
                <a:lumMod val="50000"/>
                <a:lumOff val="50000"/>
              </a:schemeClr>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07456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Calendar Integration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14421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https://www.ibm.com/support/knowledgecenter/SSEUFV/1a_FAQs/9_InterviewManagerFAQ.html</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98912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nvGraphicFramePr>
        <p:xfrm>
          <a:off x="228600" y="825401"/>
          <a:ext cx="8726214" cy="4176160"/>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389371">
                  <a:extLst>
                    <a:ext uri="{9D8B030D-6E8A-4147-A177-3AD203B41FA5}">
                      <a16:colId xmlns:a16="http://schemas.microsoft.com/office/drawing/2014/main" val="4008877000"/>
                    </a:ext>
                  </a:extLst>
                </a:gridCol>
                <a:gridCol w="1103833">
                  <a:extLst>
                    <a:ext uri="{9D8B030D-6E8A-4147-A177-3AD203B41FA5}">
                      <a16:colId xmlns:a16="http://schemas.microsoft.com/office/drawing/2014/main" val="554407507"/>
                    </a:ext>
                  </a:extLst>
                </a:gridCol>
              </a:tblGrid>
              <a:tr h="306948">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88016">
                <a:tc>
                  <a:txBody>
                    <a:bodyPr/>
                    <a:lstStyle/>
                    <a:p>
                      <a:r>
                        <a:rPr lang="en-US" sz="1000" dirty="0"/>
                        <a:t>2</a:t>
                      </a:r>
                    </a:p>
                  </a:txBody>
                  <a:tcPr/>
                </a:tc>
                <a:tc>
                  <a:txBody>
                    <a:bodyPr/>
                    <a:lstStyle/>
                    <a:p>
                      <a:r>
                        <a:rPr lang="en-US" sz="1000" dirty="0"/>
                        <a:t> 3</a:t>
                      </a:r>
                    </a:p>
                  </a:txBody>
                  <a:tcPr/>
                </a:tc>
                <a:tc>
                  <a:txBody>
                    <a:bodyPr/>
                    <a:lstStyle/>
                    <a:p>
                      <a:r>
                        <a:rPr lang="en-US" sz="1000" b="0" dirty="0"/>
                        <a:t>4</a:t>
                      </a:r>
                    </a:p>
                    <a:p>
                      <a:r>
                        <a:rPr lang="en-US" sz="1000" b="1" dirty="0"/>
                        <a:t>Client:</a:t>
                      </a:r>
                      <a:r>
                        <a:rPr lang="en-US" sz="1000" b="0" dirty="0"/>
                        <a:t> </a:t>
                      </a:r>
                      <a:r>
                        <a:rPr lang="en-US" sz="1000" b="0" dirty="0">
                          <a:hlinkClick r:id="rId2"/>
                        </a:rPr>
                        <a:t>Interview Manager – User Session (11:00 AM EST)</a:t>
                      </a:r>
                      <a:endParaRPr lang="en-US" sz="1000" b="1" dirty="0"/>
                    </a:p>
                  </a:txBody>
                  <a:tcPr/>
                </a:tc>
                <a:tc>
                  <a:txBody>
                    <a:bodyPr/>
                    <a:lstStyle/>
                    <a:p>
                      <a:r>
                        <a:rPr lang="en-US" sz="1000" dirty="0"/>
                        <a:t>5</a:t>
                      </a:r>
                    </a:p>
                  </a:txBody>
                  <a:tcPr/>
                </a:tc>
                <a:tc>
                  <a:txBody>
                    <a:bodyPr/>
                    <a:lstStyle/>
                    <a:p>
                      <a:r>
                        <a:rPr lang="en-US" sz="1000" dirty="0"/>
                        <a:t>6</a:t>
                      </a:r>
                    </a:p>
                    <a:p>
                      <a:r>
                        <a:rPr lang="en-US" sz="1000" b="1" dirty="0"/>
                        <a:t>Client:</a:t>
                      </a:r>
                      <a:r>
                        <a:rPr lang="en-US" sz="1000" b="0" dirty="0"/>
                        <a:t> </a:t>
                      </a:r>
                      <a:r>
                        <a:rPr lang="en-US" sz="1000" b="0" dirty="0">
                          <a:hlinkClick r:id="rId3"/>
                        </a:rPr>
                        <a:t>Interview Manager – Admin Session (11:00 AM EST)</a:t>
                      </a:r>
                      <a:endParaRPr lang="en-US" sz="1000" b="1" dirty="0"/>
                    </a:p>
                  </a:txBody>
                  <a:tcPr/>
                </a:tc>
                <a:tc>
                  <a:txBody>
                    <a:bodyPr/>
                    <a:lstStyle/>
                    <a:p>
                      <a:r>
                        <a:rPr lang="en-US" sz="1000" dirty="0">
                          <a:solidFill>
                            <a:schemeClr val="tx1"/>
                          </a:solidFill>
                        </a:rPr>
                        <a:t>7</a:t>
                      </a:r>
                    </a:p>
                    <a:p>
                      <a:endParaRPr lang="en-US" sz="1000" dirty="0">
                        <a:solidFill>
                          <a:schemeClr val="tx1"/>
                        </a:solidFill>
                      </a:endParaRPr>
                    </a:p>
                  </a:txBody>
                  <a:tcPr/>
                </a:tc>
                <a:tc>
                  <a:txBody>
                    <a:bodyPr/>
                    <a:lstStyle/>
                    <a:p>
                      <a:r>
                        <a:rPr lang="en-US" sz="1000" dirty="0"/>
                        <a:t>8</a:t>
                      </a:r>
                    </a:p>
                  </a:txBody>
                  <a:tcPr/>
                </a:tc>
                <a:extLst>
                  <a:ext uri="{0D108BD9-81ED-4DB2-BD59-A6C34878D82A}">
                    <a16:rowId xmlns:a16="http://schemas.microsoft.com/office/drawing/2014/main" val="2963636183"/>
                  </a:ext>
                </a:extLst>
              </a:tr>
              <a:tr h="1046590">
                <a:tc>
                  <a:txBody>
                    <a:bodyPr/>
                    <a:lstStyle/>
                    <a:p>
                      <a:r>
                        <a:rPr lang="en-US" sz="1000" dirty="0"/>
                        <a:t>9</a:t>
                      </a:r>
                    </a:p>
                  </a:txBody>
                  <a:tcPr/>
                </a:tc>
                <a:tc>
                  <a:txBody>
                    <a:bodyPr/>
                    <a:lstStyle/>
                    <a:p>
                      <a:r>
                        <a:rPr lang="en-US" sz="1000" dirty="0"/>
                        <a:t>10 </a:t>
                      </a:r>
                      <a:r>
                        <a:rPr lang="en-US" sz="900" b="1" dirty="0"/>
                        <a:t>Client:</a:t>
                      </a:r>
                      <a:r>
                        <a:rPr lang="en-US" sz="900" b="0" dirty="0"/>
                        <a:t> </a:t>
                      </a:r>
                      <a:r>
                        <a:rPr lang="en-US" sz="900" b="0" dirty="0">
                          <a:hlinkClick r:id="rId4"/>
                        </a:rPr>
                        <a:t>Assess New User Training (11:00 AM EST)</a:t>
                      </a:r>
                      <a:endParaRPr lang="en-US" sz="900" b="0" dirty="0"/>
                    </a:p>
                    <a:p>
                      <a:endParaRPr lang="en-US" sz="900" b="0" dirty="0"/>
                    </a:p>
                    <a:p>
                      <a:r>
                        <a:rPr lang="en-US" sz="900" b="0" dirty="0"/>
                        <a:t>   </a:t>
                      </a:r>
                      <a:endParaRPr lang="en-US" sz="900" b="1" dirty="0"/>
                    </a:p>
                  </a:txBody>
                  <a:tcPr/>
                </a:tc>
                <a:tc>
                  <a:txBody>
                    <a:bodyPr/>
                    <a:lstStyle/>
                    <a:p>
                      <a:r>
                        <a:rPr lang="en-US" sz="1000" dirty="0">
                          <a:solidFill>
                            <a:schemeClr val="tx1"/>
                          </a:solidFill>
                        </a:rPr>
                        <a:t>11</a:t>
                      </a:r>
                    </a:p>
                  </a:txBody>
                  <a:tcPr/>
                </a:tc>
                <a:tc>
                  <a:txBody>
                    <a:bodyPr/>
                    <a:lstStyle/>
                    <a:p>
                      <a:r>
                        <a:rPr lang="en-US" sz="1000" dirty="0"/>
                        <a:t>12</a:t>
                      </a:r>
                    </a:p>
                  </a:txBody>
                  <a:tcPr/>
                </a:tc>
                <a:tc>
                  <a:txBody>
                    <a:bodyPr/>
                    <a:lstStyle/>
                    <a:p>
                      <a:r>
                        <a:rPr lang="en-US" sz="1000" dirty="0"/>
                        <a:t>13</a:t>
                      </a:r>
                    </a:p>
                    <a:p>
                      <a:r>
                        <a:rPr lang="en-US" sz="1000" b="1" dirty="0"/>
                        <a:t>Client</a:t>
                      </a:r>
                      <a:r>
                        <a:rPr lang="en-US" sz="1000" b="0" dirty="0"/>
                        <a:t>: BrassRing 20.02.10 and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1000" b="1" dirty="0"/>
                    </a:p>
                  </a:txBody>
                  <a:tcPr/>
                </a:tc>
                <a:tc>
                  <a:txBody>
                    <a:bodyPr/>
                    <a:lstStyle/>
                    <a:p>
                      <a:r>
                        <a:rPr lang="en-US" sz="1000" dirty="0"/>
                        <a:t>14</a:t>
                      </a:r>
                    </a:p>
                  </a:txBody>
                  <a:tcPr/>
                </a:tc>
                <a:tc>
                  <a:txBody>
                    <a:bodyPr/>
                    <a:lstStyle/>
                    <a:p>
                      <a:r>
                        <a:rPr lang="en-US" sz="1000" dirty="0"/>
                        <a:t>15</a:t>
                      </a:r>
                    </a:p>
                  </a:txBody>
                  <a:tcPr/>
                </a:tc>
                <a:extLst>
                  <a:ext uri="{0D108BD9-81ED-4DB2-BD59-A6C34878D82A}">
                    <a16:rowId xmlns:a16="http://schemas.microsoft.com/office/drawing/2014/main" val="1628256478"/>
                  </a:ext>
                </a:extLst>
              </a:tr>
              <a:tr h="1046590">
                <a:tc>
                  <a:txBody>
                    <a:bodyPr/>
                    <a:lstStyle/>
                    <a:p>
                      <a:r>
                        <a:rPr lang="en-US" sz="1000" dirty="0"/>
                        <a:t>16</a:t>
                      </a:r>
                    </a:p>
                  </a:txBody>
                  <a:tcPr/>
                </a:tc>
                <a:tc>
                  <a:txBody>
                    <a:bodyPr/>
                    <a:lstStyle/>
                    <a:p>
                      <a:r>
                        <a:rPr lang="en-US" sz="1000" dirty="0"/>
                        <a:t>17</a:t>
                      </a:r>
                    </a:p>
                    <a:p>
                      <a:r>
                        <a:rPr lang="en-US" sz="1000" b="1" dirty="0"/>
                        <a:t>Client</a:t>
                      </a:r>
                      <a:r>
                        <a:rPr lang="en-US" sz="1000" dirty="0"/>
                        <a:t>: </a:t>
                      </a:r>
                      <a:r>
                        <a:rPr lang="en-US" sz="1000" dirty="0">
                          <a:hlinkClick r:id="rId7"/>
                        </a:rPr>
                        <a:t>Assess Transitioning to the New UI – Phase 4 (11:00 AM EST)</a:t>
                      </a:r>
                      <a:endParaRPr lang="en-US" sz="1000" dirty="0"/>
                    </a:p>
                  </a:txBody>
                  <a:tcPr/>
                </a:tc>
                <a:tc>
                  <a:txBody>
                    <a:bodyPr/>
                    <a:lstStyle/>
                    <a:p>
                      <a:r>
                        <a:rPr lang="en-US" sz="1000" dirty="0"/>
                        <a:t>18</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8"/>
                        </a:rPr>
                        <a:t>Interview Manager – User Session (11 AM EST)</a:t>
                      </a:r>
                      <a:endParaRPr lang="en-US" sz="1000" b="1" dirty="0">
                        <a:solidFill>
                          <a:schemeClr val="tx1"/>
                        </a:solidFill>
                      </a:endParaRPr>
                    </a:p>
                  </a:txBody>
                  <a:tcPr/>
                </a:tc>
                <a:tc>
                  <a:txBody>
                    <a:bodyPr/>
                    <a:lstStyle/>
                    <a:p>
                      <a:r>
                        <a:rPr lang="en-US" sz="1000" dirty="0"/>
                        <a:t>19</a:t>
                      </a:r>
                    </a:p>
                  </a:txBody>
                  <a:tcPr/>
                </a:tc>
                <a:tc>
                  <a:txBody>
                    <a:bodyPr/>
                    <a:lstStyle/>
                    <a:p>
                      <a:r>
                        <a:rPr lang="en-US" sz="1000" dirty="0"/>
                        <a:t>20</a:t>
                      </a:r>
                    </a:p>
                  </a:txBody>
                  <a:tcPr/>
                </a:tc>
                <a:tc>
                  <a:txBody>
                    <a:bodyPr/>
                    <a:lstStyle/>
                    <a:p>
                      <a:r>
                        <a:rPr lang="en-US" sz="1000" dirty="0"/>
                        <a:t>21</a:t>
                      </a:r>
                    </a:p>
                  </a:txBody>
                  <a:tcPr/>
                </a:tc>
                <a:tc>
                  <a:txBody>
                    <a:bodyPr/>
                    <a:lstStyle/>
                    <a:p>
                      <a:r>
                        <a:rPr lang="en-US" sz="1000" dirty="0"/>
                        <a:t>22</a:t>
                      </a:r>
                    </a:p>
                  </a:txBody>
                  <a:tcPr/>
                </a:tc>
                <a:extLst>
                  <a:ext uri="{0D108BD9-81ED-4DB2-BD59-A6C34878D82A}">
                    <a16:rowId xmlns:a16="http://schemas.microsoft.com/office/drawing/2014/main" val="634571686"/>
                  </a:ext>
                </a:extLst>
              </a:tr>
              <a:tr h="888016">
                <a:tc>
                  <a:txBody>
                    <a:bodyPr/>
                    <a:lstStyle/>
                    <a:p>
                      <a:r>
                        <a:rPr lang="en-US" sz="1000" dirty="0"/>
                        <a:t>23</a:t>
                      </a:r>
                    </a:p>
                  </a:txBody>
                  <a:tcPr/>
                </a:tc>
                <a:tc>
                  <a:txBody>
                    <a:bodyPr/>
                    <a:lstStyle/>
                    <a:p>
                      <a:r>
                        <a:rPr lang="en-US" sz="1000" dirty="0"/>
                        <a:t>24</a:t>
                      </a:r>
                    </a:p>
                    <a:p>
                      <a:r>
                        <a:rPr lang="en-US" sz="1000" b="1" dirty="0"/>
                        <a:t>Client</a:t>
                      </a:r>
                      <a:r>
                        <a:rPr lang="en-US" sz="1000" b="0" dirty="0"/>
                        <a:t>: </a:t>
                      </a:r>
                      <a:r>
                        <a:rPr lang="en-US" sz="900" b="0" strike="sngStrike" dirty="0"/>
                        <a:t>Assess New Features and Updates (11:00 AM EST) </a:t>
                      </a:r>
                      <a:r>
                        <a:rPr lang="en-US" sz="1000" b="1" dirty="0"/>
                        <a:t>CANCELLED</a:t>
                      </a:r>
                    </a:p>
                  </a:txBody>
                  <a:tcPr/>
                </a:tc>
                <a:tc>
                  <a:txBody>
                    <a:bodyPr/>
                    <a:lstStyle/>
                    <a:p>
                      <a:r>
                        <a:rPr lang="en-US" sz="1000" dirty="0"/>
                        <a:t>25</a:t>
                      </a:r>
                    </a:p>
                    <a:p>
                      <a:r>
                        <a:rPr lang="en-US" sz="1000" b="1" dirty="0"/>
                        <a:t>Client:</a:t>
                      </a:r>
                      <a:r>
                        <a:rPr lang="en-US" sz="1000" b="0" dirty="0"/>
                        <a:t> </a:t>
                      </a:r>
                      <a:r>
                        <a:rPr lang="en-US" sz="1000" b="0" dirty="0">
                          <a:hlinkClick r:id="rId9"/>
                        </a:rPr>
                        <a:t>TA Roadmap (11:00 AM EST)</a:t>
                      </a:r>
                      <a:endParaRPr lang="en-US" sz="1000" b="1" dirty="0"/>
                    </a:p>
                  </a:txBody>
                  <a:tcPr/>
                </a:tc>
                <a:tc>
                  <a:txBody>
                    <a:bodyPr/>
                    <a:lstStyle/>
                    <a:p>
                      <a:r>
                        <a:rPr lang="en-US" sz="1000" dirty="0"/>
                        <a:t>26</a:t>
                      </a:r>
                    </a:p>
                  </a:txBody>
                  <a:tcPr/>
                </a:tc>
                <a:tc>
                  <a:txBody>
                    <a:bodyPr/>
                    <a:lstStyle/>
                    <a:p>
                      <a:r>
                        <a:rPr lang="en-US" sz="1000" dirty="0"/>
                        <a:t>27</a:t>
                      </a:r>
                    </a:p>
                  </a:txBody>
                  <a:tcPr/>
                </a:tc>
                <a:tc>
                  <a:txBody>
                    <a:bodyPr/>
                    <a:lstStyle/>
                    <a:p>
                      <a:r>
                        <a:rPr lang="en-US" sz="1000" dirty="0"/>
                        <a:t>28</a:t>
                      </a:r>
                    </a:p>
                  </a:txBody>
                  <a:tcPr/>
                </a:tc>
                <a:tc>
                  <a:txBody>
                    <a:bodyPr/>
                    <a:lstStyle/>
                    <a:p>
                      <a:r>
                        <a:rPr lang="en-US" sz="1000" dirty="0"/>
                        <a:t>29</a:t>
                      </a:r>
                    </a:p>
                  </a:txBody>
                  <a:tcPr/>
                </a:tc>
                <a:extLst>
                  <a:ext uri="{0D108BD9-81ED-4DB2-BD59-A6C34878D82A}">
                    <a16:rowId xmlns:a16="http://schemas.microsoft.com/office/drawing/2014/main" val="19804047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514424"/>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Explosion: 14 Points 5">
            <a:extLst>
              <a:ext uri="{FF2B5EF4-FFF2-40B4-BE49-F238E27FC236}">
                <a16:creationId xmlns:a16="http://schemas.microsoft.com/office/drawing/2014/main" id="{6C127FED-3D9B-48BF-87A4-998E2DB832F2}"/>
              </a:ext>
            </a:extLst>
          </p:cNvPr>
          <p:cNvSpPr/>
          <p:nvPr/>
        </p:nvSpPr>
        <p:spPr>
          <a:xfrm>
            <a:off x="2123268" y="2750949"/>
            <a:ext cx="914400" cy="914400"/>
          </a:xfrm>
          <a:prstGeom prst="irregularSeal2">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7" name="Explosion: 14 Points 6">
            <a:extLst>
              <a:ext uri="{FF2B5EF4-FFF2-40B4-BE49-F238E27FC236}">
                <a16:creationId xmlns:a16="http://schemas.microsoft.com/office/drawing/2014/main" id="{266E1F8C-45ED-40C7-94A1-348EFAFA5847}"/>
              </a:ext>
            </a:extLst>
          </p:cNvPr>
          <p:cNvSpPr/>
          <p:nvPr/>
        </p:nvSpPr>
        <p:spPr>
          <a:xfrm>
            <a:off x="1394460" y="2392551"/>
            <a:ext cx="1627323" cy="738107"/>
          </a:xfrm>
          <a:prstGeom prst="irregularSeal2">
            <a:avLst/>
          </a:prstGeom>
          <a:solidFill>
            <a:srgbClr val="FFFF00"/>
          </a:solidFill>
          <a:ln w="19050">
            <a:solidFill>
              <a:srgbClr val="FF0000"/>
            </a:solidFill>
          </a:ln>
        </p:spPr>
        <p:txBody>
          <a:bodyPr wrap="square" lIns="0" tIns="0" rIns="0" bIns="0" rtlCol="0" anchor="ctr">
            <a:noAutofit/>
          </a:bodyPr>
          <a:lstStyle/>
          <a:p>
            <a:pPr algn="ctr"/>
            <a:endParaRPr lang="en-US" sz="800" dirty="0">
              <a:latin typeface="Arial"/>
              <a:cs typeface="Arial"/>
            </a:endParaRPr>
          </a:p>
        </p:txBody>
      </p:sp>
      <p:sp>
        <p:nvSpPr>
          <p:cNvPr id="8" name="TextBox 7">
            <a:extLst>
              <a:ext uri="{FF2B5EF4-FFF2-40B4-BE49-F238E27FC236}">
                <a16:creationId xmlns:a16="http://schemas.microsoft.com/office/drawing/2014/main" id="{7501D006-FD7C-477C-A70F-58B31754E85B}"/>
              </a:ext>
            </a:extLst>
          </p:cNvPr>
          <p:cNvSpPr txBox="1"/>
          <p:nvPr/>
        </p:nvSpPr>
        <p:spPr>
          <a:xfrm>
            <a:off x="1603087" y="2601352"/>
            <a:ext cx="1158497" cy="338554"/>
          </a:xfrm>
          <a:prstGeom prst="rect">
            <a:avLst/>
          </a:prstGeom>
          <a:noFill/>
        </p:spPr>
        <p:txBody>
          <a:bodyPr wrap="square" rtlCol="0">
            <a:spAutoFit/>
          </a:bodyPr>
          <a:lstStyle/>
          <a:p>
            <a:r>
              <a:rPr lang="en-US" sz="800" b="1" dirty="0"/>
              <a:t>Interview</a:t>
            </a:r>
            <a:r>
              <a:rPr lang="en-US" sz="800" dirty="0"/>
              <a:t> </a:t>
            </a:r>
            <a:r>
              <a:rPr lang="en-US" sz="800" b="1" dirty="0"/>
              <a:t>Manager</a:t>
            </a:r>
            <a:r>
              <a:rPr lang="en-US" sz="800" dirty="0"/>
              <a:t> R</a:t>
            </a:r>
            <a:r>
              <a:rPr lang="en-US" sz="800" b="1" dirty="0"/>
              <a:t>elease</a:t>
            </a:r>
            <a:r>
              <a:rPr lang="en-US" sz="800" dirty="0"/>
              <a:t> </a:t>
            </a:r>
            <a:r>
              <a:rPr lang="en-US" sz="800" b="1" dirty="0"/>
              <a:t>in</a:t>
            </a:r>
            <a:r>
              <a:rPr lang="en-US" sz="800" dirty="0"/>
              <a:t> </a:t>
            </a:r>
            <a:r>
              <a:rPr lang="en-US" sz="800" b="1" dirty="0"/>
              <a:t>Staging</a:t>
            </a:r>
          </a:p>
        </p:txBody>
      </p:sp>
      <p:sp>
        <p:nvSpPr>
          <p:cNvPr id="9" name="TextBox 8">
            <a:extLst>
              <a:ext uri="{FF2B5EF4-FFF2-40B4-BE49-F238E27FC236}">
                <a16:creationId xmlns:a16="http://schemas.microsoft.com/office/drawing/2014/main" id="{97B684C4-09BF-4F82-9661-7819BE86A0FE}"/>
              </a:ext>
            </a:extLst>
          </p:cNvPr>
          <p:cNvSpPr txBox="1"/>
          <p:nvPr/>
        </p:nvSpPr>
        <p:spPr>
          <a:xfrm>
            <a:off x="5409050" y="545754"/>
            <a:ext cx="2812801" cy="300082"/>
          </a:xfrm>
          <a:prstGeom prst="rect">
            <a:avLst/>
          </a:prstGeom>
          <a:noFill/>
        </p:spPr>
        <p:txBody>
          <a:bodyPr wrap="square" rtlCol="0">
            <a:spAutoFit/>
          </a:bodyPr>
          <a:lstStyle/>
          <a:p>
            <a:r>
              <a:rPr lang="en-US" dirty="0">
                <a:solidFill>
                  <a:schemeClr val="bg2"/>
                </a:solidFill>
                <a:hlinkClick r:id="rId11"/>
              </a:rPr>
              <a:t>Check your skills</a:t>
            </a:r>
            <a:endParaRPr lang="en-US" dirty="0">
              <a:solidFill>
                <a:schemeClr val="bg2"/>
              </a:solidFill>
            </a:endParaRPr>
          </a:p>
        </p:txBody>
      </p:sp>
    </p:spTree>
    <p:extLst>
      <p:ext uri="{BB962C8B-B14F-4D97-AF65-F5344CB8AC3E}">
        <p14:creationId xmlns:p14="http://schemas.microsoft.com/office/powerpoint/2010/main" val="1412532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b="1" dirty="0">
                <a:solidFill>
                  <a:schemeClr val="tx1"/>
                </a:solidFill>
              </a:rPr>
              <a:t>Register for Client T&amp;E Session on the IBM Knowledge Center (KC):</a:t>
            </a:r>
          </a:p>
          <a:p>
            <a:pPr marL="223837" lvl="2" indent="0">
              <a:buNone/>
            </a:pPr>
            <a:r>
              <a:rPr lang="en-US" i="1" dirty="0">
                <a:solidFill>
                  <a:schemeClr val="tx1"/>
                </a:solidFill>
              </a:rPr>
              <a:t>IBM Kenexa BrassRing on Cloud &gt;&gt; BrassRing and Workbench Enablement Sessions &gt;&gt; Upcoming Training and Enablement Sessions</a:t>
            </a:r>
          </a:p>
          <a:p>
            <a:pPr marL="452437" lvl="3" indent="0">
              <a:buNone/>
            </a:pPr>
            <a:r>
              <a:rPr lang="en-US" dirty="0">
                <a:solidFill>
                  <a:schemeClr val="tx1"/>
                </a:solidFill>
                <a:hlinkClick r:id="rId2"/>
              </a:rPr>
              <a:t>https://www.ibm.com/support/knowledgecenter/SSEUFV/14_Training/1UpcomingEnablements.html</a:t>
            </a:r>
            <a:endParaRPr lang="en-US" dirty="0">
              <a:solidFill>
                <a:schemeClr val="tx1"/>
              </a:solidFill>
            </a:endParaRPr>
          </a:p>
          <a:p>
            <a:pPr marL="0" lvl="1" indent="0">
              <a:spcBef>
                <a:spcPts val="0"/>
              </a:spcBef>
              <a:buNone/>
            </a:pPr>
            <a:endParaRPr lang="en-US" dirty="0">
              <a:solidFill>
                <a:schemeClr val="tx1"/>
              </a:solidFill>
            </a:endParaRPr>
          </a:p>
          <a:p>
            <a:pPr lvl="1">
              <a:spcBef>
                <a:spcPts val="1800"/>
              </a:spcBef>
              <a:buFont typeface="Arial" panose="020B0604020202020204" pitchFamily="34" charset="0"/>
              <a:buChar char="•"/>
            </a:pPr>
            <a:r>
              <a:rPr lang="en-US" b="1" dirty="0">
                <a:solidFill>
                  <a:schemeClr val="tx1"/>
                </a:solidFill>
              </a:rPr>
              <a:t>Access the recordings from past Client T&amp;E Sessions:</a:t>
            </a:r>
          </a:p>
          <a:p>
            <a:pPr marL="223837" lvl="2" indent="0">
              <a:buNone/>
            </a:pPr>
            <a:r>
              <a:rPr lang="en-US" i="1" dirty="0">
                <a:solidFill>
                  <a:schemeClr val="tx1"/>
                </a:solidFill>
              </a:rPr>
              <a:t>IBM Kenexa BrassRing on Cloud &gt;&gt; BrassRing and Workbench Enablement Sessions &gt;&gt; Past Training and Enablement Sessions</a:t>
            </a:r>
          </a:p>
          <a:p>
            <a:pPr lvl="2" indent="0">
              <a:spcBef>
                <a:spcPts val="600"/>
              </a:spcBef>
              <a:buNone/>
            </a:pPr>
            <a:r>
              <a:rPr lang="en-US" u="sng" dirty="0">
                <a:hlinkClick r:id="rId3"/>
              </a:rPr>
              <a:t>https://www.ibm.com/support/knowledgecenter/SSEUFV/14_Training/2EnablementSessions.html</a:t>
            </a:r>
            <a:endParaRPr lang="en-US" u="sng" dirty="0"/>
          </a:p>
          <a:p>
            <a:pPr>
              <a:spcBef>
                <a:spcPts val="600"/>
              </a:spcBef>
            </a:pPr>
            <a:r>
              <a:rPr lang="en-US" dirty="0"/>
              <a:t> </a:t>
            </a:r>
            <a:endParaRPr lang="en-US" sz="1800" dirty="0">
              <a:latin typeface="IBM Plex Sans" panose="020B0503050000000000" pitchFamily="34" charset="0"/>
            </a:endParaRPr>
          </a:p>
        </p:txBody>
      </p:sp>
    </p:spTree>
    <p:extLst>
      <p:ext uri="{BB962C8B-B14F-4D97-AF65-F5344CB8AC3E}">
        <p14:creationId xmlns:p14="http://schemas.microsoft.com/office/powerpoint/2010/main" val="3178052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sz="1600"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Google Chrome 80</a:t>
            </a:r>
          </a:p>
        </p:txBody>
      </p:sp>
      <p:sp>
        <p:nvSpPr>
          <p:cNvPr id="3" name="Content Placeholder 2"/>
          <p:cNvSpPr>
            <a:spLocks noGrp="1"/>
          </p:cNvSpPr>
          <p:nvPr>
            <p:ph idx="1"/>
          </p:nvPr>
        </p:nvSpPr>
        <p:spPr>
          <a:xfrm>
            <a:off x="300038" y="890202"/>
            <a:ext cx="8665367" cy="3864879"/>
          </a:xfrm>
        </p:spPr>
        <p:txBody>
          <a:bodyPr>
            <a:normAutofit/>
          </a:bodyPr>
          <a:lstStyle/>
          <a:p>
            <a:pPr marL="285750" lvl="0" indent="-285750">
              <a:spcBef>
                <a:spcPts val="600"/>
              </a:spcBef>
              <a:spcAft>
                <a:spcPts val="600"/>
              </a:spcAft>
              <a:buFont typeface="Arial" panose="020B0604020202020204" pitchFamily="34" charset="0"/>
              <a:buChar char="•"/>
            </a:pPr>
            <a:r>
              <a:rPr lang="en-US" dirty="0">
                <a:solidFill>
                  <a:schemeClr val="tx1"/>
                </a:solidFill>
                <a:latin typeface="+mn-lt"/>
              </a:rPr>
              <a:t>Issue impacted the use of Talent Suite applications, specifically IBM Kenexa BrassRing on Cloud (for both the Hiring and Jobs Internal TG applications).</a:t>
            </a:r>
          </a:p>
          <a:p>
            <a:pPr marL="285750" lvl="0" indent="-285750">
              <a:spcBef>
                <a:spcPts val="600"/>
              </a:spcBef>
              <a:spcAft>
                <a:spcPts val="600"/>
              </a:spcAft>
              <a:buFont typeface="Arial" panose="020B0604020202020204" pitchFamily="34" charset="0"/>
              <a:buChar char="•"/>
            </a:pPr>
            <a:r>
              <a:rPr lang="en-US" dirty="0">
                <a:solidFill>
                  <a:schemeClr val="tx1"/>
                </a:solidFill>
                <a:latin typeface="+mn-lt"/>
              </a:rPr>
              <a:t>Header and footer missing which prevents users from opening apps or accessing menu options.</a:t>
            </a:r>
          </a:p>
          <a:p>
            <a:pPr marL="285750" lvl="0" indent="-285750">
              <a:spcBef>
                <a:spcPts val="600"/>
              </a:spcBef>
              <a:spcAft>
                <a:spcPts val="600"/>
              </a:spcAft>
              <a:buFont typeface="Arial" panose="020B0604020202020204" pitchFamily="34" charset="0"/>
              <a:buChar char="•"/>
            </a:pPr>
            <a:r>
              <a:rPr lang="en-US" dirty="0">
                <a:solidFill>
                  <a:schemeClr val="tx1"/>
                </a:solidFill>
                <a:latin typeface="+mn-lt"/>
              </a:rPr>
              <a:t>Needed updates to make Chrome 80 a supported browser version for Talent Suite in </a:t>
            </a:r>
            <a:r>
              <a:rPr lang="en-US" b="1" dirty="0">
                <a:solidFill>
                  <a:schemeClr val="tx1"/>
                </a:solidFill>
                <a:latin typeface="+mn-lt"/>
              </a:rPr>
              <a:t>February Release of Talent Suite</a:t>
            </a:r>
            <a:r>
              <a:rPr lang="en-US" dirty="0">
                <a:solidFill>
                  <a:schemeClr val="tx1"/>
                </a:solidFill>
                <a:latin typeface="+mn-lt"/>
              </a:rPr>
              <a:t>. </a:t>
            </a:r>
          </a:p>
          <a:p>
            <a:pPr marL="285750" indent="-285750">
              <a:spcBef>
                <a:spcPts val="0"/>
              </a:spcBef>
              <a:spcAft>
                <a:spcPts val="600"/>
              </a:spcAft>
              <a:buFont typeface="Arial" panose="020B0604020202020204" pitchFamily="34" charset="0"/>
              <a:buChar char="•"/>
            </a:pPr>
            <a:r>
              <a:rPr lang="en-US" dirty="0">
                <a:solidFill>
                  <a:schemeClr val="tx1"/>
                </a:solidFill>
                <a:latin typeface="+mn-lt"/>
              </a:rPr>
              <a:t>Talent Suite February Release </a:t>
            </a:r>
            <a:r>
              <a:rPr lang="en-US" dirty="0">
                <a:solidFill>
                  <a:schemeClr val="tx1"/>
                </a:solidFill>
                <a:latin typeface="+mn-lt"/>
                <a:hlinkClick r:id="rId2"/>
              </a:rPr>
              <a:t>Schedule</a:t>
            </a:r>
            <a:r>
              <a:rPr lang="en-US" dirty="0">
                <a:solidFill>
                  <a:schemeClr val="tx1"/>
                </a:solidFill>
                <a:latin typeface="+mn-lt"/>
              </a:rPr>
              <a:t>:</a:t>
            </a:r>
          </a:p>
          <a:p>
            <a:pPr marL="682625" lvl="2" indent="-285750">
              <a:spcBef>
                <a:spcPts val="0"/>
              </a:spcBef>
              <a:spcAft>
                <a:spcPts val="600"/>
              </a:spcAft>
              <a:buFont typeface="Arial" panose="020B0604020202020204" pitchFamily="34" charset="0"/>
              <a:buChar char="•"/>
            </a:pPr>
            <a:r>
              <a:rPr lang="en-US" b="1" dirty="0">
                <a:solidFill>
                  <a:schemeClr val="tx1"/>
                </a:solidFill>
                <a:latin typeface="+mn-lt"/>
              </a:rPr>
              <a:t>US Staging </a:t>
            </a:r>
            <a:r>
              <a:rPr lang="en-US" dirty="0">
                <a:solidFill>
                  <a:schemeClr val="tx1"/>
                </a:solidFill>
                <a:latin typeface="+mn-lt"/>
              </a:rPr>
              <a:t>– Today,  February 6</a:t>
            </a:r>
            <a:r>
              <a:rPr lang="en-US" baseline="30000" dirty="0">
                <a:solidFill>
                  <a:schemeClr val="tx1"/>
                </a:solidFill>
                <a:latin typeface="+mn-lt"/>
              </a:rPr>
              <a:t>th</a:t>
            </a:r>
            <a:r>
              <a:rPr lang="en-US" dirty="0">
                <a:solidFill>
                  <a:schemeClr val="tx1"/>
                </a:solidFill>
                <a:latin typeface="+mn-lt"/>
              </a:rPr>
              <a:t> and Friday, February 7</a:t>
            </a:r>
            <a:r>
              <a:rPr lang="en-US" baseline="30000" dirty="0">
                <a:solidFill>
                  <a:schemeClr val="tx1"/>
                </a:solidFill>
                <a:latin typeface="+mn-lt"/>
              </a:rPr>
              <a:t>th</a:t>
            </a:r>
            <a:endParaRPr lang="en-US" dirty="0">
              <a:solidFill>
                <a:schemeClr val="tx1"/>
              </a:solidFill>
              <a:latin typeface="+mn-lt"/>
            </a:endParaRPr>
          </a:p>
          <a:p>
            <a:pPr marL="682625" lvl="2" indent="-285750">
              <a:spcBef>
                <a:spcPts val="0"/>
              </a:spcBef>
              <a:spcAft>
                <a:spcPts val="600"/>
              </a:spcAft>
              <a:buFont typeface="Arial" panose="020B0604020202020204" pitchFamily="34" charset="0"/>
              <a:buChar char="•"/>
            </a:pPr>
            <a:r>
              <a:rPr lang="en-US" b="1" dirty="0">
                <a:solidFill>
                  <a:schemeClr val="tx1"/>
                </a:solidFill>
                <a:latin typeface="+mn-lt"/>
              </a:rPr>
              <a:t>EU Staging </a:t>
            </a:r>
            <a:r>
              <a:rPr lang="en-US" dirty="0">
                <a:solidFill>
                  <a:schemeClr val="tx1"/>
                </a:solidFill>
                <a:latin typeface="+mn-lt"/>
              </a:rPr>
              <a:t>– Thursday, February 13</a:t>
            </a:r>
            <a:r>
              <a:rPr lang="en-US" baseline="30000" dirty="0">
                <a:solidFill>
                  <a:schemeClr val="tx1"/>
                </a:solidFill>
                <a:latin typeface="+mn-lt"/>
              </a:rPr>
              <a:t>th</a:t>
            </a:r>
            <a:endParaRPr lang="en-US" dirty="0">
              <a:solidFill>
                <a:schemeClr val="tx1"/>
              </a:solidFill>
              <a:latin typeface="+mn-lt"/>
            </a:endParaRPr>
          </a:p>
          <a:p>
            <a:pPr marL="682625" lvl="2" indent="-285750">
              <a:spcBef>
                <a:spcPts val="0"/>
              </a:spcBef>
              <a:spcAft>
                <a:spcPts val="600"/>
              </a:spcAft>
              <a:buFont typeface="Arial" panose="020B0604020202020204" pitchFamily="34" charset="0"/>
              <a:buChar char="•"/>
            </a:pPr>
            <a:r>
              <a:rPr lang="en-US" b="1" dirty="0">
                <a:solidFill>
                  <a:schemeClr val="tx1"/>
                </a:solidFill>
                <a:latin typeface="+mn-lt"/>
              </a:rPr>
              <a:t>US Production </a:t>
            </a:r>
            <a:r>
              <a:rPr lang="en-US" dirty="0">
                <a:solidFill>
                  <a:schemeClr val="tx1"/>
                </a:solidFill>
                <a:latin typeface="+mn-lt"/>
              </a:rPr>
              <a:t>– Saturday, February 15</a:t>
            </a:r>
            <a:r>
              <a:rPr lang="en-US" baseline="30000" dirty="0">
                <a:solidFill>
                  <a:schemeClr val="tx1"/>
                </a:solidFill>
                <a:latin typeface="+mn-lt"/>
              </a:rPr>
              <a:t>th</a:t>
            </a:r>
            <a:endParaRPr lang="en-US" dirty="0">
              <a:solidFill>
                <a:schemeClr val="tx1"/>
              </a:solidFill>
              <a:latin typeface="+mn-lt"/>
            </a:endParaRPr>
          </a:p>
          <a:p>
            <a:pPr marL="682625" lvl="2" indent="-285750">
              <a:spcBef>
                <a:spcPts val="0"/>
              </a:spcBef>
              <a:spcAft>
                <a:spcPts val="600"/>
              </a:spcAft>
              <a:buFont typeface="Arial" panose="020B0604020202020204" pitchFamily="34" charset="0"/>
              <a:buChar char="•"/>
            </a:pPr>
            <a:r>
              <a:rPr lang="en-US" b="1" dirty="0">
                <a:solidFill>
                  <a:schemeClr val="tx1"/>
                </a:solidFill>
                <a:latin typeface="+mn-lt"/>
              </a:rPr>
              <a:t>EU Production </a:t>
            </a:r>
            <a:r>
              <a:rPr lang="en-US" dirty="0">
                <a:solidFill>
                  <a:schemeClr val="tx1"/>
                </a:solidFill>
                <a:latin typeface="+mn-lt"/>
              </a:rPr>
              <a:t>– Friday, February 21st</a:t>
            </a:r>
          </a:p>
          <a:p>
            <a:pPr>
              <a:spcBef>
                <a:spcPts val="0"/>
              </a:spcBef>
            </a:pPr>
            <a:r>
              <a:rPr lang="en-US" b="1" dirty="0">
                <a:solidFill>
                  <a:schemeClr val="tx1"/>
                </a:solidFill>
                <a:latin typeface="+mn-lt"/>
              </a:rPr>
              <a:t>Note: </a:t>
            </a:r>
            <a:r>
              <a:rPr lang="en-US" dirty="0">
                <a:solidFill>
                  <a:schemeClr val="tx1"/>
                </a:solidFill>
                <a:latin typeface="+mn-lt"/>
              </a:rPr>
              <a:t>This month’s US Staging maintenance window has been extended in order to complete necessary preparatory work prior to the upcoming data center move. Additional maintenance information can be found on the </a:t>
            </a:r>
            <a:r>
              <a:rPr lang="en-US" dirty="0">
                <a:solidFill>
                  <a:schemeClr val="tx1"/>
                </a:solidFill>
                <a:latin typeface="+mn-lt"/>
                <a:hlinkClick r:id="rId3"/>
              </a:rPr>
              <a:t>Watson Talent Status page</a:t>
            </a:r>
            <a:r>
              <a:rPr lang="en-US" dirty="0">
                <a:solidFill>
                  <a:schemeClr val="tx1"/>
                </a:solidFill>
                <a:latin typeface="+mn-lt"/>
              </a:rPr>
              <a:t>. You can subscribe to this page to receive reminders and notifications about scheduled maintenance.</a:t>
            </a:r>
          </a:p>
        </p:txBody>
      </p:sp>
    </p:spTree>
    <p:extLst>
      <p:ext uri="{BB962C8B-B14F-4D97-AF65-F5344CB8AC3E}">
        <p14:creationId xmlns:p14="http://schemas.microsoft.com/office/powerpoint/2010/main" val="2524004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26112</TotalTime>
  <Words>2223</Words>
  <Application>Microsoft Office PowerPoint</Application>
  <PresentationFormat>On-screen Show (16:9)</PresentationFormat>
  <Paragraphs>312</Paragraphs>
  <Slides>34</Slides>
  <Notes>3</Notes>
  <HiddenSlides>10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34</vt:i4>
      </vt:variant>
    </vt:vector>
  </HeadingPairs>
  <TitlesOfParts>
    <vt:vector size="45" baseType="lpstr">
      <vt:lpstr>Arial</vt:lpstr>
      <vt:lpstr>Calibri</vt:lpstr>
      <vt:lpstr>Courier New</vt:lpstr>
      <vt:lpstr>HelvNeue for IBM</vt:lpstr>
      <vt:lpstr>IBM Plex Sans</vt:lpstr>
      <vt:lpstr>IBM Plex Sans SemiBold</vt:lpstr>
      <vt:lpstr>Wingdings</vt:lpstr>
      <vt:lpstr>blk_background_2017</vt:lpstr>
      <vt:lpstr>gry_background_2017</vt:lpstr>
      <vt:lpstr>wht_background_2017</vt:lpstr>
      <vt:lpstr>1_gry_background_2017</vt:lpstr>
      <vt:lpstr> BrassRing Interview Manager – Admin Experience IBM Kenexa BrassRing on Cloud   — Client Training and Enablement Session IBM Watson Talent  February 6th, 2020 </vt:lpstr>
      <vt:lpstr>PowerPoint Presentation</vt:lpstr>
      <vt:lpstr>Overview of Interview Manager?</vt:lpstr>
      <vt:lpstr>Overview of Interview Manager?</vt:lpstr>
      <vt:lpstr>Overview of Interview Manager?</vt:lpstr>
      <vt:lpstr>Overview of Interview Manager</vt:lpstr>
      <vt:lpstr>Overview of Interview Manager</vt:lpstr>
      <vt:lpstr>Overview of Interview Manager</vt:lpstr>
      <vt:lpstr>Overview of Interview Manager</vt:lpstr>
      <vt:lpstr>Interview Manager – Admin Experience</vt:lpstr>
      <vt:lpstr>Interview Manager – Admin Experience</vt:lpstr>
      <vt:lpstr>Interview Manager – Admin Experience</vt:lpstr>
      <vt:lpstr>Demo –</vt:lpstr>
      <vt:lpstr>Interview Manager – Admin Experience</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Interview Manager Admin</vt:lpstr>
      <vt:lpstr>Interview Manager – Admin Experience</vt:lpstr>
      <vt:lpstr>Demo –</vt:lpstr>
      <vt:lpstr>Resources</vt:lpstr>
      <vt:lpstr>February VIRTUAL TRAINING SESSIONS</vt:lpstr>
      <vt:lpstr>Client Training &amp; Enablement Sessions</vt:lpstr>
      <vt:lpstr>Future Enhancements</vt:lpstr>
      <vt:lpstr>Google Chrome 80</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552</cp:revision>
  <dcterms:created xsi:type="dcterms:W3CDTF">2018-03-01T22:47:15Z</dcterms:created>
  <dcterms:modified xsi:type="dcterms:W3CDTF">2020-02-06T15:35:43Z</dcterms:modified>
</cp:coreProperties>
</file>