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9"/>
  </p:notesMasterIdLst>
  <p:handoutMasterIdLst>
    <p:handoutMasterId r:id="rId40"/>
  </p:handoutMasterIdLst>
  <p:sldIdLst>
    <p:sldId id="338" r:id="rId5"/>
    <p:sldId id="349" r:id="rId6"/>
    <p:sldId id="330" r:id="rId7"/>
    <p:sldId id="465" r:id="rId8"/>
    <p:sldId id="501" r:id="rId9"/>
    <p:sldId id="486" r:id="rId10"/>
    <p:sldId id="485" r:id="rId11"/>
    <p:sldId id="484" r:id="rId12"/>
    <p:sldId id="488" r:id="rId13"/>
    <p:sldId id="473" r:id="rId14"/>
    <p:sldId id="472" r:id="rId15"/>
    <p:sldId id="479" r:id="rId16"/>
    <p:sldId id="489" r:id="rId17"/>
    <p:sldId id="498" r:id="rId18"/>
    <p:sldId id="502" r:id="rId19"/>
    <p:sldId id="499" r:id="rId20"/>
    <p:sldId id="500" r:id="rId21"/>
    <p:sldId id="494" r:id="rId22"/>
    <p:sldId id="471" r:id="rId23"/>
    <p:sldId id="474" r:id="rId24"/>
    <p:sldId id="503" r:id="rId25"/>
    <p:sldId id="480" r:id="rId26"/>
    <p:sldId id="475" r:id="rId27"/>
    <p:sldId id="481" r:id="rId28"/>
    <p:sldId id="469" r:id="rId29"/>
    <p:sldId id="491" r:id="rId30"/>
    <p:sldId id="464" r:id="rId31"/>
    <p:sldId id="467" r:id="rId32"/>
    <p:sldId id="468" r:id="rId33"/>
    <p:sldId id="333" r:id="rId34"/>
    <p:sldId id="493" r:id="rId35"/>
    <p:sldId id="459" r:id="rId36"/>
    <p:sldId id="462" r:id="rId37"/>
    <p:sldId id="288" r:id="rId3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3F1"/>
    <a:srgbClr val="F3F3F3"/>
    <a:srgbClr val="FFFFFF"/>
    <a:srgbClr val="DCDCDC"/>
    <a:srgbClr val="6EA6FF"/>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3817" autoAdjust="0"/>
  </p:normalViewPr>
  <p:slideViewPr>
    <p:cSldViewPr snapToGrid="0" snapToObjects="1" showGuides="1">
      <p:cViewPr varScale="1">
        <p:scale>
          <a:sx n="105" d="100"/>
          <a:sy n="105" d="100"/>
        </p:scale>
        <p:origin x="124" y="7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1/22/2020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22</a:t>
            </a:fld>
            <a:endParaRPr lang="en-US"/>
          </a:p>
        </p:txBody>
      </p:sp>
    </p:spTree>
    <p:extLst>
      <p:ext uri="{BB962C8B-B14F-4D97-AF65-F5344CB8AC3E}">
        <p14:creationId xmlns:p14="http://schemas.microsoft.com/office/powerpoint/2010/main" val="26488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24</a:t>
            </a:fld>
            <a:endParaRPr lang="en-US"/>
          </a:p>
        </p:txBody>
      </p:sp>
    </p:spTree>
    <p:extLst>
      <p:ext uri="{BB962C8B-B14F-4D97-AF65-F5344CB8AC3E}">
        <p14:creationId xmlns:p14="http://schemas.microsoft.com/office/powerpoint/2010/main" val="1762799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hyperlink" Target="https://www.ibm.com/support/knowledgecenter/SSEUFV/16_InterviewManagement/3_SuggestedInterviewTemplates.html" TargetMode="Externa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5.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s>
</file>

<file path=ppt/slides/_rels/slide31.xml.rels><?xml version="1.0" encoding="UTF-8" standalone="yes"?>
<Relationships xmlns="http://schemas.openxmlformats.org/package/2006/relationships"><Relationship Id="rId8" Type="http://schemas.openxmlformats.org/officeDocument/2006/relationships/hyperlink" Target="https://ibm.webex.com/ibm/j.php?RGID=r9aaf09ee05bc691f5b7184d9e70fb7f5" TargetMode="External"/><Relationship Id="rId3" Type="http://schemas.openxmlformats.org/officeDocument/2006/relationships/hyperlink" Target="https://ibm.webex.com/ibm/j.php?RGID=r850a2e494c302a5bd8533a3e43ea5ea4" TargetMode="External"/><Relationship Id="rId7" Type="http://schemas.openxmlformats.org/officeDocument/2006/relationships/hyperlink" Target="https://ibm.webex.com/ibm/j.php?RGID=r3308eb186eba7566fcdd69c809a8fad3" TargetMode="External"/><Relationship Id="rId2" Type="http://schemas.openxmlformats.org/officeDocument/2006/relationships/hyperlink" Target="https://ibm.webex.com/ibm/j.php?RGID=r87f21a8de39a477ba3595a9f297c42ee" TargetMode="External"/><Relationship Id="rId1" Type="http://schemas.openxmlformats.org/officeDocument/2006/relationships/slideLayout" Target="../slideLayouts/slideLayout2.xml"/><Relationship Id="rId6" Type="http://schemas.openxmlformats.org/officeDocument/2006/relationships/hyperlink" Target="https://ibm.webex.com/ibm/j.php?RGID=rbc21e208d47f6b51a5f293a83f6b1543" TargetMode="External"/><Relationship Id="rId5" Type="http://schemas.openxmlformats.org/officeDocument/2006/relationships/hyperlink" Target="https://ibm.webex.com/ibm/j.php?RGID=rb5d258f6af1f2940f435c56e82bb3b85" TargetMode="External"/><Relationship Id="rId10" Type="http://schemas.openxmlformats.org/officeDocument/2006/relationships/hyperlink" Target="https://www.ibm.com/support/knowledgecenter/SSEUFV/14_Training/1UpcomingEnablements.html" TargetMode="External"/><Relationship Id="rId4" Type="http://schemas.openxmlformats.org/officeDocument/2006/relationships/hyperlink" Target="https://ibm.webex.com/ibm/j.php?RGID=re31b80e020f7f7f12e636f7a3cc97160" TargetMode="External"/><Relationship Id="rId9" Type="http://schemas.openxmlformats.org/officeDocument/2006/relationships/hyperlink" Target="https://ibm.webex.com/ibm/j.php?RGID=rb2ee961bc9c1947f298d59017f8e3240"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954865" cy="4479344"/>
          </a:xfrm>
        </p:spPr>
        <p:txBody>
          <a:bodyPr/>
          <a:lstStyle/>
          <a:p>
            <a:br>
              <a:rPr lang="en-US" dirty="0"/>
            </a:br>
            <a:r>
              <a:rPr lang="en-US" dirty="0"/>
              <a:t>BrassRing Interview Manager – Admin Experience</a:t>
            </a:r>
            <a:br>
              <a:rPr lang="en-US" dirty="0"/>
            </a:br>
            <a:r>
              <a:rPr lang="en-US" dirty="0"/>
              <a:t>IBM Kenexa 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January 21</a:t>
            </a:r>
            <a:r>
              <a:rPr lang="en-US" sz="1600" baseline="30000" dirty="0">
                <a:latin typeface="IBM Plex Sans" charset="0"/>
              </a:rPr>
              <a:t>st</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t>Overview of Interview Manager</a:t>
            </a:r>
          </a:p>
          <a:p>
            <a:pPr marL="285750" indent="-285750">
              <a:spcBef>
                <a:spcPts val="0"/>
              </a:spcBef>
              <a:spcAft>
                <a:spcPts val="600"/>
              </a:spcAft>
              <a:buFont typeface="IBM Plex Sans" panose="020B0503050203000203" pitchFamily="34" charset="0"/>
              <a:buChar char="-"/>
            </a:pPr>
            <a:r>
              <a:rPr lang="en-US" dirty="0"/>
              <a:t>How to use Interview Manager – Admin Experience</a:t>
            </a:r>
          </a:p>
          <a:p>
            <a:pPr marL="682625" lvl="2" indent="-285750">
              <a:spcBef>
                <a:spcPts val="0"/>
              </a:spcBef>
              <a:spcAft>
                <a:spcPts val="600"/>
              </a:spcAft>
              <a:buClr>
                <a:srgbClr val="FFFFFF"/>
              </a:buClr>
              <a:buFont typeface="Courier New" panose="02070309020205020404" pitchFamily="49" charset="0"/>
              <a:buChar char="o"/>
            </a:pPr>
            <a:r>
              <a:rPr lang="en-US" dirty="0"/>
              <a:t>Communication Template</a:t>
            </a:r>
          </a:p>
          <a:p>
            <a:pPr marL="682625" lvl="2" indent="-285750">
              <a:spcBef>
                <a:spcPts val="0"/>
              </a:spcBef>
              <a:spcAft>
                <a:spcPts val="600"/>
              </a:spcAft>
              <a:buClr>
                <a:srgbClr val="FFFFFF"/>
              </a:buClr>
              <a:buFont typeface="Courier New" panose="02070309020205020404" pitchFamily="49" charset="0"/>
              <a:buChar char="o"/>
            </a:pPr>
            <a:r>
              <a:rPr lang="en-US" dirty="0"/>
              <a:t>User Type Access</a:t>
            </a:r>
          </a:p>
          <a:p>
            <a:pPr marL="682625" lvl="2" indent="-285750">
              <a:spcBef>
                <a:spcPts val="0"/>
              </a:spcBef>
              <a:spcAft>
                <a:spcPts val="600"/>
              </a:spcAft>
              <a:buClr>
                <a:srgbClr val="FFFFFF"/>
              </a:buClr>
              <a:buFont typeface="Courier New" panose="02070309020205020404" pitchFamily="49" charset="0"/>
              <a:buChar char="o"/>
            </a:pPr>
            <a:r>
              <a:rPr lang="en-US" dirty="0"/>
              <a:t>Home Page Interview Manager Tab</a:t>
            </a:r>
          </a:p>
          <a:p>
            <a:pPr marL="682625" lvl="2" indent="-285750">
              <a:spcBef>
                <a:spcPts val="0"/>
              </a:spcBef>
              <a:spcAft>
                <a:spcPts val="600"/>
              </a:spcAft>
              <a:buClr>
                <a:srgbClr val="FFFFFF"/>
              </a:buClr>
              <a:buFont typeface="Courier New" panose="02070309020205020404" pitchFamily="49" charset="0"/>
              <a:buChar char="o"/>
            </a:pPr>
            <a:r>
              <a:rPr lang="en-US" dirty="0"/>
              <a:t>To-do List</a:t>
            </a:r>
          </a:p>
          <a:p>
            <a:pPr marL="682625" lvl="2" indent="-285750">
              <a:spcBef>
                <a:spcPts val="0"/>
              </a:spcBef>
              <a:spcAft>
                <a:spcPts val="600"/>
              </a:spcAft>
              <a:buClr>
                <a:srgbClr val="FFFFFF"/>
              </a:buClr>
              <a:buFont typeface="Courier New" panose="02070309020205020404" pitchFamily="49" charset="0"/>
              <a:buChar char="o"/>
            </a:pPr>
            <a:r>
              <a:rPr lang="en-US" dirty="0"/>
              <a:t>Calendar Integration </a:t>
            </a:r>
          </a:p>
          <a:p>
            <a:pPr marL="285750" indent="-285750">
              <a:spcBef>
                <a:spcPts val="0"/>
              </a:spcBef>
              <a:spcAft>
                <a:spcPts val="600"/>
              </a:spcAft>
              <a:buFont typeface="IBM Plex Sans" panose="020B0503050203000203" pitchFamily="34" charset="0"/>
              <a:buChar char="-"/>
            </a:pPr>
            <a:r>
              <a:rPr lang="en-US" dirty="0"/>
              <a:t>FAQs</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Early client adopter phase completed.</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Ready to launch in staging only for all BrassRing on Cloud clients with February Release – tentatively February 10</a:t>
            </a:r>
            <a:r>
              <a:rPr lang="en-US" sz="1600" baseline="30000" dirty="0">
                <a:solidFill>
                  <a:schemeClr val="tx1"/>
                </a:solidFill>
                <a:latin typeface="IBM Plex Sans" panose="020B0503050000000000" pitchFamily="34" charset="0"/>
              </a:rPr>
              <a:t>th</a:t>
            </a:r>
            <a:r>
              <a:rPr lang="en-US" sz="1600" dirty="0">
                <a:solidFill>
                  <a:schemeClr val="tx1"/>
                </a:solidFill>
                <a:latin typeface="IBM Plex Sans" panose="020B0503050000000000" pitchFamily="34" charset="0"/>
              </a:rPr>
              <a:t>, 2020.</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Interviews can be created by BrassRing users who have access to Candidates within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By default all users have access to create Interviews; user permissions determine the additional access or restriction.</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1:1 Interview - single candidate and single interviewer </a:t>
            </a:r>
          </a:p>
          <a:p>
            <a:pPr marL="682625" lvl="2" indent="-285750">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Series Interview -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dirty="0">
                <a:solidFill>
                  <a:schemeClr val="tx1"/>
                </a:solidFill>
                <a:latin typeface="IBM Plex Sans" panose="020B0503050000000000" pitchFamily="34" charset="0"/>
              </a:rPr>
              <a:t>Panel Interview –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Phone – interview over the phone </a:t>
            </a:r>
          </a:p>
          <a:p>
            <a:pPr marL="682625" lvl="2" indent="-285750">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Video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Text/Chat –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In person –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dirty="0">
                <a:solidFill>
                  <a:schemeClr val="tx1"/>
                </a:solidFill>
                <a:latin typeface="IBM Plex Sans" panose="020B0503050000000000" pitchFamily="34" charset="0"/>
              </a:rPr>
              <a:t>Other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03553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Confirmed date &amp; time (already decided)  – when the schedule has already been worked out with the candidate and interviewer.</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Verify interviewers availability first – interviewer’s availability is checked first and candidates are provided with the time 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Ask for candidate availability first – provide candidate with a range of dates and times to select specific one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73872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schedule an interview based on the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8842"/>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Tree>
    <p:extLst>
      <p:ext uri="{BB962C8B-B14F-4D97-AF65-F5344CB8AC3E}">
        <p14:creationId xmlns:p14="http://schemas.microsoft.com/office/powerpoint/2010/main" val="232858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734423"/>
            <a:ext cx="8658035" cy="3999502"/>
          </a:xfrm>
        </p:spPr>
        <p:txBody>
          <a:bodyPr>
            <a:normAutofit lnSpcReduction="10000"/>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Used to send communication from Interview Manager to candidates and interviewers about interviews.</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Recommended communication templates (available on </a:t>
            </a:r>
            <a:r>
              <a:rPr lang="en-US" sz="1600" dirty="0">
                <a:solidFill>
                  <a:schemeClr val="tx1"/>
                </a:solidFill>
                <a:latin typeface="IBM Plex Sans" panose="020B0503050000000000" pitchFamily="34" charset="0"/>
                <a:hlinkClick r:id="rId2"/>
              </a:rPr>
              <a:t>IBM KC </a:t>
            </a:r>
            <a:r>
              <a:rPr lang="en-US" sz="1600" dirty="0">
                <a:solidFill>
                  <a:schemeClr val="tx1"/>
                </a:solidFill>
                <a:latin typeface="IBM Plex Sans" panose="020B0503050000000000" pitchFamily="34" charset="0"/>
              </a:rPr>
              <a: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Availability Request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Invitation</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Interviewer Invitation</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templates must contain at least 1 interview standard token to appear for selection in the Send Invites window.</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Instructions should be part of the candidate communication to direct them to select the Interview Link and to confirm their attendance.</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accepted the interview request. This meeting </a:t>
            </a:r>
            <a:r>
              <a:rPr lang="en-US" sz="1600" dirty="0" err="1">
                <a:solidFill>
                  <a:schemeClr val="tx1"/>
                </a:solidFill>
                <a:latin typeface="IBM Plex Sans" panose="020B0503050000000000" pitchFamily="34" charset="0"/>
              </a:rPr>
              <a:t>initation</a:t>
            </a:r>
            <a:r>
              <a:rPr lang="en-US" sz="1600" dirty="0">
                <a:solidFill>
                  <a:schemeClr val="tx1"/>
                </a:solidFill>
                <a:latin typeface="IBM Plex Sans" panose="020B0503050000000000" pitchFamily="34" charset="0"/>
              </a:rPr>
              <a:t> allows the recipients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a:t>
            </a:r>
          </a:p>
          <a:p>
            <a:pPr marL="285750" indent="-285750">
              <a:spcBef>
                <a:spcPts val="0"/>
              </a:spcBef>
              <a:buFont typeface="Arial" panose="020B0604020202020204" pitchFamily="34" charset="0"/>
              <a:buChar char="•"/>
            </a:pPr>
            <a:r>
              <a:rPr lang="en-US" sz="1600" dirty="0">
                <a:solidFill>
                  <a:schemeClr val="tx1"/>
                </a:solidFill>
                <a:latin typeface="IBM Plex Sans" panose="020B0503050000000000" pitchFamily="34" charset="0"/>
              </a:rPr>
              <a:t>If an invitation was not received, the user can resend the invitation.</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08200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a:spcBef>
                <a:spcPts val="0"/>
              </a:spcBef>
              <a:spcAft>
                <a:spcPts val="600"/>
              </a:spcAft>
            </a:pPr>
            <a:r>
              <a:rPr lang="en-US" sz="1600" i="1" dirty="0">
                <a:solidFill>
                  <a:schemeClr val="tx1"/>
                </a:solidFill>
                <a:latin typeface="IBM Plex Sans" panose="020B0503050000000000" pitchFamily="34" charset="0"/>
              </a:rPr>
              <a:t>Interview Manager Communication Standard Field Tokens: </a:t>
            </a:r>
          </a:p>
          <a:p>
            <a:pPr>
              <a:spcBef>
                <a:spcPts val="0"/>
              </a:spcBef>
              <a:spcAft>
                <a:spcPts val="600"/>
              </a:spcAft>
            </a:pPr>
            <a:endParaRPr lang="en-US" sz="1600" i="1" dirty="0">
              <a:solidFill>
                <a:schemeClr val="tx1"/>
              </a:solidFill>
              <a:latin typeface="IBM Plex Sans" panose="020B0503050000000000" pitchFamily="34" charset="0"/>
            </a:endParaRPr>
          </a:p>
          <a:p>
            <a:pPr>
              <a:spcBef>
                <a:spcPts val="0"/>
              </a:spcBef>
              <a:spcAft>
                <a:spcPts val="600"/>
              </a:spcAft>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8" name="Table 7">
            <a:extLst>
              <a:ext uri="{FF2B5EF4-FFF2-40B4-BE49-F238E27FC236}">
                <a16:creationId xmlns:a16="http://schemas.microsoft.com/office/drawing/2014/main" id="{D6E49A5B-B751-4484-BD44-F8FF0DFD7AAF}"/>
              </a:ext>
            </a:extLst>
          </p:cNvPr>
          <p:cNvGraphicFramePr>
            <a:graphicFrameLocks noGrp="1"/>
          </p:cNvGraphicFramePr>
          <p:nvPr>
            <p:extLst>
              <p:ext uri="{D42A27DB-BD31-4B8C-83A1-F6EECF244321}">
                <p14:modId xmlns:p14="http://schemas.microsoft.com/office/powerpoint/2010/main" val="1849455059"/>
              </p:ext>
            </p:extLst>
          </p:nvPr>
        </p:nvGraphicFramePr>
        <p:xfrm>
          <a:off x="1164956" y="1568900"/>
          <a:ext cx="6814088" cy="2595880"/>
        </p:xfrm>
        <a:graphic>
          <a:graphicData uri="http://schemas.openxmlformats.org/drawingml/2006/table">
            <a:tbl>
              <a:tblPr firstRow="1" bandRow="1">
                <a:tableStyleId>{69CF1AB2-1976-4502-BF36-3FF5EA218861}</a:tableStyleId>
              </a:tblPr>
              <a:tblGrid>
                <a:gridCol w="3407044">
                  <a:extLst>
                    <a:ext uri="{9D8B030D-6E8A-4147-A177-3AD203B41FA5}">
                      <a16:colId xmlns:a16="http://schemas.microsoft.com/office/drawing/2014/main" val="3546739648"/>
                    </a:ext>
                  </a:extLst>
                </a:gridCol>
                <a:gridCol w="3407044">
                  <a:extLst>
                    <a:ext uri="{9D8B030D-6E8A-4147-A177-3AD203B41FA5}">
                      <a16:colId xmlns:a16="http://schemas.microsoft.com/office/drawing/2014/main" val="137715416"/>
                    </a:ext>
                  </a:extLst>
                </a:gridCol>
              </a:tblGrid>
              <a:tr h="370840">
                <a:tc>
                  <a:txBody>
                    <a:bodyPr/>
                    <a:lstStyle/>
                    <a:p>
                      <a:r>
                        <a:rPr lang="en-US" sz="1500" b="0" dirty="0"/>
                        <a:t>Candidate Interview Request Link</a:t>
                      </a:r>
                    </a:p>
                  </a:txBody>
                  <a:tcPr/>
                </a:tc>
                <a:tc>
                  <a:txBody>
                    <a:bodyPr/>
                    <a:lstStyle/>
                    <a:p>
                      <a:r>
                        <a:rPr lang="en-US" sz="1500" b="0" dirty="0"/>
                        <a:t>Interview Date &amp; Time</a:t>
                      </a:r>
                    </a:p>
                  </a:txBody>
                  <a:tcPr/>
                </a:tc>
                <a:extLst>
                  <a:ext uri="{0D108BD9-81ED-4DB2-BD59-A6C34878D82A}">
                    <a16:rowId xmlns:a16="http://schemas.microsoft.com/office/drawing/2014/main" val="3219278539"/>
                  </a:ext>
                </a:extLst>
              </a:tr>
              <a:tr h="370840">
                <a:tc>
                  <a:txBody>
                    <a:bodyPr/>
                    <a:lstStyle/>
                    <a:p>
                      <a:r>
                        <a:rPr lang="en-US" sz="1500" dirty="0"/>
                        <a:t>Interview Description</a:t>
                      </a:r>
                    </a:p>
                  </a:txBody>
                  <a:tcPr/>
                </a:tc>
                <a:tc>
                  <a:txBody>
                    <a:bodyPr/>
                    <a:lstStyle/>
                    <a:p>
                      <a:r>
                        <a:rPr lang="en-US" sz="1500" dirty="0"/>
                        <a:t>Interview Duration</a:t>
                      </a:r>
                    </a:p>
                  </a:txBody>
                  <a:tcPr/>
                </a:tc>
                <a:extLst>
                  <a:ext uri="{0D108BD9-81ED-4DB2-BD59-A6C34878D82A}">
                    <a16:rowId xmlns:a16="http://schemas.microsoft.com/office/drawing/2014/main" val="587920564"/>
                  </a:ext>
                </a:extLst>
              </a:tr>
              <a:tr h="370840">
                <a:tc>
                  <a:txBody>
                    <a:bodyPr/>
                    <a:lstStyle/>
                    <a:p>
                      <a:r>
                        <a:rPr lang="en-US" sz="1500" dirty="0"/>
                        <a:t>Interview Format</a:t>
                      </a:r>
                    </a:p>
                  </a:txBody>
                  <a:tcPr/>
                </a:tc>
                <a:tc>
                  <a:txBody>
                    <a:bodyPr/>
                    <a:lstStyle/>
                    <a:p>
                      <a:r>
                        <a:rPr lang="en-US" sz="1500" dirty="0"/>
                        <a:t>Interview Format Details</a:t>
                      </a:r>
                    </a:p>
                  </a:txBody>
                  <a:tcPr/>
                </a:tc>
                <a:extLst>
                  <a:ext uri="{0D108BD9-81ED-4DB2-BD59-A6C34878D82A}">
                    <a16:rowId xmlns:a16="http://schemas.microsoft.com/office/drawing/2014/main" val="337102921"/>
                  </a:ext>
                </a:extLst>
              </a:tr>
              <a:tr h="370840">
                <a:tc>
                  <a:txBody>
                    <a:bodyPr/>
                    <a:lstStyle/>
                    <a:p>
                      <a:r>
                        <a:rPr lang="en-US" sz="1500" dirty="0"/>
                        <a:t>Interview Style</a:t>
                      </a:r>
                    </a:p>
                  </a:txBody>
                  <a:tcPr/>
                </a:tc>
                <a:tc>
                  <a:txBody>
                    <a:bodyPr/>
                    <a:lstStyle/>
                    <a:p>
                      <a:r>
                        <a:rPr lang="en-US" sz="1500" dirty="0"/>
                        <a:t>Interviewer Interview Request Link</a:t>
                      </a:r>
                    </a:p>
                  </a:txBody>
                  <a:tcPr/>
                </a:tc>
                <a:extLst>
                  <a:ext uri="{0D108BD9-81ED-4DB2-BD59-A6C34878D82A}">
                    <a16:rowId xmlns:a16="http://schemas.microsoft.com/office/drawing/2014/main" val="1481150423"/>
                  </a:ext>
                </a:extLst>
              </a:tr>
              <a:tr h="370840">
                <a:tc>
                  <a:txBody>
                    <a:bodyPr/>
                    <a:lstStyle/>
                    <a:p>
                      <a:r>
                        <a:rPr lang="en-US" sz="1500" dirty="0"/>
                        <a:t>Interviewer Names</a:t>
                      </a:r>
                    </a:p>
                  </a:txBody>
                  <a:tcPr/>
                </a:tc>
                <a:tc>
                  <a:txBody>
                    <a:bodyPr/>
                    <a:lstStyle/>
                    <a:p>
                      <a:r>
                        <a:rPr lang="en-US" sz="1500" dirty="0"/>
                        <a:t>Interviewer Names &amp; Schedules</a:t>
                      </a:r>
                    </a:p>
                  </a:txBody>
                  <a:tcPr/>
                </a:tc>
                <a:extLst>
                  <a:ext uri="{0D108BD9-81ED-4DB2-BD59-A6C34878D82A}">
                    <a16:rowId xmlns:a16="http://schemas.microsoft.com/office/drawing/2014/main" val="264511397"/>
                  </a:ext>
                </a:extLst>
              </a:tr>
              <a:tr h="370840">
                <a:tc>
                  <a:txBody>
                    <a:bodyPr/>
                    <a:lstStyle/>
                    <a:p>
                      <a:r>
                        <a:rPr lang="en-US" sz="1500" dirty="0"/>
                        <a:t>Interviewer Salutation First Name</a:t>
                      </a:r>
                    </a:p>
                  </a:txBody>
                  <a:tcPr/>
                </a:tc>
                <a:tc>
                  <a:txBody>
                    <a:bodyPr/>
                    <a:lstStyle/>
                    <a:p>
                      <a:r>
                        <a:rPr lang="en-US" sz="1500" dirty="0"/>
                        <a:t>Lead Coordinator Email</a:t>
                      </a:r>
                    </a:p>
                  </a:txBody>
                  <a:tcPr/>
                </a:tc>
                <a:extLst>
                  <a:ext uri="{0D108BD9-81ED-4DB2-BD59-A6C34878D82A}">
                    <a16:rowId xmlns:a16="http://schemas.microsoft.com/office/drawing/2014/main" val="1433945372"/>
                  </a:ext>
                </a:extLst>
              </a:tr>
              <a:tr h="370840">
                <a:tc>
                  <a:txBody>
                    <a:bodyPr/>
                    <a:lstStyle/>
                    <a:p>
                      <a:r>
                        <a:rPr lang="en-US" sz="1500" dirty="0"/>
                        <a:t>Lead Coordinator Name</a:t>
                      </a:r>
                    </a:p>
                  </a:txBody>
                  <a:tcPr/>
                </a:tc>
                <a:tc>
                  <a:txBody>
                    <a:bodyPr/>
                    <a:lstStyle/>
                    <a:p>
                      <a:endParaRPr lang="en-US" sz="1500" dirty="0"/>
                    </a:p>
                  </a:txBody>
                  <a:tcPr/>
                </a:tc>
                <a:extLst>
                  <a:ext uri="{0D108BD9-81ED-4DB2-BD59-A6C34878D82A}">
                    <a16:rowId xmlns:a16="http://schemas.microsoft.com/office/drawing/2014/main" val="1272639057"/>
                  </a:ext>
                </a:extLst>
              </a:tr>
            </a:tbl>
          </a:graphicData>
        </a:graphic>
      </p:graphicFrame>
    </p:spTree>
    <p:extLst>
      <p:ext uri="{BB962C8B-B14F-4D97-AF65-F5344CB8AC3E}">
        <p14:creationId xmlns:p14="http://schemas.microsoft.com/office/powerpoint/2010/main" val="3491761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Create Communication Template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589051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By default, all users have access to create interviews for candidates in ‘My Req’.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the user is part of the Interview Team (i.e. interview creator, lead coordinator, coordination team) then they have access to Manage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Function: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Privileges:</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Interview Creation - Users are not able to create interviews</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Manage Interviews for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 - Users are not able to manage interviews for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 association</a:t>
            </a:r>
          </a:p>
          <a:p>
            <a:pPr marL="682625" lvl="2" indent="-285750">
              <a:spcBef>
                <a:spcPts val="0"/>
              </a:spcBef>
              <a:buFont typeface="Courier New" panose="02070309020205020404" pitchFamily="49" charset="0"/>
              <a:buChar char="o"/>
            </a:pPr>
            <a:r>
              <a:rPr lang="en-US" sz="1600" dirty="0">
                <a:solidFill>
                  <a:schemeClr val="tx1"/>
                </a:solidFill>
                <a:latin typeface="IBM Plex Sans" panose="020B0503050000000000" pitchFamily="34" charset="0"/>
              </a:rPr>
              <a:t>View – ‘All Req’ Interviews -  gives users permission to view interviews that are part of ALL the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 that the user has access to (based </a:t>
            </a:r>
            <a:r>
              <a:rPr lang="en-US" sz="1600">
                <a:solidFill>
                  <a:schemeClr val="tx1"/>
                </a:solidFill>
                <a:latin typeface="IBM Plex Sans" panose="020B0503050000000000" pitchFamily="34" charset="0"/>
              </a:rPr>
              <a:t>on the ALL </a:t>
            </a:r>
            <a:r>
              <a:rPr lang="en-US" sz="1600" dirty="0">
                <a:solidFill>
                  <a:schemeClr val="tx1"/>
                </a:solidFill>
                <a:latin typeface="IBM Plex Sans" panose="020B0503050000000000" pitchFamily="34" charset="0"/>
              </a:rPr>
              <a:t>Req privilege) </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599201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a:spcBef>
                <a:spcPts val="0"/>
              </a:spcBef>
            </a:pPr>
            <a:r>
              <a:rPr lang="en-US" sz="1600" i="1" dirty="0">
                <a:solidFill>
                  <a:schemeClr val="tx1"/>
                </a:solidFill>
                <a:latin typeface="IBM Plex Sans" panose="020B0503050000000000" pitchFamily="34" charset="0"/>
              </a:rPr>
              <a:t>Workbench &gt; Tools &gt; Users &gt; User Types &gt; Edit Type permissions for User Type</a:t>
            </a: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B7E9AA1D-99F5-4E66-800F-A178AD737E6A}"/>
              </a:ext>
            </a:extLst>
          </p:cNvPr>
          <p:cNvPicPr>
            <a:picLocks noChangeAspect="1"/>
          </p:cNvPicPr>
          <p:nvPr/>
        </p:nvPicPr>
        <p:blipFill>
          <a:blip r:embed="rId2"/>
          <a:stretch>
            <a:fillRect/>
          </a:stretch>
        </p:blipFill>
        <p:spPr>
          <a:xfrm>
            <a:off x="2929947" y="1454259"/>
            <a:ext cx="3284106" cy="2359991"/>
          </a:xfrm>
          <a:prstGeom prst="rect">
            <a:avLst/>
          </a:prstGeom>
          <a:ln>
            <a:solidFill>
              <a:srgbClr val="0070C0"/>
            </a:solidFill>
          </a:ln>
        </p:spPr>
      </p:pic>
      <p:pic>
        <p:nvPicPr>
          <p:cNvPr id="10" name="Picture 9">
            <a:extLst>
              <a:ext uri="{FF2B5EF4-FFF2-40B4-BE49-F238E27FC236}">
                <a16:creationId xmlns:a16="http://schemas.microsoft.com/office/drawing/2014/main" id="{18C11759-AFDF-4D42-92D8-58956A404345}"/>
              </a:ext>
            </a:extLst>
          </p:cNvPr>
          <p:cNvPicPr>
            <a:picLocks noChangeAspect="1"/>
          </p:cNvPicPr>
          <p:nvPr/>
        </p:nvPicPr>
        <p:blipFill>
          <a:blip r:embed="rId3"/>
          <a:stretch>
            <a:fillRect/>
          </a:stretch>
        </p:blipFill>
        <p:spPr>
          <a:xfrm>
            <a:off x="2809465" y="3904904"/>
            <a:ext cx="3525070" cy="1120035"/>
          </a:xfrm>
          <a:prstGeom prst="rect">
            <a:avLst/>
          </a:prstGeom>
          <a:ln>
            <a:solidFill>
              <a:srgbClr val="0070C0"/>
            </a:solidFill>
          </a:ln>
        </p:spPr>
      </p:pic>
      <p:sp>
        <p:nvSpPr>
          <p:cNvPr id="5" name="Arrow: Curved Left 4">
            <a:extLst>
              <a:ext uri="{FF2B5EF4-FFF2-40B4-BE49-F238E27FC236}">
                <a16:creationId xmlns:a16="http://schemas.microsoft.com/office/drawing/2014/main" id="{98DD8123-ADC1-4020-B328-C72761B9CCD8}"/>
              </a:ext>
            </a:extLst>
          </p:cNvPr>
          <p:cNvSpPr/>
          <p:nvPr/>
        </p:nvSpPr>
        <p:spPr>
          <a:xfrm>
            <a:off x="6469750" y="2539787"/>
            <a:ext cx="671806" cy="1977002"/>
          </a:xfrm>
          <a:prstGeom prst="curvedLeftArrow">
            <a:avLst/>
          </a:prstGeom>
          <a:solidFill>
            <a:srgbClr val="0070C0"/>
          </a:solidFill>
          <a:ln>
            <a:solidFill>
              <a:srgbClr val="0070C0"/>
            </a:solid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b="1" dirty="0" err="1">
              <a:ln w="22225">
                <a:solidFill>
                  <a:schemeClr val="accent2"/>
                </a:solidFill>
                <a:prstDash val="solid"/>
              </a:ln>
              <a:solidFill>
                <a:schemeClr val="accent2">
                  <a:lumMod val="40000"/>
                  <a:lumOff val="60000"/>
                </a:schemeClr>
              </a:solidFill>
              <a:latin typeface="Arial"/>
              <a:cs typeface="Arial"/>
            </a:endParaRPr>
          </a:p>
        </p:txBody>
      </p:sp>
      <p:sp>
        <p:nvSpPr>
          <p:cNvPr id="11" name="Rectangle 10">
            <a:extLst>
              <a:ext uri="{FF2B5EF4-FFF2-40B4-BE49-F238E27FC236}">
                <a16:creationId xmlns:a16="http://schemas.microsoft.com/office/drawing/2014/main" id="{42C07285-6869-4ECE-8259-86AD052381AC}"/>
              </a:ext>
            </a:extLst>
          </p:cNvPr>
          <p:cNvSpPr/>
          <p:nvPr/>
        </p:nvSpPr>
        <p:spPr>
          <a:xfrm>
            <a:off x="4572000" y="3533913"/>
            <a:ext cx="1573078" cy="124225"/>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2" name="Rectangle 11">
            <a:extLst>
              <a:ext uri="{FF2B5EF4-FFF2-40B4-BE49-F238E27FC236}">
                <a16:creationId xmlns:a16="http://schemas.microsoft.com/office/drawing/2014/main" id="{7B677DD0-5BFE-43C4-9798-91C34354D8AC}"/>
              </a:ext>
            </a:extLst>
          </p:cNvPr>
          <p:cNvSpPr/>
          <p:nvPr/>
        </p:nvSpPr>
        <p:spPr>
          <a:xfrm>
            <a:off x="3947258" y="4540036"/>
            <a:ext cx="2290809" cy="40806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679858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Manage User Type Access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33513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An Interview Tab is available on the BrassRing home page.</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The Interview Tab can be configured in Workbench for each persona.</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users can have the tab automatically appear on their home page.</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Existing users will need to add the tab to their home page from the Edit Tab.</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D377D723-D0E0-4C3C-B605-5BC03BBC0689}"/>
              </a:ext>
            </a:extLst>
          </p:cNvPr>
          <p:cNvPicPr>
            <a:picLocks noChangeAspect="1"/>
          </p:cNvPicPr>
          <p:nvPr/>
        </p:nvPicPr>
        <p:blipFill>
          <a:blip r:embed="rId2"/>
          <a:stretch>
            <a:fillRect/>
          </a:stretch>
        </p:blipFill>
        <p:spPr>
          <a:xfrm>
            <a:off x="1318597" y="2571750"/>
            <a:ext cx="6506805" cy="2042334"/>
          </a:xfrm>
          <a:prstGeom prst="rect">
            <a:avLst/>
          </a:prstGeom>
          <a:ln>
            <a:solidFill>
              <a:srgbClr val="0070C0"/>
            </a:solidFill>
          </a:ln>
        </p:spPr>
      </p:pic>
    </p:spTree>
    <p:extLst>
      <p:ext uri="{BB962C8B-B14F-4D97-AF65-F5344CB8AC3E}">
        <p14:creationId xmlns:p14="http://schemas.microsoft.com/office/powerpoint/2010/main" val="3626227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4273346"/>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a:spcBef>
                <a:spcPts val="0"/>
              </a:spcBef>
            </a:pPr>
            <a:r>
              <a:rPr lang="en-US" sz="1600" i="1" dirty="0">
                <a:solidFill>
                  <a:schemeClr val="tx1"/>
                </a:solidFill>
                <a:latin typeface="IBM Plex Sans" panose="020B0503050000000000" pitchFamily="34" charset="0"/>
              </a:rPr>
              <a:t>Workbench &gt; Settings &gt; Home page administration &gt; Select Administer Homepage for specific Persona</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25C7F4E1-BB1B-438C-983A-EB6E25A4F3DE}"/>
              </a:ext>
            </a:extLst>
          </p:cNvPr>
          <p:cNvPicPr>
            <a:picLocks noChangeAspect="1"/>
          </p:cNvPicPr>
          <p:nvPr/>
        </p:nvPicPr>
        <p:blipFill>
          <a:blip r:embed="rId2"/>
          <a:stretch>
            <a:fillRect/>
          </a:stretch>
        </p:blipFill>
        <p:spPr>
          <a:xfrm>
            <a:off x="5203179" y="1689138"/>
            <a:ext cx="3499419" cy="2392530"/>
          </a:xfrm>
          <a:prstGeom prst="rect">
            <a:avLst/>
          </a:prstGeom>
          <a:ln>
            <a:solidFill>
              <a:srgbClr val="0070C0"/>
            </a:solidFill>
          </a:ln>
        </p:spPr>
      </p:pic>
      <p:pic>
        <p:nvPicPr>
          <p:cNvPr id="11" name="Picture 10">
            <a:extLst>
              <a:ext uri="{FF2B5EF4-FFF2-40B4-BE49-F238E27FC236}">
                <a16:creationId xmlns:a16="http://schemas.microsoft.com/office/drawing/2014/main" id="{1432CE2B-D6A3-457D-AC94-58A1F130369A}"/>
              </a:ext>
            </a:extLst>
          </p:cNvPr>
          <p:cNvPicPr>
            <a:picLocks noChangeAspect="1"/>
          </p:cNvPicPr>
          <p:nvPr/>
        </p:nvPicPr>
        <p:blipFill>
          <a:blip r:embed="rId3"/>
          <a:stretch>
            <a:fillRect/>
          </a:stretch>
        </p:blipFill>
        <p:spPr>
          <a:xfrm>
            <a:off x="377505" y="1890966"/>
            <a:ext cx="3755176" cy="2044334"/>
          </a:xfrm>
          <a:prstGeom prst="rect">
            <a:avLst/>
          </a:prstGeom>
          <a:ln>
            <a:solidFill>
              <a:srgbClr val="0070C0"/>
            </a:solidFill>
          </a:ln>
        </p:spPr>
      </p:pic>
      <p:sp>
        <p:nvSpPr>
          <p:cNvPr id="4" name="Rectangle 3">
            <a:extLst>
              <a:ext uri="{FF2B5EF4-FFF2-40B4-BE49-F238E27FC236}">
                <a16:creationId xmlns:a16="http://schemas.microsoft.com/office/drawing/2014/main" id="{6D2A9EB7-67CD-46C7-A5D8-94A3D8308D96}"/>
              </a:ext>
            </a:extLst>
          </p:cNvPr>
          <p:cNvSpPr/>
          <p:nvPr/>
        </p:nvSpPr>
        <p:spPr>
          <a:xfrm>
            <a:off x="2936929" y="2571749"/>
            <a:ext cx="480447" cy="163701"/>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3" name="Straight Arrow Connector 12">
            <a:extLst>
              <a:ext uri="{FF2B5EF4-FFF2-40B4-BE49-F238E27FC236}">
                <a16:creationId xmlns:a16="http://schemas.microsoft.com/office/drawing/2014/main" id="{4FC9F439-427A-413B-92DA-AB36E155034C}"/>
              </a:ext>
            </a:extLst>
          </p:cNvPr>
          <p:cNvCxnSpPr>
            <a:cxnSpLocks/>
          </p:cNvCxnSpPr>
          <p:nvPr/>
        </p:nvCxnSpPr>
        <p:spPr>
          <a:xfrm>
            <a:off x="4367051" y="3014420"/>
            <a:ext cx="724142" cy="0"/>
          </a:xfrm>
          <a:prstGeom prst="straightConnector1">
            <a:avLst/>
          </a:prstGeom>
          <a:ln w="3810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2283D09D-F02C-420A-BF34-CED8E25577EE}"/>
              </a:ext>
            </a:extLst>
          </p:cNvPr>
          <p:cNvSpPr/>
          <p:nvPr/>
        </p:nvSpPr>
        <p:spPr>
          <a:xfrm>
            <a:off x="5269424" y="2273588"/>
            <a:ext cx="606637"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0" name="TextBox 19">
            <a:extLst>
              <a:ext uri="{FF2B5EF4-FFF2-40B4-BE49-F238E27FC236}">
                <a16:creationId xmlns:a16="http://schemas.microsoft.com/office/drawing/2014/main" id="{0EE911C5-10A8-417D-ABF8-3826A19667D4}"/>
              </a:ext>
            </a:extLst>
          </p:cNvPr>
          <p:cNvSpPr txBox="1"/>
          <p:nvPr/>
        </p:nvSpPr>
        <p:spPr>
          <a:xfrm>
            <a:off x="5182937" y="4185070"/>
            <a:ext cx="3790581" cy="715581"/>
          </a:xfrm>
          <a:prstGeom prst="rect">
            <a:avLst/>
          </a:prstGeom>
          <a:noFill/>
        </p:spPr>
        <p:txBody>
          <a:bodyPr wrap="square" rtlCol="0">
            <a:spAutoFit/>
          </a:bodyPr>
          <a:lstStyle/>
          <a:p>
            <a:r>
              <a:rPr lang="en-US" dirty="0"/>
              <a:t>Select the Interviews tab and use the arrow key to add the tab to the Selected Tabs section. Click Submit.</a:t>
            </a:r>
          </a:p>
        </p:txBody>
      </p:sp>
      <p:sp>
        <p:nvSpPr>
          <p:cNvPr id="21" name="Rectangle 20">
            <a:extLst>
              <a:ext uri="{FF2B5EF4-FFF2-40B4-BE49-F238E27FC236}">
                <a16:creationId xmlns:a16="http://schemas.microsoft.com/office/drawing/2014/main" id="{71F429F4-AABF-4759-816C-3F63F1EB8C8B}"/>
              </a:ext>
            </a:extLst>
          </p:cNvPr>
          <p:cNvSpPr/>
          <p:nvPr/>
        </p:nvSpPr>
        <p:spPr>
          <a:xfrm>
            <a:off x="5269424" y="3830821"/>
            <a:ext cx="356461"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2" name="TextBox 21">
            <a:extLst>
              <a:ext uri="{FF2B5EF4-FFF2-40B4-BE49-F238E27FC236}">
                <a16:creationId xmlns:a16="http://schemas.microsoft.com/office/drawing/2014/main" id="{4AA63622-F7DD-434A-BE18-9B706A6EC73C}"/>
              </a:ext>
            </a:extLst>
          </p:cNvPr>
          <p:cNvSpPr txBox="1"/>
          <p:nvPr/>
        </p:nvSpPr>
        <p:spPr>
          <a:xfrm>
            <a:off x="262178" y="4145270"/>
            <a:ext cx="4049336" cy="507831"/>
          </a:xfrm>
          <a:prstGeom prst="rect">
            <a:avLst/>
          </a:prstGeom>
          <a:noFill/>
        </p:spPr>
        <p:txBody>
          <a:bodyPr wrap="square" rtlCol="0">
            <a:spAutoFit/>
          </a:bodyPr>
          <a:lstStyle/>
          <a:p>
            <a:r>
              <a:rPr lang="en-US" b="1" u="sng" dirty="0"/>
              <a:t>Note: </a:t>
            </a:r>
            <a:r>
              <a:rPr lang="en-US" dirty="0"/>
              <a:t>Use the configure display icon        to choose the fields that should display in the grid view.</a:t>
            </a:r>
          </a:p>
        </p:txBody>
      </p:sp>
      <p:pic>
        <p:nvPicPr>
          <p:cNvPr id="23" name="Picture 22">
            <a:extLst>
              <a:ext uri="{FF2B5EF4-FFF2-40B4-BE49-F238E27FC236}">
                <a16:creationId xmlns:a16="http://schemas.microsoft.com/office/drawing/2014/main" id="{C8C0AD70-4B6C-4E26-BFE6-E7F28B0DE036}"/>
              </a:ext>
            </a:extLst>
          </p:cNvPr>
          <p:cNvPicPr>
            <a:picLocks noChangeAspect="1"/>
          </p:cNvPicPr>
          <p:nvPr/>
        </p:nvPicPr>
        <p:blipFill>
          <a:blip r:embed="rId4"/>
          <a:stretch>
            <a:fillRect/>
          </a:stretch>
        </p:blipFill>
        <p:spPr>
          <a:xfrm>
            <a:off x="3185434" y="4192270"/>
            <a:ext cx="215911" cy="196860"/>
          </a:xfrm>
          <a:prstGeom prst="rect">
            <a:avLst/>
          </a:prstGeom>
        </p:spPr>
      </p:pic>
    </p:spTree>
    <p:extLst>
      <p:ext uri="{BB962C8B-B14F-4D97-AF65-F5344CB8AC3E}">
        <p14:creationId xmlns:p14="http://schemas.microsoft.com/office/powerpoint/2010/main" val="408215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Set-up Home Page Tab</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680732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mj-lt"/>
              </a:rPr>
              <a:t>To-dos</a:t>
            </a:r>
          </a:p>
          <a:p>
            <a:pPr marL="285750" indent="-285750">
              <a:spcBef>
                <a:spcPts val="0"/>
              </a:spcBef>
              <a:buFont typeface="Arial" panose="020B0604020202020204" pitchFamily="34" charset="0"/>
              <a:buChar char="•"/>
            </a:pPr>
            <a:r>
              <a:rPr lang="en-US" dirty="0">
                <a:solidFill>
                  <a:schemeClr val="tx1"/>
                </a:solidFill>
                <a:latin typeface="+mj-lt"/>
              </a:rPr>
              <a:t>A user can create, manage, and track To-Dos associated with each interview.</a:t>
            </a:r>
          </a:p>
          <a:p>
            <a:pPr marL="285750" indent="-285750">
              <a:spcBef>
                <a:spcPts val="0"/>
              </a:spcBef>
              <a:buFont typeface="Arial" panose="020B0604020202020204" pitchFamily="34" charset="0"/>
              <a:buChar char="•"/>
            </a:pPr>
            <a:endParaRPr lang="en-US" dirty="0">
              <a:solidFill>
                <a:schemeClr val="tx1"/>
              </a:solidFill>
              <a:latin typeface="+mj-lt"/>
            </a:endParaRPr>
          </a:p>
          <a:p>
            <a:pPr marL="452437" lvl="3" indent="0">
              <a:spcBef>
                <a:spcPts val="0"/>
              </a:spcBef>
              <a:buNone/>
            </a:pPr>
            <a:r>
              <a:rPr lang="en-US" i="1" dirty="0">
                <a:solidFill>
                  <a:schemeClr val="tx1"/>
                </a:solidFill>
                <a:latin typeface="+mj-lt"/>
              </a:rPr>
              <a:t>BrassRing &gt; Candidates &gt; Manage Interviews</a:t>
            </a:r>
          </a:p>
          <a:p>
            <a:pPr>
              <a:spcBef>
                <a:spcPts val="0"/>
              </a:spcBef>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Default To-Do list:</a:t>
            </a:r>
          </a:p>
          <a:p>
            <a:pPr marL="682625" lvl="2" indent="-285750">
              <a:spcBef>
                <a:spcPts val="0"/>
              </a:spcBef>
              <a:buFont typeface="Courier New" panose="02070309020205020404" pitchFamily="49" charset="0"/>
              <a:buChar char="o"/>
            </a:pPr>
            <a:r>
              <a:rPr lang="en-US" dirty="0">
                <a:solidFill>
                  <a:schemeClr val="tx1"/>
                </a:solidFill>
                <a:latin typeface="+mj-lt"/>
              </a:rPr>
              <a:t>Arrange for Room</a:t>
            </a:r>
          </a:p>
          <a:p>
            <a:pPr marL="682625" lvl="2" indent="-285750">
              <a:spcBef>
                <a:spcPts val="0"/>
              </a:spcBef>
              <a:buFont typeface="Courier New" panose="02070309020205020404" pitchFamily="49" charset="0"/>
              <a:buChar char="o"/>
            </a:pPr>
            <a:r>
              <a:rPr lang="en-US" dirty="0">
                <a:solidFill>
                  <a:schemeClr val="tx1"/>
                </a:solidFill>
                <a:latin typeface="+mj-lt"/>
              </a:rPr>
              <a:t>Accommodation</a:t>
            </a:r>
          </a:p>
          <a:p>
            <a:pPr marL="682625" lvl="2" indent="-285750">
              <a:spcBef>
                <a:spcPts val="0"/>
              </a:spcBef>
              <a:buFont typeface="Courier New" panose="02070309020205020404" pitchFamily="49" charset="0"/>
              <a:buChar char="o"/>
            </a:pPr>
            <a:r>
              <a:rPr lang="en-US" dirty="0">
                <a:solidFill>
                  <a:schemeClr val="tx1"/>
                </a:solidFill>
                <a:latin typeface="+mj-lt"/>
              </a:rPr>
              <a:t>Web/Phone Meeting Details</a:t>
            </a:r>
          </a:p>
          <a:p>
            <a:pPr marL="682625" lvl="2" indent="-285750">
              <a:spcBef>
                <a:spcPts val="0"/>
              </a:spcBef>
              <a:buFont typeface="Courier New" panose="02070309020205020404" pitchFamily="49" charset="0"/>
              <a:buChar char="o"/>
            </a:pPr>
            <a:r>
              <a:rPr lang="en-US" dirty="0">
                <a:solidFill>
                  <a:schemeClr val="tx1"/>
                </a:solidFill>
                <a:latin typeface="+mj-lt"/>
              </a:rPr>
              <a:t>Travel</a:t>
            </a:r>
          </a:p>
          <a:p>
            <a:pPr marL="682625" lvl="2" indent="-285750">
              <a:spcBef>
                <a:spcPts val="0"/>
              </a:spcBef>
              <a:buFont typeface="Courier New" panose="02070309020205020404" pitchFamily="49" charset="0"/>
              <a:buChar char="o"/>
            </a:pPr>
            <a:r>
              <a:rPr lang="en-US" dirty="0">
                <a:solidFill>
                  <a:schemeClr val="tx1"/>
                </a:solidFill>
                <a:latin typeface="+mj-lt"/>
              </a:rPr>
              <a:t>Interview Agenda</a:t>
            </a:r>
          </a:p>
          <a:p>
            <a:pPr marL="682625" lvl="2" indent="-285750">
              <a:spcBef>
                <a:spcPts val="0"/>
              </a:spcBef>
              <a:buFont typeface="Courier New" panose="02070309020205020404" pitchFamily="49" charset="0"/>
              <a:buChar char="o"/>
            </a:pPr>
            <a:r>
              <a:rPr lang="en-US" dirty="0">
                <a:solidFill>
                  <a:schemeClr val="tx1"/>
                </a:solidFill>
                <a:latin typeface="+mj-lt"/>
              </a:rPr>
              <a:t>Security/Visitor Badge</a:t>
            </a:r>
          </a:p>
          <a:p>
            <a:pPr marL="682625" lvl="2" indent="-285750">
              <a:spcBef>
                <a:spcPts val="0"/>
              </a:spcBef>
              <a:buFont typeface="Courier New" panose="02070309020205020404" pitchFamily="49" charset="0"/>
              <a:buChar char="o"/>
            </a:pPr>
            <a:r>
              <a:rPr lang="en-US" dirty="0">
                <a:solidFill>
                  <a:schemeClr val="tx1"/>
                </a:solidFill>
                <a:latin typeface="+mj-lt"/>
              </a:rPr>
              <a:t>Post-Interview Assessment</a:t>
            </a:r>
          </a:p>
          <a:p>
            <a:pPr marL="682625" lvl="2" indent="-285750">
              <a:spcBef>
                <a:spcPts val="0"/>
              </a:spcBef>
              <a:buFont typeface="Courier New" panose="02070309020205020404" pitchFamily="49" charset="0"/>
              <a:buChar char="o"/>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The To-Do list can be customized.</a:t>
            </a:r>
          </a:p>
          <a:p>
            <a:pPr>
              <a:spcBef>
                <a:spcPts val="0"/>
              </a:spcBef>
            </a:pPr>
            <a:r>
              <a:rPr lang="en-US" dirty="0">
                <a:solidFill>
                  <a:schemeClr val="tx1"/>
                </a:solidFill>
                <a:latin typeface="+mj-lt"/>
              </a:rPr>
              <a:t> </a:t>
            </a:r>
          </a:p>
          <a:p>
            <a:pPr>
              <a:spcBef>
                <a:spcPts val="0"/>
              </a:spcBef>
            </a:pPr>
            <a:r>
              <a:rPr lang="en-US" dirty="0">
                <a:solidFill>
                  <a:schemeClr val="tx1"/>
                </a:solidFill>
                <a:latin typeface="+mj-lt"/>
              </a:rPr>
              <a:t>        </a:t>
            </a: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2792CAA6-E9ED-467A-B418-B152EB6EA5AA}"/>
              </a:ext>
            </a:extLst>
          </p:cNvPr>
          <p:cNvPicPr>
            <a:picLocks noChangeAspect="1"/>
          </p:cNvPicPr>
          <p:nvPr/>
        </p:nvPicPr>
        <p:blipFill>
          <a:blip r:embed="rId2"/>
          <a:stretch>
            <a:fillRect/>
          </a:stretch>
        </p:blipFill>
        <p:spPr>
          <a:xfrm>
            <a:off x="4135305" y="1916642"/>
            <a:ext cx="1413978" cy="2849979"/>
          </a:xfrm>
          <a:prstGeom prst="rect">
            <a:avLst/>
          </a:prstGeom>
          <a:ln>
            <a:solidFill>
              <a:schemeClr val="accent1"/>
            </a:solidFill>
          </a:ln>
        </p:spPr>
      </p:pic>
      <p:pic>
        <p:nvPicPr>
          <p:cNvPr id="9" name="Picture 8">
            <a:extLst>
              <a:ext uri="{FF2B5EF4-FFF2-40B4-BE49-F238E27FC236}">
                <a16:creationId xmlns:a16="http://schemas.microsoft.com/office/drawing/2014/main" id="{AFACD588-1CF3-4356-A9D3-4A7766C4CC86}"/>
              </a:ext>
            </a:extLst>
          </p:cNvPr>
          <p:cNvPicPr>
            <a:picLocks noChangeAspect="1"/>
          </p:cNvPicPr>
          <p:nvPr/>
        </p:nvPicPr>
        <p:blipFill>
          <a:blip r:embed="rId3"/>
          <a:stretch>
            <a:fillRect/>
          </a:stretch>
        </p:blipFill>
        <p:spPr>
          <a:xfrm>
            <a:off x="6161065" y="2051128"/>
            <a:ext cx="2794961" cy="2209530"/>
          </a:xfrm>
          <a:prstGeom prst="rect">
            <a:avLst/>
          </a:prstGeom>
          <a:ln>
            <a:solidFill>
              <a:schemeClr val="accent1"/>
            </a:solidFill>
          </a:ln>
        </p:spPr>
      </p:pic>
      <p:sp>
        <p:nvSpPr>
          <p:cNvPr id="5" name="Oval 4">
            <a:extLst>
              <a:ext uri="{FF2B5EF4-FFF2-40B4-BE49-F238E27FC236}">
                <a16:creationId xmlns:a16="http://schemas.microsoft.com/office/drawing/2014/main" id="{48B2E518-9B91-42E1-9368-7394149548EA}"/>
              </a:ext>
            </a:extLst>
          </p:cNvPr>
          <p:cNvSpPr/>
          <p:nvPr/>
        </p:nvSpPr>
        <p:spPr>
          <a:xfrm>
            <a:off x="4050514" y="4521998"/>
            <a:ext cx="1578769"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6A925166-7284-4277-8546-3A81B87B0514}"/>
              </a:ext>
            </a:extLst>
          </p:cNvPr>
          <p:cNvCxnSpPr/>
          <p:nvPr/>
        </p:nvCxnSpPr>
        <p:spPr>
          <a:xfrm>
            <a:off x="5629283" y="3155894"/>
            <a:ext cx="40718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7856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To-dos</a:t>
            </a:r>
          </a:p>
          <a:p>
            <a:pPr>
              <a:spcBef>
                <a:spcPts val="0"/>
              </a:spcBef>
            </a:pPr>
            <a:r>
              <a:rPr lang="en-US" dirty="0">
                <a:solidFill>
                  <a:schemeClr val="tx1"/>
                </a:solidFill>
              </a:rPr>
              <a:t>To customize the To-Dos list so that we can optimize our interview manager workflow:</a:t>
            </a:r>
          </a:p>
          <a:p>
            <a:pPr>
              <a:spcBef>
                <a:spcPts val="0"/>
              </a:spcBef>
            </a:pPr>
            <a:endParaRPr lang="en-US" dirty="0">
              <a:solidFill>
                <a:schemeClr val="tx1"/>
              </a:solidFill>
              <a:latin typeface="IBM Plex Sans" panose="020B0503050000000000" pitchFamily="34" charset="0"/>
            </a:endParaRPr>
          </a:p>
          <a:p>
            <a:pPr marL="457200" lvl="3" indent="0">
              <a:spcBef>
                <a:spcPts val="0"/>
              </a:spcBef>
              <a:buNone/>
            </a:pPr>
            <a:r>
              <a:rPr lang="en-US" i="1" dirty="0">
                <a:solidFill>
                  <a:schemeClr val="tx1"/>
                </a:solidFill>
                <a:latin typeface="IBM Plex Sans" panose="020B0503050000000000" pitchFamily="34" charset="0"/>
              </a:rPr>
              <a:t>Workbench &gt; </a:t>
            </a:r>
            <a:r>
              <a:rPr lang="en-US" i="1" dirty="0">
                <a:solidFill>
                  <a:schemeClr val="tx1"/>
                </a:solidFill>
              </a:rPr>
              <a:t>Tools &gt; Interview Manager &gt; Manage To-Dos </a:t>
            </a:r>
          </a:p>
          <a:p>
            <a:pPr>
              <a:spcBef>
                <a:spcPts val="0"/>
              </a:spcBef>
            </a:pPr>
            <a:endParaRPr lang="en-US" i="1" dirty="0">
              <a:solidFill>
                <a:schemeClr val="tx1"/>
              </a:solidFill>
              <a:latin typeface="IBM Plex Sans" panose="020B0503050000000000" pitchFamily="34" charset="0"/>
            </a:endParaRPr>
          </a:p>
          <a:p>
            <a:pPr>
              <a:spcBef>
                <a:spcPts val="0"/>
              </a:spcBef>
            </a:pPr>
            <a:endParaRPr lang="en-US" i="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BA39379-5ABE-414A-8E1D-1A6548C3D0CB}"/>
              </a:ext>
            </a:extLst>
          </p:cNvPr>
          <p:cNvPicPr>
            <a:picLocks noChangeAspect="1"/>
          </p:cNvPicPr>
          <p:nvPr/>
        </p:nvPicPr>
        <p:blipFill>
          <a:blip r:embed="rId2"/>
          <a:stretch>
            <a:fillRect/>
          </a:stretch>
        </p:blipFill>
        <p:spPr>
          <a:xfrm>
            <a:off x="1038286" y="2257425"/>
            <a:ext cx="7067427" cy="1935949"/>
          </a:xfrm>
          <a:prstGeom prst="rect">
            <a:avLst/>
          </a:prstGeom>
          <a:ln>
            <a:solidFill>
              <a:schemeClr val="accent1"/>
            </a:solidFill>
          </a:ln>
        </p:spPr>
      </p:pic>
    </p:spTree>
    <p:extLst>
      <p:ext uri="{BB962C8B-B14F-4D97-AF65-F5344CB8AC3E}">
        <p14:creationId xmlns:p14="http://schemas.microsoft.com/office/powerpoint/2010/main" val="3983735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To-Dos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575578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spcAft>
                <a:spcPts val="600"/>
              </a:spcAft>
              <a:buFont typeface="Arial" panose="020B0604020202020204" pitchFamily="34" charset="0"/>
              <a:buChar char="•"/>
            </a:pPr>
            <a:r>
              <a:rPr lang="en-US" sz="1600" dirty="0">
                <a:solidFill>
                  <a:schemeClr val="tx1"/>
                </a:solidFill>
                <a:latin typeface="+mj-lt"/>
              </a:rPr>
              <a:t>The Interview Manager allows users to look up the real-time availability of BrassRing users based on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mj-lt"/>
              </a:rPr>
              <a:t>Calendar Integration can be configured in Workbench</a:t>
            </a:r>
          </a:p>
          <a:p>
            <a:pPr marL="285750" indent="-285750">
              <a:spcBef>
                <a:spcPts val="0"/>
              </a:spcBef>
              <a:buFont typeface="Arial" panose="020B0604020202020204" pitchFamily="34" charset="0"/>
              <a:buChar char="•"/>
            </a:pPr>
            <a:r>
              <a:rPr lang="en-US" sz="1600" dirty="0">
                <a:solidFill>
                  <a:schemeClr val="tx1"/>
                </a:solidFill>
                <a:latin typeface="+mj-lt"/>
              </a:rPr>
              <a:t>If Basic Calendar Integration is set-up, the </a:t>
            </a:r>
            <a:r>
              <a:rPr lang="en-US" sz="1600" i="1" dirty="0">
                <a:solidFill>
                  <a:schemeClr val="tx1"/>
                </a:solidFill>
                <a:latin typeface="+mj-lt"/>
              </a:rPr>
              <a:t>“Connect your calendar” </a:t>
            </a:r>
            <a:r>
              <a:rPr lang="en-US" sz="1600" dirty="0">
                <a:solidFill>
                  <a:schemeClr val="tx1"/>
                </a:solidFill>
                <a:latin typeface="+mj-lt"/>
              </a:rPr>
              <a:t>link from the Manage Schedules page allows the users to access their Office 365 account and give consent to the BrassRing application to access their calendars.   </a:t>
            </a: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a:spcBef>
                <a:spcPts val="0"/>
              </a:spcBef>
            </a:pPr>
            <a:r>
              <a:rPr lang="en-US" sz="1600" u="sng" dirty="0">
                <a:solidFill>
                  <a:schemeClr val="tx1"/>
                </a:solidFill>
                <a:latin typeface="+mj-lt"/>
              </a:rPr>
              <a:t>Note:</a:t>
            </a:r>
            <a:r>
              <a:rPr lang="en-US" sz="1600" dirty="0">
                <a:solidFill>
                  <a:schemeClr val="tx1"/>
                </a:solidFill>
                <a:latin typeface="+mj-lt"/>
              </a:rPr>
              <a:t> The calendar integration is not required in order to use Interview Manager.</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44CA7B8F-470A-490E-B572-30BE2E00D3D8}"/>
              </a:ext>
            </a:extLst>
          </p:cNvPr>
          <p:cNvPicPr>
            <a:picLocks noChangeAspect="1"/>
          </p:cNvPicPr>
          <p:nvPr/>
        </p:nvPicPr>
        <p:blipFill>
          <a:blip r:embed="rId3"/>
          <a:stretch>
            <a:fillRect/>
          </a:stretch>
        </p:blipFill>
        <p:spPr>
          <a:xfrm>
            <a:off x="634584" y="2841348"/>
            <a:ext cx="8143875" cy="1198934"/>
          </a:xfrm>
          <a:prstGeom prst="rect">
            <a:avLst/>
          </a:prstGeom>
          <a:ln>
            <a:solidFill>
              <a:schemeClr val="accent1"/>
            </a:solidFill>
          </a:ln>
        </p:spPr>
      </p:pic>
      <p:sp>
        <p:nvSpPr>
          <p:cNvPr id="12" name="Oval 11">
            <a:extLst>
              <a:ext uri="{FF2B5EF4-FFF2-40B4-BE49-F238E27FC236}">
                <a16:creationId xmlns:a16="http://schemas.microsoft.com/office/drawing/2014/main" id="{D46C8EC6-AFE6-48CB-86E5-3759C6C467DE}"/>
              </a:ext>
            </a:extLst>
          </p:cNvPr>
          <p:cNvSpPr/>
          <p:nvPr/>
        </p:nvSpPr>
        <p:spPr>
          <a:xfrm>
            <a:off x="7456769" y="2869905"/>
            <a:ext cx="1578769"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80340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221456"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a:spcBef>
                <a:spcPts val="0"/>
              </a:spcBef>
              <a:spcAft>
                <a:spcPts val="600"/>
              </a:spcAft>
            </a:pPr>
            <a:r>
              <a:rPr lang="en-US" i="1" dirty="0">
                <a:solidFill>
                  <a:schemeClr val="tx1"/>
                </a:solidFill>
                <a:latin typeface="+mn-lt"/>
              </a:rPr>
              <a:t>Workbench &gt; Tools &gt; Interview Manager &gt; Calendar Integration</a:t>
            </a:r>
            <a:r>
              <a:rPr lang="en-US" i="1" dirty="0">
                <a:solidFill>
                  <a:schemeClr val="tx1"/>
                </a:solidFill>
              </a:rPr>
              <a:t> </a:t>
            </a: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5D975E2D-4A01-4BBA-B833-0293C6D52997}"/>
              </a:ext>
            </a:extLst>
          </p:cNvPr>
          <p:cNvPicPr>
            <a:picLocks noChangeAspect="1"/>
          </p:cNvPicPr>
          <p:nvPr/>
        </p:nvPicPr>
        <p:blipFill>
          <a:blip r:embed="rId2"/>
          <a:stretch>
            <a:fillRect/>
          </a:stretch>
        </p:blipFill>
        <p:spPr>
          <a:xfrm>
            <a:off x="157834" y="1728713"/>
            <a:ext cx="2291546" cy="2368840"/>
          </a:xfrm>
          <a:prstGeom prst="rect">
            <a:avLst/>
          </a:prstGeom>
          <a:ln>
            <a:solidFill>
              <a:schemeClr val="accent1"/>
            </a:solidFill>
          </a:ln>
        </p:spPr>
      </p:pic>
      <p:pic>
        <p:nvPicPr>
          <p:cNvPr id="8" name="Picture 7">
            <a:extLst>
              <a:ext uri="{FF2B5EF4-FFF2-40B4-BE49-F238E27FC236}">
                <a16:creationId xmlns:a16="http://schemas.microsoft.com/office/drawing/2014/main" id="{A84266B9-1AAE-4A75-B722-455A4F32E1F6}"/>
              </a:ext>
            </a:extLst>
          </p:cNvPr>
          <p:cNvPicPr>
            <a:picLocks noChangeAspect="1"/>
          </p:cNvPicPr>
          <p:nvPr/>
        </p:nvPicPr>
        <p:blipFill>
          <a:blip r:embed="rId3"/>
          <a:stretch>
            <a:fillRect/>
          </a:stretch>
        </p:blipFill>
        <p:spPr>
          <a:xfrm>
            <a:off x="2858419" y="1728713"/>
            <a:ext cx="2372052" cy="2519613"/>
          </a:xfrm>
          <a:prstGeom prst="rect">
            <a:avLst/>
          </a:prstGeom>
          <a:ln>
            <a:solidFill>
              <a:schemeClr val="accent1"/>
            </a:solidFill>
          </a:ln>
        </p:spPr>
      </p:pic>
      <p:sp>
        <p:nvSpPr>
          <p:cNvPr id="10" name="TextBox 9">
            <a:extLst>
              <a:ext uri="{FF2B5EF4-FFF2-40B4-BE49-F238E27FC236}">
                <a16:creationId xmlns:a16="http://schemas.microsoft.com/office/drawing/2014/main" id="{53E4CE95-68E0-40D8-A775-F3A991DCA98A}"/>
              </a:ext>
            </a:extLst>
          </p:cNvPr>
          <p:cNvSpPr txBox="1"/>
          <p:nvPr/>
        </p:nvSpPr>
        <p:spPr>
          <a:xfrm>
            <a:off x="5322480" y="1161342"/>
            <a:ext cx="3600064" cy="3708708"/>
          </a:xfrm>
          <a:prstGeom prst="rect">
            <a:avLst/>
          </a:prstGeom>
          <a:noFill/>
        </p:spPr>
        <p:txBody>
          <a:bodyPr wrap="square" rtlCol="0">
            <a:spAutoFit/>
          </a:bodyPr>
          <a:lstStyle/>
          <a:p>
            <a:r>
              <a:rPr lang="en-US" sz="1300" b="1" dirty="0"/>
              <a:t>None</a:t>
            </a:r>
            <a:r>
              <a:rPr lang="en-US" sz="1300" dirty="0"/>
              <a:t> – No access to users’ calendars. </a:t>
            </a:r>
            <a:endParaRPr lang="en-US" sz="1300" b="1" dirty="0"/>
          </a:p>
          <a:p>
            <a:endParaRPr lang="en-US" sz="1300" b="1" dirty="0"/>
          </a:p>
          <a:p>
            <a:r>
              <a:rPr lang="en-US" sz="1300" b="1" dirty="0"/>
              <a:t>Basic</a:t>
            </a:r>
            <a:r>
              <a:rPr lang="en-US" sz="1300" dirty="0"/>
              <a:t> –BrassRing provides an inbuilt Office 365 app to validate the integration. For Staging use, it is only intended for testing and validating the integration by connecting to the organization’s Office 365 calendar, giving consent to the BrassRing app, and getting the free or busy schedule of the users in their organization.</a:t>
            </a:r>
          </a:p>
          <a:p>
            <a:endParaRPr lang="en-US" sz="1400" dirty="0"/>
          </a:p>
          <a:p>
            <a:r>
              <a:rPr lang="en-US" sz="1300" b="1" dirty="0"/>
              <a:t>Advanced</a:t>
            </a:r>
            <a:r>
              <a:rPr lang="en-US" sz="1300" dirty="0"/>
              <a:t> - For Production use, clients should register their own app in Microsoft Azure Portal and then enter the App Key and App Secret in Workbench. With the Advanced configuration, the client has an option to decide between User Consent or Admin Consent for the app. </a:t>
            </a:r>
          </a:p>
        </p:txBody>
      </p:sp>
      <p:cxnSp>
        <p:nvCxnSpPr>
          <p:cNvPr id="9" name="Straight Arrow Connector 8">
            <a:extLst>
              <a:ext uri="{FF2B5EF4-FFF2-40B4-BE49-F238E27FC236}">
                <a16:creationId xmlns:a16="http://schemas.microsoft.com/office/drawing/2014/main" id="{CDCEFA9B-117C-4B75-86EB-87EAC1DA37FE}"/>
              </a:ext>
            </a:extLst>
          </p:cNvPr>
          <p:cNvCxnSpPr>
            <a:cxnSpLocks/>
          </p:cNvCxnSpPr>
          <p:nvPr/>
        </p:nvCxnSpPr>
        <p:spPr>
          <a:xfrm>
            <a:off x="2541389" y="2913133"/>
            <a:ext cx="273251"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623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Admin</a:t>
            </a:r>
          </a:p>
        </p:txBody>
      </p:sp>
      <p:sp>
        <p:nvSpPr>
          <p:cNvPr id="3" name="Content Placeholder 2"/>
          <p:cNvSpPr>
            <a:spLocks noGrp="1"/>
          </p:cNvSpPr>
          <p:nvPr>
            <p:ph idx="1"/>
          </p:nvPr>
        </p:nvSpPr>
        <p:spPr>
          <a:xfrm>
            <a:off x="216977" y="809204"/>
            <a:ext cx="8818564"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 - Basic</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2DB4168B-F531-4C9B-A353-35389661AF9A}"/>
              </a:ext>
            </a:extLst>
          </p:cNvPr>
          <p:cNvSpPr txBox="1"/>
          <p:nvPr/>
        </p:nvSpPr>
        <p:spPr>
          <a:xfrm>
            <a:off x="227282" y="1128668"/>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3" name="TextBox 12">
            <a:extLst>
              <a:ext uri="{FF2B5EF4-FFF2-40B4-BE49-F238E27FC236}">
                <a16:creationId xmlns:a16="http://schemas.microsoft.com/office/drawing/2014/main" id="{99A92362-2638-4A05-BB77-DEA61643CF8F}"/>
              </a:ext>
            </a:extLst>
          </p:cNvPr>
          <p:cNvSpPr txBox="1"/>
          <p:nvPr/>
        </p:nvSpPr>
        <p:spPr>
          <a:xfrm>
            <a:off x="5140217" y="1110162"/>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5" name="Picture 4">
            <a:extLst>
              <a:ext uri="{FF2B5EF4-FFF2-40B4-BE49-F238E27FC236}">
                <a16:creationId xmlns:a16="http://schemas.microsoft.com/office/drawing/2014/main" id="{18E62929-C3AD-4A2B-A523-FBC5B4E170DC}"/>
              </a:ext>
            </a:extLst>
          </p:cNvPr>
          <p:cNvPicPr>
            <a:picLocks noChangeAspect="1"/>
          </p:cNvPicPr>
          <p:nvPr/>
        </p:nvPicPr>
        <p:blipFill>
          <a:blip r:embed="rId3"/>
          <a:stretch>
            <a:fillRect/>
          </a:stretch>
        </p:blipFill>
        <p:spPr>
          <a:xfrm>
            <a:off x="1354628" y="3881201"/>
            <a:ext cx="6024846" cy="906189"/>
          </a:xfrm>
          <a:prstGeom prst="rect">
            <a:avLst/>
          </a:prstGeom>
          <a:ln>
            <a:solidFill>
              <a:schemeClr val="accent1"/>
            </a:solidFill>
          </a:ln>
        </p:spPr>
      </p:pic>
      <p:sp>
        <p:nvSpPr>
          <p:cNvPr id="14" name="TextBox 13">
            <a:extLst>
              <a:ext uri="{FF2B5EF4-FFF2-40B4-BE49-F238E27FC236}">
                <a16:creationId xmlns:a16="http://schemas.microsoft.com/office/drawing/2014/main" id="{CFAC0646-99CE-476D-9539-9E881960994B}"/>
              </a:ext>
            </a:extLst>
          </p:cNvPr>
          <p:cNvSpPr txBox="1"/>
          <p:nvPr/>
        </p:nvSpPr>
        <p:spPr>
          <a:xfrm>
            <a:off x="915148" y="385849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pic>
        <p:nvPicPr>
          <p:cNvPr id="15" name="Picture 14">
            <a:extLst>
              <a:ext uri="{FF2B5EF4-FFF2-40B4-BE49-F238E27FC236}">
                <a16:creationId xmlns:a16="http://schemas.microsoft.com/office/drawing/2014/main" id="{B2935D05-FA88-4562-857B-E2EEC41AD2CE}"/>
              </a:ext>
            </a:extLst>
          </p:cNvPr>
          <p:cNvPicPr>
            <a:picLocks noChangeAspect="1"/>
          </p:cNvPicPr>
          <p:nvPr/>
        </p:nvPicPr>
        <p:blipFill>
          <a:blip r:embed="rId4"/>
          <a:stretch>
            <a:fillRect/>
          </a:stretch>
        </p:blipFill>
        <p:spPr>
          <a:xfrm>
            <a:off x="5496913" y="1136620"/>
            <a:ext cx="1565646" cy="2565554"/>
          </a:xfrm>
          <a:prstGeom prst="rect">
            <a:avLst/>
          </a:prstGeom>
          <a:ln>
            <a:solidFill>
              <a:schemeClr val="accent1"/>
            </a:solidFill>
          </a:ln>
        </p:spPr>
      </p:pic>
      <p:sp>
        <p:nvSpPr>
          <p:cNvPr id="16" name="Oval 15">
            <a:extLst>
              <a:ext uri="{FF2B5EF4-FFF2-40B4-BE49-F238E27FC236}">
                <a16:creationId xmlns:a16="http://schemas.microsoft.com/office/drawing/2014/main" id="{4E624E34-23D5-4E3B-AD2D-778DA0D2E3FC}"/>
              </a:ext>
            </a:extLst>
          </p:cNvPr>
          <p:cNvSpPr/>
          <p:nvPr/>
        </p:nvSpPr>
        <p:spPr>
          <a:xfrm>
            <a:off x="5800705" y="3858495"/>
            <a:ext cx="1671133" cy="300082"/>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7" name="TextBox 16">
            <a:extLst>
              <a:ext uri="{FF2B5EF4-FFF2-40B4-BE49-F238E27FC236}">
                <a16:creationId xmlns:a16="http://schemas.microsoft.com/office/drawing/2014/main" id="{FB8C21A9-79FC-4B02-97CC-DC7FD99AD6E5}"/>
              </a:ext>
            </a:extLst>
          </p:cNvPr>
          <p:cNvSpPr txBox="1"/>
          <p:nvPr/>
        </p:nvSpPr>
        <p:spPr>
          <a:xfrm>
            <a:off x="810468" y="2859437"/>
            <a:ext cx="2126461" cy="300082"/>
          </a:xfrm>
          <a:prstGeom prst="rect">
            <a:avLst/>
          </a:prstGeom>
          <a:noFill/>
        </p:spPr>
        <p:txBody>
          <a:bodyPr wrap="square" rtlCol="0">
            <a:spAutoFit/>
          </a:bodyPr>
          <a:lstStyle/>
          <a:p>
            <a:endParaRPr lang="en-US" dirty="0"/>
          </a:p>
        </p:txBody>
      </p:sp>
      <p:pic>
        <p:nvPicPr>
          <p:cNvPr id="18" name="Picture 17">
            <a:extLst>
              <a:ext uri="{FF2B5EF4-FFF2-40B4-BE49-F238E27FC236}">
                <a16:creationId xmlns:a16="http://schemas.microsoft.com/office/drawing/2014/main" id="{E65E0569-B8EB-427C-930A-BD7A7E2DCED3}"/>
              </a:ext>
            </a:extLst>
          </p:cNvPr>
          <p:cNvPicPr>
            <a:picLocks noChangeAspect="1"/>
          </p:cNvPicPr>
          <p:nvPr/>
        </p:nvPicPr>
        <p:blipFill>
          <a:blip r:embed="rId5"/>
          <a:stretch>
            <a:fillRect/>
          </a:stretch>
        </p:blipFill>
        <p:spPr>
          <a:xfrm>
            <a:off x="686597" y="1136620"/>
            <a:ext cx="2181316" cy="1783294"/>
          </a:xfrm>
          <a:prstGeom prst="rect">
            <a:avLst/>
          </a:prstGeom>
          <a:ln>
            <a:solidFill>
              <a:schemeClr val="accent1"/>
            </a:solidFill>
          </a:ln>
        </p:spPr>
      </p:pic>
      <p:sp>
        <p:nvSpPr>
          <p:cNvPr id="19" name="TextBox 18">
            <a:extLst>
              <a:ext uri="{FF2B5EF4-FFF2-40B4-BE49-F238E27FC236}">
                <a16:creationId xmlns:a16="http://schemas.microsoft.com/office/drawing/2014/main" id="{7B44FA92-A485-4719-B268-41B3DF6F98B8}"/>
              </a:ext>
            </a:extLst>
          </p:cNvPr>
          <p:cNvSpPr txBox="1"/>
          <p:nvPr/>
        </p:nvSpPr>
        <p:spPr>
          <a:xfrm>
            <a:off x="2867914" y="1190845"/>
            <a:ext cx="2254276" cy="1131079"/>
          </a:xfrm>
          <a:prstGeom prst="rect">
            <a:avLst/>
          </a:prstGeom>
          <a:noFill/>
        </p:spPr>
        <p:txBody>
          <a:bodyPr wrap="square" rtlCol="0">
            <a:spAutoFit/>
          </a:bodyPr>
          <a:lstStyle/>
          <a:p>
            <a:r>
              <a:rPr lang="en-US" dirty="0"/>
              <a:t>User logs in using Office 365 credentials. This login URL can be configured in Workbench with the Advanced configuration.</a:t>
            </a:r>
          </a:p>
        </p:txBody>
      </p:sp>
      <p:sp>
        <p:nvSpPr>
          <p:cNvPr id="20" name="TextBox 19">
            <a:extLst>
              <a:ext uri="{FF2B5EF4-FFF2-40B4-BE49-F238E27FC236}">
                <a16:creationId xmlns:a16="http://schemas.microsoft.com/office/drawing/2014/main" id="{2DDA72B4-45AD-42DD-96BD-ABB7D72EEF40}"/>
              </a:ext>
            </a:extLst>
          </p:cNvPr>
          <p:cNvSpPr txBox="1"/>
          <p:nvPr/>
        </p:nvSpPr>
        <p:spPr>
          <a:xfrm>
            <a:off x="7031316" y="1190845"/>
            <a:ext cx="2254276" cy="715581"/>
          </a:xfrm>
          <a:prstGeom prst="rect">
            <a:avLst/>
          </a:prstGeom>
          <a:noFill/>
        </p:spPr>
        <p:txBody>
          <a:bodyPr wrap="square" rtlCol="0">
            <a:spAutoFit/>
          </a:bodyPr>
          <a:lstStyle/>
          <a:p>
            <a:r>
              <a:rPr lang="en-US" dirty="0"/>
              <a:t>User gives consent to allow to read calendar from BrassRing.</a:t>
            </a:r>
          </a:p>
        </p:txBody>
      </p:sp>
      <p:sp>
        <p:nvSpPr>
          <p:cNvPr id="21" name="TextBox 20">
            <a:extLst>
              <a:ext uri="{FF2B5EF4-FFF2-40B4-BE49-F238E27FC236}">
                <a16:creationId xmlns:a16="http://schemas.microsoft.com/office/drawing/2014/main" id="{892992B8-FBA3-46AE-B3EF-2846714E2F48}"/>
              </a:ext>
            </a:extLst>
          </p:cNvPr>
          <p:cNvSpPr txBox="1"/>
          <p:nvPr/>
        </p:nvSpPr>
        <p:spPr>
          <a:xfrm>
            <a:off x="1354628" y="3324605"/>
            <a:ext cx="3863569" cy="507831"/>
          </a:xfrm>
          <a:prstGeom prst="rect">
            <a:avLst/>
          </a:prstGeom>
          <a:noFill/>
        </p:spPr>
        <p:txBody>
          <a:bodyPr wrap="square" rtlCol="0">
            <a:spAutoFit/>
          </a:bodyPr>
          <a:lstStyle/>
          <a:p>
            <a:r>
              <a:rPr lang="en-US" dirty="0"/>
              <a:t>Connect your calendar label changes to Signed in to Office 365 Calendar. </a:t>
            </a:r>
          </a:p>
        </p:txBody>
      </p:sp>
    </p:spTree>
    <p:extLst>
      <p:ext uri="{BB962C8B-B14F-4D97-AF65-F5344CB8AC3E}">
        <p14:creationId xmlns:p14="http://schemas.microsoft.com/office/powerpoint/2010/main" val="2784313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Calendar Integration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14421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377505" y="809204"/>
            <a:ext cx="8658035" cy="3894532"/>
          </a:xfrm>
        </p:spPr>
        <p:txBody>
          <a:bodyPr>
            <a:normAutofit lnSpcReduction="10000"/>
          </a:bodyPr>
          <a:lstStyle/>
          <a:p>
            <a:pPr marL="285750" indent="-285750">
              <a:spcBef>
                <a:spcPts val="0"/>
              </a:spcBef>
              <a:spcAft>
                <a:spcPts val="600"/>
              </a:spcAft>
              <a:buFont typeface="Arial" panose="020B0604020202020204" pitchFamily="34" charset="0"/>
              <a:buChar char="•"/>
            </a:pPr>
            <a:r>
              <a:rPr lang="en-US" b="1" dirty="0">
                <a:solidFill>
                  <a:schemeClr val="tx1"/>
                </a:solidFill>
              </a:rPr>
              <a:t>Is it possible to use the interview manager without the calendar integration? </a:t>
            </a:r>
            <a:r>
              <a:rPr lang="en-US" dirty="0">
                <a:solidFill>
                  <a:schemeClr val="tx1"/>
                </a:solidFill>
              </a:rPr>
              <a:t>Yes, the calendar is not required in order to use Interview Manager.</a:t>
            </a:r>
          </a:p>
          <a:p>
            <a:pPr marL="283464" lvl="1" indent="-283464">
              <a:spcBef>
                <a:spcPts val="0"/>
              </a:spcBef>
              <a:spcAft>
                <a:spcPts val="600"/>
              </a:spcAft>
              <a:buFont typeface="Arial" panose="020B0604020202020204" pitchFamily="34" charset="0"/>
              <a:buChar char="•"/>
            </a:pPr>
            <a:r>
              <a:rPr lang="en-US" b="1" dirty="0">
                <a:solidFill>
                  <a:schemeClr val="tx1"/>
                </a:solidFill>
              </a:rPr>
              <a:t>If the interview is with a hiring manager, do they need to have access to BrassRing?  </a:t>
            </a:r>
            <a:r>
              <a:rPr lang="en-US" dirty="0">
                <a:solidFill>
                  <a:schemeClr val="tx1"/>
                </a:solidFill>
              </a:rPr>
              <a:t>No, they do not need to have access to BrassRing.</a:t>
            </a:r>
          </a:p>
          <a:p>
            <a:pPr marL="283464" lvl="1" indent="-283464">
              <a:spcBef>
                <a:spcPts val="0"/>
              </a:spcBef>
              <a:spcAft>
                <a:spcPts val="600"/>
              </a:spcAft>
              <a:buFont typeface="Arial" panose="020B0604020202020204" pitchFamily="34" charset="0"/>
              <a:buChar char="•"/>
            </a:pPr>
            <a:r>
              <a:rPr lang="en-US" b="1" dirty="0">
                <a:solidFill>
                  <a:schemeClr val="tx1"/>
                </a:solidFill>
              </a:rPr>
              <a:t>Does the Interviewer need to be a BrassRing user? </a:t>
            </a:r>
            <a:r>
              <a:rPr lang="en-US" dirty="0">
                <a:solidFill>
                  <a:schemeClr val="tx1"/>
                </a:solidFill>
              </a:rPr>
              <a:t>No, the interviewer can be a non-system user. </a:t>
            </a:r>
          </a:p>
          <a:p>
            <a:pPr marL="283464" lvl="1" indent="-283464">
              <a:spcBef>
                <a:spcPts val="0"/>
              </a:spcBef>
              <a:spcAft>
                <a:spcPts val="600"/>
              </a:spcAft>
              <a:buFont typeface="Arial" panose="020B0604020202020204" pitchFamily="34" charset="0"/>
              <a:buChar char="•"/>
            </a:pPr>
            <a:r>
              <a:rPr lang="en-US" b="1" dirty="0">
                <a:solidFill>
                  <a:schemeClr val="tx1"/>
                </a:solidFill>
              </a:rPr>
              <a:t>When creating an interview, does the ‘Done’ button save the interview in draft mode?</a:t>
            </a:r>
            <a:r>
              <a:rPr lang="en-US" dirty="0">
                <a:solidFill>
                  <a:schemeClr val="tx1"/>
                </a:solidFill>
              </a:rPr>
              <a:t> No. It saves the interview details. It doesn’t send the interview communication. </a:t>
            </a:r>
          </a:p>
          <a:p>
            <a:pPr marL="283464" lvl="1" indent="-283464">
              <a:spcBef>
                <a:spcPts val="0"/>
              </a:spcBef>
              <a:spcAft>
                <a:spcPts val="600"/>
              </a:spcAft>
              <a:buFont typeface="Arial" panose="020B0604020202020204" pitchFamily="34" charset="0"/>
              <a:buChar char="•"/>
            </a:pPr>
            <a:r>
              <a:rPr lang="en-US" b="1" dirty="0">
                <a:solidFill>
                  <a:schemeClr val="tx1"/>
                </a:solidFill>
              </a:rPr>
              <a:t>Can the file attachment feature be turned off? </a:t>
            </a:r>
            <a:r>
              <a:rPr lang="en-US" dirty="0">
                <a:solidFill>
                  <a:schemeClr val="tx1"/>
                </a:solidFill>
              </a:rPr>
              <a:t>No, not at this time. </a:t>
            </a:r>
          </a:p>
          <a:p>
            <a:pPr marL="283464" lvl="1" indent="-283464">
              <a:spcBef>
                <a:spcPts val="0"/>
              </a:spcBef>
              <a:spcAft>
                <a:spcPts val="600"/>
              </a:spcAft>
              <a:buFont typeface="Arial" panose="020B0604020202020204" pitchFamily="34" charset="0"/>
              <a:buChar char="•"/>
            </a:pPr>
            <a:r>
              <a:rPr lang="en-US" b="1" dirty="0">
                <a:solidFill>
                  <a:schemeClr val="tx1"/>
                </a:solidFill>
              </a:rPr>
              <a:t>Can the optional comments be turned off? </a:t>
            </a:r>
            <a:r>
              <a:rPr lang="en-US" dirty="0">
                <a:solidFill>
                  <a:schemeClr val="tx1"/>
                </a:solidFill>
              </a:rPr>
              <a:t>No, this is part of the standard Interview Manager screen.</a:t>
            </a:r>
          </a:p>
          <a:p>
            <a:pPr marL="285750" indent="-285750">
              <a:spcBef>
                <a:spcPts val="0"/>
              </a:spcBef>
              <a:spcAft>
                <a:spcPts val="600"/>
              </a:spcAft>
              <a:buFont typeface="Arial" panose="020B0604020202020204" pitchFamily="34" charset="0"/>
              <a:buChar char="•"/>
            </a:pPr>
            <a:r>
              <a:rPr lang="en-US" b="1" dirty="0">
                <a:solidFill>
                  <a:schemeClr val="tx1"/>
                </a:solidFill>
                <a:latin typeface="HelvNeue for IBM" panose="020B0604020202020204"/>
              </a:rPr>
              <a:t>If the interview is expired, does that mean the interview date has come and gone? </a:t>
            </a:r>
            <a:r>
              <a:rPr lang="en-US" dirty="0">
                <a:solidFill>
                  <a:schemeClr val="tx1"/>
                </a:solidFill>
                <a:latin typeface="HelvNeue for IBM" panose="020B0604020202020204"/>
              </a:rPr>
              <a:t>Yes, and there were also no responses to the invite. </a:t>
            </a:r>
          </a:p>
          <a:p>
            <a:pPr marL="285750" indent="-285750">
              <a:spcBef>
                <a:spcPts val="0"/>
              </a:spcBef>
              <a:spcAft>
                <a:spcPts val="600"/>
              </a:spcAft>
              <a:buFont typeface="Arial" panose="020B0604020202020204" pitchFamily="34" charset="0"/>
              <a:buChar char="•"/>
            </a:pPr>
            <a:r>
              <a:rPr lang="en-US" b="1" dirty="0">
                <a:solidFill>
                  <a:schemeClr val="tx1"/>
                </a:solidFill>
              </a:rPr>
              <a:t>Can you have a mix of phone and in-person interviews? </a:t>
            </a:r>
            <a:r>
              <a:rPr lang="en-US" dirty="0">
                <a:solidFill>
                  <a:schemeClr val="tx1"/>
                </a:solidFill>
              </a:rPr>
              <a:t>No, you can’t mix interview types at this time.</a:t>
            </a:r>
          </a:p>
          <a:p>
            <a:pPr marL="285750" indent="-285750">
              <a:spcBef>
                <a:spcPts val="0"/>
              </a:spcBef>
              <a:spcAft>
                <a:spcPts val="600"/>
              </a:spcAft>
              <a:buFont typeface="Arial" panose="020B0604020202020204" pitchFamily="34" charset="0"/>
              <a:buChar char="•"/>
            </a:pPr>
            <a:r>
              <a:rPr lang="en-US" b="1" dirty="0">
                <a:solidFill>
                  <a:schemeClr val="tx1"/>
                </a:solidFill>
              </a:rPr>
              <a:t>Do all Interviewers need the Office 365 or only the coordinator? </a:t>
            </a:r>
            <a:r>
              <a:rPr lang="en-US" dirty="0">
                <a:solidFill>
                  <a:schemeClr val="tx1"/>
                </a:solidFill>
              </a:rPr>
              <a:t>All users would need Office 365 or Google to use the calendar integration. Typically an organization consistently uses the same email client.</a:t>
            </a:r>
          </a:p>
          <a:p>
            <a:pPr marL="285750" indent="-285750">
              <a:spcBef>
                <a:spcPts val="0"/>
              </a:spcBef>
              <a:buFont typeface="Arial" panose="020B0604020202020204" pitchFamily="34" charset="0"/>
              <a:buChar char="•"/>
            </a:pPr>
            <a:r>
              <a:rPr lang="en-US" b="1" dirty="0">
                <a:solidFill>
                  <a:schemeClr val="tx1"/>
                </a:solidFill>
              </a:rPr>
              <a:t>Does the video interview selection integrate with a video interview tool?</a:t>
            </a:r>
            <a:r>
              <a:rPr lang="en-US" dirty="0">
                <a:solidFill>
                  <a:schemeClr val="tx1"/>
                </a:solidFill>
              </a:rPr>
              <a:t> No, but it is on our long-term roadmap. </a:t>
            </a: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73405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377505" y="870153"/>
            <a:ext cx="8658035" cy="3894728"/>
          </a:xfrm>
        </p:spPr>
        <p:txBody>
          <a:bodyPr>
            <a:normAutofit/>
          </a:bodyPr>
          <a:lstStyle/>
          <a:p>
            <a:pPr marL="285750" indent="-285750">
              <a:spcBef>
                <a:spcPts val="0"/>
              </a:spcBef>
              <a:spcAft>
                <a:spcPts val="600"/>
              </a:spcAft>
              <a:buFont typeface="Arial" panose="020B0604020202020204" pitchFamily="34" charset="0"/>
              <a:buChar char="•"/>
            </a:pPr>
            <a:r>
              <a:rPr lang="en-US" b="1" dirty="0">
                <a:solidFill>
                  <a:schemeClr val="tx1"/>
                </a:solidFill>
              </a:rPr>
              <a:t>Can the email that goes to the interviewer/manager include a link to the resume? </a:t>
            </a:r>
            <a:r>
              <a:rPr lang="en-US" dirty="0">
                <a:solidFill>
                  <a:schemeClr val="tx1"/>
                </a:solidFill>
              </a:rPr>
              <a:t>Yes, you can include a link to the talent record in the communication template.</a:t>
            </a:r>
          </a:p>
          <a:p>
            <a:pPr marL="283464" lvl="1" indent="-283464">
              <a:spcBef>
                <a:spcPts val="0"/>
              </a:spcBef>
              <a:spcAft>
                <a:spcPts val="600"/>
              </a:spcAft>
              <a:buFont typeface="Arial" panose="020B0604020202020204" pitchFamily="34" charset="0"/>
              <a:buChar char="•"/>
            </a:pPr>
            <a:r>
              <a:rPr lang="en-US" b="1" dirty="0">
                <a:solidFill>
                  <a:schemeClr val="tx1"/>
                </a:solidFill>
              </a:rPr>
              <a:t>Can the user include in the interview invite any candidate forms that need to be completed by the   candidate prior to the day of the interview? </a:t>
            </a:r>
            <a:r>
              <a:rPr lang="en-US" dirty="0">
                <a:solidFill>
                  <a:schemeClr val="tx1"/>
                </a:solidFill>
              </a:rPr>
              <a:t>Yes, you can include candidate forms in the communication template.</a:t>
            </a:r>
          </a:p>
          <a:p>
            <a:pPr marL="283464" lvl="1" indent="-283464">
              <a:spcBef>
                <a:spcPts val="0"/>
              </a:spcBef>
              <a:spcAft>
                <a:spcPts val="600"/>
              </a:spcAft>
              <a:buFont typeface="Arial" panose="020B0604020202020204" pitchFamily="34" charset="0"/>
              <a:buChar char="•"/>
            </a:pPr>
            <a:r>
              <a:rPr lang="en-US" b="1" dirty="0">
                <a:solidFill>
                  <a:schemeClr val="tx1"/>
                </a:solidFill>
              </a:rPr>
              <a:t>If it’s a video interview, can all the Skype or Zoom details be included in the interview details? </a:t>
            </a:r>
            <a:r>
              <a:rPr lang="en-US" dirty="0">
                <a:solidFill>
                  <a:schemeClr val="tx1"/>
                </a:solidFill>
              </a:rPr>
              <a:t>Yes, you can include the details for Skype or Zoom video interviews. </a:t>
            </a:r>
          </a:p>
          <a:p>
            <a:pPr marL="283464" lvl="1" indent="-283464">
              <a:spcBef>
                <a:spcPts val="0"/>
              </a:spcBef>
              <a:spcAft>
                <a:spcPts val="600"/>
              </a:spcAft>
              <a:buFont typeface="Arial" panose="020B0604020202020204" pitchFamily="34" charset="0"/>
              <a:buChar char="•"/>
            </a:pPr>
            <a:r>
              <a:rPr lang="en-US" b="1" dirty="0">
                <a:solidFill>
                  <a:schemeClr val="tx1"/>
                </a:solidFill>
              </a:rPr>
              <a:t>Will this be integrated with Office 365 to reflect a meeting on calendars? </a:t>
            </a:r>
            <a:r>
              <a:rPr lang="en-US" dirty="0">
                <a:solidFill>
                  <a:schemeClr val="tx1"/>
                </a:solidFill>
              </a:rPr>
              <a:t>Yes - Office 365 and Google calendars are included in this project.</a:t>
            </a:r>
          </a:p>
          <a:p>
            <a:pPr marL="285750" indent="-285750">
              <a:spcBef>
                <a:spcPts val="0"/>
              </a:spcBef>
              <a:spcAft>
                <a:spcPts val="600"/>
              </a:spcAft>
              <a:buFont typeface="Arial" panose="020B0604020202020204" pitchFamily="34" charset="0"/>
              <a:buChar char="•"/>
            </a:pPr>
            <a:r>
              <a:rPr lang="en-US" b="1" dirty="0">
                <a:solidFill>
                  <a:schemeClr val="tx1"/>
                </a:solidFill>
                <a:latin typeface="HelvNeue for IBM" panose="020B0604020202020204"/>
              </a:rPr>
              <a:t>Does the feature include rescheduling? </a:t>
            </a:r>
            <a:r>
              <a:rPr lang="en-US" dirty="0">
                <a:solidFill>
                  <a:schemeClr val="tx1"/>
                </a:solidFill>
                <a:latin typeface="HelvNeue for IBM" panose="020B0604020202020204"/>
              </a:rPr>
              <a:t>Rescheduling is not part of Phase I but we are planning on including it in the next phases.</a:t>
            </a:r>
          </a:p>
          <a:p>
            <a:pPr marL="285750" indent="-285750">
              <a:spcBef>
                <a:spcPts val="0"/>
              </a:spcBef>
              <a:spcAft>
                <a:spcPts val="600"/>
              </a:spcAft>
              <a:buFont typeface="Arial" panose="020B0604020202020204" pitchFamily="34" charset="0"/>
              <a:buChar char="•"/>
            </a:pPr>
            <a:r>
              <a:rPr lang="en-US" b="1" dirty="0">
                <a:solidFill>
                  <a:schemeClr val="tx1"/>
                </a:solidFill>
              </a:rPr>
              <a:t>Will we have the ability to have reports that can track all the interviews for the company? </a:t>
            </a:r>
            <a:r>
              <a:rPr lang="en-US" dirty="0">
                <a:solidFill>
                  <a:schemeClr val="tx1"/>
                </a:solidFill>
              </a:rPr>
              <a:t>These details are being worked out so that Interview Manager data is available in the DIT and Metrics Dashboard.</a:t>
            </a:r>
          </a:p>
          <a:p>
            <a:pPr marL="285750" indent="-285750">
              <a:spcBef>
                <a:spcPts val="0"/>
              </a:spcBef>
              <a:buFont typeface="Arial" panose="020B0604020202020204" pitchFamily="34" charset="0"/>
              <a:buChar char="•"/>
            </a:pPr>
            <a:r>
              <a:rPr lang="en-US" b="1" dirty="0">
                <a:solidFill>
                  <a:schemeClr val="tx1"/>
                </a:solidFill>
              </a:rPr>
              <a:t>Does the Interview Manager have any capabilities to adjust according to time zones and locations? </a:t>
            </a:r>
            <a:r>
              <a:rPr lang="en-US" dirty="0">
                <a:solidFill>
                  <a:schemeClr val="tx1"/>
                </a:solidFill>
              </a:rPr>
              <a:t>Yes, you can select time zones when creating an interview. </a:t>
            </a: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815545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377505" y="809204"/>
            <a:ext cx="8658035" cy="4169990"/>
          </a:xfrm>
        </p:spPr>
        <p:txBody>
          <a:bodyPr>
            <a:normAutofit/>
          </a:bodyPr>
          <a:lstStyle/>
          <a:p>
            <a:pPr marL="285750" indent="-285750">
              <a:spcBef>
                <a:spcPts val="0"/>
              </a:spcBef>
              <a:spcAft>
                <a:spcPts val="600"/>
              </a:spcAft>
              <a:buFont typeface="Arial" panose="020B0604020202020204" pitchFamily="34" charset="0"/>
              <a:buChar char="•"/>
            </a:pPr>
            <a:r>
              <a:rPr lang="en-US" b="1" dirty="0">
                <a:solidFill>
                  <a:schemeClr val="tx1"/>
                </a:solidFill>
              </a:rPr>
              <a:t>Will the email to the hiring manager include the ability to add the interview to the calendar? </a:t>
            </a:r>
            <a:r>
              <a:rPr lang="en-US" dirty="0">
                <a:solidFill>
                  <a:schemeClr val="tx1"/>
                </a:solidFill>
              </a:rPr>
              <a:t>Yes, the .</a:t>
            </a:r>
            <a:r>
              <a:rPr lang="en-US" dirty="0" err="1">
                <a:solidFill>
                  <a:schemeClr val="tx1"/>
                </a:solidFill>
              </a:rPr>
              <a:t>ics</a:t>
            </a:r>
            <a:r>
              <a:rPr lang="en-US" dirty="0">
                <a:solidFill>
                  <a:schemeClr val="tx1"/>
                </a:solidFill>
              </a:rPr>
              <a:t> attachment will be available for all scheduling communications, allowing the user to import it into their calendar.  </a:t>
            </a:r>
          </a:p>
          <a:p>
            <a:pPr marL="285750" indent="-285750">
              <a:spcBef>
                <a:spcPts val="0"/>
              </a:spcBef>
              <a:spcAft>
                <a:spcPts val="600"/>
              </a:spcAft>
              <a:buFont typeface="Arial" panose="020B0604020202020204" pitchFamily="34" charset="0"/>
              <a:buChar char="•"/>
            </a:pPr>
            <a:r>
              <a:rPr lang="en-US" b="1" dirty="0">
                <a:solidFill>
                  <a:schemeClr val="tx1"/>
                </a:solidFill>
              </a:rPr>
              <a:t>Can the user customize the interview details fields?  </a:t>
            </a:r>
            <a:r>
              <a:rPr lang="en-US" dirty="0">
                <a:solidFill>
                  <a:schemeClr val="tx1"/>
                </a:solidFill>
              </a:rPr>
              <a:t>No, these are standard fields.</a:t>
            </a:r>
          </a:p>
          <a:p>
            <a:pPr marL="285750" indent="-285750">
              <a:spcBef>
                <a:spcPts val="0"/>
              </a:spcBef>
              <a:spcAft>
                <a:spcPts val="600"/>
              </a:spcAft>
              <a:buFont typeface="Arial" panose="020B0604020202020204" pitchFamily="34" charset="0"/>
              <a:buChar char="•"/>
            </a:pPr>
            <a:r>
              <a:rPr lang="en-US" b="1" dirty="0">
                <a:solidFill>
                  <a:schemeClr val="tx1"/>
                </a:solidFill>
              </a:rPr>
              <a:t>How are BrassRing users designated as "Interviewers"? </a:t>
            </a:r>
            <a:r>
              <a:rPr lang="en-US" dirty="0">
                <a:solidFill>
                  <a:schemeClr val="tx1"/>
                </a:solidFill>
              </a:rPr>
              <a:t>At this time, all users in the system will show in the drop down.  The type ahead and "Recently Used" section will allow for common ones to be easily found.</a:t>
            </a:r>
          </a:p>
          <a:p>
            <a:pPr marL="285750" indent="-285750">
              <a:spcBef>
                <a:spcPts val="0"/>
              </a:spcBef>
              <a:spcAft>
                <a:spcPts val="600"/>
              </a:spcAft>
              <a:buFont typeface="Arial" panose="020B0604020202020204" pitchFamily="34" charset="0"/>
              <a:buChar char="•"/>
            </a:pPr>
            <a:r>
              <a:rPr lang="en-US" b="1" dirty="0">
                <a:solidFill>
                  <a:schemeClr val="tx1"/>
                </a:solidFill>
              </a:rPr>
              <a:t>Can you have more than one "interviewer" but all at the same time (not a series)?</a:t>
            </a:r>
            <a:r>
              <a:rPr lang="en-US" dirty="0">
                <a:solidFill>
                  <a:schemeClr val="tx1"/>
                </a:solidFill>
              </a:rPr>
              <a:t> Yes, the panel interview is the option that allows for an interview team.</a:t>
            </a:r>
          </a:p>
          <a:p>
            <a:pPr marL="285750" indent="-285750">
              <a:spcBef>
                <a:spcPts val="0"/>
              </a:spcBef>
              <a:spcAft>
                <a:spcPts val="600"/>
              </a:spcAft>
              <a:buFont typeface="Arial" panose="020B0604020202020204" pitchFamily="34" charset="0"/>
              <a:buChar char="•"/>
            </a:pPr>
            <a:r>
              <a:rPr lang="en-US" b="1" dirty="0">
                <a:solidFill>
                  <a:schemeClr val="tx1"/>
                </a:solidFill>
              </a:rPr>
              <a:t>Does the Interview Manager allow us to book rooms? </a:t>
            </a:r>
            <a:r>
              <a:rPr lang="en-US" dirty="0">
                <a:solidFill>
                  <a:schemeClr val="tx1"/>
                </a:solidFill>
              </a:rPr>
              <a:t>No, not at this time. We are considering this for future phases.</a:t>
            </a:r>
          </a:p>
          <a:p>
            <a:pPr marL="285750" indent="-285750">
              <a:spcBef>
                <a:spcPts val="0"/>
              </a:spcBef>
              <a:spcAft>
                <a:spcPts val="600"/>
              </a:spcAft>
              <a:buFont typeface="Arial" panose="020B0604020202020204" pitchFamily="34" charset="0"/>
              <a:buChar char="•"/>
            </a:pPr>
            <a:r>
              <a:rPr lang="en-US" b="1" dirty="0">
                <a:solidFill>
                  <a:schemeClr val="tx1"/>
                </a:solidFill>
              </a:rPr>
              <a:t>Can you preview the email before sending? </a:t>
            </a:r>
            <a:r>
              <a:rPr lang="en-US" dirty="0">
                <a:solidFill>
                  <a:schemeClr val="tx1"/>
                </a:solidFill>
              </a:rPr>
              <a:t>Yes, a preview option is available.</a:t>
            </a:r>
          </a:p>
          <a:p>
            <a:pPr marL="285750" indent="-285750">
              <a:spcBef>
                <a:spcPts val="0"/>
              </a:spcBef>
              <a:spcAft>
                <a:spcPts val="600"/>
              </a:spcAft>
              <a:buFont typeface="Arial" panose="020B0604020202020204" pitchFamily="34" charset="0"/>
              <a:buChar char="•"/>
            </a:pPr>
            <a:r>
              <a:rPr lang="en-US" b="1" dirty="0">
                <a:solidFill>
                  <a:schemeClr val="tx1"/>
                </a:solidFill>
              </a:rPr>
              <a:t>Do candidates have to "accept" in the candidate zone? or can you set the system up so they do not have to "accept"? Meaning we have already confirmed the time so we don't need the candidate to accept.</a:t>
            </a:r>
            <a:r>
              <a:rPr lang="en-US" dirty="0">
                <a:solidFill>
                  <a:schemeClr val="tx1"/>
                </a:solidFill>
              </a:rPr>
              <a:t> Candidates can accept either from the Candidate Zone or the email with the invitation link. But they will have to still accept, even for the Confirmed Date &amp; Time.</a:t>
            </a:r>
          </a:p>
          <a:p>
            <a:pPr marL="285750" indent="-285750">
              <a:spcBef>
                <a:spcPts val="0"/>
              </a:spcBef>
              <a:spcAft>
                <a:spcPts val="600"/>
              </a:spcAft>
              <a:buFont typeface="Arial" panose="020B0604020202020204" pitchFamily="34" charset="0"/>
              <a:buChar char="•"/>
            </a:pPr>
            <a:endParaRPr lang="en-US" sz="1500" dirty="0">
              <a:solidFill>
                <a:schemeClr val="tx1"/>
              </a:solidFill>
              <a:latin typeface="HelvNeue for IBM" panose="020B0604020202020204"/>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693449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377506" y="870153"/>
            <a:ext cx="8280720" cy="3894728"/>
          </a:xfrm>
        </p:spPr>
        <p:txBody>
          <a:bodyPr>
            <a:normAutofit lnSpcReduction="10000"/>
          </a:bodyPr>
          <a:lstStyle/>
          <a:p>
            <a:pPr marL="285750" indent="-285750">
              <a:spcBef>
                <a:spcPts val="0"/>
              </a:spcBef>
              <a:spcAft>
                <a:spcPts val="600"/>
              </a:spcAft>
              <a:buFont typeface="Arial" panose="020B0604020202020204" pitchFamily="34" charset="0"/>
              <a:buChar char="•"/>
            </a:pPr>
            <a:r>
              <a:rPr lang="en-US" b="1" dirty="0">
                <a:solidFill>
                  <a:schemeClr val="tx1"/>
                </a:solidFill>
              </a:rPr>
              <a:t>Can we add external Interviewers that are not in the system or will the interviewer need to be an existing user in the system? </a:t>
            </a:r>
            <a:r>
              <a:rPr lang="en-US" dirty="0">
                <a:solidFill>
                  <a:schemeClr val="tx1"/>
                </a:solidFill>
              </a:rPr>
              <a:t>Yes, in the "Interviewers" section on the interview set up screen, there is an option to add an external interviewer.</a:t>
            </a:r>
            <a:endParaRPr lang="en-US" sz="1600" b="1" dirty="0">
              <a:solidFill>
                <a:schemeClr val="tx1"/>
              </a:solidFill>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b="1" dirty="0">
                <a:solidFill>
                  <a:schemeClr val="tx1"/>
                </a:solidFill>
              </a:rPr>
              <a:t>Can we default the communications so that users do not need to select the correct template? </a:t>
            </a:r>
            <a:r>
              <a:rPr lang="en-US" dirty="0">
                <a:solidFill>
                  <a:schemeClr val="tx1"/>
                </a:solidFill>
              </a:rPr>
              <a:t>Not at this time, but we are considering this for future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HelvNeue for IBM" panose="020B0604020202020204"/>
              </a:rPr>
              <a:t>Will the Interview Manager replace Event Manager? </a:t>
            </a:r>
            <a:r>
              <a:rPr lang="en-US" dirty="0">
                <a:solidFill>
                  <a:schemeClr val="tx1"/>
                </a:solidFill>
                <a:latin typeface="HelvNeue for IBM" panose="020B0604020202020204"/>
              </a:rPr>
              <a:t>No. The Interview Manager is not used with mass scheduling of interviews but rather with single candidate experience.</a:t>
            </a:r>
          </a:p>
          <a:p>
            <a:pPr marL="285750" indent="-285750">
              <a:spcBef>
                <a:spcPts val="0"/>
              </a:spcBef>
              <a:spcAft>
                <a:spcPts val="600"/>
              </a:spcAft>
              <a:buFont typeface="Arial" panose="020B0604020202020204" pitchFamily="34" charset="0"/>
              <a:buChar char="•"/>
            </a:pPr>
            <a:r>
              <a:rPr lang="en-US" b="1" dirty="0">
                <a:solidFill>
                  <a:schemeClr val="tx1"/>
                </a:solidFill>
              </a:rPr>
              <a:t>Is there documentation available that shows the various steps in each of the different workflow options?</a:t>
            </a:r>
            <a:r>
              <a:rPr lang="en-US" dirty="0">
                <a:solidFill>
                  <a:schemeClr val="tx1"/>
                </a:solidFill>
              </a:rPr>
              <a:t> We will have details documentation available on the IBM Knowledge Center once the feature is released.</a:t>
            </a:r>
          </a:p>
          <a:p>
            <a:pPr marL="285750" indent="-285750">
              <a:spcBef>
                <a:spcPts val="0"/>
              </a:spcBef>
              <a:spcAft>
                <a:spcPts val="600"/>
              </a:spcAft>
              <a:buFont typeface="Arial" panose="020B0604020202020204" pitchFamily="34" charset="0"/>
              <a:buChar char="•"/>
            </a:pPr>
            <a:r>
              <a:rPr lang="en-US" b="1" dirty="0">
                <a:solidFill>
                  <a:schemeClr val="tx1"/>
                </a:solidFill>
              </a:rPr>
              <a:t>How does this work with agency candidates?  Does the email go to the candidate or to the recruitment agency? </a:t>
            </a:r>
            <a:r>
              <a:rPr lang="en-US" dirty="0">
                <a:solidFill>
                  <a:schemeClr val="tx1"/>
                </a:solidFill>
              </a:rPr>
              <a:t>It is going to pull the email attached to the Candidate Record. </a:t>
            </a:r>
          </a:p>
          <a:p>
            <a:pPr marL="285750" indent="-285750">
              <a:lnSpc>
                <a:spcPct val="110000"/>
              </a:lnSpc>
              <a:spcBef>
                <a:spcPts val="0"/>
              </a:spcBef>
              <a:spcAft>
                <a:spcPts val="600"/>
              </a:spcAft>
              <a:buFont typeface="Arial" panose="020B0604020202020204" pitchFamily="34" charset="0"/>
              <a:buChar char="•"/>
            </a:pPr>
            <a:r>
              <a:rPr lang="en-US" b="1" dirty="0">
                <a:solidFill>
                  <a:schemeClr val="tx1"/>
                </a:solidFill>
              </a:rPr>
              <a:t>Can users set up their personal time slots in advance without creating an interview? </a:t>
            </a:r>
            <a:r>
              <a:rPr lang="en-US" dirty="0">
                <a:solidFill>
                  <a:schemeClr val="tx1"/>
                </a:solidFill>
              </a:rPr>
              <a:t>Not at this time, but we are considering this for future phases.</a:t>
            </a:r>
            <a:endParaRPr lang="en-US" b="1" dirty="0">
              <a:solidFill>
                <a:schemeClr val="tx1"/>
              </a:solidFill>
            </a:endParaRPr>
          </a:p>
          <a:p>
            <a:pPr marL="285750" indent="-285750">
              <a:spcBef>
                <a:spcPts val="0"/>
              </a:spcBef>
              <a:buFont typeface="Arial" panose="020B0604020202020204" pitchFamily="34" charset="0"/>
              <a:buChar char="•"/>
            </a:pPr>
            <a:r>
              <a:rPr lang="en-US" b="1" dirty="0">
                <a:solidFill>
                  <a:schemeClr val="tx1"/>
                </a:solidFill>
                <a:latin typeface="HelvNeue for IBM" panose="020B0604020202020204"/>
              </a:rPr>
              <a:t>Does the Interview Manager integrate with Lotus Notes? </a:t>
            </a:r>
            <a:r>
              <a:rPr lang="en-US" dirty="0">
                <a:solidFill>
                  <a:schemeClr val="tx1"/>
                </a:solidFill>
                <a:latin typeface="HelvNeue for IBM" panose="020B0604020202020204"/>
              </a:rPr>
              <a:t>No, it integrates with Outlook 365 and Google. </a:t>
            </a:r>
          </a:p>
          <a:p>
            <a:pPr marL="285750" indent="-285750">
              <a:spcBef>
                <a:spcPts val="0"/>
              </a:spcBef>
              <a:buFont typeface="Arial" panose="020B0604020202020204" pitchFamily="34" charset="0"/>
              <a:buChar char="•"/>
            </a:pPr>
            <a:endParaRPr lang="en-US" b="1" dirty="0">
              <a:solidFill>
                <a:schemeClr val="tx1"/>
              </a:solidFill>
              <a:latin typeface="HelvNeue for IBM" panose="020B0604020202020204"/>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04974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r>
              <a:rPr lang="en-US" dirty="0">
                <a:latin typeface="+mn-lt"/>
              </a:rPr>
              <a:t> </a:t>
            </a:r>
          </a:p>
          <a:p>
            <a:pPr>
              <a:spcBef>
                <a:spcPts val="0"/>
              </a:spcBef>
            </a:pPr>
            <a:r>
              <a:rPr lang="en-US"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4130840823"/>
              </p:ext>
            </p:extLst>
          </p:nvPr>
        </p:nvGraphicFramePr>
        <p:xfrm>
          <a:off x="228600" y="808589"/>
          <a:ext cx="8726214" cy="4176160"/>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16789">
                  <a:extLst>
                    <a:ext uri="{9D8B030D-6E8A-4147-A177-3AD203B41FA5}">
                      <a16:colId xmlns:a16="http://schemas.microsoft.com/office/drawing/2014/main" val="1806861775"/>
                    </a:ext>
                  </a:extLst>
                </a:gridCol>
                <a:gridCol w="1276415">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306948">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88016">
                <a:tc>
                  <a:txBody>
                    <a:bodyPr/>
                    <a:lstStyle/>
                    <a:p>
                      <a:r>
                        <a:rPr lang="en-US" sz="1000" dirty="0"/>
                        <a:t>2</a:t>
                      </a:r>
                    </a:p>
                  </a:txBody>
                  <a:tcPr/>
                </a:tc>
                <a:tc>
                  <a:txBody>
                    <a:bodyPr/>
                    <a:lstStyle/>
                    <a:p>
                      <a:r>
                        <a:rPr lang="en-US" sz="1000" dirty="0"/>
                        <a:t> 3</a:t>
                      </a:r>
                    </a:p>
                  </a:txBody>
                  <a:tcPr/>
                </a:tc>
                <a:tc>
                  <a:txBody>
                    <a:bodyPr/>
                    <a:lstStyle/>
                    <a:p>
                      <a:r>
                        <a:rPr lang="en-US" sz="1000" b="0" dirty="0"/>
                        <a:t>4</a:t>
                      </a:r>
                    </a:p>
                    <a:p>
                      <a:r>
                        <a:rPr lang="en-US" sz="900" b="1" dirty="0"/>
                        <a:t>Client:</a:t>
                      </a:r>
                      <a:r>
                        <a:rPr lang="en-US" sz="900" b="0" dirty="0"/>
                        <a:t> </a:t>
                      </a:r>
                      <a:r>
                        <a:rPr lang="en-US" sz="900" b="0" dirty="0">
                          <a:hlinkClick r:id="rId2"/>
                        </a:rPr>
                        <a:t>Interview Manager – User Session (11:00 AM EST)</a:t>
                      </a:r>
                      <a:endParaRPr lang="en-US" sz="900" b="1" dirty="0"/>
                    </a:p>
                  </a:txBody>
                  <a:tcPr/>
                </a:tc>
                <a:tc>
                  <a:txBody>
                    <a:bodyPr/>
                    <a:lstStyle/>
                    <a:p>
                      <a:r>
                        <a:rPr lang="en-US" sz="1000" dirty="0"/>
                        <a:t>5</a:t>
                      </a:r>
                    </a:p>
                  </a:txBody>
                  <a:tcPr/>
                </a:tc>
                <a:tc>
                  <a:txBody>
                    <a:bodyPr/>
                    <a:lstStyle/>
                    <a:p>
                      <a:r>
                        <a:rPr lang="en-US" sz="1000" dirty="0"/>
                        <a:t>6</a:t>
                      </a:r>
                    </a:p>
                    <a:p>
                      <a:r>
                        <a:rPr lang="en-US" sz="900" b="1" dirty="0"/>
                        <a:t>Client:</a:t>
                      </a:r>
                      <a:r>
                        <a:rPr lang="en-US" sz="900" b="0" dirty="0"/>
                        <a:t> </a:t>
                      </a:r>
                      <a:r>
                        <a:rPr lang="en-US" sz="900" b="0" dirty="0">
                          <a:hlinkClick r:id="rId3"/>
                        </a:rPr>
                        <a:t>Interview Manager – Admin Session (11:00 AM EST)</a:t>
                      </a:r>
                      <a:endParaRPr lang="en-US" sz="900" b="1" dirty="0"/>
                    </a:p>
                  </a:txBody>
                  <a:tcPr/>
                </a:tc>
                <a:tc>
                  <a:txBody>
                    <a:bodyPr/>
                    <a:lstStyle/>
                    <a:p>
                      <a:r>
                        <a:rPr lang="en-US" sz="1000" dirty="0">
                          <a:solidFill>
                            <a:schemeClr val="tx1"/>
                          </a:solidFill>
                        </a:rPr>
                        <a:t>7</a:t>
                      </a:r>
                    </a:p>
                    <a:p>
                      <a:endParaRPr lang="en-US" sz="1000" dirty="0">
                        <a:solidFill>
                          <a:schemeClr val="tx1"/>
                        </a:solidFill>
                      </a:endParaRPr>
                    </a:p>
                  </a:txBody>
                  <a:tcPr/>
                </a:tc>
                <a:tc>
                  <a:txBody>
                    <a:bodyPr/>
                    <a:lstStyle/>
                    <a:p>
                      <a:r>
                        <a:rPr lang="en-US" sz="1000" dirty="0"/>
                        <a:t>8</a:t>
                      </a:r>
                    </a:p>
                  </a:txBody>
                  <a:tcPr/>
                </a:tc>
                <a:extLst>
                  <a:ext uri="{0D108BD9-81ED-4DB2-BD59-A6C34878D82A}">
                    <a16:rowId xmlns:a16="http://schemas.microsoft.com/office/drawing/2014/main" val="2963636183"/>
                  </a:ext>
                </a:extLst>
              </a:tr>
              <a:tr h="1046590">
                <a:tc>
                  <a:txBody>
                    <a:bodyPr/>
                    <a:lstStyle/>
                    <a:p>
                      <a:r>
                        <a:rPr lang="en-US" sz="1000" dirty="0"/>
                        <a:t>9</a:t>
                      </a:r>
                    </a:p>
                  </a:txBody>
                  <a:tcPr/>
                </a:tc>
                <a:tc>
                  <a:txBody>
                    <a:bodyPr/>
                    <a:lstStyle/>
                    <a:p>
                      <a:r>
                        <a:rPr lang="en-US" sz="1000" dirty="0"/>
                        <a:t>10</a:t>
                      </a:r>
                    </a:p>
                    <a:p>
                      <a:r>
                        <a:rPr lang="en-US" sz="900" b="1" dirty="0"/>
                        <a:t>Client:</a:t>
                      </a:r>
                      <a:r>
                        <a:rPr lang="en-US" sz="900" b="0" dirty="0"/>
                        <a:t> </a:t>
                      </a:r>
                      <a:r>
                        <a:rPr lang="en-US" sz="900" b="0" dirty="0">
                          <a:hlinkClick r:id="rId4"/>
                        </a:rPr>
                        <a:t>Assess New User Training (11:00 AM EST)</a:t>
                      </a:r>
                      <a:endParaRPr lang="en-US" sz="900" b="1" dirty="0"/>
                    </a:p>
                  </a:txBody>
                  <a:tcPr/>
                </a:tc>
                <a:tc>
                  <a:txBody>
                    <a:bodyPr/>
                    <a:lstStyle/>
                    <a:p>
                      <a:r>
                        <a:rPr lang="en-US" sz="1000" dirty="0">
                          <a:solidFill>
                            <a:schemeClr val="tx1"/>
                          </a:solidFill>
                        </a:rPr>
                        <a:t>11</a:t>
                      </a:r>
                    </a:p>
                    <a:p>
                      <a:endParaRPr lang="en-US" sz="1000" b="1" dirty="0">
                        <a:solidFill>
                          <a:schemeClr val="tx1"/>
                        </a:solidFill>
                      </a:endParaRPr>
                    </a:p>
                  </a:txBody>
                  <a:tcPr/>
                </a:tc>
                <a:tc>
                  <a:txBody>
                    <a:bodyPr/>
                    <a:lstStyle/>
                    <a:p>
                      <a:r>
                        <a:rPr lang="en-US" sz="1000" dirty="0"/>
                        <a:t>12</a:t>
                      </a:r>
                    </a:p>
                    <a:p>
                      <a:endParaRPr lang="en-US" sz="1000" b="1" dirty="0"/>
                    </a:p>
                  </a:txBody>
                  <a:tcPr/>
                </a:tc>
                <a:tc>
                  <a:txBody>
                    <a:bodyPr/>
                    <a:lstStyle/>
                    <a:p>
                      <a:r>
                        <a:rPr lang="en-US" sz="1000" dirty="0"/>
                        <a:t>13</a:t>
                      </a:r>
                    </a:p>
                    <a:p>
                      <a:r>
                        <a:rPr lang="en-US" sz="900" b="1" dirty="0"/>
                        <a:t>Client</a:t>
                      </a:r>
                      <a:r>
                        <a:rPr lang="en-US" sz="900" b="0" dirty="0"/>
                        <a:t>: BrassRing 20.02.10 and Onboard Release (</a:t>
                      </a:r>
                      <a:r>
                        <a:rPr lang="en-US" sz="900" b="0" dirty="0">
                          <a:hlinkClick r:id="rId5"/>
                        </a:rPr>
                        <a:t>4 AM EST</a:t>
                      </a:r>
                      <a:r>
                        <a:rPr lang="en-US" sz="900" b="0" dirty="0"/>
                        <a:t>; </a:t>
                      </a:r>
                      <a:r>
                        <a:rPr lang="en-US" sz="900" b="0" dirty="0">
                          <a:hlinkClick r:id="rId6"/>
                        </a:rPr>
                        <a:t>11 AM EST</a:t>
                      </a:r>
                      <a:r>
                        <a:rPr lang="en-US" sz="900" b="0" dirty="0"/>
                        <a:t>)</a:t>
                      </a:r>
                      <a:endParaRPr lang="en-US" sz="900" b="1" dirty="0"/>
                    </a:p>
                  </a:txBody>
                  <a:tcPr/>
                </a:tc>
                <a:tc>
                  <a:txBody>
                    <a:bodyPr/>
                    <a:lstStyle/>
                    <a:p>
                      <a:r>
                        <a:rPr lang="en-US" sz="1000" dirty="0"/>
                        <a:t>14</a:t>
                      </a:r>
                    </a:p>
                  </a:txBody>
                  <a:tcPr/>
                </a:tc>
                <a:tc>
                  <a:txBody>
                    <a:bodyPr/>
                    <a:lstStyle/>
                    <a:p>
                      <a:r>
                        <a:rPr lang="en-US" sz="1000" dirty="0"/>
                        <a:t>15</a:t>
                      </a:r>
                    </a:p>
                  </a:txBody>
                  <a:tcPr/>
                </a:tc>
                <a:extLst>
                  <a:ext uri="{0D108BD9-81ED-4DB2-BD59-A6C34878D82A}">
                    <a16:rowId xmlns:a16="http://schemas.microsoft.com/office/drawing/2014/main" val="1628256478"/>
                  </a:ext>
                </a:extLst>
              </a:tr>
              <a:tr h="1046590">
                <a:tc>
                  <a:txBody>
                    <a:bodyPr/>
                    <a:lstStyle/>
                    <a:p>
                      <a:r>
                        <a:rPr lang="en-US" sz="1000" dirty="0"/>
                        <a:t>16</a:t>
                      </a:r>
                    </a:p>
                  </a:txBody>
                  <a:tcPr/>
                </a:tc>
                <a:tc>
                  <a:txBody>
                    <a:bodyPr/>
                    <a:lstStyle/>
                    <a:p>
                      <a:r>
                        <a:rPr lang="en-US" sz="1000" dirty="0"/>
                        <a:t>17</a:t>
                      </a:r>
                    </a:p>
                    <a:p>
                      <a:r>
                        <a:rPr lang="en-US" sz="900" b="1" dirty="0"/>
                        <a:t>Client</a:t>
                      </a:r>
                      <a:r>
                        <a:rPr lang="en-US" sz="900" dirty="0"/>
                        <a:t>: </a:t>
                      </a:r>
                      <a:r>
                        <a:rPr lang="en-US" sz="900" dirty="0">
                          <a:hlinkClick r:id="rId7"/>
                        </a:rPr>
                        <a:t>Assess Transitioning to the New UI – Phase 4 (11:00 AM EST)</a:t>
                      </a:r>
                      <a:endParaRPr lang="en-US" sz="900" dirty="0"/>
                    </a:p>
                  </a:txBody>
                  <a:tcPr/>
                </a:tc>
                <a:tc>
                  <a:txBody>
                    <a:bodyPr/>
                    <a:lstStyle/>
                    <a:p>
                      <a:r>
                        <a:rPr lang="en-US" sz="1000" dirty="0"/>
                        <a:t>18</a:t>
                      </a:r>
                    </a:p>
                    <a:p>
                      <a:r>
                        <a:rPr lang="en-US" sz="900" b="1" dirty="0">
                          <a:solidFill>
                            <a:schemeClr val="tx1"/>
                          </a:solidFill>
                        </a:rPr>
                        <a:t>Client</a:t>
                      </a:r>
                      <a:r>
                        <a:rPr lang="en-US" sz="900" b="0" dirty="0">
                          <a:solidFill>
                            <a:schemeClr val="tx1"/>
                          </a:solidFill>
                        </a:rPr>
                        <a:t>: </a:t>
                      </a:r>
                      <a:r>
                        <a:rPr lang="en-US" sz="900" b="0" dirty="0">
                          <a:solidFill>
                            <a:schemeClr val="tx1"/>
                          </a:solidFill>
                          <a:hlinkClick r:id="rId8"/>
                        </a:rPr>
                        <a:t>Interview Manager – User Session (11 AM EST)</a:t>
                      </a:r>
                      <a:endParaRPr lang="en-US" sz="900" b="1" dirty="0">
                        <a:solidFill>
                          <a:schemeClr val="tx1"/>
                        </a:solidFill>
                      </a:endParaRPr>
                    </a:p>
                  </a:txBody>
                  <a:tcPr/>
                </a:tc>
                <a:tc>
                  <a:txBody>
                    <a:bodyPr/>
                    <a:lstStyle/>
                    <a:p>
                      <a:r>
                        <a:rPr lang="en-US" sz="1000" dirty="0"/>
                        <a:t>19</a:t>
                      </a:r>
                    </a:p>
                  </a:txBody>
                  <a:tcPr/>
                </a:tc>
                <a:tc>
                  <a:txBody>
                    <a:bodyPr/>
                    <a:lstStyle/>
                    <a:p>
                      <a:r>
                        <a:rPr lang="en-US" sz="1000" dirty="0"/>
                        <a:t>20</a:t>
                      </a:r>
                    </a:p>
                  </a:txBody>
                  <a:tcPr/>
                </a:tc>
                <a:tc>
                  <a:txBody>
                    <a:bodyPr/>
                    <a:lstStyle/>
                    <a:p>
                      <a:r>
                        <a:rPr lang="en-US" sz="1000" dirty="0"/>
                        <a:t>21</a:t>
                      </a:r>
                    </a:p>
                  </a:txBody>
                  <a:tcPr/>
                </a:tc>
                <a:tc>
                  <a:txBody>
                    <a:bodyPr/>
                    <a:lstStyle/>
                    <a:p>
                      <a:r>
                        <a:rPr lang="en-US" sz="1000" dirty="0"/>
                        <a:t>22</a:t>
                      </a:r>
                    </a:p>
                  </a:txBody>
                  <a:tcPr/>
                </a:tc>
                <a:extLst>
                  <a:ext uri="{0D108BD9-81ED-4DB2-BD59-A6C34878D82A}">
                    <a16:rowId xmlns:a16="http://schemas.microsoft.com/office/drawing/2014/main" val="634571686"/>
                  </a:ext>
                </a:extLst>
              </a:tr>
              <a:tr h="888016">
                <a:tc>
                  <a:txBody>
                    <a:bodyPr/>
                    <a:lstStyle/>
                    <a:p>
                      <a:r>
                        <a:rPr lang="en-US" sz="1000" dirty="0"/>
                        <a:t>23</a:t>
                      </a:r>
                    </a:p>
                  </a:txBody>
                  <a:tcPr/>
                </a:tc>
                <a:tc>
                  <a:txBody>
                    <a:bodyPr/>
                    <a:lstStyle/>
                    <a:p>
                      <a:r>
                        <a:rPr lang="en-US" sz="1000" dirty="0"/>
                        <a:t>24</a:t>
                      </a:r>
                    </a:p>
                  </a:txBody>
                  <a:tcPr/>
                </a:tc>
                <a:tc>
                  <a:txBody>
                    <a:bodyPr/>
                    <a:lstStyle/>
                    <a:p>
                      <a:r>
                        <a:rPr lang="en-US" sz="1000" dirty="0"/>
                        <a:t>25</a:t>
                      </a:r>
                    </a:p>
                    <a:p>
                      <a:r>
                        <a:rPr lang="en-US" sz="900" b="1" dirty="0"/>
                        <a:t>Client:</a:t>
                      </a:r>
                      <a:r>
                        <a:rPr lang="en-US" sz="900" b="0" dirty="0"/>
                        <a:t> </a:t>
                      </a:r>
                      <a:r>
                        <a:rPr lang="en-US" sz="900" b="0" dirty="0">
                          <a:hlinkClick r:id="rId9"/>
                        </a:rPr>
                        <a:t>TA Roadmap (11:00 AM EST)</a:t>
                      </a:r>
                      <a:endParaRPr lang="en-US" sz="900" b="1" dirty="0"/>
                    </a:p>
                  </a:txBody>
                  <a:tcPr/>
                </a:tc>
                <a:tc>
                  <a:txBody>
                    <a:bodyPr/>
                    <a:lstStyle/>
                    <a:p>
                      <a:r>
                        <a:rPr lang="en-US" sz="1000" dirty="0"/>
                        <a:t>26</a:t>
                      </a:r>
                    </a:p>
                  </a:txBody>
                  <a:tcPr/>
                </a:tc>
                <a:tc>
                  <a:txBody>
                    <a:bodyPr/>
                    <a:lstStyle/>
                    <a:p>
                      <a:r>
                        <a:rPr lang="en-US" sz="1000" dirty="0"/>
                        <a:t>27</a:t>
                      </a:r>
                    </a:p>
                  </a:txBody>
                  <a:tcPr/>
                </a:tc>
                <a:tc>
                  <a:txBody>
                    <a:bodyPr/>
                    <a:lstStyle/>
                    <a:p>
                      <a:r>
                        <a:rPr lang="en-US" sz="1000" dirty="0"/>
                        <a:t>28</a:t>
                      </a:r>
                    </a:p>
                  </a:txBody>
                  <a:tcPr/>
                </a:tc>
                <a:tc>
                  <a:txBody>
                    <a:bodyPr/>
                    <a:lstStyle/>
                    <a:p>
                      <a:r>
                        <a:rPr lang="en-US" sz="1000" dirty="0"/>
                        <a:t>29</a:t>
                      </a:r>
                    </a:p>
                  </a:txBody>
                  <a:tcPr/>
                </a:tc>
                <a:extLst>
                  <a:ext uri="{0D108BD9-81ED-4DB2-BD59-A6C34878D82A}">
                    <a16:rowId xmlns:a16="http://schemas.microsoft.com/office/drawing/2014/main" val="19804047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246913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b="1" dirty="0">
                <a:solidFill>
                  <a:schemeClr val="tx1"/>
                </a:solidFill>
              </a:rPr>
              <a:t>Register for Client T&amp;E Session on the IBM Knowledge Center (KC):</a:t>
            </a:r>
          </a:p>
          <a:p>
            <a:pPr marL="223837" lvl="2" indent="0">
              <a:buNone/>
            </a:pPr>
            <a:r>
              <a:rPr lang="en-US" i="1" dirty="0">
                <a:solidFill>
                  <a:schemeClr val="tx1"/>
                </a:solidFill>
              </a:rPr>
              <a:t>IBM Kenexa BrassRing on Cloud &gt;&gt; BrassRing and Workbench Enablement Sessions &gt;&gt; Upcoming Training and Enablement Sessions</a:t>
            </a:r>
          </a:p>
          <a:p>
            <a:pPr marL="452437" lvl="3" indent="0">
              <a:buNone/>
            </a:pPr>
            <a:r>
              <a:rPr lang="en-US" dirty="0">
                <a:solidFill>
                  <a:schemeClr val="tx1"/>
                </a:solidFill>
                <a:hlinkClick r:id="rId2"/>
              </a:rPr>
              <a:t>https://www.ibm.com/support/knowledgecenter/SSEUFV/14_Training/1UpcomingEnablements.html</a:t>
            </a:r>
            <a:endParaRPr lang="en-US" dirty="0">
              <a:solidFill>
                <a:schemeClr val="tx1"/>
              </a:solidFill>
            </a:endParaRPr>
          </a:p>
          <a:p>
            <a:pPr marL="0" lvl="1" indent="0">
              <a:spcBef>
                <a:spcPts val="0"/>
              </a:spcBef>
              <a:buNone/>
            </a:pPr>
            <a:endParaRPr lang="en-US" dirty="0">
              <a:solidFill>
                <a:schemeClr val="tx1"/>
              </a:solidFill>
            </a:endParaRPr>
          </a:p>
          <a:p>
            <a:pPr lvl="1">
              <a:spcBef>
                <a:spcPts val="1800"/>
              </a:spcBef>
              <a:buFont typeface="Arial" panose="020B0604020202020204" pitchFamily="34" charset="0"/>
              <a:buChar char="•"/>
            </a:pPr>
            <a:r>
              <a:rPr lang="en-US" b="1" dirty="0">
                <a:solidFill>
                  <a:schemeClr val="tx1"/>
                </a:solidFill>
              </a:rPr>
              <a:t>Access the recordings from past Client T&amp;E Sessions:</a:t>
            </a:r>
          </a:p>
          <a:p>
            <a:pPr marL="223837" lvl="2" indent="0">
              <a:buNone/>
            </a:pPr>
            <a:r>
              <a:rPr lang="en-US" i="1" dirty="0">
                <a:solidFill>
                  <a:schemeClr val="tx1"/>
                </a:solidFill>
              </a:rPr>
              <a:t>IBM Kenexa BrassRing on Cloud &gt;&gt; BrassRing and Workbench Enablement Sessions &gt;&gt; Past Training and Enablement Sessions</a:t>
            </a:r>
          </a:p>
          <a:p>
            <a:pPr lvl="2" indent="0">
              <a:spcBef>
                <a:spcPts val="600"/>
              </a:spcBef>
              <a:buNone/>
            </a:pPr>
            <a:r>
              <a:rPr lang="en-US" u="sng" dirty="0">
                <a:hlinkClick r:id="rId3"/>
              </a:rPr>
              <a:t>https://www.ibm.com/support/knowledgecenter/SSEUFV/14_Training/2EnablementSessions.html</a:t>
            </a:r>
            <a:endParaRPr lang="en-US" u="sng" dirty="0"/>
          </a:p>
          <a:p>
            <a:pPr>
              <a:spcBef>
                <a:spcPts val="600"/>
              </a:spcBef>
            </a:pPr>
            <a:r>
              <a:rPr lang="en-US" dirty="0"/>
              <a:t> </a:t>
            </a:r>
            <a:endParaRPr lang="en-US" sz="1800" dirty="0">
              <a:latin typeface="IBM Plex Sans" panose="020B0503050000000000" pitchFamily="34" charset="0"/>
            </a:endParaRPr>
          </a:p>
        </p:txBody>
      </p:sp>
    </p:spTree>
    <p:extLst>
      <p:ext uri="{BB962C8B-B14F-4D97-AF65-F5344CB8AC3E}">
        <p14:creationId xmlns:p14="http://schemas.microsoft.com/office/powerpoint/2010/main" val="3178052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lvl="2" indent="0">
              <a:spcBef>
                <a:spcPts val="0"/>
              </a:spcBef>
              <a:spcAft>
                <a:spcPts val="600"/>
              </a:spcAft>
              <a:buNone/>
            </a:pPr>
            <a:endParaRPr lang="en-US" sz="1600"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24863</TotalTime>
  <Words>2649</Words>
  <Application>Microsoft Office PowerPoint</Application>
  <PresentationFormat>On-screen Show (16:9)</PresentationFormat>
  <Paragraphs>295</Paragraphs>
  <Slides>34</Slides>
  <Notes>2</Notes>
  <HiddenSlides>6</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34</vt:i4>
      </vt:variant>
    </vt:vector>
  </HeadingPairs>
  <TitlesOfParts>
    <vt:vector size="44"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 BrassRing Interview Manager – Admin Experience IBM Kenexa BrassRing on Cloud   — Client Training and Enablement Session IBM Watson Talent  January 21st, 2020 </vt:lpstr>
      <vt:lpstr>PowerPoint Presentation</vt:lpstr>
      <vt:lpstr>Overview of Interview Manager?</vt:lpstr>
      <vt:lpstr>Overview of Interview Manager?</vt:lpstr>
      <vt:lpstr>Overview of Interview Manager?</vt:lpstr>
      <vt:lpstr>Overview of Interview Manager</vt:lpstr>
      <vt:lpstr>Overview of Interview Manager</vt:lpstr>
      <vt:lpstr>Overview of Interview Manager</vt:lpstr>
      <vt:lpstr>Overview of Interview Manager</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Interview Manager Admin</vt:lpstr>
      <vt:lpstr>Demo –</vt:lpstr>
      <vt:lpstr>FAQs</vt:lpstr>
      <vt:lpstr>FAQs</vt:lpstr>
      <vt:lpstr>FAQs</vt:lpstr>
      <vt:lpstr>FAQs</vt:lpstr>
      <vt:lpstr>Resources</vt:lpstr>
      <vt:lpstr>February VIRTUAL TRAINING SESSIONS</vt:lpstr>
      <vt:lpstr>Client Training &amp; Enablement Sessions</vt:lpstr>
      <vt:lpstr>Future Enhancements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509</cp:revision>
  <dcterms:created xsi:type="dcterms:W3CDTF">2018-03-01T22:47:15Z</dcterms:created>
  <dcterms:modified xsi:type="dcterms:W3CDTF">2020-01-22T14:20:32Z</dcterms:modified>
</cp:coreProperties>
</file>