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  <p:sldMasterId id="2147483745" r:id="rId2"/>
    <p:sldMasterId id="2147483781" r:id="rId3"/>
  </p:sldMasterIdLst>
  <p:notesMasterIdLst>
    <p:notesMasterId r:id="rId14"/>
  </p:notesMasterIdLst>
  <p:handoutMasterIdLst>
    <p:handoutMasterId r:id="rId15"/>
  </p:handoutMasterIdLst>
  <p:sldIdLst>
    <p:sldId id="338" r:id="rId4"/>
    <p:sldId id="343" r:id="rId5"/>
    <p:sldId id="284" r:id="rId6"/>
    <p:sldId id="692" r:id="rId7"/>
    <p:sldId id="693" r:id="rId8"/>
    <p:sldId id="694" r:id="rId9"/>
    <p:sldId id="695" r:id="rId10"/>
    <p:sldId id="696" r:id="rId11"/>
    <p:sldId id="697" r:id="rId12"/>
    <p:sldId id="288" r:id="rId13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iki Trumble" initials="NT" lastIdx="1" clrIdx="0">
    <p:extLst>
      <p:ext uri="{19B8F6BF-5375-455C-9EA6-DF929625EA0E}">
        <p15:presenceInfo xmlns:p15="http://schemas.microsoft.com/office/powerpoint/2012/main" userId="S::niki.trumble@us.ibm.com::5e27c7a8-3ca2-47d7-9413-988a3bbc915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C8C8C"/>
    <a:srgbClr val="3D3D3D"/>
    <a:srgbClr val="051B75"/>
    <a:srgbClr val="DCDCDC"/>
    <a:srgbClr val="F3F3F3"/>
    <a:srgbClr val="F7F3F1"/>
    <a:srgbClr val="6EA6FF"/>
    <a:srgbClr val="BB8EFF"/>
    <a:srgbClr val="20D5D2"/>
    <a:srgbClr val="0530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726B01-B4F3-4290-8D95-E307458AEE51}" v="6" dt="2026-09-08T22:41:21.3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01" autoAdjust="0"/>
    <p:restoredTop sz="95297" autoAdjust="0"/>
  </p:normalViewPr>
  <p:slideViewPr>
    <p:cSldViewPr snapToGrid="0" snapToObjects="1" showGuides="1">
      <p:cViewPr varScale="1">
        <p:scale>
          <a:sx n="78" d="100"/>
          <a:sy n="78" d="100"/>
        </p:scale>
        <p:origin x="78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microsoft.com/office/2016/11/relationships/changesInfo" Target="changesInfos/changesInfo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praveen Aratikatla" userId="7cbd96c3-eaaf-4109-8341-8b6b787e6477" providerId="ADAL" clId="{56E4A0E2-5718-42BC-8AF0-53586295FCD2}"/>
    <pc:docChg chg="modSld modMainMaster">
      <pc:chgData name="Saipraveen Aratikatla" userId="7cbd96c3-eaaf-4109-8341-8b6b787e6477" providerId="ADAL" clId="{56E4A0E2-5718-42BC-8AF0-53586295FCD2}" dt="2026-09-08T22:41:27.109" v="12" actId="20577"/>
      <pc:docMkLst>
        <pc:docMk/>
      </pc:docMkLst>
      <pc:sldChg chg="modSp mod">
        <pc:chgData name="Saipraveen Aratikatla" userId="7cbd96c3-eaaf-4109-8341-8b6b787e6477" providerId="ADAL" clId="{56E4A0E2-5718-42BC-8AF0-53586295FCD2}" dt="2026-09-08T22:39:20.979" v="3" actId="20577"/>
        <pc:sldMkLst>
          <pc:docMk/>
          <pc:sldMk cId="1961028589" sldId="338"/>
        </pc:sldMkLst>
        <pc:spChg chg="mod">
          <ac:chgData name="Saipraveen Aratikatla" userId="7cbd96c3-eaaf-4109-8341-8b6b787e6477" providerId="ADAL" clId="{56E4A0E2-5718-42BC-8AF0-53586295FCD2}" dt="2026-09-08T22:39:20.979" v="3" actId="20577"/>
          <ac:spMkLst>
            <pc:docMk/>
            <pc:sldMk cId="1961028589" sldId="338"/>
            <ac:spMk id="4" creationId="{00000000-0000-0000-0000-000000000000}"/>
          </ac:spMkLst>
        </pc:spChg>
      </pc:sldChg>
      <pc:sldChg chg="modSp mod">
        <pc:chgData name="Saipraveen Aratikatla" userId="7cbd96c3-eaaf-4109-8341-8b6b787e6477" providerId="ADAL" clId="{56E4A0E2-5718-42BC-8AF0-53586295FCD2}" dt="2026-09-08T22:41:27.109" v="12" actId="20577"/>
        <pc:sldMkLst>
          <pc:docMk/>
          <pc:sldMk cId="1795112867" sldId="697"/>
        </pc:sldMkLst>
        <pc:spChg chg="mod">
          <ac:chgData name="Saipraveen Aratikatla" userId="7cbd96c3-eaaf-4109-8341-8b6b787e6477" providerId="ADAL" clId="{56E4A0E2-5718-42BC-8AF0-53586295FCD2}" dt="2026-09-08T22:41:27.109" v="12" actId="20577"/>
          <ac:spMkLst>
            <pc:docMk/>
            <pc:sldMk cId="1795112867" sldId="697"/>
            <ac:spMk id="4" creationId="{DEEC383D-0E6F-41BD-A133-5E111F288784}"/>
          </ac:spMkLst>
        </pc:spChg>
      </pc:sldChg>
      <pc:sldMasterChg chg="modSldLayout">
        <pc:chgData name="Saipraveen Aratikatla" userId="7cbd96c3-eaaf-4109-8341-8b6b787e6477" providerId="ADAL" clId="{56E4A0E2-5718-42BC-8AF0-53586295FCD2}" dt="2026-09-08T22:39:30.347" v="4"/>
        <pc:sldMasterMkLst>
          <pc:docMk/>
          <pc:sldMasterMk cId="117404520" sldId="2147483672"/>
        </pc:sldMasterMkLst>
        <pc:sldLayoutChg chg="setBg">
          <pc:chgData name="Saipraveen Aratikatla" userId="7cbd96c3-eaaf-4109-8341-8b6b787e6477" providerId="ADAL" clId="{56E4A0E2-5718-42BC-8AF0-53586295FCD2}" dt="2026-09-08T22:39:30.347" v="4"/>
          <pc:sldLayoutMkLst>
            <pc:docMk/>
            <pc:sldMasterMk cId="117404520" sldId="2147483672"/>
            <pc:sldLayoutMk cId="165285895" sldId="2147483822"/>
          </pc:sldLayoutMkLst>
        </pc:sldLayoutChg>
        <pc:sldLayoutChg chg="setBg">
          <pc:chgData name="Saipraveen Aratikatla" userId="7cbd96c3-eaaf-4109-8341-8b6b787e6477" providerId="ADAL" clId="{56E4A0E2-5718-42BC-8AF0-53586295FCD2}" dt="2026-09-08T22:39:30.347" v="4"/>
          <pc:sldLayoutMkLst>
            <pc:docMk/>
            <pc:sldMasterMk cId="117404520" sldId="2147483672"/>
            <pc:sldLayoutMk cId="0" sldId="2147483827"/>
          </pc:sldLayoutMkLst>
        </pc:sldLayoutChg>
        <pc:sldLayoutChg chg="setBg">
          <pc:chgData name="Saipraveen Aratikatla" userId="7cbd96c3-eaaf-4109-8341-8b6b787e6477" providerId="ADAL" clId="{56E4A0E2-5718-42BC-8AF0-53586295FCD2}" dt="2026-09-08T22:39:30.347" v="4"/>
          <pc:sldLayoutMkLst>
            <pc:docMk/>
            <pc:sldMasterMk cId="117404520" sldId="2147483672"/>
            <pc:sldLayoutMk cId="0" sldId="214748382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B811876-243E-CE4F-BE13-763CA6DCA1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E2A1DE-898A-AE45-912C-AA03C3E3AF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F3ABF-AEBA-AC44-AEBE-FB25EEA7F44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6B91E4-0073-9443-82F8-F1363C78AC6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2D1623-1E55-3F4A-BA9C-FDCECA242A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EBDE4E-C6A5-2944-967B-245D298FD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144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BE012A-D992-5D42-B86E-AA2BC0764EE1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D02FFD-07D4-5C4F-BD77-921008177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5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C78C63C-DBBC-4874-A3C5-0D60C4FFD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779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08C2744-6DAE-4F37-929A-BD619E5775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 rot="10800000">
            <a:off x="7079162" y="0"/>
            <a:ext cx="2064836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Rectangle 1"/>
          <p:cNvSpPr/>
          <p:nvPr userDrawn="1"/>
        </p:nvSpPr>
        <p:spPr>
          <a:xfrm>
            <a:off x="-7437" y="0"/>
            <a:ext cx="7086600" cy="5143500"/>
          </a:xfrm>
          <a:prstGeom prst="rect">
            <a:avLst/>
          </a:prstGeom>
          <a:gradFill>
            <a:gsLst>
              <a:gs pos="100000">
                <a:srgbClr val="8582FF"/>
              </a:gs>
              <a:gs pos="85000">
                <a:srgbClr val="5E79FF"/>
              </a:gs>
              <a:gs pos="0">
                <a:schemeClr val="accent2"/>
              </a:gs>
            </a:gsLst>
            <a:lin ang="5400000" scaled="0"/>
          </a:gra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1162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6DA36F3-6450-D24F-9340-43FD32086944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10" name="Picture 9" descr="IBM Talent Management Solutions_White.png">
            <a:extLst>
              <a:ext uri="{FF2B5EF4-FFF2-40B4-BE49-F238E27FC236}">
                <a16:creationId xmlns:a16="http://schemas.microsoft.com/office/drawing/2014/main" id="{7522D8E8-2E10-49A7-8CD2-31969A1B61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CDD928E-2D50-432C-B544-EF7ED67C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AA352F13-5C80-4DF7-B43A-EB04DFA566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1C68D-1E34-4EE9-B853-ABE581AD7F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230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Second level</a:t>
            </a:r>
          </a:p>
          <a:p>
            <a:pPr marL="0" marR="0" lvl="2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Third level</a:t>
            </a:r>
          </a:p>
          <a:p>
            <a:pPr marL="0" marR="0" lvl="3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Fourth level</a:t>
            </a:r>
          </a:p>
          <a:p>
            <a:pPr marL="0" marR="0" lvl="4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E0C8642-9F84-4332-A485-122129AB78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166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568860C3-A0C0-44FC-87AC-0E5ADC7B90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304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54480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6B4A5F2F-4AAD-4D31-B3CE-23C13EE119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5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F81BB47-EE99-4F69-A278-FE97C93E5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17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8632F80-087E-4C10-8D94-8EA55E08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80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EE4A0DD-AC3B-42E0-B38C-212CBEA6AE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750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DFA7D7-F850-45F5-8744-B5CE34B2D1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5211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01AB3EB-20E7-4292-9F68-C63B3CBEBC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7985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DBBB6316-172F-487B-9067-D6B02D81EA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5823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3E26753-182A-428B-A668-00B5F6ABA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855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B3B02E6E-755A-467D-83D1-78F8E684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953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5B491512-0248-4ABB-B497-67EDA0A0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9013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4A9E1BF3-B45A-4C50-98BC-B2A3E0C8E8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246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FB948E4A-0BCC-4E54-AB85-FB8288A59D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8357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717114C9-A8DD-48A9-A7F3-7BB48F01D5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931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768F8FE6-730B-4CEC-ACBA-F3B902EFBB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03728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D1C3A05-5283-4D6A-B17A-61BB083288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2364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BBAE8F1-3BD9-4FBE-BB35-E5F667CB7B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8198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1998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111375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C406039-24D7-43FA-8025-4881EE970D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927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4572000" y="25590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6857998" y="25463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22B4F6BD-6177-4B7E-9F67-335824747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115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366DF607-EB53-4282-A159-74B2EE2BB6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922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D7E6729A-9008-4238-8F94-C92F69DECD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694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DA42845-AD5E-4121-B7E2-0F7ECDA091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5506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7015E-AEBF-46E5-8DA7-0F3E03BC7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8656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C0D44EC3-856A-4782-8992-AD1C15B61A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7693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129E68C-C99F-4566-9E38-6F32AF6A18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0960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F8C8E88-E8FF-46A9-B9A5-67CE4DC40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4643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16013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51560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526A5A42-45CE-423D-B378-5F5875C8B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337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375594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6818B667-6ED0-46B1-9C2D-A9BDA63A52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487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F2D3753-A7C1-426B-A2DB-09B027A696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0569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>
            <a:extLst>
              <a:ext uri="{FF2B5EF4-FFF2-40B4-BE49-F238E27FC236}">
                <a16:creationId xmlns:a16="http://schemas.microsoft.com/office/drawing/2014/main" id="{0CE05120-4778-47D5-B89B-8ED0E14088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941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19C7D1-BB35-4679-91D6-460FBB0B6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858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38893EB-3A53-42E5-B8D6-AE3145DFDA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08822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41292A8C-430E-4959-A811-F586EA5824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499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4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5473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0810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368293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9490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982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36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376247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39176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8584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0921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2052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1018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7260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30447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2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11286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65983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3604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28235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87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6858000" y="4832418"/>
            <a:ext cx="2057400" cy="13716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82880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205825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14879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8053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6927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75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7498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32970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7112024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24051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0383018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475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03676729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985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7103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5465840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742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599" y="203781"/>
            <a:ext cx="4114801" cy="4479344"/>
          </a:xfrm>
        </p:spPr>
        <p:txBody>
          <a:bodyPr/>
          <a:lstStyle>
            <a:lvl1pPr>
              <a:lnSpc>
                <a:spcPct val="90000"/>
              </a:lnSpc>
              <a:defRPr sz="24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3811" y="4705350"/>
            <a:ext cx="521589" cy="211455"/>
          </a:xfrm>
          <a:prstGeom prst="rect">
            <a:avLst/>
          </a:prstGeom>
        </p:spPr>
      </p:pic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8067EDD2-686F-479F-918B-996A1B7BE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381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3752"/>
          </a:xfrm>
        </p:spPr>
        <p:txBody>
          <a:bodyPr/>
          <a:lstStyle>
            <a:lvl1pPr>
              <a:lnSpc>
                <a:spcPct val="9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845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with page conten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800600" y="112395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259882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050685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act, number, half-image (bleed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10312"/>
            <a:ext cx="4114800" cy="1003807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511555"/>
            <a:ext cx="4114800" cy="3108960"/>
          </a:xfrm>
        </p:spPr>
        <p:txBody>
          <a:bodyPr/>
          <a:lstStyle>
            <a:lvl1pPr>
              <a:lnSpc>
                <a:spcPct val="90000"/>
              </a:lnSpc>
              <a:spcBef>
                <a:spcPts val="0"/>
              </a:spcBef>
              <a:defRPr sz="96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572000" y="0"/>
            <a:ext cx="4572000" cy="5143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5690891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g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65176"/>
            <a:ext cx="8686800" cy="4473575"/>
          </a:xfrm>
        </p:spPr>
        <p:txBody>
          <a:bodyPr/>
          <a:lstStyle>
            <a:lvl1pPr>
              <a:lnSpc>
                <a:spcPct val="90000"/>
              </a:lnSpc>
              <a:defRPr sz="9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5244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5187462" cy="4520805"/>
          </a:xfrm>
        </p:spPr>
        <p:txBody>
          <a:bodyPr/>
          <a:lstStyle>
            <a:lvl1pPr marL="117475" indent="-117475">
              <a:tabLst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28032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432805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493776"/>
            <a:ext cx="4114800" cy="4199730"/>
          </a:xfrm>
        </p:spPr>
        <p:txBody>
          <a:bodyPr/>
          <a:lstStyle>
            <a:lvl1pPr>
              <a:spcBef>
                <a:spcPts val="1100"/>
              </a:spcBef>
              <a:spcAft>
                <a:spcPts val="0"/>
              </a:spcAft>
              <a:defRPr/>
            </a:lvl1pPr>
            <a:lvl2pPr>
              <a:spcBef>
                <a:spcPts val="1100"/>
              </a:spcBef>
              <a:defRPr/>
            </a:lvl2pPr>
            <a:lvl3pPr>
              <a:spcBef>
                <a:spcPts val="1100"/>
              </a:spcBef>
              <a:defRPr/>
            </a:lvl3pPr>
            <a:lvl4pPr>
              <a:spcBef>
                <a:spcPts val="1100"/>
              </a:spcBef>
              <a:defRPr/>
            </a:lvl4pPr>
            <a:lvl5pPr>
              <a:spcBef>
                <a:spcPts val="11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0563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71382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9593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28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800600" y="1124712"/>
            <a:ext cx="4114800" cy="3585845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2955759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70"/>
            <a:ext cx="4114800" cy="3589656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70"/>
            <a:ext cx="4114800" cy="358965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987889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two columns, different text siz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50215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228600" y="995518"/>
            <a:ext cx="4114800" cy="368760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800600" y="1116648"/>
            <a:ext cx="4114800" cy="3566477"/>
          </a:xfr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186299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four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6400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3469"/>
            <a:ext cx="1828800" cy="358965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3469"/>
            <a:ext cx="1828800" cy="358965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97582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11480"/>
            <a:ext cx="41148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585845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47497645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columns), half-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79"/>
            <a:ext cx="1828800" cy="3585845"/>
          </a:xfrm>
        </p:spPr>
        <p:txBody>
          <a:bodyPr/>
          <a:lstStyle>
            <a:lvl1pPr>
              <a:spcBef>
                <a:spcPts val="1100"/>
              </a:spcBef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/>
          </p:nvPr>
        </p:nvSpPr>
        <p:spPr>
          <a:xfrm>
            <a:off x="2514600" y="1097279"/>
            <a:ext cx="1828800" cy="35858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52557547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two narrow column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086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79721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, title, text (dark backgroun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tx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US" sz="120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033272"/>
            <a:ext cx="4114800" cy="356616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800600" y="1124712"/>
            <a:ext cx="4114800" cy="350144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 marL="0" indent="0">
              <a:spcBef>
                <a:spcPts val="1100"/>
              </a:spcBef>
              <a:buFontTx/>
              <a:buNone/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201168"/>
            <a:ext cx="4114800" cy="300037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32889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126064124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half-blank 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028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7266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381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8163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sight, text,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228600" y="192024"/>
            <a:ext cx="4114800" cy="300037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8600" y="1097280"/>
            <a:ext cx="4114800" cy="3488731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081206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3 med, 2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4572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4572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8000" y="0"/>
            <a:ext cx="2286000" cy="2571750"/>
          </a:xfrm>
          <a:solidFill>
            <a:schemeClr val="tx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4572000" y="0"/>
            <a:ext cx="2286000" cy="2571750"/>
          </a:xfrm>
          <a:solidFill>
            <a:schemeClr val="tx2">
              <a:lumMod val="50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4571999" cy="2571751"/>
          </a:xfrm>
          <a:solidFill>
            <a:schemeClr val="accent2"/>
          </a:solidFill>
        </p:spPr>
        <p:txBody>
          <a:bodyPr lIns="228600" tIns="201168" rIns="228600" bIns="228600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6075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1 large, 4 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6857998" y="2571750"/>
            <a:ext cx="2286000" cy="2571750"/>
          </a:xfrm>
          <a:solidFill>
            <a:schemeClr val="accent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2286000" y="2571750"/>
            <a:ext cx="2286000" cy="257175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7"/>
          </p:nvPr>
        </p:nvSpPr>
        <p:spPr>
          <a:xfrm>
            <a:off x="4572001" y="2571750"/>
            <a:ext cx="2285997" cy="257175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8"/>
          </p:nvPr>
        </p:nvSpPr>
        <p:spPr>
          <a:xfrm>
            <a:off x="0" y="2571750"/>
            <a:ext cx="2286000" cy="2571750"/>
          </a:xfrm>
          <a:solidFill>
            <a:schemeClr val="bg1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2571751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14917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290639"/>
          </a:xfrm>
          <a:solidFill>
            <a:schemeClr val="tx1"/>
          </a:solidFill>
        </p:spPr>
        <p:txBody>
          <a:bodyPr lIns="228600" tIns="201168" rIns="228600" bIns="228600"/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2866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(black box) over image(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2857500"/>
            <a:ext cx="2286000" cy="2286000"/>
          </a:xfrm>
          <a:solidFill>
            <a:schemeClr val="tx1"/>
          </a:solidFill>
        </p:spPr>
        <p:txBody>
          <a:bodyPr lIns="228600" tIns="155448" rIns="228600" bIns="228600"/>
          <a:lstStyle>
            <a:lvl1pPr>
              <a:defRPr>
                <a:solidFill>
                  <a:schemeClr val="bg2"/>
                </a:solidFill>
              </a:defRPr>
            </a:lvl1pPr>
            <a:lvl2pPr>
              <a:defRPr sz="1000">
                <a:solidFill>
                  <a:schemeClr val="bg2"/>
                </a:solidFill>
              </a:defRPr>
            </a:lvl2pPr>
            <a:lvl3pPr>
              <a:defRPr sz="1000">
                <a:solidFill>
                  <a:schemeClr val="bg2"/>
                </a:solidFill>
              </a:defRPr>
            </a:lvl3pPr>
            <a:lvl4pPr>
              <a:defRPr sz="1000">
                <a:solidFill>
                  <a:schemeClr val="bg2"/>
                </a:solidFill>
              </a:defRPr>
            </a:lvl4pPr>
            <a:lvl5pPr>
              <a:defRPr sz="10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20593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oxes (4 t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9"/>
          </p:nvPr>
        </p:nvSpPr>
        <p:spPr>
          <a:xfrm>
            <a:off x="0" y="-1"/>
            <a:ext cx="2286000" cy="5143500"/>
          </a:xfrm>
          <a:solidFill>
            <a:schemeClr val="tx1"/>
          </a:solidFill>
        </p:spPr>
        <p:txBody>
          <a:bodyPr lIns="228600" tIns="182880" rIns="228600" bIns="228600"/>
          <a:lstStyle>
            <a:lvl1pPr>
              <a:defRPr sz="16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0"/>
          </p:nvPr>
        </p:nvSpPr>
        <p:spPr>
          <a:xfrm>
            <a:off x="2286000" y="0"/>
            <a:ext cx="2286000" cy="5143500"/>
          </a:xfrm>
          <a:solidFill>
            <a:schemeClr val="accent2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21"/>
          </p:nvPr>
        </p:nvSpPr>
        <p:spPr>
          <a:xfrm>
            <a:off x="4572000" y="0"/>
            <a:ext cx="2286000" cy="5143500"/>
          </a:xfrm>
          <a:solidFill>
            <a:schemeClr val="accent3"/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22"/>
          </p:nvPr>
        </p:nvSpPr>
        <p:spPr>
          <a:xfrm>
            <a:off x="6858000" y="0"/>
            <a:ext cx="2286000" cy="5143500"/>
          </a:xfrm>
          <a:solidFill>
            <a:schemeClr val="tx2">
              <a:lumMod val="75000"/>
            </a:schemeClr>
          </a:solidFill>
        </p:spPr>
        <p:txBody>
          <a:bodyPr lIns="228600" tIns="192024" rIns="228600" bIns="228600"/>
          <a:lstStyle>
            <a:lvl1pPr>
              <a:defRPr sz="1400">
                <a:solidFill>
                  <a:schemeClr val="bg2"/>
                </a:solidFill>
              </a:defRPr>
            </a:lvl1pPr>
            <a:lvl2pPr>
              <a:defRPr sz="1100">
                <a:solidFill>
                  <a:schemeClr val="bg2"/>
                </a:solidFill>
              </a:defRPr>
            </a:lvl2pPr>
            <a:lvl3pPr>
              <a:defRPr sz="1100">
                <a:solidFill>
                  <a:schemeClr val="bg2"/>
                </a:solidFill>
              </a:defRPr>
            </a:lvl3pPr>
            <a:lvl4pPr>
              <a:defRPr sz="1100">
                <a:solidFill>
                  <a:schemeClr val="bg2"/>
                </a:solidFill>
              </a:defRPr>
            </a:lvl4pPr>
            <a:lvl5pPr>
              <a:defRPr sz="1100"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0416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144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73251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content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514600" y="666750"/>
            <a:ext cx="6400800" cy="3824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9249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, text (1/4), blank (3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116488"/>
            <a:ext cx="1828800" cy="3454400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0256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: title, text (2/4), content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r>
              <a:rPr lang="en-US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93998171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se study 2: title, text (2/4), quote (2/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950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228600" y="1097280"/>
            <a:ext cx="1828800" cy="3502152"/>
          </a:xfrm>
        </p:spPr>
        <p:txBody>
          <a:bodyPr/>
          <a:lstStyle>
            <a:lvl1pPr>
              <a:defRPr sz="16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>
          <a:xfrm>
            <a:off x="2514600" y="1124712"/>
            <a:ext cx="1828800" cy="3456432"/>
          </a:xfrm>
        </p:spPr>
        <p:txBody>
          <a:bodyPr/>
          <a:lstStyle>
            <a:lvl1pPr>
              <a:defRPr sz="1400"/>
            </a:lvl1pPr>
            <a:lvl2pPr marL="0" indent="0">
              <a:buNone/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4700392" y="1090961"/>
            <a:ext cx="4215008" cy="3456432"/>
          </a:xfrm>
        </p:spPr>
        <p:txBody>
          <a:bodyPr/>
          <a:lstStyle>
            <a:lvl1pPr marL="117475" indent="-117475">
              <a:tabLst/>
              <a:defRPr sz="2400"/>
            </a:lvl1pPr>
            <a:lvl2pPr marL="0" indent="0"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94305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92024"/>
            <a:ext cx="1828800" cy="4408995"/>
          </a:xfrm>
        </p:spPr>
        <p:txBody>
          <a:bodyPr/>
          <a:lstStyle>
            <a:lvl1pPr>
              <a:defRPr sz="1600"/>
            </a:lvl1pPr>
            <a:lvl2pPr marL="0" indent="0">
              <a:spcBef>
                <a:spcPts val="1100"/>
              </a:spcBef>
              <a:buFontTx/>
              <a:buNone/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able Placeholder 6"/>
          <p:cNvSpPr>
            <a:spLocks noGrp="1"/>
          </p:cNvSpPr>
          <p:nvPr>
            <p:ph type="tbl" sz="quarter" idx="13"/>
          </p:nvPr>
        </p:nvSpPr>
        <p:spPr>
          <a:xfrm>
            <a:off x="2514600" y="225425"/>
            <a:ext cx="6400800" cy="4597400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90848113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with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553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(no footer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6">
            <a:extLst>
              <a:ext uri="{FF2B5EF4-FFF2-40B4-BE49-F238E27FC236}">
                <a16:creationId xmlns:a16="http://schemas.microsoft.com/office/drawing/2014/main" id="{293C6D57-CED3-413A-AC43-E462E2DD10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427962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85572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228600" y="1143000"/>
            <a:ext cx="4114800" cy="3584448"/>
          </a:xfrm>
        </p:spPr>
        <p:txBody>
          <a:bodyPr/>
          <a:lstStyle>
            <a:lvl1pPr marL="0" indent="0">
              <a:spcBef>
                <a:spcPts val="0"/>
              </a:spcBef>
              <a:tabLst>
                <a:tab pos="3940175" algn="dec"/>
              </a:tabLst>
              <a:defRPr sz="1100"/>
            </a:lvl1pPr>
            <a:lvl2pPr marL="173038" indent="-173038">
              <a:spcBef>
                <a:spcPts val="0"/>
              </a:spcBef>
              <a:tabLst/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4023360" algn="r"/>
              </a:tabLst>
              <a:defRPr/>
            </a:pPr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95798752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bm sign-of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88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image" Target="../media/image2.png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image" Target="../media/image2.png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theme" Target="../theme/theme3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BAFCBDC9-B974-824E-8D59-79650130831B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bg2"/>
                </a:solidFill>
              </a:rPr>
              <a:t>/ © 2021 IBM Corporation</a:t>
            </a:r>
          </a:p>
        </p:txBody>
      </p:sp>
      <p:pic>
        <p:nvPicPr>
          <p:cNvPr id="8" name="Picture 7" descr="IBM Talent Management Solutions_White.png">
            <a:extLst>
              <a:ext uri="{FF2B5EF4-FFF2-40B4-BE49-F238E27FC236}">
                <a16:creationId xmlns:a16="http://schemas.microsoft.com/office/drawing/2014/main" id="{84C9555D-561D-4E23-AE4C-DEF5E4652409}"/>
              </a:ext>
            </a:extLst>
          </p:cNvPr>
          <p:cNvPicPr>
            <a:picLocks noChangeAspect="1"/>
          </p:cNvPicPr>
          <p:nvPr userDrawn="1"/>
        </p:nvPicPr>
        <p:blipFill>
          <a:blip r:embed="rId4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32" y="4783886"/>
            <a:ext cx="1577550" cy="140861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53BE5053-B4A1-45D8-8BA3-E8C278607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04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26" r:id="rId2"/>
    <p:sldLayoutId id="2147483828" r:id="rId3"/>
    <p:sldLayoutId id="2147483827" r:id="rId4"/>
    <p:sldLayoutId id="2147483674" r:id="rId5"/>
    <p:sldLayoutId id="2147483819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  <p:sldLayoutId id="2147483689" r:id="rId20"/>
    <p:sldLayoutId id="2147483690" r:id="rId21"/>
    <p:sldLayoutId id="2147483691" r:id="rId22"/>
    <p:sldLayoutId id="2147483692" r:id="rId23"/>
    <p:sldLayoutId id="2147483693" r:id="rId24"/>
    <p:sldLayoutId id="2147483694" r:id="rId25"/>
    <p:sldLayoutId id="2147483695" r:id="rId26"/>
    <p:sldLayoutId id="2147483696" r:id="rId27"/>
    <p:sldLayoutId id="2147483697" r:id="rId28"/>
    <p:sldLayoutId id="2147483698" r:id="rId29"/>
    <p:sldLayoutId id="2147483699" r:id="rId30"/>
    <p:sldLayoutId id="2147483700" r:id="rId31"/>
    <p:sldLayoutId id="2147483701" r:id="rId32"/>
    <p:sldLayoutId id="2147483702" r:id="rId33"/>
    <p:sldLayoutId id="2147483703" r:id="rId34"/>
    <p:sldLayoutId id="2147483704" r:id="rId35"/>
    <p:sldLayoutId id="2147483705" r:id="rId36"/>
    <p:sldLayoutId id="2147483822" r:id="rId37"/>
    <p:sldLayoutId id="2147483707" r:id="rId38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2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bg2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838E5AAC-B6E5-CE43-B95E-C10DD5F3FC1A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328C194F-0C3E-4730-B080-A023B28B04FE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731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829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  <p:sldLayoutId id="2147483757" r:id="rId13"/>
    <p:sldLayoutId id="2147483758" r:id="rId14"/>
    <p:sldLayoutId id="2147483759" r:id="rId15"/>
    <p:sldLayoutId id="2147483760" r:id="rId16"/>
    <p:sldLayoutId id="2147483761" r:id="rId17"/>
    <p:sldLayoutId id="2147483762" r:id="rId18"/>
    <p:sldLayoutId id="2147483763" r:id="rId19"/>
    <p:sldLayoutId id="2147483764" r:id="rId20"/>
    <p:sldLayoutId id="2147483765" r:id="rId21"/>
    <p:sldLayoutId id="2147483766" r:id="rId22"/>
    <p:sldLayoutId id="2147483767" r:id="rId23"/>
    <p:sldLayoutId id="2147483768" r:id="rId24"/>
    <p:sldLayoutId id="2147483769" r:id="rId25"/>
    <p:sldLayoutId id="2147483770" r:id="rId26"/>
    <p:sldLayoutId id="2147483771" r:id="rId27"/>
    <p:sldLayoutId id="2147483772" r:id="rId28"/>
    <p:sldLayoutId id="2147483773" r:id="rId29"/>
    <p:sldLayoutId id="2147483774" r:id="rId30"/>
    <p:sldLayoutId id="2147483775" r:id="rId31"/>
    <p:sldLayoutId id="2147483776" r:id="rId32"/>
    <p:sldLayoutId id="2147483777" r:id="rId33"/>
    <p:sldLayoutId id="2147483778" r:id="rId34"/>
    <p:sldLayoutId id="2147483824" r:id="rId35"/>
    <p:sldLayoutId id="2147483780" r:id="rId36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201168"/>
            <a:ext cx="4114800" cy="449110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0" y="192024"/>
            <a:ext cx="4114800" cy="450024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fld id="{D0BE6F14-FF48-0F4F-A8AA-2E3F25371E4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74A8DE0E-4643-AB48-8185-8191FC0DAAB5}"/>
              </a:ext>
            </a:extLst>
          </p:cNvPr>
          <p:cNvSpPr txBox="1">
            <a:spLocks/>
          </p:cNvSpPr>
          <p:nvPr userDrawn="1"/>
        </p:nvSpPr>
        <p:spPr>
          <a:xfrm>
            <a:off x="1687482" y="4783886"/>
            <a:ext cx="2520000" cy="13716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685800" rtl="0" eaLnBrk="1" latinLnBrk="0" hangingPunct="1">
              <a:defRPr sz="600" kern="1200" baseline="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700" dirty="0">
                <a:solidFill>
                  <a:schemeClr val="tx1"/>
                </a:solidFill>
              </a:rPr>
              <a:t>/ © 2021 IBM Corporation</a:t>
            </a:r>
          </a:p>
        </p:txBody>
      </p:sp>
      <p:pic>
        <p:nvPicPr>
          <p:cNvPr id="9" name="Picture 8" descr="IBM Talent Management Solutions.png">
            <a:extLst>
              <a:ext uri="{FF2B5EF4-FFF2-40B4-BE49-F238E27FC236}">
                <a16:creationId xmlns:a16="http://schemas.microsoft.com/office/drawing/2014/main" id="{4D8059F2-CDC4-4946-8AB4-4BF06486FCAF}"/>
              </a:ext>
            </a:extLst>
          </p:cNvPr>
          <p:cNvPicPr>
            <a:picLocks noChangeAspect="1"/>
          </p:cNvPicPr>
          <p:nvPr userDrawn="1"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78" y="4781078"/>
            <a:ext cx="1536104" cy="137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3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817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  <p:sldLayoutId id="2147483795" r:id="rId14"/>
    <p:sldLayoutId id="2147483796" r:id="rId15"/>
    <p:sldLayoutId id="2147483797" r:id="rId16"/>
    <p:sldLayoutId id="2147483798" r:id="rId17"/>
    <p:sldLayoutId id="2147483799" r:id="rId18"/>
    <p:sldLayoutId id="2147483800" r:id="rId19"/>
    <p:sldLayoutId id="2147483801" r:id="rId20"/>
    <p:sldLayoutId id="2147483802" r:id="rId21"/>
    <p:sldLayoutId id="2147483803" r:id="rId22"/>
    <p:sldLayoutId id="2147483804" r:id="rId23"/>
    <p:sldLayoutId id="2147483805" r:id="rId24"/>
    <p:sldLayoutId id="2147483806" r:id="rId25"/>
    <p:sldLayoutId id="2147483807" r:id="rId26"/>
    <p:sldLayoutId id="2147483808" r:id="rId27"/>
    <p:sldLayoutId id="2147483809" r:id="rId28"/>
    <p:sldLayoutId id="2147483810" r:id="rId29"/>
    <p:sldLayoutId id="2147483811" r:id="rId30"/>
    <p:sldLayoutId id="2147483812" r:id="rId31"/>
    <p:sldLayoutId id="2147483813" r:id="rId32"/>
    <p:sldLayoutId id="2147483814" r:id="rId33"/>
    <p:sldLayoutId id="2147483825" r:id="rId34"/>
    <p:sldLayoutId id="2147483816" r:id="rId35"/>
  </p:sldLayoutIdLst>
  <p:hf hdr="0" dt="0"/>
  <p:txStyles>
    <p:titleStyle>
      <a:lvl1pPr algn="l" defTabSz="4572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Arial" charset="0"/>
          <a:cs typeface="Arial" charset="0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100"/>
        </a:spcBef>
        <a:buFont typeface="Arial"/>
        <a:buNone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1pPr>
      <a:lvl2pPr marL="173038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2pPr>
      <a:lvl3pPr marL="3968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•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3pPr>
      <a:lvl4pPr marL="625475" indent="-168275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–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4pPr>
      <a:lvl5pPr marL="803275" indent="-173038" algn="l" defTabSz="457200" rtl="0" eaLnBrk="1" latinLnBrk="0" hangingPunct="1">
        <a:lnSpc>
          <a:spcPct val="100000"/>
        </a:lnSpc>
        <a:spcBef>
          <a:spcPts val="1100"/>
        </a:spcBef>
        <a:spcAft>
          <a:spcPts val="0"/>
        </a:spcAft>
        <a:buFont typeface="Arial"/>
        <a:buChar char="»"/>
        <a:defRPr sz="1400" kern="1200">
          <a:solidFill>
            <a:schemeClr val="tx1"/>
          </a:solidFill>
          <a:latin typeface="+mn-lt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296">
          <p15:clr>
            <a:srgbClr val="F26B43"/>
          </p15:clr>
        </p15:guide>
        <p15:guide id="2" orient="horz" pos="1619">
          <p15:clr>
            <a:srgbClr val="F26B43"/>
          </p15:clr>
        </p15:guide>
        <p15:guide id="3" orient="horz" pos="1216">
          <p15:clr>
            <a:srgbClr val="F26B43"/>
          </p15:clr>
        </p15:guide>
        <p15:guide id="5" orient="horz" pos="813">
          <p15:clr>
            <a:srgbClr val="F26B43"/>
          </p15:clr>
        </p15:guide>
        <p15:guide id="7" orient="horz" pos="2022">
          <p15:clr>
            <a:srgbClr val="F26B43"/>
          </p15:clr>
        </p15:guide>
        <p15:guide id="8" orient="horz" pos="2426">
          <p15:clr>
            <a:srgbClr val="F26B43"/>
          </p15:clr>
        </p15:guide>
        <p15:guide id="9" orient="horz" pos="2829">
          <p15:clr>
            <a:srgbClr val="F26B43"/>
          </p15:clr>
        </p15:guide>
        <p15:guide id="11" pos="2880">
          <p15:clr>
            <a:srgbClr val="F26B43"/>
          </p15:clr>
        </p15:guide>
        <p15:guide id="13" pos="2736">
          <p15:clr>
            <a:srgbClr val="F26B43"/>
          </p15:clr>
        </p15:guide>
        <p15:guide id="15" pos="1584">
          <p15:clr>
            <a:srgbClr val="F26B43"/>
          </p15:clr>
        </p15:guide>
        <p15:guide id="17" pos="1440">
          <p15:clr>
            <a:srgbClr val="F26B43"/>
          </p15:clr>
        </p15:guide>
        <p15:guide id="20" pos="3024">
          <p15:clr>
            <a:srgbClr val="F26B43"/>
          </p15:clr>
        </p15:guide>
        <p15:guide id="22" pos="4320">
          <p15:clr>
            <a:srgbClr val="F26B43"/>
          </p15:clr>
        </p15:guide>
        <p15:guide id="24" pos="144">
          <p15:clr>
            <a:srgbClr val="F26B43"/>
          </p15:clr>
        </p15:guide>
        <p15:guide id="26" pos="5616">
          <p15:clr>
            <a:srgbClr val="F26B43"/>
          </p15:clr>
        </p15:guide>
        <p15:guide id="27" orient="horz" pos="142">
          <p15:clr>
            <a:srgbClr val="F26B43"/>
          </p15:clr>
        </p15:guide>
        <p15:guide id="31" pos="4176">
          <p15:clr>
            <a:srgbClr val="F26B43"/>
          </p15:clr>
        </p15:guide>
        <p15:guide id="32" pos="4464">
          <p15:clr>
            <a:srgbClr val="F26B43"/>
          </p15:clr>
        </p15:guide>
        <p15:guide id="34" orient="horz" pos="3098">
          <p15:clr>
            <a:srgbClr val="F26B43"/>
          </p15:clr>
        </p15:guide>
        <p15:guide id="35" orient="horz" pos="420">
          <p15:clr>
            <a:srgbClr val="F26B43"/>
          </p15:clr>
        </p15:guide>
        <p15:guide id="36" orient="horz" pos="7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5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9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28599" y="203781"/>
            <a:ext cx="8146775" cy="4479344"/>
          </a:xfrm>
        </p:spPr>
        <p:txBody>
          <a:bodyPr/>
          <a:lstStyle/>
          <a:p>
            <a:r>
              <a:rPr lang="en-US" dirty="0"/>
              <a:t>Non-TG Application Process</a:t>
            </a:r>
            <a:br>
              <a:rPr lang="en-US" dirty="0"/>
            </a:br>
            <a:br>
              <a:rPr lang="en-US" b="0" dirty="0"/>
            </a:br>
            <a:r>
              <a:rPr lang="en-US" sz="1800" b="1" dirty="0"/>
              <a:t>External Training and Enablement Session</a:t>
            </a:r>
            <a:br>
              <a:rPr lang="en-US" b="0" dirty="0"/>
            </a:br>
            <a:br>
              <a:rPr lang="en-US" sz="1600" b="0" dirty="0"/>
            </a:br>
            <a:r>
              <a:rPr lang="en-US" sz="1600" dirty="0">
                <a:latin typeface="IBM Plex Sans" charset="0"/>
              </a:rPr>
              <a:t>June 15</a:t>
            </a:r>
            <a:r>
              <a:rPr lang="en-US" sz="1600" baseline="30000" dirty="0">
                <a:latin typeface="IBM Plex Sans" charset="0"/>
              </a:rPr>
              <a:t>th</a:t>
            </a:r>
            <a:r>
              <a:rPr lang="en-US" sz="1600" dirty="0">
                <a:latin typeface="IBM Plex Sans" charset="0"/>
              </a:rPr>
              <a:t>, 2021</a:t>
            </a:r>
            <a:endParaRPr lang="en-US" sz="1600" i="1" dirty="0">
              <a:latin typeface="IBM Plex Sans" charset="0"/>
              <a:ea typeface="IBM Plex Sans" charset="0"/>
              <a:cs typeface="IBM Plex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1028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EE11BF4-DB4B-4B73-A290-BC1B3A869D0F}"/>
              </a:ext>
            </a:extLst>
          </p:cNvPr>
          <p:cNvSpPr txBox="1">
            <a:spLocks/>
          </p:cNvSpPr>
          <p:nvPr/>
        </p:nvSpPr>
        <p:spPr>
          <a:xfrm>
            <a:off x="3916154" y="1197787"/>
            <a:ext cx="5000822" cy="3460352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bg2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Overview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Workbench Settings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Communication Template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BrassRing Usage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Things to know</a:t>
            </a:r>
          </a:p>
          <a:p>
            <a:pPr marL="285750" indent="-285750">
              <a:buFont typeface="IBM Plex Sans" panose="020B0503050203000203" pitchFamily="34" charset="0"/>
              <a:buChar char="-"/>
            </a:pPr>
            <a:r>
              <a:rPr lang="en-US" dirty="0"/>
              <a:t>Q&amp;A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BC559B-08CF-497E-A9D2-8CE57F382CDD}"/>
              </a:ext>
            </a:extLst>
          </p:cNvPr>
          <p:cNvSpPr/>
          <p:nvPr/>
        </p:nvSpPr>
        <p:spPr>
          <a:xfrm>
            <a:off x="147096" y="135015"/>
            <a:ext cx="33906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Agenda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531545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7"/>
          </p:nvPr>
        </p:nvSpPr>
        <p:spPr>
          <a:xfrm>
            <a:off x="-1" y="1384852"/>
            <a:ext cx="9143999" cy="3758648"/>
          </a:xfrm>
        </p:spPr>
        <p:txBody>
          <a:bodyPr/>
          <a:lstStyle/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  <a:p>
            <a:pPr>
              <a:spcBef>
                <a:spcPts val="1000"/>
              </a:spcBef>
            </a:pPr>
            <a:endParaRPr lang="en-US" sz="120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1" y="-1"/>
            <a:ext cx="9143999" cy="1384853"/>
          </a:xfrm>
          <a:solidFill>
            <a:schemeClr val="bg2"/>
          </a:solidFill>
        </p:spPr>
        <p:txBody>
          <a:bodyPr/>
          <a:lstStyle/>
          <a:p>
            <a:r>
              <a:rPr lang="en-US" sz="80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Overview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0A3278-3A64-4200-AC59-A83694BCCF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  <a:prstGeom prst="rect">
            <a:avLst/>
          </a:prstGeom>
        </p:spPr>
        <p:txBody>
          <a:bodyPr/>
          <a:lstStyle/>
          <a:p>
            <a:fld id="{3FD999D4-B456-9943-89B7-30D56181CE18}" type="slidenum">
              <a:rPr lang="en-US" smtClean="0"/>
              <a:t>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66F230-B55A-4A87-8373-0262E859F90D}"/>
              </a:ext>
            </a:extLst>
          </p:cNvPr>
          <p:cNvSpPr txBox="1"/>
          <p:nvPr/>
        </p:nvSpPr>
        <p:spPr>
          <a:xfrm>
            <a:off x="228600" y="1550504"/>
            <a:ext cx="86868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chemeClr val="bg2"/>
                </a:solidFill>
              </a:rPr>
              <a:t>The Non-TG Application Process provides BrassRing customers with a way to create a Talent Gateway profile for candidates that did not come through the traditional Talent Gateway application process. 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Manually Added Candidates (through Add Candidate)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Agency Manager Candidates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Candidates sent through a candidate import integration</a:t>
            </a:r>
          </a:p>
          <a:p>
            <a:endParaRPr lang="en-US" sz="1800" dirty="0">
              <a:solidFill>
                <a:schemeClr val="bg2"/>
              </a:solidFill>
            </a:endParaRPr>
          </a:p>
          <a:p>
            <a:r>
              <a:rPr lang="en-US" sz="1800" dirty="0">
                <a:solidFill>
                  <a:schemeClr val="bg2"/>
                </a:solidFill>
              </a:rPr>
              <a:t>Benefits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Candidates can login to see the status of their application.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Candidates can be presented forms and documents to fill out/sign.</a:t>
            </a:r>
          </a:p>
          <a:p>
            <a:pPr marL="628650" lvl="1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More secure way of collecting additional information.</a:t>
            </a:r>
          </a:p>
        </p:txBody>
      </p:sp>
    </p:spTree>
    <p:extLst>
      <p:ext uri="{BB962C8B-B14F-4D97-AF65-F5344CB8AC3E}">
        <p14:creationId xmlns:p14="http://schemas.microsoft.com/office/powerpoint/2010/main" val="42968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69824" y="62189"/>
            <a:ext cx="1966118" cy="344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Workflow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621400-C964-4075-9A54-8992A8E34A8E}"/>
              </a:ext>
            </a:extLst>
          </p:cNvPr>
          <p:cNvSpPr/>
          <p:nvPr/>
        </p:nvSpPr>
        <p:spPr>
          <a:xfrm>
            <a:off x="1755381" y="1294843"/>
            <a:ext cx="1521775" cy="1815451"/>
          </a:xfrm>
          <a:prstGeom prst="rect">
            <a:avLst/>
          </a:prstGeom>
        </p:spPr>
        <p:txBody>
          <a:bodyPr wrap="square" lIns="0" tIns="0" rIns="0" bIns="0" rtlCol="0" anchor="ctr">
            <a:noAutofit/>
          </a:bodyPr>
          <a:lstStyle/>
          <a:p>
            <a:pPr algn="ctr"/>
            <a:endParaRPr lang="en-IN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F39B09A-32A1-4984-88B6-77949FCFF134}"/>
              </a:ext>
            </a:extLst>
          </p:cNvPr>
          <p:cNvSpPr/>
          <p:nvPr/>
        </p:nvSpPr>
        <p:spPr>
          <a:xfrm>
            <a:off x="401488" y="2103077"/>
            <a:ext cx="1601869" cy="144835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IN" sz="1200" dirty="0">
                <a:solidFill>
                  <a:srgbClr val="FFFFFF"/>
                </a:solidFill>
                <a:latin typeface="Arial"/>
                <a:cs typeface="Arial"/>
              </a:rPr>
              <a:t>BrassRing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F865187-49A9-40AF-BE28-53A0727E5B5C}"/>
              </a:ext>
            </a:extLst>
          </p:cNvPr>
          <p:cNvSpPr/>
          <p:nvPr/>
        </p:nvSpPr>
        <p:spPr>
          <a:xfrm>
            <a:off x="7244561" y="2103076"/>
            <a:ext cx="1601869" cy="144835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IN" sz="1200" dirty="0">
                <a:solidFill>
                  <a:srgbClr val="FFFFFF"/>
                </a:solidFill>
                <a:latin typeface="Arial"/>
                <a:cs typeface="Arial"/>
              </a:rPr>
              <a:t>Talent-Gateway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1517732-3C4A-4F7E-9646-785E19CF8F02}"/>
              </a:ext>
            </a:extLst>
          </p:cNvPr>
          <p:cNvSpPr/>
          <p:nvPr/>
        </p:nvSpPr>
        <p:spPr>
          <a:xfrm>
            <a:off x="2649758" y="406400"/>
            <a:ext cx="3577506" cy="702809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IN" sz="1200" dirty="0">
                <a:solidFill>
                  <a:srgbClr val="FFFFFF"/>
                </a:solidFill>
                <a:latin typeface="Arial"/>
                <a:cs typeface="Arial"/>
              </a:rPr>
              <a:t>Candidates (Agency, Manually added, Sent via Integration, etc.)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21C40B8-6A9F-440E-A321-C967661D7B0A}"/>
              </a:ext>
            </a:extLst>
          </p:cNvPr>
          <p:cNvCxnSpPr>
            <a:cxnSpLocks/>
          </p:cNvCxnSpPr>
          <p:nvPr/>
        </p:nvCxnSpPr>
        <p:spPr>
          <a:xfrm flipH="1">
            <a:off x="1677698" y="1194727"/>
            <a:ext cx="1306804" cy="8029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CE3C61C-E129-428E-81A7-FF184B032C90}"/>
              </a:ext>
            </a:extLst>
          </p:cNvPr>
          <p:cNvCxnSpPr>
            <a:cxnSpLocks/>
          </p:cNvCxnSpPr>
          <p:nvPr/>
        </p:nvCxnSpPr>
        <p:spPr>
          <a:xfrm>
            <a:off x="5836252" y="1214748"/>
            <a:ext cx="1459851" cy="8883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Multiplication Sign 12">
            <a:extLst>
              <a:ext uri="{FF2B5EF4-FFF2-40B4-BE49-F238E27FC236}">
                <a16:creationId xmlns:a16="http://schemas.microsoft.com/office/drawing/2014/main" id="{8FD0F897-627A-4F02-B505-A08B4F1492B1}"/>
              </a:ext>
            </a:extLst>
          </p:cNvPr>
          <p:cNvSpPr/>
          <p:nvPr/>
        </p:nvSpPr>
        <p:spPr>
          <a:xfrm>
            <a:off x="6774939" y="1313599"/>
            <a:ext cx="340397" cy="402461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endParaRPr lang="en-IN" sz="1200" dirty="0" err="1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15" name="Graphic 14" descr="Checkmark">
            <a:extLst>
              <a:ext uri="{FF2B5EF4-FFF2-40B4-BE49-F238E27FC236}">
                <a16:creationId xmlns:a16="http://schemas.microsoft.com/office/drawing/2014/main" id="{E2498A16-4B69-49F4-86C4-5BB2BD878F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655264" y="1194727"/>
            <a:ext cx="505381" cy="505381"/>
          </a:xfrm>
          <a:prstGeom prst="rect">
            <a:avLst/>
          </a:prstGeom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DAB3B30-CBAB-4F8E-A479-A26B5D1AFB7E}"/>
              </a:ext>
            </a:extLst>
          </p:cNvPr>
          <p:cNvCxnSpPr>
            <a:cxnSpLocks/>
          </p:cNvCxnSpPr>
          <p:nvPr/>
        </p:nvCxnSpPr>
        <p:spPr>
          <a:xfrm>
            <a:off x="2160645" y="2571750"/>
            <a:ext cx="496526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3D51CCA2-7649-479D-AEF9-F376B3E4F54A}"/>
              </a:ext>
            </a:extLst>
          </p:cNvPr>
          <p:cNvSpPr txBox="1"/>
          <p:nvPr/>
        </p:nvSpPr>
        <p:spPr>
          <a:xfrm>
            <a:off x="2984503" y="2202568"/>
            <a:ext cx="3336784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Recruiter posts forms/documents to TG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7C3D9E58-5B1B-40A3-9DA1-5D207E055900}"/>
              </a:ext>
            </a:extLst>
          </p:cNvPr>
          <p:cNvSpPr/>
          <p:nvPr/>
        </p:nvSpPr>
        <p:spPr>
          <a:xfrm>
            <a:off x="3853291" y="4074646"/>
            <a:ext cx="1437418" cy="65452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IN" sz="1200" dirty="0">
                <a:solidFill>
                  <a:srgbClr val="FFFFFF"/>
                </a:solidFill>
                <a:latin typeface="Arial"/>
                <a:cs typeface="Arial"/>
              </a:rPr>
              <a:t>Candidate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2145BCD-44CD-4CDB-914A-7068D565DD09}"/>
              </a:ext>
            </a:extLst>
          </p:cNvPr>
          <p:cNvCxnSpPr>
            <a:cxnSpLocks/>
          </p:cNvCxnSpPr>
          <p:nvPr/>
        </p:nvCxnSpPr>
        <p:spPr>
          <a:xfrm>
            <a:off x="1907954" y="3575428"/>
            <a:ext cx="1796776" cy="76838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ACB8C53B-2BA5-4D77-8149-7DD4622D59A6}"/>
              </a:ext>
            </a:extLst>
          </p:cNvPr>
          <p:cNvSpPr txBox="1"/>
          <p:nvPr/>
        </p:nvSpPr>
        <p:spPr>
          <a:xfrm>
            <a:off x="2319292" y="3309516"/>
            <a:ext cx="211160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Notify candidate of login process via comm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E7318EF-90F7-4FA6-ADFB-D92BB5F140A3}"/>
              </a:ext>
            </a:extLst>
          </p:cNvPr>
          <p:cNvSpPr txBox="1"/>
          <p:nvPr/>
        </p:nvSpPr>
        <p:spPr>
          <a:xfrm>
            <a:off x="2331100" y="2202568"/>
            <a:ext cx="258588" cy="3000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b="1" dirty="0"/>
              <a:t>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545CA8D-A7B4-4185-B2E1-FB366DF95D28}"/>
              </a:ext>
            </a:extLst>
          </p:cNvPr>
          <p:cNvSpPr txBox="1"/>
          <p:nvPr/>
        </p:nvSpPr>
        <p:spPr>
          <a:xfrm>
            <a:off x="2099210" y="3356286"/>
            <a:ext cx="258588" cy="3000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b="1" dirty="0"/>
              <a:t>2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376DBB27-7C7A-4782-AAF2-4AF1C8109528}"/>
              </a:ext>
            </a:extLst>
          </p:cNvPr>
          <p:cNvCxnSpPr>
            <a:cxnSpLocks/>
          </p:cNvCxnSpPr>
          <p:nvPr/>
        </p:nvCxnSpPr>
        <p:spPr>
          <a:xfrm flipV="1">
            <a:off x="5448195" y="3551433"/>
            <a:ext cx="1677710" cy="8504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C46DCB32-2550-498F-B430-D51D3BC1F73C}"/>
              </a:ext>
            </a:extLst>
          </p:cNvPr>
          <p:cNvSpPr txBox="1"/>
          <p:nvPr/>
        </p:nvSpPr>
        <p:spPr>
          <a:xfrm>
            <a:off x="6897271" y="3223635"/>
            <a:ext cx="258588" cy="30008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IN" b="1" dirty="0"/>
              <a:t>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F81CABC-C9B6-416E-B33F-C5CE754AC663}"/>
              </a:ext>
            </a:extLst>
          </p:cNvPr>
          <p:cNvSpPr txBox="1"/>
          <p:nvPr/>
        </p:nvSpPr>
        <p:spPr>
          <a:xfrm>
            <a:off x="4914959" y="3333600"/>
            <a:ext cx="211160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Candidate logs in to TG and views the info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C71D9B4-210A-42D8-BA37-05147583B63E}"/>
              </a:ext>
            </a:extLst>
          </p:cNvPr>
          <p:cNvSpPr txBox="1"/>
          <p:nvPr/>
        </p:nvSpPr>
        <p:spPr>
          <a:xfrm>
            <a:off x="333723" y="869982"/>
            <a:ext cx="225596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Added to BrassRing system directly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4F10284-D8A4-4CC7-9CC1-B57893FC79FC}"/>
              </a:ext>
            </a:extLst>
          </p:cNvPr>
          <p:cNvSpPr txBox="1"/>
          <p:nvPr/>
        </p:nvSpPr>
        <p:spPr>
          <a:xfrm>
            <a:off x="6824071" y="981533"/>
            <a:ext cx="211160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No Direct access to TG</a:t>
            </a:r>
          </a:p>
        </p:txBody>
      </p:sp>
    </p:spTree>
    <p:extLst>
      <p:ext uri="{BB962C8B-B14F-4D97-AF65-F5344CB8AC3E}">
        <p14:creationId xmlns:p14="http://schemas.microsoft.com/office/powerpoint/2010/main" val="3407938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69823" y="62189"/>
            <a:ext cx="3848313" cy="3916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Workbench Settings: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C383D-0E6F-41BD-A133-5E111F288784}"/>
              </a:ext>
            </a:extLst>
          </p:cNvPr>
          <p:cNvSpPr txBox="1"/>
          <p:nvPr/>
        </p:nvSpPr>
        <p:spPr>
          <a:xfrm>
            <a:off x="269824" y="513627"/>
            <a:ext cx="6371256" cy="1038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dirty="0"/>
              <a:t>Talent Gateway:</a:t>
            </a:r>
          </a:p>
          <a:p>
            <a:r>
              <a:rPr lang="en-IN" sz="1200" dirty="0"/>
              <a:t>Workbench &gt; Tools &gt; Talent Gateways &gt; Edit a TG (Member and/or Full TG)</a:t>
            </a:r>
          </a:p>
          <a:p>
            <a:endParaRPr lang="en-IN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N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2E65595-B2E9-4673-AF6A-BB5900C7F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287" y="1233937"/>
            <a:ext cx="6216072" cy="25213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AD94C3-D1DF-40BA-905D-B42ECDA0B81F}"/>
              </a:ext>
            </a:extLst>
          </p:cNvPr>
          <p:cNvSpPr txBox="1"/>
          <p:nvPr/>
        </p:nvSpPr>
        <p:spPr>
          <a:xfrm>
            <a:off x="269822" y="1608473"/>
            <a:ext cx="626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dirty="0"/>
              <a:t>HR Status:</a:t>
            </a:r>
          </a:p>
          <a:p>
            <a:r>
              <a:rPr lang="en-IN" sz="1200" dirty="0"/>
              <a:t>Workbench &gt; Tools &gt; HR Statuses &gt; Edit &gt; Talent Gateway &amp; Agency Manager settings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B20D41-4AE8-4289-8794-C83BBC766D09}"/>
              </a:ext>
            </a:extLst>
          </p:cNvPr>
          <p:cNvSpPr txBox="1"/>
          <p:nvPr/>
        </p:nvSpPr>
        <p:spPr>
          <a:xfrm>
            <a:off x="269822" y="2919007"/>
            <a:ext cx="7065255" cy="42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600" b="1" dirty="0"/>
              <a:t>Client Settings: </a:t>
            </a:r>
            <a:r>
              <a:rPr lang="en-IN" sz="1200" i="1" dirty="0"/>
              <a:t>(please reach out to IBM for client setting changes)</a:t>
            </a:r>
            <a:endParaRPr lang="en-IN" sz="1600" i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362C89-9269-4851-BAA8-658B9E3AD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286" y="3397672"/>
            <a:ext cx="5171429" cy="2779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3F70CFF-97CE-436D-92B2-06CA307DB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85" y="3770603"/>
            <a:ext cx="5171429" cy="2779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7B9A5FF-A72C-4E8A-87EA-31F097DE2B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287" y="2305709"/>
            <a:ext cx="7686076" cy="50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016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69823" y="62189"/>
            <a:ext cx="3848313" cy="3916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Communication Template: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C383D-0E6F-41BD-A133-5E111F288784}"/>
              </a:ext>
            </a:extLst>
          </p:cNvPr>
          <p:cNvSpPr txBox="1"/>
          <p:nvPr/>
        </p:nvSpPr>
        <p:spPr>
          <a:xfrm>
            <a:off x="269824" y="513627"/>
            <a:ext cx="5697137" cy="1857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200" dirty="0"/>
              <a:t>Create a communication template that can be sent to candidates with the below details:</a:t>
            </a:r>
          </a:p>
          <a:p>
            <a:pPr>
              <a:lnSpc>
                <a:spcPct val="150000"/>
              </a:lnSpc>
            </a:pPr>
            <a:endParaRPr lang="en-IN" sz="1200" dirty="0"/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IN" sz="1400" dirty="0"/>
              <a:t>Pre-defined username – as per client setting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IN" sz="1400" dirty="0"/>
              <a:t>Pre-defined password – as per client setting</a:t>
            </a: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IN" sz="1400" dirty="0"/>
              <a:t>Candidate Zone URL merge token.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383C53E-7D4B-40C0-B382-C92317927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518" y="1259586"/>
            <a:ext cx="2809524" cy="234285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69F3B12-D647-47BB-9D49-859EBF45E3DA}"/>
              </a:ext>
            </a:extLst>
          </p:cNvPr>
          <p:cNvSpPr txBox="1"/>
          <p:nvPr/>
        </p:nvSpPr>
        <p:spPr>
          <a:xfrm>
            <a:off x="176381" y="3150342"/>
            <a:ext cx="56971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400" dirty="0"/>
              <a:t>Suggested not to mention the configured “username” or “password” directly in the template.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400" dirty="0"/>
              <a:t>Let candidates enter the data during login.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400" dirty="0"/>
              <a:t>Once successfully logged in, system will ask them to re-set/create a new password for themselves.</a:t>
            </a:r>
          </a:p>
        </p:txBody>
      </p:sp>
    </p:spTree>
    <p:extLst>
      <p:ext uri="{BB962C8B-B14F-4D97-AF65-F5344CB8AC3E}">
        <p14:creationId xmlns:p14="http://schemas.microsoft.com/office/powerpoint/2010/main" val="338656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69823" y="62189"/>
            <a:ext cx="3848313" cy="3916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BrassRing Process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C383D-0E6F-41BD-A133-5E111F288784}"/>
              </a:ext>
            </a:extLst>
          </p:cNvPr>
          <p:cNvSpPr txBox="1"/>
          <p:nvPr/>
        </p:nvSpPr>
        <p:spPr>
          <a:xfrm>
            <a:off x="216429" y="821692"/>
            <a:ext cx="4756038" cy="3196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400" dirty="0"/>
              <a:t>In order to access the TG, a document/form has to be posted to candidate zone from the candidate’s Talent Record.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400" dirty="0"/>
              <a:t>Users can post a form/document via “Actions-Post to Candidate Zone”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400" dirty="0"/>
              <a:t>Once posted, on the same page or at a later time, the configured communication templates can to be sent to the candidate.</a:t>
            </a:r>
          </a:p>
          <a:p>
            <a:pPr marL="285750" indent="-28575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400" dirty="0"/>
              <a:t>Candidate receives the e-mail and logs into the TG.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BE9A81-9D66-43E3-BDB1-7E529896EE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663" y="2896713"/>
            <a:ext cx="3991210" cy="78091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BAE9F4-4489-43A6-919F-9163DFC64F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6802" y="925246"/>
            <a:ext cx="2160039" cy="174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592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69823" y="62189"/>
            <a:ext cx="3848313" cy="3916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Things to know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C383D-0E6F-41BD-A133-5E111F288784}"/>
              </a:ext>
            </a:extLst>
          </p:cNvPr>
          <p:cNvSpPr txBox="1"/>
          <p:nvPr/>
        </p:nvSpPr>
        <p:spPr>
          <a:xfrm>
            <a:off x="163033" y="634807"/>
            <a:ext cx="8346894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800" dirty="0"/>
              <a:t>A member Talent Gateway of a Global TG or a Full TG can be configured as a “Default site for Candidate Portal access” for each locale separately.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800" dirty="0"/>
              <a:t>A document or form must be posted onto the TG, before the candidate can login using pre-defined login credentials.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800" dirty="0"/>
              <a:t>Once posted, </a:t>
            </a:r>
            <a:r>
              <a:rPr lang="en-US" sz="1800" dirty="0"/>
              <a:t>the system automatically creates a TG profile for the candidate.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800" dirty="0"/>
              <a:t>It is a recommended best practice to include instructions in the candidate’s email directing them to select either the documents or forms tab, depending on your process.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800" dirty="0"/>
              <a:t>Once logged in, system will prompt the candidate reset/create a new password for security purpose.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IN" sz="1800" dirty="0"/>
              <a:t>Multiple options are available to choose as pre-defined username and/or password.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IN" sz="14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2979868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D0290D3-416B-4777-A02E-D6AFBB83D1EE}"/>
              </a:ext>
            </a:extLst>
          </p:cNvPr>
          <p:cNvSpPr txBox="1">
            <a:spLocks/>
          </p:cNvSpPr>
          <p:nvPr/>
        </p:nvSpPr>
        <p:spPr>
          <a:xfrm>
            <a:off x="269823" y="62189"/>
            <a:ext cx="3848313" cy="3916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ts val="11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  <a:lvl2pPr marL="173038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2pPr>
            <a:lvl3pPr marL="3968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•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3pPr>
            <a:lvl4pPr marL="625475" indent="-168275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–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4pPr>
            <a:lvl5pPr marL="803275" indent="-173038" algn="l" defTabSz="457200" rtl="0" eaLnBrk="1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Font typeface="Arial"/>
              <a:buChar char="»"/>
              <a:defRPr sz="1400" kern="120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accent2"/>
                </a:solidFill>
              </a:rPr>
              <a:t>Resources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EC383D-0E6F-41BD-A133-5E111F288784}"/>
              </a:ext>
            </a:extLst>
          </p:cNvPr>
          <p:cNvSpPr txBox="1"/>
          <p:nvPr/>
        </p:nvSpPr>
        <p:spPr>
          <a:xfrm>
            <a:off x="163033" y="634807"/>
            <a:ext cx="8346894" cy="35009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IN" sz="1400" dirty="0"/>
              <a:t>Post to Candidate Zone Overview: </a:t>
            </a:r>
          </a:p>
          <a:p>
            <a:pPr>
              <a:spcBef>
                <a:spcPts val="600"/>
              </a:spcBef>
            </a:pPr>
            <a:r>
              <a:rPr lang="en-IN" dirty="0"/>
              <a:t>https://documentation.infinite.com/docs/post-to-the-candidate-zone-overview</a:t>
            </a:r>
            <a:endParaRPr lang="en-IN" sz="1400" dirty="0"/>
          </a:p>
          <a:p>
            <a:pPr>
              <a:spcBef>
                <a:spcPts val="600"/>
              </a:spcBef>
            </a:pPr>
            <a:endParaRPr lang="en-IN" sz="1400" dirty="0"/>
          </a:p>
          <a:p>
            <a:pPr>
              <a:spcBef>
                <a:spcPts val="600"/>
              </a:spcBef>
            </a:pPr>
            <a:r>
              <a:rPr lang="en-IN" sz="1400" dirty="0"/>
              <a:t>Candidate Zone:</a:t>
            </a:r>
          </a:p>
          <a:p>
            <a:pPr>
              <a:spcBef>
                <a:spcPts val="600"/>
              </a:spcBef>
            </a:pPr>
            <a:r>
              <a:rPr lang="en-IN" dirty="0"/>
              <a:t>https://documentation.infinite.com/docs/the-candidate-zone</a:t>
            </a:r>
            <a:endParaRPr lang="en-IN" sz="1400" dirty="0"/>
          </a:p>
          <a:p>
            <a:pPr>
              <a:spcBef>
                <a:spcPts val="600"/>
              </a:spcBef>
            </a:pPr>
            <a:endParaRPr lang="en-IN" sz="1400" dirty="0"/>
          </a:p>
          <a:p>
            <a:pPr>
              <a:spcBef>
                <a:spcPts val="600"/>
              </a:spcBef>
            </a:pPr>
            <a:r>
              <a:rPr lang="en-US" sz="1400" dirty="0"/>
              <a:t>Candidate Experience with Talent Gateway</a:t>
            </a:r>
          </a:p>
          <a:p>
            <a:pPr>
              <a:spcBef>
                <a:spcPts val="600"/>
              </a:spcBef>
            </a:pPr>
            <a:r>
              <a:rPr lang="en-IN" dirty="0"/>
              <a:t>https://documentation.infinite.com/docs/candidate-experience-with-talent-gateway</a:t>
            </a:r>
            <a:endParaRPr lang="en-IN" sz="1400" dirty="0"/>
          </a:p>
          <a:p>
            <a:pPr>
              <a:spcBef>
                <a:spcPts val="600"/>
              </a:spcBef>
            </a:pPr>
            <a:endParaRPr lang="en-IN" sz="1400" dirty="0"/>
          </a:p>
          <a:p>
            <a:pPr>
              <a:spcBef>
                <a:spcPts val="600"/>
              </a:spcBef>
            </a:pPr>
            <a:r>
              <a:rPr lang="en-IN" sz="1400" dirty="0"/>
              <a:t>Client Settings:</a:t>
            </a:r>
          </a:p>
          <a:p>
            <a:pPr>
              <a:spcBef>
                <a:spcPts val="600"/>
              </a:spcBef>
            </a:pPr>
            <a:r>
              <a:rPr lang="en-IN" sz="1400"/>
              <a:t>https</a:t>
            </a:r>
            <a:r>
              <a:rPr lang="en-IN" sz="1400" dirty="0"/>
              <a:t>://documentation.infinite.com/docs/client-settings-a-to-c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endParaRPr lang="en-IN" sz="1400" dirty="0"/>
          </a:p>
        </p:txBody>
      </p:sp>
    </p:spTree>
    <p:extLst>
      <p:ext uri="{BB962C8B-B14F-4D97-AF65-F5344CB8AC3E}">
        <p14:creationId xmlns:p14="http://schemas.microsoft.com/office/powerpoint/2010/main" val="1795112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48418" y="920074"/>
            <a:ext cx="7214432" cy="1562775"/>
          </a:xfrm>
        </p:spPr>
        <p:txBody>
          <a:bodyPr/>
          <a:lstStyle/>
          <a:p>
            <a:r>
              <a:rPr lang="en-US" sz="5400" dirty="0">
                <a:gradFill>
                  <a:gsLst>
                    <a:gs pos="57000">
                      <a:srgbClr val="5F79FF"/>
                    </a:gs>
                    <a:gs pos="91000">
                      <a:srgbClr val="9D87FF"/>
                    </a:gs>
                    <a:gs pos="0">
                      <a:schemeClr val="accent2"/>
                    </a:gs>
                    <a:gs pos="100000">
                      <a:schemeClr val="accent4"/>
                    </a:gs>
                  </a:gsLst>
                  <a:lin ang="0" scaled="0"/>
                </a:gradFill>
              </a:rPr>
              <a:t>Questions?</a:t>
            </a:r>
            <a:endParaRPr lang="en-US" sz="5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430FAF-4417-4D98-B482-89CACF2DCD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58000" y="4826480"/>
            <a:ext cx="2057400" cy="137160"/>
          </a:xfrm>
        </p:spPr>
        <p:txBody>
          <a:bodyPr/>
          <a:lstStyle/>
          <a:p>
            <a:fld id="{D0BE6F14-FF48-0F4F-A8AA-2E3F25371E4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234727"/>
      </p:ext>
    </p:extLst>
  </p:cSld>
  <p:clrMapOvr>
    <a:masterClrMapping/>
  </p:clrMapOvr>
</p:sld>
</file>

<file path=ppt/theme/theme1.xml><?xml version="1.0" encoding="utf-8"?>
<a:theme xmlns:a="http://schemas.openxmlformats.org/drawingml/2006/main" name="blk_background_2017">
  <a:themeElements>
    <a:clrScheme name="Custom 2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CB59F96B-D893-E545-AC82-604AA9AE6CB9}"/>
    </a:ext>
  </a:extLst>
</a:theme>
</file>

<file path=ppt/theme/theme2.xml><?xml version="1.0" encoding="utf-8"?>
<a:theme xmlns:a="http://schemas.openxmlformats.org/drawingml/2006/main" name="gry_background_2017">
  <a:themeElements>
    <a:clrScheme name="Custom 4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>
        <a:ln w="6350">
          <a:solidFill>
            <a:schemeClr val="tx2">
              <a:lumMod val="50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953F3BD-CE26-1C45-A1F7-4E573E5A752B}"/>
    </a:ext>
  </a:extLst>
</a:theme>
</file>

<file path=ppt/theme/theme3.xml><?xml version="1.0" encoding="utf-8"?>
<a:theme xmlns:a="http://schemas.openxmlformats.org/drawingml/2006/main" name="wht_background_2017">
  <a:themeElements>
    <a:clrScheme name="Custom 5">
      <a:dk1>
        <a:srgbClr val="000000"/>
      </a:dk1>
      <a:lt1>
        <a:srgbClr val="000E5E"/>
      </a:lt1>
      <a:dk2>
        <a:srgbClr val="EAEAEA"/>
      </a:dk2>
      <a:lt2>
        <a:srgbClr val="FFFFFF"/>
      </a:lt2>
      <a:accent1>
        <a:srgbClr val="69A6FF"/>
      </a:accent1>
      <a:accent2>
        <a:srgbClr val="0064FF"/>
      </a:accent2>
      <a:accent3>
        <a:srgbClr val="003BC9"/>
      </a:accent3>
      <a:accent4>
        <a:srgbClr val="BB8EFF"/>
      </a:accent4>
      <a:accent5>
        <a:srgbClr val="6E177D"/>
      </a:accent5>
      <a:accent6>
        <a:srgbClr val="20D5D2"/>
      </a:accent6>
      <a:hlink>
        <a:srgbClr val="0064FF"/>
      </a:hlink>
      <a:folHlink>
        <a:srgbClr val="E0E0E0"/>
      </a:folHlink>
    </a:clrScheme>
    <a:fontScheme name="IBM Master PPT Template">
      <a:majorFont>
        <a:latin typeface="IBM Plex Sans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 lIns="0" tIns="0" rIns="0" bIns="0">
        <a:noAutofit/>
      </a:bodyPr>
      <a:lstStyle>
        <a:defPPr>
          <a:defRPr sz="1200" dirty="0" err="1">
            <a:solidFill>
              <a:srgbClr val="FFFFFF"/>
            </a:solidFill>
            <a:latin typeface="Arial"/>
            <a:cs typeface="Arial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Watson_presentation_template" id="{3596A0D1-ED97-224C-9AC3-B3B1AFFC03F1}" vid="{679B1078-1045-354B-9F07-06E0784FD1C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Watson_presentation_template</Template>
  <TotalTime>4862</TotalTime>
  <Words>575</Words>
  <Application>Microsoft Office PowerPoint</Application>
  <PresentationFormat>On-screen Show (16:9)</PresentationFormat>
  <Paragraphs>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IBM Plex Sans</vt:lpstr>
      <vt:lpstr>Wingdings</vt:lpstr>
      <vt:lpstr>blk_background_2017</vt:lpstr>
      <vt:lpstr>gry_background_2017</vt:lpstr>
      <vt:lpstr>wht_background_2017</vt:lpstr>
      <vt:lpstr>Non-TG Application Process  External Training and Enablement Session  June 15th, 2021</vt:lpstr>
      <vt:lpstr>PowerPoint Presentation</vt:lpstr>
      <vt:lpstr>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this template</dc:title>
  <dc:creator>Becky Hui Chan</dc:creator>
  <cp:lastModifiedBy>Saipraveen Aratikatla</cp:lastModifiedBy>
  <cp:revision>312</cp:revision>
  <dcterms:created xsi:type="dcterms:W3CDTF">2018-03-01T22:47:15Z</dcterms:created>
  <dcterms:modified xsi:type="dcterms:W3CDTF">2026-09-08T22:41:27Z</dcterms:modified>
</cp:coreProperties>
</file>