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3.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 id="2147483830" r:id="rId4"/>
  </p:sldMasterIdLst>
  <p:notesMasterIdLst>
    <p:notesMasterId r:id="rId42"/>
  </p:notesMasterIdLst>
  <p:handoutMasterIdLst>
    <p:handoutMasterId r:id="rId43"/>
  </p:handoutMasterIdLst>
  <p:sldIdLst>
    <p:sldId id="338" r:id="rId5"/>
    <p:sldId id="487" r:id="rId6"/>
    <p:sldId id="453" r:id="rId7"/>
    <p:sldId id="488" r:id="rId8"/>
    <p:sldId id="349" r:id="rId9"/>
    <p:sldId id="467" r:id="rId10"/>
    <p:sldId id="451" r:id="rId11"/>
    <p:sldId id="452" r:id="rId12"/>
    <p:sldId id="468" r:id="rId13"/>
    <p:sldId id="469" r:id="rId14"/>
    <p:sldId id="330" r:id="rId15"/>
    <p:sldId id="457" r:id="rId16"/>
    <p:sldId id="458" r:id="rId17"/>
    <p:sldId id="483" r:id="rId18"/>
    <p:sldId id="484" r:id="rId19"/>
    <p:sldId id="443" r:id="rId20"/>
    <p:sldId id="394" r:id="rId21"/>
    <p:sldId id="461" r:id="rId22"/>
    <p:sldId id="462" r:id="rId23"/>
    <p:sldId id="463" r:id="rId24"/>
    <p:sldId id="470" r:id="rId25"/>
    <p:sldId id="471" r:id="rId26"/>
    <p:sldId id="472" r:id="rId27"/>
    <p:sldId id="485" r:id="rId28"/>
    <p:sldId id="486" r:id="rId29"/>
    <p:sldId id="482" r:id="rId30"/>
    <p:sldId id="473" r:id="rId31"/>
    <p:sldId id="474" r:id="rId32"/>
    <p:sldId id="475" r:id="rId33"/>
    <p:sldId id="477" r:id="rId34"/>
    <p:sldId id="478" r:id="rId35"/>
    <p:sldId id="479" r:id="rId36"/>
    <p:sldId id="464" r:id="rId37"/>
    <p:sldId id="481" r:id="rId38"/>
    <p:sldId id="459" r:id="rId39"/>
    <p:sldId id="333" r:id="rId40"/>
    <p:sldId id="288" r:id="rId41"/>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A6FF"/>
    <a:srgbClr val="FFFFFF"/>
    <a:srgbClr val="F3F3F3"/>
    <a:srgbClr val="F7F3F1"/>
    <a:srgbClr val="DCDCDC"/>
    <a:srgbClr val="8C8C8C"/>
    <a:srgbClr val="3D3D3D"/>
    <a:srgbClr val="051B75"/>
    <a:srgbClr val="BB8EFF"/>
    <a:srgbClr val="20D5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68" autoAdjust="0"/>
    <p:restoredTop sz="93883" autoAdjust="0"/>
  </p:normalViewPr>
  <p:slideViewPr>
    <p:cSldViewPr snapToGrid="0" snapToObjects="1" showGuides="1">
      <p:cViewPr varScale="1">
        <p:scale>
          <a:sx n="98" d="100"/>
          <a:sy n="98" d="100"/>
        </p:scale>
        <p:origin x="408" y="68"/>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thosh Sankar" userId="f8112a0f-b5ee-464b-8842-5b2948bad411" providerId="ADAL" clId="{564B03E4-2881-4569-B22F-2EE44AC02D10}"/>
    <pc:docChg chg="modSld">
      <pc:chgData name="Santhosh Sankar" userId="f8112a0f-b5ee-464b-8842-5b2948bad411" providerId="ADAL" clId="{564B03E4-2881-4569-B22F-2EE44AC02D10}" dt="2026-09-23T17:11:06.803" v="0" actId="6549"/>
      <pc:docMkLst>
        <pc:docMk/>
      </pc:docMkLst>
      <pc:sldChg chg="modSp mod">
        <pc:chgData name="Santhosh Sankar" userId="f8112a0f-b5ee-464b-8842-5b2948bad411" providerId="ADAL" clId="{564B03E4-2881-4569-B22F-2EE44AC02D10}" dt="2026-09-23T17:11:06.803" v="0" actId="6549"/>
        <pc:sldMkLst>
          <pc:docMk/>
          <pc:sldMk cId="1961028589" sldId="338"/>
        </pc:sldMkLst>
        <pc:spChg chg="mod">
          <ac:chgData name="Santhosh Sankar" userId="f8112a0f-b5ee-464b-8842-5b2948bad411" providerId="ADAL" clId="{564B03E4-2881-4569-B22F-2EE44AC02D10}" dt="2026-09-23T17:11:06.803" v="0" actId="6549"/>
          <ac:spMkLst>
            <pc:docMk/>
            <pc:sldMk cId="1961028589" sldId="338"/>
            <ac:spMk id="4"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7F13E8-0707-4C93-BC37-3E22DC1793CC}" type="doc">
      <dgm:prSet loTypeId="urn:microsoft.com/office/officeart/2005/8/layout/radial4" loCatId="relationship" qsTypeId="urn:microsoft.com/office/officeart/2005/8/quickstyle/simple5#1" qsCatId="simple" csTypeId="urn:microsoft.com/office/officeart/2005/8/colors/accent1_2#1" csCatId="accent1" phldr="1"/>
      <dgm:spPr/>
      <dgm:t>
        <a:bodyPr/>
        <a:lstStyle/>
        <a:p>
          <a:endParaRPr lang="en-US"/>
        </a:p>
      </dgm:t>
    </dgm:pt>
    <dgm:pt modelId="{277DF3AF-D205-49D4-B9D8-CE1F74726508}">
      <dgm:prSet phldrT="[Text]"/>
      <dgm:spPr>
        <a:solidFill>
          <a:schemeClr val="accent5">
            <a:lumMod val="40000"/>
            <a:lumOff val="60000"/>
          </a:schemeClr>
        </a:solidFill>
      </dgm:spPr>
      <dgm:t>
        <a:bodyPr/>
        <a:lstStyle/>
        <a:p>
          <a:r>
            <a:rPr lang="en-US" b="1" dirty="0"/>
            <a:t>BRASSRING</a:t>
          </a:r>
        </a:p>
      </dgm:t>
    </dgm:pt>
    <dgm:pt modelId="{C48C10E1-EF08-495F-88DD-466F77743BFE}" type="parTrans" cxnId="{D9EA339B-ED94-4EBF-83DC-DAA6022B0CA7}">
      <dgm:prSet/>
      <dgm:spPr/>
      <dgm:t>
        <a:bodyPr/>
        <a:lstStyle/>
        <a:p>
          <a:endParaRPr lang="en-US"/>
        </a:p>
      </dgm:t>
    </dgm:pt>
    <dgm:pt modelId="{8251947C-5CFD-4D6F-8898-7890602E3AB9}" type="sibTrans" cxnId="{D9EA339B-ED94-4EBF-83DC-DAA6022B0CA7}">
      <dgm:prSet/>
      <dgm:spPr/>
      <dgm:t>
        <a:bodyPr/>
        <a:lstStyle/>
        <a:p>
          <a:endParaRPr lang="en-US"/>
        </a:p>
      </dgm:t>
    </dgm:pt>
    <dgm:pt modelId="{B41D679A-6692-41A7-9E7C-B675FBAA83EC}">
      <dgm:prSet phldrT="[Text]"/>
      <dgm:spPr/>
      <dgm:t>
        <a:bodyPr/>
        <a:lstStyle/>
        <a:p>
          <a:r>
            <a:rPr lang="en-US" dirty="0"/>
            <a:t>Foundation Data (Req or Candidate Form)</a:t>
          </a:r>
        </a:p>
      </dgm:t>
    </dgm:pt>
    <dgm:pt modelId="{FEFBAA74-52FD-4E52-9998-C8A1C9C193BF}" type="parTrans" cxnId="{B3534728-83DF-4303-956F-8EBC54D8B042}">
      <dgm:prSet/>
      <dgm:spPr/>
      <dgm:t>
        <a:bodyPr/>
        <a:lstStyle/>
        <a:p>
          <a:endParaRPr lang="en-US"/>
        </a:p>
      </dgm:t>
    </dgm:pt>
    <dgm:pt modelId="{51F462B4-335F-4F1B-AB83-03F977E8F257}" type="sibTrans" cxnId="{B3534728-83DF-4303-956F-8EBC54D8B042}">
      <dgm:prSet/>
      <dgm:spPr/>
      <dgm:t>
        <a:bodyPr/>
        <a:lstStyle/>
        <a:p>
          <a:endParaRPr lang="en-US"/>
        </a:p>
      </dgm:t>
    </dgm:pt>
    <dgm:pt modelId="{65DA4D20-58BA-4646-BC49-B73E2C5D317B}">
      <dgm:prSet phldrT="[Text]"/>
      <dgm:spPr/>
      <dgm:t>
        <a:bodyPr/>
        <a:lstStyle/>
        <a:p>
          <a:r>
            <a:rPr lang="en-US" dirty="0"/>
            <a:t>Req Import</a:t>
          </a:r>
        </a:p>
      </dgm:t>
    </dgm:pt>
    <dgm:pt modelId="{BEB7EA95-8C67-4500-8A53-D8B32E8E9079}" type="parTrans" cxnId="{1DBFF21E-BE5C-446F-B8F0-730582495D2B}">
      <dgm:prSet/>
      <dgm:spPr/>
      <dgm:t>
        <a:bodyPr/>
        <a:lstStyle/>
        <a:p>
          <a:endParaRPr lang="en-US"/>
        </a:p>
      </dgm:t>
    </dgm:pt>
    <dgm:pt modelId="{5EA5257C-A78A-40A2-B616-297A687645FC}" type="sibTrans" cxnId="{1DBFF21E-BE5C-446F-B8F0-730582495D2B}">
      <dgm:prSet/>
      <dgm:spPr/>
      <dgm:t>
        <a:bodyPr/>
        <a:lstStyle/>
        <a:p>
          <a:endParaRPr lang="en-US"/>
        </a:p>
      </dgm:t>
    </dgm:pt>
    <dgm:pt modelId="{7BC933DA-472E-4F06-8298-109F63C4F7EF}">
      <dgm:prSet phldrT="[Text]"/>
      <dgm:spPr/>
      <dgm:t>
        <a:bodyPr/>
        <a:lstStyle/>
        <a:p>
          <a:r>
            <a:rPr lang="en-US" dirty="0"/>
            <a:t>Job Code Default Data (JCDD)</a:t>
          </a:r>
        </a:p>
      </dgm:t>
    </dgm:pt>
    <dgm:pt modelId="{6ED2279B-8FEE-4DBF-9F34-C109984CB30D}" type="parTrans" cxnId="{F668B4B6-CDB8-4D95-9036-DC70DDB55FF1}">
      <dgm:prSet/>
      <dgm:spPr/>
      <dgm:t>
        <a:bodyPr/>
        <a:lstStyle/>
        <a:p>
          <a:endParaRPr lang="en-US"/>
        </a:p>
      </dgm:t>
    </dgm:pt>
    <dgm:pt modelId="{4A0364D3-B435-497A-8310-CF4C8762A175}" type="sibTrans" cxnId="{F668B4B6-CDB8-4D95-9036-DC70DDB55FF1}">
      <dgm:prSet/>
      <dgm:spPr/>
      <dgm:t>
        <a:bodyPr/>
        <a:lstStyle/>
        <a:p>
          <a:endParaRPr lang="en-US"/>
        </a:p>
      </dgm:t>
    </dgm:pt>
    <dgm:pt modelId="{8874A62C-0FFA-4A24-9DDF-56B440B430B7}">
      <dgm:prSet phldrT="[Text]"/>
      <dgm:spPr/>
      <dgm:t>
        <a:bodyPr/>
        <a:lstStyle/>
        <a:p>
          <a:r>
            <a:rPr lang="en-US" dirty="0"/>
            <a:t>User Import (Non-Talent Suite)</a:t>
          </a:r>
        </a:p>
      </dgm:t>
    </dgm:pt>
    <dgm:pt modelId="{717E611A-D4A8-45E2-AE49-F6E73B8132C3}" type="parTrans" cxnId="{FABEA095-F775-4DF1-AD3E-E9AB5BD8F1C1}">
      <dgm:prSet/>
      <dgm:spPr/>
      <dgm:t>
        <a:bodyPr/>
        <a:lstStyle/>
        <a:p>
          <a:endParaRPr lang="en-US"/>
        </a:p>
      </dgm:t>
    </dgm:pt>
    <dgm:pt modelId="{A9EB770C-4196-47EB-A3B3-E633E9ECCD2E}" type="sibTrans" cxnId="{FABEA095-F775-4DF1-AD3E-E9AB5BD8F1C1}">
      <dgm:prSet/>
      <dgm:spPr/>
      <dgm:t>
        <a:bodyPr/>
        <a:lstStyle/>
        <a:p>
          <a:endParaRPr lang="en-US"/>
        </a:p>
      </dgm:t>
    </dgm:pt>
    <dgm:pt modelId="{35994C0E-3AB4-4717-8D47-4398F2B94550}">
      <dgm:prSet phldrT="[Text]"/>
      <dgm:spPr/>
      <dgm:t>
        <a:bodyPr/>
        <a:lstStyle/>
        <a:p>
          <a:r>
            <a:rPr lang="en-US" dirty="0"/>
            <a:t>Candidate Import</a:t>
          </a:r>
        </a:p>
      </dgm:t>
    </dgm:pt>
    <dgm:pt modelId="{6ABF9310-A413-4C19-A58D-5687668B72AE}" type="parTrans" cxnId="{675ED672-4982-40D0-BFF5-EE3427ABDBD2}">
      <dgm:prSet/>
      <dgm:spPr/>
      <dgm:t>
        <a:bodyPr/>
        <a:lstStyle/>
        <a:p>
          <a:endParaRPr lang="en-US"/>
        </a:p>
      </dgm:t>
    </dgm:pt>
    <dgm:pt modelId="{9F5355E5-05DA-486F-9B57-DFF187F12CB5}" type="sibTrans" cxnId="{675ED672-4982-40D0-BFF5-EE3427ABDBD2}">
      <dgm:prSet/>
      <dgm:spPr/>
      <dgm:t>
        <a:bodyPr/>
        <a:lstStyle/>
        <a:p>
          <a:endParaRPr lang="en-US"/>
        </a:p>
      </dgm:t>
    </dgm:pt>
    <dgm:pt modelId="{233ED941-1D27-4672-8FAF-1F622DD2E0F8}">
      <dgm:prSet phldrT="[Text]"/>
      <dgm:spPr/>
      <dgm:t>
        <a:bodyPr/>
        <a:lstStyle/>
        <a:p>
          <a:r>
            <a:rPr lang="en-US" dirty="0"/>
            <a:t>Req Field Association (RFA)</a:t>
          </a:r>
        </a:p>
      </dgm:t>
    </dgm:pt>
    <dgm:pt modelId="{2C9A37D7-6B1F-4A6E-ADCE-B7011757FDD9}" type="parTrans" cxnId="{6BBFF4F1-79EF-4655-9ACA-E28CF6A72444}">
      <dgm:prSet/>
      <dgm:spPr/>
      <dgm:t>
        <a:bodyPr/>
        <a:lstStyle/>
        <a:p>
          <a:endParaRPr lang="en-US"/>
        </a:p>
      </dgm:t>
    </dgm:pt>
    <dgm:pt modelId="{6A28372F-7765-4985-B6BB-631719A8345B}" type="sibTrans" cxnId="{6BBFF4F1-79EF-4655-9ACA-E28CF6A72444}">
      <dgm:prSet/>
      <dgm:spPr/>
      <dgm:t>
        <a:bodyPr/>
        <a:lstStyle/>
        <a:p>
          <a:endParaRPr lang="en-US"/>
        </a:p>
      </dgm:t>
    </dgm:pt>
    <dgm:pt modelId="{AC18A1FB-D8AC-498B-A596-EEB290BAC8DF}">
      <dgm:prSet phldrT="[Text]"/>
      <dgm:spPr/>
      <dgm:t>
        <a:bodyPr/>
        <a:lstStyle/>
        <a:p>
          <a:r>
            <a:rPr lang="en-US" dirty="0"/>
            <a:t>Candidate Field Association (CFA)</a:t>
          </a:r>
        </a:p>
      </dgm:t>
    </dgm:pt>
    <dgm:pt modelId="{260C8D0A-CC25-4603-B3BA-199722CB7DBD}" type="parTrans" cxnId="{DD02257C-090B-4F43-A5DC-17D0895295FE}">
      <dgm:prSet/>
      <dgm:spPr/>
      <dgm:t>
        <a:bodyPr/>
        <a:lstStyle/>
        <a:p>
          <a:endParaRPr lang="en-US"/>
        </a:p>
      </dgm:t>
    </dgm:pt>
    <dgm:pt modelId="{C7965EBF-237B-4520-AAFF-8254A162AB24}" type="sibTrans" cxnId="{DD02257C-090B-4F43-A5DC-17D0895295FE}">
      <dgm:prSet/>
      <dgm:spPr/>
      <dgm:t>
        <a:bodyPr/>
        <a:lstStyle/>
        <a:p>
          <a:endParaRPr lang="en-US"/>
        </a:p>
      </dgm:t>
    </dgm:pt>
    <dgm:pt modelId="{6D7AC68C-82B8-45C7-A235-CD077737ADA4}">
      <dgm:prSet phldrT="[Text]"/>
      <dgm:spPr/>
      <dgm:t>
        <a:bodyPr/>
        <a:lstStyle/>
        <a:p>
          <a:r>
            <a:rPr lang="en-US" dirty="0"/>
            <a:t>HR Status Updates</a:t>
          </a:r>
        </a:p>
      </dgm:t>
    </dgm:pt>
    <dgm:pt modelId="{A4CFC235-4903-4AD4-9E99-DFB204A8CC9E}" type="parTrans" cxnId="{F80CC087-23B3-442D-A8A5-94532FFD4DB9}">
      <dgm:prSet/>
      <dgm:spPr/>
      <dgm:t>
        <a:bodyPr/>
        <a:lstStyle/>
        <a:p>
          <a:endParaRPr lang="en-US"/>
        </a:p>
      </dgm:t>
    </dgm:pt>
    <dgm:pt modelId="{878EC819-2721-4A5E-8CBC-73C31FB017DA}" type="sibTrans" cxnId="{F80CC087-23B3-442D-A8A5-94532FFD4DB9}">
      <dgm:prSet/>
      <dgm:spPr/>
      <dgm:t>
        <a:bodyPr/>
        <a:lstStyle/>
        <a:p>
          <a:endParaRPr lang="en-US"/>
        </a:p>
      </dgm:t>
    </dgm:pt>
    <dgm:pt modelId="{428BFC1B-4013-4FDD-BDF3-EAE5130C6B41}">
      <dgm:prSet phldrT="[Text]"/>
      <dgm:spPr/>
      <dgm:t>
        <a:bodyPr/>
        <a:lstStyle/>
        <a:p>
          <a:r>
            <a:rPr lang="en-US" dirty="0"/>
            <a:t>Candidate Form Import</a:t>
          </a:r>
        </a:p>
      </dgm:t>
    </dgm:pt>
    <dgm:pt modelId="{756B4917-535A-450D-9DED-0652E77E3903}" type="parTrans" cxnId="{AF9F4C6D-72BD-4BBC-BE09-36AF124A9726}">
      <dgm:prSet/>
      <dgm:spPr/>
      <dgm:t>
        <a:bodyPr/>
        <a:lstStyle/>
        <a:p>
          <a:endParaRPr lang="en-US"/>
        </a:p>
      </dgm:t>
    </dgm:pt>
    <dgm:pt modelId="{AF71EDCA-14D6-4EC4-B17D-B813B8304D60}" type="sibTrans" cxnId="{AF9F4C6D-72BD-4BBC-BE09-36AF124A9726}">
      <dgm:prSet/>
      <dgm:spPr/>
      <dgm:t>
        <a:bodyPr/>
        <a:lstStyle/>
        <a:p>
          <a:endParaRPr lang="en-US"/>
        </a:p>
      </dgm:t>
    </dgm:pt>
    <dgm:pt modelId="{7856EE6F-B94E-45B7-9E33-B46071A6374C}" type="pres">
      <dgm:prSet presAssocID="{D27F13E8-0707-4C93-BC37-3E22DC1793CC}" presName="cycle" presStyleCnt="0">
        <dgm:presLayoutVars>
          <dgm:chMax val="1"/>
          <dgm:dir/>
          <dgm:animLvl val="ctr"/>
          <dgm:resizeHandles val="exact"/>
        </dgm:presLayoutVars>
      </dgm:prSet>
      <dgm:spPr/>
    </dgm:pt>
    <dgm:pt modelId="{FA8A3473-7CF3-4B43-AA6F-F1738171E4D3}" type="pres">
      <dgm:prSet presAssocID="{277DF3AF-D205-49D4-B9D8-CE1F74726508}" presName="centerShape" presStyleLbl="node0" presStyleIdx="0" presStyleCnt="1"/>
      <dgm:spPr/>
    </dgm:pt>
    <dgm:pt modelId="{03B05BC2-64C3-45DB-81D6-D69F8CE47910}" type="pres">
      <dgm:prSet presAssocID="{FEFBAA74-52FD-4E52-9998-C8A1C9C193BF}" presName="parTrans" presStyleLbl="bgSibTrans2D1" presStyleIdx="0" presStyleCnt="9"/>
      <dgm:spPr/>
    </dgm:pt>
    <dgm:pt modelId="{464E4D23-CB9C-4709-97E3-8C78252C9A5F}" type="pres">
      <dgm:prSet presAssocID="{B41D679A-6692-41A7-9E7C-B675FBAA83EC}" presName="node" presStyleLbl="node1" presStyleIdx="0" presStyleCnt="9">
        <dgm:presLayoutVars>
          <dgm:bulletEnabled val="1"/>
        </dgm:presLayoutVars>
      </dgm:prSet>
      <dgm:spPr/>
    </dgm:pt>
    <dgm:pt modelId="{1AF7B4EB-EEB5-474B-AA76-2A4D495E8C5A}" type="pres">
      <dgm:prSet presAssocID="{BEB7EA95-8C67-4500-8A53-D8B32E8E9079}" presName="parTrans" presStyleLbl="bgSibTrans2D1" presStyleIdx="1" presStyleCnt="9"/>
      <dgm:spPr/>
    </dgm:pt>
    <dgm:pt modelId="{88DEF648-9215-40AB-B08D-A97E123D94D2}" type="pres">
      <dgm:prSet presAssocID="{65DA4D20-58BA-4646-BC49-B73E2C5D317B}" presName="node" presStyleLbl="node1" presStyleIdx="1" presStyleCnt="9">
        <dgm:presLayoutVars>
          <dgm:bulletEnabled val="1"/>
        </dgm:presLayoutVars>
      </dgm:prSet>
      <dgm:spPr/>
    </dgm:pt>
    <dgm:pt modelId="{04367940-6579-4857-BCC0-580797DEB084}" type="pres">
      <dgm:prSet presAssocID="{6ED2279B-8FEE-4DBF-9F34-C109984CB30D}" presName="parTrans" presStyleLbl="bgSibTrans2D1" presStyleIdx="2" presStyleCnt="9"/>
      <dgm:spPr/>
    </dgm:pt>
    <dgm:pt modelId="{95884675-128C-4DEC-BD5D-FDE2588001D6}" type="pres">
      <dgm:prSet presAssocID="{7BC933DA-472E-4F06-8298-109F63C4F7EF}" presName="node" presStyleLbl="node1" presStyleIdx="2" presStyleCnt="9">
        <dgm:presLayoutVars>
          <dgm:bulletEnabled val="1"/>
        </dgm:presLayoutVars>
      </dgm:prSet>
      <dgm:spPr/>
    </dgm:pt>
    <dgm:pt modelId="{503874A9-0622-4889-94ED-52F0C166DBEE}" type="pres">
      <dgm:prSet presAssocID="{717E611A-D4A8-45E2-AE49-F6E73B8132C3}" presName="parTrans" presStyleLbl="bgSibTrans2D1" presStyleIdx="3" presStyleCnt="9"/>
      <dgm:spPr/>
    </dgm:pt>
    <dgm:pt modelId="{F4940090-6E1B-43F0-B5FE-B6B9E05AA57E}" type="pres">
      <dgm:prSet presAssocID="{8874A62C-0FFA-4A24-9DDF-56B440B430B7}" presName="node" presStyleLbl="node1" presStyleIdx="3" presStyleCnt="9">
        <dgm:presLayoutVars>
          <dgm:bulletEnabled val="1"/>
        </dgm:presLayoutVars>
      </dgm:prSet>
      <dgm:spPr/>
    </dgm:pt>
    <dgm:pt modelId="{CBC02CDB-0ADB-4D1F-823E-9961253ED39E}" type="pres">
      <dgm:prSet presAssocID="{6ABF9310-A413-4C19-A58D-5687668B72AE}" presName="parTrans" presStyleLbl="bgSibTrans2D1" presStyleIdx="4" presStyleCnt="9"/>
      <dgm:spPr/>
    </dgm:pt>
    <dgm:pt modelId="{33E29E79-A3F1-406D-91B1-99B3A5651C3E}" type="pres">
      <dgm:prSet presAssocID="{35994C0E-3AB4-4717-8D47-4398F2B94550}" presName="node" presStyleLbl="node1" presStyleIdx="4" presStyleCnt="9">
        <dgm:presLayoutVars>
          <dgm:bulletEnabled val="1"/>
        </dgm:presLayoutVars>
      </dgm:prSet>
      <dgm:spPr/>
    </dgm:pt>
    <dgm:pt modelId="{FD5EDCB8-B19A-46E1-8AE3-A3B448875547}" type="pres">
      <dgm:prSet presAssocID="{2C9A37D7-6B1F-4A6E-ADCE-B7011757FDD9}" presName="parTrans" presStyleLbl="bgSibTrans2D1" presStyleIdx="5" presStyleCnt="9"/>
      <dgm:spPr/>
    </dgm:pt>
    <dgm:pt modelId="{946C7934-6E97-43C7-8036-83104DB519FE}" type="pres">
      <dgm:prSet presAssocID="{233ED941-1D27-4672-8FAF-1F622DD2E0F8}" presName="node" presStyleLbl="node1" presStyleIdx="5" presStyleCnt="9">
        <dgm:presLayoutVars>
          <dgm:bulletEnabled val="1"/>
        </dgm:presLayoutVars>
      </dgm:prSet>
      <dgm:spPr/>
    </dgm:pt>
    <dgm:pt modelId="{455D1988-6D9B-454A-976C-B2D3A6AD3FB4}" type="pres">
      <dgm:prSet presAssocID="{260C8D0A-CC25-4603-B3BA-199722CB7DBD}" presName="parTrans" presStyleLbl="bgSibTrans2D1" presStyleIdx="6" presStyleCnt="9"/>
      <dgm:spPr/>
    </dgm:pt>
    <dgm:pt modelId="{59E550B6-03E5-428E-9A0C-29DDF7F0EFA0}" type="pres">
      <dgm:prSet presAssocID="{AC18A1FB-D8AC-498B-A596-EEB290BAC8DF}" presName="node" presStyleLbl="node1" presStyleIdx="6" presStyleCnt="9">
        <dgm:presLayoutVars>
          <dgm:bulletEnabled val="1"/>
        </dgm:presLayoutVars>
      </dgm:prSet>
      <dgm:spPr/>
    </dgm:pt>
    <dgm:pt modelId="{316F6500-B9DF-4DE4-8690-FB82A571F992}" type="pres">
      <dgm:prSet presAssocID="{A4CFC235-4903-4AD4-9E99-DFB204A8CC9E}" presName="parTrans" presStyleLbl="bgSibTrans2D1" presStyleIdx="7" presStyleCnt="9"/>
      <dgm:spPr/>
    </dgm:pt>
    <dgm:pt modelId="{8CAE43E0-9CEE-473F-ADC4-B8AE0814D30E}" type="pres">
      <dgm:prSet presAssocID="{6D7AC68C-82B8-45C7-A235-CD077737ADA4}" presName="node" presStyleLbl="node1" presStyleIdx="7" presStyleCnt="9">
        <dgm:presLayoutVars>
          <dgm:bulletEnabled val="1"/>
        </dgm:presLayoutVars>
      </dgm:prSet>
      <dgm:spPr/>
    </dgm:pt>
    <dgm:pt modelId="{E23FC74F-95C6-4119-B6E8-C77FF2EBFCB5}" type="pres">
      <dgm:prSet presAssocID="{756B4917-535A-450D-9DED-0652E77E3903}" presName="parTrans" presStyleLbl="bgSibTrans2D1" presStyleIdx="8" presStyleCnt="9"/>
      <dgm:spPr/>
    </dgm:pt>
    <dgm:pt modelId="{63B51B57-9C65-4AFD-8DAA-FCFCEB7009B0}" type="pres">
      <dgm:prSet presAssocID="{428BFC1B-4013-4FDD-BDF3-EAE5130C6B41}" presName="node" presStyleLbl="node1" presStyleIdx="8" presStyleCnt="9">
        <dgm:presLayoutVars>
          <dgm:bulletEnabled val="1"/>
        </dgm:presLayoutVars>
      </dgm:prSet>
      <dgm:spPr/>
    </dgm:pt>
  </dgm:ptLst>
  <dgm:cxnLst>
    <dgm:cxn modelId="{BBC0CE0C-3314-4E6C-AAA8-FBD3B3552032}" type="presOf" srcId="{A4CFC235-4903-4AD4-9E99-DFB204A8CC9E}" destId="{316F6500-B9DF-4DE4-8690-FB82A571F992}" srcOrd="0" destOrd="0" presId="urn:microsoft.com/office/officeart/2005/8/layout/radial4"/>
    <dgm:cxn modelId="{1DBFF21E-BE5C-446F-B8F0-730582495D2B}" srcId="{277DF3AF-D205-49D4-B9D8-CE1F74726508}" destId="{65DA4D20-58BA-4646-BC49-B73E2C5D317B}" srcOrd="1" destOrd="0" parTransId="{BEB7EA95-8C67-4500-8A53-D8B32E8E9079}" sibTransId="{5EA5257C-A78A-40A2-B616-297A687645FC}"/>
    <dgm:cxn modelId="{47963320-F54A-4027-9AE7-A4A50AB9612B}" type="presOf" srcId="{233ED941-1D27-4672-8FAF-1F622DD2E0F8}" destId="{946C7934-6E97-43C7-8036-83104DB519FE}" srcOrd="0" destOrd="0" presId="urn:microsoft.com/office/officeart/2005/8/layout/radial4"/>
    <dgm:cxn modelId="{B3534728-83DF-4303-956F-8EBC54D8B042}" srcId="{277DF3AF-D205-49D4-B9D8-CE1F74726508}" destId="{B41D679A-6692-41A7-9E7C-B675FBAA83EC}" srcOrd="0" destOrd="0" parTransId="{FEFBAA74-52FD-4E52-9998-C8A1C9C193BF}" sibTransId="{51F462B4-335F-4F1B-AB83-03F977E8F257}"/>
    <dgm:cxn modelId="{09ABEB2C-5BAB-48A1-8F9F-6E3A4A39515B}" type="presOf" srcId="{717E611A-D4A8-45E2-AE49-F6E73B8132C3}" destId="{503874A9-0622-4889-94ED-52F0C166DBEE}" srcOrd="0" destOrd="0" presId="urn:microsoft.com/office/officeart/2005/8/layout/radial4"/>
    <dgm:cxn modelId="{5F1C742D-1A1A-47A8-9D19-B068791548C3}" type="presOf" srcId="{6ED2279B-8FEE-4DBF-9F34-C109984CB30D}" destId="{04367940-6579-4857-BCC0-580797DEB084}" srcOrd="0" destOrd="0" presId="urn:microsoft.com/office/officeart/2005/8/layout/radial4"/>
    <dgm:cxn modelId="{558ACA31-1956-476B-A6C7-32B6621A0615}" type="presOf" srcId="{BEB7EA95-8C67-4500-8A53-D8B32E8E9079}" destId="{1AF7B4EB-EEB5-474B-AA76-2A4D495E8C5A}" srcOrd="0" destOrd="0" presId="urn:microsoft.com/office/officeart/2005/8/layout/radial4"/>
    <dgm:cxn modelId="{896DAF60-E63B-4EFE-BDDA-D9FC137DB4B1}" type="presOf" srcId="{260C8D0A-CC25-4603-B3BA-199722CB7DBD}" destId="{455D1988-6D9B-454A-976C-B2D3A6AD3FB4}" srcOrd="0" destOrd="0" presId="urn:microsoft.com/office/officeart/2005/8/layout/radial4"/>
    <dgm:cxn modelId="{FE665744-33FD-462F-9FA2-9CED2AA39B1F}" type="presOf" srcId="{756B4917-535A-450D-9DED-0652E77E3903}" destId="{E23FC74F-95C6-4119-B6E8-C77FF2EBFCB5}" srcOrd="0" destOrd="0" presId="urn:microsoft.com/office/officeart/2005/8/layout/radial4"/>
    <dgm:cxn modelId="{AF9F4C6D-72BD-4BBC-BE09-36AF124A9726}" srcId="{277DF3AF-D205-49D4-B9D8-CE1F74726508}" destId="{428BFC1B-4013-4FDD-BDF3-EAE5130C6B41}" srcOrd="8" destOrd="0" parTransId="{756B4917-535A-450D-9DED-0652E77E3903}" sibTransId="{AF71EDCA-14D6-4EC4-B17D-B813B8304D60}"/>
    <dgm:cxn modelId="{675ED672-4982-40D0-BFF5-EE3427ABDBD2}" srcId="{277DF3AF-D205-49D4-B9D8-CE1F74726508}" destId="{35994C0E-3AB4-4717-8D47-4398F2B94550}" srcOrd="4" destOrd="0" parTransId="{6ABF9310-A413-4C19-A58D-5687668B72AE}" sibTransId="{9F5355E5-05DA-486F-9B57-DFF187F12CB5}"/>
    <dgm:cxn modelId="{DFDBCB57-A687-4F77-8A7B-8E952F9B959B}" type="presOf" srcId="{6ABF9310-A413-4C19-A58D-5687668B72AE}" destId="{CBC02CDB-0ADB-4D1F-823E-9961253ED39E}" srcOrd="0" destOrd="0" presId="urn:microsoft.com/office/officeart/2005/8/layout/radial4"/>
    <dgm:cxn modelId="{DD02257C-090B-4F43-A5DC-17D0895295FE}" srcId="{277DF3AF-D205-49D4-B9D8-CE1F74726508}" destId="{AC18A1FB-D8AC-498B-A596-EEB290BAC8DF}" srcOrd="6" destOrd="0" parTransId="{260C8D0A-CC25-4603-B3BA-199722CB7DBD}" sibTransId="{C7965EBF-237B-4520-AAFF-8254A162AB24}"/>
    <dgm:cxn modelId="{0F417A82-3BC1-4097-B15A-778A946C16E8}" type="presOf" srcId="{8874A62C-0FFA-4A24-9DDF-56B440B430B7}" destId="{F4940090-6E1B-43F0-B5FE-B6B9E05AA57E}" srcOrd="0" destOrd="0" presId="urn:microsoft.com/office/officeart/2005/8/layout/radial4"/>
    <dgm:cxn modelId="{299FA587-70B7-4A9C-8A0D-523E39D01888}" type="presOf" srcId="{AC18A1FB-D8AC-498B-A596-EEB290BAC8DF}" destId="{59E550B6-03E5-428E-9A0C-29DDF7F0EFA0}" srcOrd="0" destOrd="0" presId="urn:microsoft.com/office/officeart/2005/8/layout/radial4"/>
    <dgm:cxn modelId="{F80CC087-23B3-442D-A8A5-94532FFD4DB9}" srcId="{277DF3AF-D205-49D4-B9D8-CE1F74726508}" destId="{6D7AC68C-82B8-45C7-A235-CD077737ADA4}" srcOrd="7" destOrd="0" parTransId="{A4CFC235-4903-4AD4-9E99-DFB204A8CC9E}" sibTransId="{878EC819-2721-4A5E-8CBC-73C31FB017DA}"/>
    <dgm:cxn modelId="{10E27A8B-760F-481D-A705-766EF1BC584F}" type="presOf" srcId="{7BC933DA-472E-4F06-8298-109F63C4F7EF}" destId="{95884675-128C-4DEC-BD5D-FDE2588001D6}" srcOrd="0" destOrd="0" presId="urn:microsoft.com/office/officeart/2005/8/layout/radial4"/>
    <dgm:cxn modelId="{99F9D490-557E-4471-AE05-54D52AA64955}" type="presOf" srcId="{277DF3AF-D205-49D4-B9D8-CE1F74726508}" destId="{FA8A3473-7CF3-4B43-AA6F-F1738171E4D3}" srcOrd="0" destOrd="0" presId="urn:microsoft.com/office/officeart/2005/8/layout/radial4"/>
    <dgm:cxn modelId="{E1928694-54A8-4DC0-8643-A5EC05F1B2A7}" type="presOf" srcId="{D27F13E8-0707-4C93-BC37-3E22DC1793CC}" destId="{7856EE6F-B94E-45B7-9E33-B46071A6374C}" srcOrd="0" destOrd="0" presId="urn:microsoft.com/office/officeart/2005/8/layout/radial4"/>
    <dgm:cxn modelId="{FABEA095-F775-4DF1-AD3E-E9AB5BD8F1C1}" srcId="{277DF3AF-D205-49D4-B9D8-CE1F74726508}" destId="{8874A62C-0FFA-4A24-9DDF-56B440B430B7}" srcOrd="3" destOrd="0" parTransId="{717E611A-D4A8-45E2-AE49-F6E73B8132C3}" sibTransId="{A9EB770C-4196-47EB-A3B3-E633E9ECCD2E}"/>
    <dgm:cxn modelId="{D9EA339B-ED94-4EBF-83DC-DAA6022B0CA7}" srcId="{D27F13E8-0707-4C93-BC37-3E22DC1793CC}" destId="{277DF3AF-D205-49D4-B9D8-CE1F74726508}" srcOrd="0" destOrd="0" parTransId="{C48C10E1-EF08-495F-88DD-466F77743BFE}" sibTransId="{8251947C-5CFD-4D6F-8898-7890602E3AB9}"/>
    <dgm:cxn modelId="{618D1BAD-E38A-47DA-BCDC-B3715F24EAA9}" type="presOf" srcId="{FEFBAA74-52FD-4E52-9998-C8A1C9C193BF}" destId="{03B05BC2-64C3-45DB-81D6-D69F8CE47910}" srcOrd="0" destOrd="0" presId="urn:microsoft.com/office/officeart/2005/8/layout/radial4"/>
    <dgm:cxn modelId="{E08B14B1-4377-4C9F-A8B9-5028B794F742}" type="presOf" srcId="{2C9A37D7-6B1F-4A6E-ADCE-B7011757FDD9}" destId="{FD5EDCB8-B19A-46E1-8AE3-A3B448875547}" srcOrd="0" destOrd="0" presId="urn:microsoft.com/office/officeart/2005/8/layout/radial4"/>
    <dgm:cxn modelId="{4CA2E7B5-4770-4BC6-A478-FD20CAE8B051}" type="presOf" srcId="{B41D679A-6692-41A7-9E7C-B675FBAA83EC}" destId="{464E4D23-CB9C-4709-97E3-8C78252C9A5F}" srcOrd="0" destOrd="0" presId="urn:microsoft.com/office/officeart/2005/8/layout/radial4"/>
    <dgm:cxn modelId="{F668B4B6-CDB8-4D95-9036-DC70DDB55FF1}" srcId="{277DF3AF-D205-49D4-B9D8-CE1F74726508}" destId="{7BC933DA-472E-4F06-8298-109F63C4F7EF}" srcOrd="2" destOrd="0" parTransId="{6ED2279B-8FEE-4DBF-9F34-C109984CB30D}" sibTransId="{4A0364D3-B435-497A-8310-CF4C8762A175}"/>
    <dgm:cxn modelId="{0CA225C3-36A4-437C-AFA3-513E009336DD}" type="presOf" srcId="{65DA4D20-58BA-4646-BC49-B73E2C5D317B}" destId="{88DEF648-9215-40AB-B08D-A97E123D94D2}" srcOrd="0" destOrd="0" presId="urn:microsoft.com/office/officeart/2005/8/layout/radial4"/>
    <dgm:cxn modelId="{8E45DFD1-B640-4924-8E93-F70ECED1CF11}" type="presOf" srcId="{35994C0E-3AB4-4717-8D47-4398F2B94550}" destId="{33E29E79-A3F1-406D-91B1-99B3A5651C3E}" srcOrd="0" destOrd="0" presId="urn:microsoft.com/office/officeart/2005/8/layout/radial4"/>
    <dgm:cxn modelId="{BAE7F0DF-729E-4891-9AA0-3D51D816A089}" type="presOf" srcId="{428BFC1B-4013-4FDD-BDF3-EAE5130C6B41}" destId="{63B51B57-9C65-4AFD-8DAA-FCFCEB7009B0}" srcOrd="0" destOrd="0" presId="urn:microsoft.com/office/officeart/2005/8/layout/radial4"/>
    <dgm:cxn modelId="{6BBFF4F1-79EF-4655-9ACA-E28CF6A72444}" srcId="{277DF3AF-D205-49D4-B9D8-CE1F74726508}" destId="{233ED941-1D27-4672-8FAF-1F622DD2E0F8}" srcOrd="5" destOrd="0" parTransId="{2C9A37D7-6B1F-4A6E-ADCE-B7011757FDD9}" sibTransId="{6A28372F-7765-4985-B6BB-631719A8345B}"/>
    <dgm:cxn modelId="{104F05F3-4D0D-45B1-9E84-6BD77DC84037}" type="presOf" srcId="{6D7AC68C-82B8-45C7-A235-CD077737ADA4}" destId="{8CAE43E0-9CEE-473F-ADC4-B8AE0814D30E}" srcOrd="0" destOrd="0" presId="urn:microsoft.com/office/officeart/2005/8/layout/radial4"/>
    <dgm:cxn modelId="{1087C8D3-605F-4776-90CE-9569EA9C6E2B}" type="presParOf" srcId="{7856EE6F-B94E-45B7-9E33-B46071A6374C}" destId="{FA8A3473-7CF3-4B43-AA6F-F1738171E4D3}" srcOrd="0" destOrd="0" presId="urn:microsoft.com/office/officeart/2005/8/layout/radial4"/>
    <dgm:cxn modelId="{3DEAC1D5-A359-4204-B9F1-1CDE8A638F9C}" type="presParOf" srcId="{7856EE6F-B94E-45B7-9E33-B46071A6374C}" destId="{03B05BC2-64C3-45DB-81D6-D69F8CE47910}" srcOrd="1" destOrd="0" presId="urn:microsoft.com/office/officeart/2005/8/layout/radial4"/>
    <dgm:cxn modelId="{DE28020E-79CA-4C9E-8B67-B9637E6195CF}" type="presParOf" srcId="{7856EE6F-B94E-45B7-9E33-B46071A6374C}" destId="{464E4D23-CB9C-4709-97E3-8C78252C9A5F}" srcOrd="2" destOrd="0" presId="urn:microsoft.com/office/officeart/2005/8/layout/radial4"/>
    <dgm:cxn modelId="{8281ACA6-C951-44A7-BAA7-0FD4779C5892}" type="presParOf" srcId="{7856EE6F-B94E-45B7-9E33-B46071A6374C}" destId="{1AF7B4EB-EEB5-474B-AA76-2A4D495E8C5A}" srcOrd="3" destOrd="0" presId="urn:microsoft.com/office/officeart/2005/8/layout/radial4"/>
    <dgm:cxn modelId="{47944413-2536-498E-B136-0461640C1EB3}" type="presParOf" srcId="{7856EE6F-B94E-45B7-9E33-B46071A6374C}" destId="{88DEF648-9215-40AB-B08D-A97E123D94D2}" srcOrd="4" destOrd="0" presId="urn:microsoft.com/office/officeart/2005/8/layout/radial4"/>
    <dgm:cxn modelId="{63DB86B4-EC47-4781-A9FB-CB8438470324}" type="presParOf" srcId="{7856EE6F-B94E-45B7-9E33-B46071A6374C}" destId="{04367940-6579-4857-BCC0-580797DEB084}" srcOrd="5" destOrd="0" presId="urn:microsoft.com/office/officeart/2005/8/layout/radial4"/>
    <dgm:cxn modelId="{504F10F0-5FDC-4628-9BF1-33A0FE4D19A6}" type="presParOf" srcId="{7856EE6F-B94E-45B7-9E33-B46071A6374C}" destId="{95884675-128C-4DEC-BD5D-FDE2588001D6}" srcOrd="6" destOrd="0" presId="urn:microsoft.com/office/officeart/2005/8/layout/radial4"/>
    <dgm:cxn modelId="{ED572273-58FF-46A7-88CF-CE5DE72C9C89}" type="presParOf" srcId="{7856EE6F-B94E-45B7-9E33-B46071A6374C}" destId="{503874A9-0622-4889-94ED-52F0C166DBEE}" srcOrd="7" destOrd="0" presId="urn:microsoft.com/office/officeart/2005/8/layout/radial4"/>
    <dgm:cxn modelId="{F475C39D-2687-48F9-BE00-818E6AEDAD01}" type="presParOf" srcId="{7856EE6F-B94E-45B7-9E33-B46071A6374C}" destId="{F4940090-6E1B-43F0-B5FE-B6B9E05AA57E}" srcOrd="8" destOrd="0" presId="urn:microsoft.com/office/officeart/2005/8/layout/radial4"/>
    <dgm:cxn modelId="{8B2034B0-ECF2-4D35-ACCB-D6EBBF301A20}" type="presParOf" srcId="{7856EE6F-B94E-45B7-9E33-B46071A6374C}" destId="{CBC02CDB-0ADB-4D1F-823E-9961253ED39E}" srcOrd="9" destOrd="0" presId="urn:microsoft.com/office/officeart/2005/8/layout/radial4"/>
    <dgm:cxn modelId="{2D0D0F48-C33A-489F-B9BD-343FF8ABAEEF}" type="presParOf" srcId="{7856EE6F-B94E-45B7-9E33-B46071A6374C}" destId="{33E29E79-A3F1-406D-91B1-99B3A5651C3E}" srcOrd="10" destOrd="0" presId="urn:microsoft.com/office/officeart/2005/8/layout/radial4"/>
    <dgm:cxn modelId="{EBBC145B-1B4A-43EA-AA13-0AC8079BFB68}" type="presParOf" srcId="{7856EE6F-B94E-45B7-9E33-B46071A6374C}" destId="{FD5EDCB8-B19A-46E1-8AE3-A3B448875547}" srcOrd="11" destOrd="0" presId="urn:microsoft.com/office/officeart/2005/8/layout/radial4"/>
    <dgm:cxn modelId="{09E2AECE-FEA6-4012-A1D1-A9DA7BE3869A}" type="presParOf" srcId="{7856EE6F-B94E-45B7-9E33-B46071A6374C}" destId="{946C7934-6E97-43C7-8036-83104DB519FE}" srcOrd="12" destOrd="0" presId="urn:microsoft.com/office/officeart/2005/8/layout/radial4"/>
    <dgm:cxn modelId="{54BB6E46-32B9-4551-A4DD-B8FFD4D988DD}" type="presParOf" srcId="{7856EE6F-B94E-45B7-9E33-B46071A6374C}" destId="{455D1988-6D9B-454A-976C-B2D3A6AD3FB4}" srcOrd="13" destOrd="0" presId="urn:microsoft.com/office/officeart/2005/8/layout/radial4"/>
    <dgm:cxn modelId="{AC37DC5A-A0F8-42C5-8044-0E02DCB4805D}" type="presParOf" srcId="{7856EE6F-B94E-45B7-9E33-B46071A6374C}" destId="{59E550B6-03E5-428E-9A0C-29DDF7F0EFA0}" srcOrd="14" destOrd="0" presId="urn:microsoft.com/office/officeart/2005/8/layout/radial4"/>
    <dgm:cxn modelId="{1F740E15-FBBA-410F-8BA2-19C7A6EF2E4B}" type="presParOf" srcId="{7856EE6F-B94E-45B7-9E33-B46071A6374C}" destId="{316F6500-B9DF-4DE4-8690-FB82A571F992}" srcOrd="15" destOrd="0" presId="urn:microsoft.com/office/officeart/2005/8/layout/radial4"/>
    <dgm:cxn modelId="{57A78E87-0E2F-4D0F-B26E-F8266E5FD42A}" type="presParOf" srcId="{7856EE6F-B94E-45B7-9E33-B46071A6374C}" destId="{8CAE43E0-9CEE-473F-ADC4-B8AE0814D30E}" srcOrd="16" destOrd="0" presId="urn:microsoft.com/office/officeart/2005/8/layout/radial4"/>
    <dgm:cxn modelId="{CC411B13-7DC6-4F33-B44A-790A8FD9FEEB}" type="presParOf" srcId="{7856EE6F-B94E-45B7-9E33-B46071A6374C}" destId="{E23FC74F-95C6-4119-B6E8-C77FF2EBFCB5}" srcOrd="17" destOrd="0" presId="urn:microsoft.com/office/officeart/2005/8/layout/radial4"/>
    <dgm:cxn modelId="{30530970-D94B-46D1-A9D2-BB93E8966043}" type="presParOf" srcId="{7856EE6F-B94E-45B7-9E33-B46071A6374C}" destId="{63B51B57-9C65-4AFD-8DAA-FCFCEB7009B0}" srcOrd="18"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194A09-37F7-42C4-83F2-E052751D207D}" type="doc">
      <dgm:prSet loTypeId="urn:microsoft.com/office/officeart/2005/8/layout/radial5" loCatId="cycle" qsTypeId="urn:microsoft.com/office/officeart/2005/8/quickstyle/simple5#2" qsCatId="simple" csTypeId="urn:microsoft.com/office/officeart/2005/8/colors/accent1_2#2" csCatId="accent1" phldr="1"/>
      <dgm:spPr/>
      <dgm:t>
        <a:bodyPr/>
        <a:lstStyle/>
        <a:p>
          <a:endParaRPr lang="en-US"/>
        </a:p>
      </dgm:t>
    </dgm:pt>
    <dgm:pt modelId="{5C7C5D14-71E1-455A-8FEA-7F84720F9CE3}">
      <dgm:prSet phldrT="[Text]" custT="1"/>
      <dgm:spPr>
        <a:solidFill>
          <a:schemeClr val="accent5">
            <a:lumMod val="40000"/>
            <a:lumOff val="60000"/>
          </a:schemeClr>
        </a:solidFill>
      </dgm:spPr>
      <dgm:t>
        <a:bodyPr/>
        <a:lstStyle/>
        <a:p>
          <a:r>
            <a:rPr lang="en-US" sz="1050" b="1" dirty="0"/>
            <a:t>BRASSRING</a:t>
          </a:r>
          <a:endParaRPr lang="en-US" sz="900" b="1" dirty="0"/>
        </a:p>
      </dgm:t>
    </dgm:pt>
    <dgm:pt modelId="{C93DBF8A-FCA8-4ACB-A279-4EBCDAF037F1}" type="parTrans" cxnId="{DAE4B647-5DC7-49B2-A81D-6459C94D746D}">
      <dgm:prSet/>
      <dgm:spPr/>
      <dgm:t>
        <a:bodyPr/>
        <a:lstStyle/>
        <a:p>
          <a:endParaRPr lang="en-US"/>
        </a:p>
      </dgm:t>
    </dgm:pt>
    <dgm:pt modelId="{42E3BA1C-5A85-4371-B03B-0EB7F584A812}" type="sibTrans" cxnId="{DAE4B647-5DC7-49B2-A81D-6459C94D746D}">
      <dgm:prSet/>
      <dgm:spPr/>
      <dgm:t>
        <a:bodyPr/>
        <a:lstStyle/>
        <a:p>
          <a:endParaRPr lang="en-US"/>
        </a:p>
      </dgm:t>
    </dgm:pt>
    <dgm:pt modelId="{6733FA97-E7BB-4EE7-99EF-966E525F842E}">
      <dgm:prSet phldrT="[Text]"/>
      <dgm:spPr/>
      <dgm:t>
        <a:bodyPr/>
        <a:lstStyle/>
        <a:p>
          <a:r>
            <a:rPr lang="en-US" b="1" dirty="0"/>
            <a:t>Candidate Export </a:t>
          </a:r>
          <a:r>
            <a:rPr lang="en-US" dirty="0"/>
            <a:t>(includes req, form, </a:t>
          </a:r>
          <a:r>
            <a:rPr lang="en-US" dirty="0" err="1"/>
            <a:t>etc</a:t>
          </a:r>
          <a:r>
            <a:rPr lang="en-US" dirty="0"/>
            <a:t> data)</a:t>
          </a:r>
        </a:p>
      </dgm:t>
    </dgm:pt>
    <dgm:pt modelId="{53542376-9955-4ADE-9E4F-50DF1E0CB2AC}" type="parTrans" cxnId="{C17565CD-29E5-4457-8E65-E427E8B1BBCC}">
      <dgm:prSet/>
      <dgm:spPr/>
      <dgm:t>
        <a:bodyPr/>
        <a:lstStyle/>
        <a:p>
          <a:endParaRPr lang="en-US"/>
        </a:p>
      </dgm:t>
    </dgm:pt>
    <dgm:pt modelId="{36659161-8944-4898-B6A2-5C0751329F0F}" type="sibTrans" cxnId="{C17565CD-29E5-4457-8E65-E427E8B1BBCC}">
      <dgm:prSet/>
      <dgm:spPr/>
      <dgm:t>
        <a:bodyPr/>
        <a:lstStyle/>
        <a:p>
          <a:endParaRPr lang="en-US"/>
        </a:p>
      </dgm:t>
    </dgm:pt>
    <dgm:pt modelId="{24CE7C97-33D1-4D46-83B9-83BB7414B4F9}">
      <dgm:prSet phldrT="[Text]"/>
      <dgm:spPr/>
      <dgm:t>
        <a:bodyPr/>
        <a:lstStyle/>
        <a:p>
          <a:r>
            <a:rPr lang="en-US" b="1" dirty="0"/>
            <a:t>RAM Trigger </a:t>
          </a:r>
          <a:r>
            <a:rPr lang="en-US" dirty="0"/>
            <a:t>(Using “Send to External System” action in RAM)</a:t>
          </a:r>
        </a:p>
      </dgm:t>
    </dgm:pt>
    <dgm:pt modelId="{B751B249-0C10-47CB-BC95-D11EA07DAB0A}" type="parTrans" cxnId="{265CB209-69C0-4A78-A297-E05F001BF55C}">
      <dgm:prSet/>
      <dgm:spPr/>
      <dgm:t>
        <a:bodyPr/>
        <a:lstStyle/>
        <a:p>
          <a:endParaRPr lang="en-US"/>
        </a:p>
      </dgm:t>
    </dgm:pt>
    <dgm:pt modelId="{7AC87086-0344-4E8F-AAB5-A6130329AA69}" type="sibTrans" cxnId="{265CB209-69C0-4A78-A297-E05F001BF55C}">
      <dgm:prSet/>
      <dgm:spPr/>
      <dgm:t>
        <a:bodyPr/>
        <a:lstStyle/>
        <a:p>
          <a:endParaRPr lang="en-US"/>
        </a:p>
      </dgm:t>
    </dgm:pt>
    <dgm:pt modelId="{A77DFFB4-C02D-49EA-8946-0EC481ED2193}">
      <dgm:prSet phldrT="[Text]"/>
      <dgm:spPr/>
      <dgm:t>
        <a:bodyPr/>
        <a:lstStyle/>
        <a:p>
          <a:r>
            <a:rPr lang="en-US" b="1" dirty="0"/>
            <a:t>Data Warehouse</a:t>
          </a:r>
        </a:p>
      </dgm:t>
    </dgm:pt>
    <dgm:pt modelId="{25F444B9-0DB4-4D78-A171-A0B5F41FA871}" type="parTrans" cxnId="{E8D077F8-2F34-4E4E-978F-1CECDDCA801D}">
      <dgm:prSet/>
      <dgm:spPr/>
      <dgm:t>
        <a:bodyPr/>
        <a:lstStyle/>
        <a:p>
          <a:endParaRPr lang="en-US"/>
        </a:p>
      </dgm:t>
    </dgm:pt>
    <dgm:pt modelId="{ED373B54-252F-4E69-99AD-6E53CFC0DC01}" type="sibTrans" cxnId="{E8D077F8-2F34-4E4E-978F-1CECDDCA801D}">
      <dgm:prSet/>
      <dgm:spPr/>
      <dgm:t>
        <a:bodyPr/>
        <a:lstStyle/>
        <a:p>
          <a:endParaRPr lang="en-US"/>
        </a:p>
      </dgm:t>
    </dgm:pt>
    <dgm:pt modelId="{0893D465-F412-4DD7-906C-B90B3E1FDD8C}" type="pres">
      <dgm:prSet presAssocID="{E7194A09-37F7-42C4-83F2-E052751D207D}" presName="Name0" presStyleCnt="0">
        <dgm:presLayoutVars>
          <dgm:chMax val="1"/>
          <dgm:dir/>
          <dgm:animLvl val="ctr"/>
          <dgm:resizeHandles val="exact"/>
        </dgm:presLayoutVars>
      </dgm:prSet>
      <dgm:spPr/>
    </dgm:pt>
    <dgm:pt modelId="{E1FCDA68-92EA-46E5-9D7A-E832B3C4B390}" type="pres">
      <dgm:prSet presAssocID="{5C7C5D14-71E1-455A-8FEA-7F84720F9CE3}" presName="centerShape" presStyleLbl="node0" presStyleIdx="0" presStyleCnt="1" custScaleX="127837" custScaleY="119074" custLinFactNeighborX="-16632" custLinFactNeighborY="-16245"/>
      <dgm:spPr/>
    </dgm:pt>
    <dgm:pt modelId="{13AE40AB-33C2-4C5E-9FE4-155DBF700130}" type="pres">
      <dgm:prSet presAssocID="{53542376-9955-4ADE-9E4F-50DF1E0CB2AC}" presName="parTrans" presStyleLbl="sibTrans2D1" presStyleIdx="0" presStyleCnt="3" custScaleX="173901"/>
      <dgm:spPr/>
    </dgm:pt>
    <dgm:pt modelId="{ED2BABFF-7A96-49F6-B59F-6AA5BDCFA851}" type="pres">
      <dgm:prSet presAssocID="{53542376-9955-4ADE-9E4F-50DF1E0CB2AC}" presName="connectorText" presStyleLbl="sibTrans2D1" presStyleIdx="0" presStyleCnt="3"/>
      <dgm:spPr/>
    </dgm:pt>
    <dgm:pt modelId="{3C28ACCF-550C-47F8-A8BD-9FDD310811E1}" type="pres">
      <dgm:prSet presAssocID="{6733FA97-E7BB-4EE7-99EF-966E525F842E}" presName="node" presStyleLbl="node1" presStyleIdx="0" presStyleCnt="3" custScaleX="98799" custScaleY="96228" custRadScaleRad="106620" custRadScaleInc="33782">
        <dgm:presLayoutVars>
          <dgm:bulletEnabled val="1"/>
        </dgm:presLayoutVars>
      </dgm:prSet>
      <dgm:spPr/>
    </dgm:pt>
    <dgm:pt modelId="{E20E754B-5B3F-49FB-9954-C86D08E51747}" type="pres">
      <dgm:prSet presAssocID="{B751B249-0C10-47CB-BC95-D11EA07DAB0A}" presName="parTrans" presStyleLbl="sibTrans2D1" presStyleIdx="1" presStyleCnt="3" custScaleX="162294" custLinFactNeighborX="837" custLinFactNeighborY="-8237"/>
      <dgm:spPr/>
    </dgm:pt>
    <dgm:pt modelId="{E4E17DA5-DDA0-484F-A73E-6B287F28A696}" type="pres">
      <dgm:prSet presAssocID="{B751B249-0C10-47CB-BC95-D11EA07DAB0A}" presName="connectorText" presStyleLbl="sibTrans2D1" presStyleIdx="1" presStyleCnt="3"/>
      <dgm:spPr/>
    </dgm:pt>
    <dgm:pt modelId="{94AF24D9-15C1-4C97-88F8-84C3EBAA92B6}" type="pres">
      <dgm:prSet presAssocID="{24CE7C97-33D1-4D46-83B9-83BB7414B4F9}" presName="node" presStyleLbl="node1" presStyleIdx="1" presStyleCnt="3" custScaleX="104058" custScaleY="99328" custRadScaleRad="85330" custRadScaleInc="-80733">
        <dgm:presLayoutVars>
          <dgm:bulletEnabled val="1"/>
        </dgm:presLayoutVars>
      </dgm:prSet>
      <dgm:spPr/>
    </dgm:pt>
    <dgm:pt modelId="{25CCD7D0-3536-4EB7-9572-73417D367870}" type="pres">
      <dgm:prSet presAssocID="{25F444B9-0DB4-4D78-A171-A0B5F41FA871}" presName="parTrans" presStyleLbl="sibTrans2D1" presStyleIdx="2" presStyleCnt="3" custScaleX="175992"/>
      <dgm:spPr/>
    </dgm:pt>
    <dgm:pt modelId="{23E84FBB-F4C8-4C4B-B087-0B8F0ECF294F}" type="pres">
      <dgm:prSet presAssocID="{25F444B9-0DB4-4D78-A171-A0B5F41FA871}" presName="connectorText" presStyleLbl="sibTrans2D1" presStyleIdx="2" presStyleCnt="3"/>
      <dgm:spPr/>
    </dgm:pt>
    <dgm:pt modelId="{BEA0D9BE-9E0C-4123-A190-3FDC5C0295DB}" type="pres">
      <dgm:prSet presAssocID="{A77DFFB4-C02D-49EA-8946-0EC481ED2193}" presName="node" presStyleLbl="node1" presStyleIdx="2" presStyleCnt="3" custScaleX="103814" custScaleY="105661" custRadScaleRad="55734" custRadScaleInc="-154075">
        <dgm:presLayoutVars>
          <dgm:bulletEnabled val="1"/>
        </dgm:presLayoutVars>
      </dgm:prSet>
      <dgm:spPr/>
    </dgm:pt>
  </dgm:ptLst>
  <dgm:cxnLst>
    <dgm:cxn modelId="{265CB209-69C0-4A78-A297-E05F001BF55C}" srcId="{5C7C5D14-71E1-455A-8FEA-7F84720F9CE3}" destId="{24CE7C97-33D1-4D46-83B9-83BB7414B4F9}" srcOrd="1" destOrd="0" parTransId="{B751B249-0C10-47CB-BC95-D11EA07DAB0A}" sibTransId="{7AC87086-0344-4E8F-AAB5-A6130329AA69}"/>
    <dgm:cxn modelId="{77496918-2B92-4CF3-A189-5DCF0EE79DD6}" type="presOf" srcId="{6733FA97-E7BB-4EE7-99EF-966E525F842E}" destId="{3C28ACCF-550C-47F8-A8BD-9FDD310811E1}" srcOrd="0" destOrd="0" presId="urn:microsoft.com/office/officeart/2005/8/layout/radial5"/>
    <dgm:cxn modelId="{4D1D8E30-E104-45E2-BBD8-250FC6F8D05A}" type="presOf" srcId="{25F444B9-0DB4-4D78-A171-A0B5F41FA871}" destId="{25CCD7D0-3536-4EB7-9572-73417D367870}" srcOrd="0" destOrd="0" presId="urn:microsoft.com/office/officeart/2005/8/layout/radial5"/>
    <dgm:cxn modelId="{D4FFD337-E6A0-42E0-80DF-D32C4CB20B94}" type="presOf" srcId="{B751B249-0C10-47CB-BC95-D11EA07DAB0A}" destId="{E20E754B-5B3F-49FB-9954-C86D08E51747}" srcOrd="0" destOrd="0" presId="urn:microsoft.com/office/officeart/2005/8/layout/radial5"/>
    <dgm:cxn modelId="{7767C339-C3A8-4FB4-8CCB-F0F64A9A8D13}" type="presOf" srcId="{A77DFFB4-C02D-49EA-8946-0EC481ED2193}" destId="{BEA0D9BE-9E0C-4123-A190-3FDC5C0295DB}" srcOrd="0" destOrd="0" presId="urn:microsoft.com/office/officeart/2005/8/layout/radial5"/>
    <dgm:cxn modelId="{DAE4B647-5DC7-49B2-A81D-6459C94D746D}" srcId="{E7194A09-37F7-42C4-83F2-E052751D207D}" destId="{5C7C5D14-71E1-455A-8FEA-7F84720F9CE3}" srcOrd="0" destOrd="0" parTransId="{C93DBF8A-FCA8-4ACB-A279-4EBCDAF037F1}" sibTransId="{42E3BA1C-5A85-4371-B03B-0EB7F584A812}"/>
    <dgm:cxn modelId="{677D9968-3BF6-4FAB-B42E-4B422A674EB8}" type="presOf" srcId="{B751B249-0C10-47CB-BC95-D11EA07DAB0A}" destId="{E4E17DA5-DDA0-484F-A73E-6B287F28A696}" srcOrd="1" destOrd="0" presId="urn:microsoft.com/office/officeart/2005/8/layout/radial5"/>
    <dgm:cxn modelId="{FB5D546F-19F6-49D8-8778-16CACD09CC87}" type="presOf" srcId="{E7194A09-37F7-42C4-83F2-E052751D207D}" destId="{0893D465-F412-4DD7-906C-B90B3E1FDD8C}" srcOrd="0" destOrd="0" presId="urn:microsoft.com/office/officeart/2005/8/layout/radial5"/>
    <dgm:cxn modelId="{1CF09085-8DA7-4262-9B15-C03571272AB6}" type="presOf" srcId="{53542376-9955-4ADE-9E4F-50DF1E0CB2AC}" destId="{ED2BABFF-7A96-49F6-B59F-6AA5BDCFA851}" srcOrd="1" destOrd="0" presId="urn:microsoft.com/office/officeart/2005/8/layout/radial5"/>
    <dgm:cxn modelId="{962D41B8-385C-4F0C-ADE8-87238DC9DB65}" type="presOf" srcId="{24CE7C97-33D1-4D46-83B9-83BB7414B4F9}" destId="{94AF24D9-15C1-4C97-88F8-84C3EBAA92B6}" srcOrd="0" destOrd="0" presId="urn:microsoft.com/office/officeart/2005/8/layout/radial5"/>
    <dgm:cxn modelId="{93A6ACBF-8695-4FD7-B081-3B8B80F10787}" type="presOf" srcId="{25F444B9-0DB4-4D78-A171-A0B5F41FA871}" destId="{23E84FBB-F4C8-4C4B-B087-0B8F0ECF294F}" srcOrd="1" destOrd="0" presId="urn:microsoft.com/office/officeart/2005/8/layout/radial5"/>
    <dgm:cxn modelId="{C17565CD-29E5-4457-8E65-E427E8B1BBCC}" srcId="{5C7C5D14-71E1-455A-8FEA-7F84720F9CE3}" destId="{6733FA97-E7BB-4EE7-99EF-966E525F842E}" srcOrd="0" destOrd="0" parTransId="{53542376-9955-4ADE-9E4F-50DF1E0CB2AC}" sibTransId="{36659161-8944-4898-B6A2-5C0751329F0F}"/>
    <dgm:cxn modelId="{1D7EE5D3-B980-45E1-92E2-AEAC7FD2A055}" type="presOf" srcId="{5C7C5D14-71E1-455A-8FEA-7F84720F9CE3}" destId="{E1FCDA68-92EA-46E5-9D7A-E832B3C4B390}" srcOrd="0" destOrd="0" presId="urn:microsoft.com/office/officeart/2005/8/layout/radial5"/>
    <dgm:cxn modelId="{AC9F32E1-507D-44E9-A542-338F8656C754}" type="presOf" srcId="{53542376-9955-4ADE-9E4F-50DF1E0CB2AC}" destId="{13AE40AB-33C2-4C5E-9FE4-155DBF700130}" srcOrd="0" destOrd="0" presId="urn:microsoft.com/office/officeart/2005/8/layout/radial5"/>
    <dgm:cxn modelId="{E8D077F8-2F34-4E4E-978F-1CECDDCA801D}" srcId="{5C7C5D14-71E1-455A-8FEA-7F84720F9CE3}" destId="{A77DFFB4-C02D-49EA-8946-0EC481ED2193}" srcOrd="2" destOrd="0" parTransId="{25F444B9-0DB4-4D78-A171-A0B5F41FA871}" sibTransId="{ED373B54-252F-4E69-99AD-6E53CFC0DC01}"/>
    <dgm:cxn modelId="{F28F36C1-3F93-49CF-8832-100A39A31DDB}" type="presParOf" srcId="{0893D465-F412-4DD7-906C-B90B3E1FDD8C}" destId="{E1FCDA68-92EA-46E5-9D7A-E832B3C4B390}" srcOrd="0" destOrd="0" presId="urn:microsoft.com/office/officeart/2005/8/layout/radial5"/>
    <dgm:cxn modelId="{E0B3B416-1545-4DC2-89F0-DA2403994F58}" type="presParOf" srcId="{0893D465-F412-4DD7-906C-B90B3E1FDD8C}" destId="{13AE40AB-33C2-4C5E-9FE4-155DBF700130}" srcOrd="1" destOrd="0" presId="urn:microsoft.com/office/officeart/2005/8/layout/radial5"/>
    <dgm:cxn modelId="{3D9EC3F6-1271-4C74-8A46-A715D80ABC17}" type="presParOf" srcId="{13AE40AB-33C2-4C5E-9FE4-155DBF700130}" destId="{ED2BABFF-7A96-49F6-B59F-6AA5BDCFA851}" srcOrd="0" destOrd="0" presId="urn:microsoft.com/office/officeart/2005/8/layout/radial5"/>
    <dgm:cxn modelId="{44CDEA18-C091-43B6-8A9B-60AE33B5721E}" type="presParOf" srcId="{0893D465-F412-4DD7-906C-B90B3E1FDD8C}" destId="{3C28ACCF-550C-47F8-A8BD-9FDD310811E1}" srcOrd="2" destOrd="0" presId="urn:microsoft.com/office/officeart/2005/8/layout/radial5"/>
    <dgm:cxn modelId="{4920A981-C7E1-4DF3-952E-D1BEE61EDC27}" type="presParOf" srcId="{0893D465-F412-4DD7-906C-B90B3E1FDD8C}" destId="{E20E754B-5B3F-49FB-9954-C86D08E51747}" srcOrd="3" destOrd="0" presId="urn:microsoft.com/office/officeart/2005/8/layout/radial5"/>
    <dgm:cxn modelId="{3DF342D6-65C1-48E8-9B6C-91656922EC35}" type="presParOf" srcId="{E20E754B-5B3F-49FB-9954-C86D08E51747}" destId="{E4E17DA5-DDA0-484F-A73E-6B287F28A696}" srcOrd="0" destOrd="0" presId="urn:microsoft.com/office/officeart/2005/8/layout/radial5"/>
    <dgm:cxn modelId="{8F391B49-3DAF-4AAD-8B09-34B7CAB94344}" type="presParOf" srcId="{0893D465-F412-4DD7-906C-B90B3E1FDD8C}" destId="{94AF24D9-15C1-4C97-88F8-84C3EBAA92B6}" srcOrd="4" destOrd="0" presId="urn:microsoft.com/office/officeart/2005/8/layout/radial5"/>
    <dgm:cxn modelId="{71A56BD6-9160-45AB-B279-FE884C191DDE}" type="presParOf" srcId="{0893D465-F412-4DD7-906C-B90B3E1FDD8C}" destId="{25CCD7D0-3536-4EB7-9572-73417D367870}" srcOrd="5" destOrd="0" presId="urn:microsoft.com/office/officeart/2005/8/layout/radial5"/>
    <dgm:cxn modelId="{58A6AB68-9EAD-4BF2-9567-67E893234EAF}" type="presParOf" srcId="{25CCD7D0-3536-4EB7-9572-73417D367870}" destId="{23E84FBB-F4C8-4C4B-B087-0B8F0ECF294F}" srcOrd="0" destOrd="0" presId="urn:microsoft.com/office/officeart/2005/8/layout/radial5"/>
    <dgm:cxn modelId="{D3DD82FB-ACAF-4E9B-9895-0A3D9D7C4927}" type="presParOf" srcId="{0893D465-F412-4DD7-906C-B90B3E1FDD8C}" destId="{BEA0D9BE-9E0C-4123-A190-3FDC5C0295DB}" srcOrd="6"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4714CCC-96AA-4892-8757-2F11B148F836}" type="doc">
      <dgm:prSet loTypeId="urn:microsoft.com/office/officeart/2005/8/layout/vList2" loCatId="list" qsTypeId="urn:microsoft.com/office/officeart/2005/8/quickstyle/simple5#3" qsCatId="simple" csTypeId="urn:microsoft.com/office/officeart/2005/8/colors/accent1_2#3" csCatId="accent1" phldr="1"/>
      <dgm:spPr/>
      <dgm:t>
        <a:bodyPr/>
        <a:lstStyle/>
        <a:p>
          <a:endParaRPr lang="en-US"/>
        </a:p>
      </dgm:t>
    </dgm:pt>
    <dgm:pt modelId="{3670535C-EDE0-4352-A3D1-85F6290B4F61}">
      <dgm:prSet phldrT="[Text]" custT="1"/>
      <dgm:spPr/>
      <dgm:t>
        <a:bodyPr/>
        <a:lstStyle/>
        <a:p>
          <a:pPr>
            <a:spcAft>
              <a:spcPts val="600"/>
            </a:spcAft>
          </a:pPr>
          <a:r>
            <a:rPr lang="en-US" sz="2000" dirty="0"/>
            <a:t>Pull Integrations </a:t>
          </a:r>
        </a:p>
        <a:p>
          <a:pPr>
            <a:spcAft>
              <a:spcPts val="600"/>
            </a:spcAft>
          </a:pPr>
          <a:r>
            <a:rPr lang="en-US" sz="1200" dirty="0"/>
            <a:t>(requested by vendor but sent out from BrassRing)</a:t>
          </a:r>
        </a:p>
      </dgm:t>
    </dgm:pt>
    <dgm:pt modelId="{C11CABC8-0760-4B6E-A87B-C62E070D656A}" type="parTrans" cxnId="{3D83A632-DE6D-44A5-9E0E-AC8F0D60FD75}">
      <dgm:prSet/>
      <dgm:spPr/>
      <dgm:t>
        <a:bodyPr/>
        <a:lstStyle/>
        <a:p>
          <a:endParaRPr lang="en-US"/>
        </a:p>
      </dgm:t>
    </dgm:pt>
    <dgm:pt modelId="{27557F4B-935E-4235-A1ED-DBE3E0C3DAC1}" type="sibTrans" cxnId="{3D83A632-DE6D-44A5-9E0E-AC8F0D60FD75}">
      <dgm:prSet/>
      <dgm:spPr/>
      <dgm:t>
        <a:bodyPr/>
        <a:lstStyle/>
        <a:p>
          <a:endParaRPr lang="en-US"/>
        </a:p>
      </dgm:t>
    </dgm:pt>
    <dgm:pt modelId="{7C774745-869E-4FA0-8594-FBDF76A8E94B}">
      <dgm:prSet phldrT="[Text]" custT="1"/>
      <dgm:spPr/>
      <dgm:t>
        <a:bodyPr/>
        <a:lstStyle/>
        <a:p>
          <a:r>
            <a:rPr lang="en-US" sz="2000" dirty="0"/>
            <a:t>Get Candidate API</a:t>
          </a:r>
        </a:p>
      </dgm:t>
    </dgm:pt>
    <dgm:pt modelId="{6920117C-069A-4650-BC95-30A581497175}" type="parTrans" cxnId="{0564EB7E-22C0-40B3-B79C-ABD3F05A0535}">
      <dgm:prSet/>
      <dgm:spPr/>
      <dgm:t>
        <a:bodyPr/>
        <a:lstStyle/>
        <a:p>
          <a:endParaRPr lang="en-US"/>
        </a:p>
      </dgm:t>
    </dgm:pt>
    <dgm:pt modelId="{C08C43F7-2E9B-4CD0-921F-9A2A183C534D}" type="sibTrans" cxnId="{0564EB7E-22C0-40B3-B79C-ABD3F05A0535}">
      <dgm:prSet/>
      <dgm:spPr/>
      <dgm:t>
        <a:bodyPr/>
        <a:lstStyle/>
        <a:p>
          <a:endParaRPr lang="en-US"/>
        </a:p>
      </dgm:t>
    </dgm:pt>
    <dgm:pt modelId="{02ECCCFD-6200-46ED-B40B-E6E79973E2AC}">
      <dgm:prSet phldrT="[Text]" custT="1"/>
      <dgm:spPr/>
      <dgm:t>
        <a:bodyPr/>
        <a:lstStyle/>
        <a:p>
          <a:r>
            <a:rPr lang="en-US" sz="2000" dirty="0"/>
            <a:t>Talent Gateway API</a:t>
          </a:r>
        </a:p>
      </dgm:t>
    </dgm:pt>
    <dgm:pt modelId="{BC692D25-8E96-46C9-BA1F-A0AB38486D8B}" type="parTrans" cxnId="{C6770603-C632-4330-9828-F8C0D3D831D2}">
      <dgm:prSet/>
      <dgm:spPr/>
      <dgm:t>
        <a:bodyPr/>
        <a:lstStyle/>
        <a:p>
          <a:endParaRPr lang="en-US"/>
        </a:p>
      </dgm:t>
    </dgm:pt>
    <dgm:pt modelId="{6542DF92-2BF8-49A3-AB12-2BB15ADDABB1}" type="sibTrans" cxnId="{C6770603-C632-4330-9828-F8C0D3D831D2}">
      <dgm:prSet/>
      <dgm:spPr/>
      <dgm:t>
        <a:bodyPr/>
        <a:lstStyle/>
        <a:p>
          <a:endParaRPr lang="en-US"/>
        </a:p>
      </dgm:t>
    </dgm:pt>
    <dgm:pt modelId="{E5C3DB36-8899-45B8-B429-9EF7BF308BDA}" type="pres">
      <dgm:prSet presAssocID="{04714CCC-96AA-4892-8757-2F11B148F836}" presName="linear" presStyleCnt="0">
        <dgm:presLayoutVars>
          <dgm:animLvl val="lvl"/>
          <dgm:resizeHandles val="exact"/>
        </dgm:presLayoutVars>
      </dgm:prSet>
      <dgm:spPr/>
    </dgm:pt>
    <dgm:pt modelId="{8036C63D-864D-44A0-845B-EDA32BEEF87F}" type="pres">
      <dgm:prSet presAssocID="{3670535C-EDE0-4352-A3D1-85F6290B4F61}" presName="parentText" presStyleLbl="node1" presStyleIdx="0" presStyleCnt="1" custLinFactY="-200000" custLinFactNeighborX="-28871" custLinFactNeighborY="-216970">
        <dgm:presLayoutVars>
          <dgm:chMax val="0"/>
          <dgm:bulletEnabled val="1"/>
        </dgm:presLayoutVars>
      </dgm:prSet>
      <dgm:spPr/>
    </dgm:pt>
    <dgm:pt modelId="{AF356C7C-AF80-447A-A64B-F1B2B2C16574}" type="pres">
      <dgm:prSet presAssocID="{3670535C-EDE0-4352-A3D1-85F6290B4F61}" presName="childText" presStyleLbl="revTx" presStyleIdx="0" presStyleCnt="1">
        <dgm:presLayoutVars>
          <dgm:bulletEnabled val="1"/>
        </dgm:presLayoutVars>
      </dgm:prSet>
      <dgm:spPr/>
    </dgm:pt>
  </dgm:ptLst>
  <dgm:cxnLst>
    <dgm:cxn modelId="{C6770603-C632-4330-9828-F8C0D3D831D2}" srcId="{3670535C-EDE0-4352-A3D1-85F6290B4F61}" destId="{02ECCCFD-6200-46ED-B40B-E6E79973E2AC}" srcOrd="1" destOrd="0" parTransId="{BC692D25-8E96-46C9-BA1F-A0AB38486D8B}" sibTransId="{6542DF92-2BF8-49A3-AB12-2BB15ADDABB1}"/>
    <dgm:cxn modelId="{3D83A632-DE6D-44A5-9E0E-AC8F0D60FD75}" srcId="{04714CCC-96AA-4892-8757-2F11B148F836}" destId="{3670535C-EDE0-4352-A3D1-85F6290B4F61}" srcOrd="0" destOrd="0" parTransId="{C11CABC8-0760-4B6E-A87B-C62E070D656A}" sibTransId="{27557F4B-935E-4235-A1ED-DBE3E0C3DAC1}"/>
    <dgm:cxn modelId="{89BEBD3E-2A8E-4AFC-A328-C63D6BD28724}" type="presOf" srcId="{04714CCC-96AA-4892-8757-2F11B148F836}" destId="{E5C3DB36-8899-45B8-B429-9EF7BF308BDA}" srcOrd="0" destOrd="0" presId="urn:microsoft.com/office/officeart/2005/8/layout/vList2"/>
    <dgm:cxn modelId="{0564EB7E-22C0-40B3-B79C-ABD3F05A0535}" srcId="{3670535C-EDE0-4352-A3D1-85F6290B4F61}" destId="{7C774745-869E-4FA0-8594-FBDF76A8E94B}" srcOrd="0" destOrd="0" parTransId="{6920117C-069A-4650-BC95-30A581497175}" sibTransId="{C08C43F7-2E9B-4CD0-921F-9A2A183C534D}"/>
    <dgm:cxn modelId="{A894AEBD-4F69-464D-A508-F1D386A94AB5}" type="presOf" srcId="{02ECCCFD-6200-46ED-B40B-E6E79973E2AC}" destId="{AF356C7C-AF80-447A-A64B-F1B2B2C16574}" srcOrd="0" destOrd="1" presId="urn:microsoft.com/office/officeart/2005/8/layout/vList2"/>
    <dgm:cxn modelId="{2B442FBE-A120-413D-BE17-2EE823B014D0}" type="presOf" srcId="{7C774745-869E-4FA0-8594-FBDF76A8E94B}" destId="{AF356C7C-AF80-447A-A64B-F1B2B2C16574}" srcOrd="0" destOrd="0" presId="urn:microsoft.com/office/officeart/2005/8/layout/vList2"/>
    <dgm:cxn modelId="{120A2ADC-6B16-47E7-945F-5679DCF49D62}" type="presOf" srcId="{3670535C-EDE0-4352-A3D1-85F6290B4F61}" destId="{8036C63D-864D-44A0-845B-EDA32BEEF87F}" srcOrd="0" destOrd="0" presId="urn:microsoft.com/office/officeart/2005/8/layout/vList2"/>
    <dgm:cxn modelId="{34BD9AF3-67B6-4312-B6BC-09FCFD09C860}" type="presParOf" srcId="{E5C3DB36-8899-45B8-B429-9EF7BF308BDA}" destId="{8036C63D-864D-44A0-845B-EDA32BEEF87F}" srcOrd="0" destOrd="0" presId="urn:microsoft.com/office/officeart/2005/8/layout/vList2"/>
    <dgm:cxn modelId="{0539B14C-29EC-4452-8F01-0D0D11A65EFF}" type="presParOf" srcId="{E5C3DB36-8899-45B8-B429-9EF7BF308BDA}" destId="{AF356C7C-AF80-447A-A64B-F1B2B2C16574}" srcOrd="1"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A3473-7CF3-4B43-AA6F-F1738171E4D3}">
      <dsp:nvSpPr>
        <dsp:cNvPr id="0" name=""/>
        <dsp:cNvSpPr/>
      </dsp:nvSpPr>
      <dsp:spPr>
        <a:xfrm>
          <a:off x="2482215" y="2666637"/>
          <a:ext cx="1131570" cy="1131570"/>
        </a:xfrm>
        <a:prstGeom prst="ellipse">
          <a:avLst/>
        </a:prstGeom>
        <a:solidFill>
          <a:schemeClr val="accent5">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1" kern="1200" dirty="0"/>
            <a:t>BRASSRING</a:t>
          </a:r>
        </a:p>
      </dsp:txBody>
      <dsp:txXfrm>
        <a:off x="2647930" y="2832352"/>
        <a:ext cx="800140" cy="800140"/>
      </dsp:txXfrm>
    </dsp:sp>
    <dsp:sp modelId="{03B05BC2-64C3-45DB-81D6-D69F8CE47910}">
      <dsp:nvSpPr>
        <dsp:cNvPr id="0" name=""/>
        <dsp:cNvSpPr/>
      </dsp:nvSpPr>
      <dsp:spPr>
        <a:xfrm rot="10800000">
          <a:off x="398210" y="3071173"/>
          <a:ext cx="1969384" cy="322497"/>
        </a:xfrm>
        <a:prstGeom prst="lef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464E4D23-CB9C-4709-97E3-8C78252C9A5F}">
      <dsp:nvSpPr>
        <dsp:cNvPr id="0" name=""/>
        <dsp:cNvSpPr/>
      </dsp:nvSpPr>
      <dsp:spPr>
        <a:xfrm>
          <a:off x="2161" y="2915582"/>
          <a:ext cx="792099" cy="633679"/>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400050">
            <a:lnSpc>
              <a:spcPct val="90000"/>
            </a:lnSpc>
            <a:spcBef>
              <a:spcPct val="0"/>
            </a:spcBef>
            <a:spcAft>
              <a:spcPct val="35000"/>
            </a:spcAft>
            <a:buNone/>
          </a:pPr>
          <a:r>
            <a:rPr lang="en-US" sz="900" kern="1200" dirty="0"/>
            <a:t>Foundation Data (Req or Candidate Form)</a:t>
          </a:r>
        </a:p>
      </dsp:txBody>
      <dsp:txXfrm>
        <a:off x="20721" y="2934142"/>
        <a:ext cx="754979" cy="596559"/>
      </dsp:txXfrm>
    </dsp:sp>
    <dsp:sp modelId="{1AF7B4EB-EEB5-474B-AA76-2A4D495E8C5A}">
      <dsp:nvSpPr>
        <dsp:cNvPr id="0" name=""/>
        <dsp:cNvSpPr/>
      </dsp:nvSpPr>
      <dsp:spPr>
        <a:xfrm rot="12150000">
          <a:off x="524958" y="2433968"/>
          <a:ext cx="1969384" cy="322497"/>
        </a:xfrm>
        <a:prstGeom prst="lef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88DEF648-9215-40AB-B08D-A97E123D94D2}">
      <dsp:nvSpPr>
        <dsp:cNvPr id="0" name=""/>
        <dsp:cNvSpPr/>
      </dsp:nvSpPr>
      <dsp:spPr>
        <a:xfrm>
          <a:off x="203864" y="1901551"/>
          <a:ext cx="792099" cy="633679"/>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400050">
            <a:lnSpc>
              <a:spcPct val="90000"/>
            </a:lnSpc>
            <a:spcBef>
              <a:spcPct val="0"/>
            </a:spcBef>
            <a:spcAft>
              <a:spcPct val="35000"/>
            </a:spcAft>
            <a:buNone/>
          </a:pPr>
          <a:r>
            <a:rPr lang="en-US" sz="900" kern="1200" dirty="0"/>
            <a:t>Req Import</a:t>
          </a:r>
        </a:p>
      </dsp:txBody>
      <dsp:txXfrm>
        <a:off x="222424" y="1920111"/>
        <a:ext cx="754979" cy="596559"/>
      </dsp:txXfrm>
    </dsp:sp>
    <dsp:sp modelId="{04367940-6579-4857-BCC0-580797DEB084}">
      <dsp:nvSpPr>
        <dsp:cNvPr id="0" name=""/>
        <dsp:cNvSpPr/>
      </dsp:nvSpPr>
      <dsp:spPr>
        <a:xfrm rot="13500000">
          <a:off x="885906" y="1893771"/>
          <a:ext cx="1969384" cy="322497"/>
        </a:xfrm>
        <a:prstGeom prst="lef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95884675-128C-4DEC-BD5D-FDE2588001D6}">
      <dsp:nvSpPr>
        <dsp:cNvPr id="0" name=""/>
        <dsp:cNvSpPr/>
      </dsp:nvSpPr>
      <dsp:spPr>
        <a:xfrm>
          <a:off x="778266" y="1041898"/>
          <a:ext cx="792099" cy="633679"/>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400050">
            <a:lnSpc>
              <a:spcPct val="90000"/>
            </a:lnSpc>
            <a:spcBef>
              <a:spcPct val="0"/>
            </a:spcBef>
            <a:spcAft>
              <a:spcPct val="35000"/>
            </a:spcAft>
            <a:buNone/>
          </a:pPr>
          <a:r>
            <a:rPr lang="en-US" sz="900" kern="1200" dirty="0"/>
            <a:t>Job Code Default Data (JCDD)</a:t>
          </a:r>
        </a:p>
      </dsp:txBody>
      <dsp:txXfrm>
        <a:off x="796826" y="1060458"/>
        <a:ext cx="754979" cy="596559"/>
      </dsp:txXfrm>
    </dsp:sp>
    <dsp:sp modelId="{503874A9-0622-4889-94ED-52F0C166DBEE}">
      <dsp:nvSpPr>
        <dsp:cNvPr id="0" name=""/>
        <dsp:cNvSpPr/>
      </dsp:nvSpPr>
      <dsp:spPr>
        <a:xfrm rot="14850000">
          <a:off x="1426102" y="1532823"/>
          <a:ext cx="1969384" cy="322497"/>
        </a:xfrm>
        <a:prstGeom prst="lef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F4940090-6E1B-43F0-B5FE-B6B9E05AA57E}">
      <dsp:nvSpPr>
        <dsp:cNvPr id="0" name=""/>
        <dsp:cNvSpPr/>
      </dsp:nvSpPr>
      <dsp:spPr>
        <a:xfrm>
          <a:off x="1637919" y="467496"/>
          <a:ext cx="792099" cy="633679"/>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400050">
            <a:lnSpc>
              <a:spcPct val="90000"/>
            </a:lnSpc>
            <a:spcBef>
              <a:spcPct val="0"/>
            </a:spcBef>
            <a:spcAft>
              <a:spcPct val="35000"/>
            </a:spcAft>
            <a:buNone/>
          </a:pPr>
          <a:r>
            <a:rPr lang="en-US" sz="900" kern="1200" dirty="0"/>
            <a:t>User Import (Non-Talent Suite)</a:t>
          </a:r>
        </a:p>
      </dsp:txBody>
      <dsp:txXfrm>
        <a:off x="1656479" y="486056"/>
        <a:ext cx="754979" cy="596559"/>
      </dsp:txXfrm>
    </dsp:sp>
    <dsp:sp modelId="{CBC02CDB-0ADB-4D1F-823E-9961253ED39E}">
      <dsp:nvSpPr>
        <dsp:cNvPr id="0" name=""/>
        <dsp:cNvSpPr/>
      </dsp:nvSpPr>
      <dsp:spPr>
        <a:xfrm rot="16200000">
          <a:off x="2063307" y="1406075"/>
          <a:ext cx="1969384" cy="322497"/>
        </a:xfrm>
        <a:prstGeom prst="lef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3E29E79-A3F1-406D-91B1-99B3A5651C3E}">
      <dsp:nvSpPr>
        <dsp:cNvPr id="0" name=""/>
        <dsp:cNvSpPr/>
      </dsp:nvSpPr>
      <dsp:spPr>
        <a:xfrm>
          <a:off x="2651950" y="265792"/>
          <a:ext cx="792099" cy="633679"/>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400050">
            <a:lnSpc>
              <a:spcPct val="90000"/>
            </a:lnSpc>
            <a:spcBef>
              <a:spcPct val="0"/>
            </a:spcBef>
            <a:spcAft>
              <a:spcPct val="35000"/>
            </a:spcAft>
            <a:buNone/>
          </a:pPr>
          <a:r>
            <a:rPr lang="en-US" sz="900" kern="1200" dirty="0"/>
            <a:t>Candidate Import</a:t>
          </a:r>
        </a:p>
      </dsp:txBody>
      <dsp:txXfrm>
        <a:off x="2670510" y="284352"/>
        <a:ext cx="754979" cy="596559"/>
      </dsp:txXfrm>
    </dsp:sp>
    <dsp:sp modelId="{FD5EDCB8-B19A-46E1-8AE3-A3B448875547}">
      <dsp:nvSpPr>
        <dsp:cNvPr id="0" name=""/>
        <dsp:cNvSpPr/>
      </dsp:nvSpPr>
      <dsp:spPr>
        <a:xfrm rot="17550000">
          <a:off x="2700513" y="1532823"/>
          <a:ext cx="1969384" cy="322497"/>
        </a:xfrm>
        <a:prstGeom prst="lef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946C7934-6E97-43C7-8036-83104DB519FE}">
      <dsp:nvSpPr>
        <dsp:cNvPr id="0" name=""/>
        <dsp:cNvSpPr/>
      </dsp:nvSpPr>
      <dsp:spPr>
        <a:xfrm>
          <a:off x="3665981" y="467496"/>
          <a:ext cx="792099" cy="633679"/>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400050">
            <a:lnSpc>
              <a:spcPct val="90000"/>
            </a:lnSpc>
            <a:spcBef>
              <a:spcPct val="0"/>
            </a:spcBef>
            <a:spcAft>
              <a:spcPct val="35000"/>
            </a:spcAft>
            <a:buNone/>
          </a:pPr>
          <a:r>
            <a:rPr lang="en-US" sz="900" kern="1200" dirty="0"/>
            <a:t>Req Field Association (RFA)</a:t>
          </a:r>
        </a:p>
      </dsp:txBody>
      <dsp:txXfrm>
        <a:off x="3684541" y="486056"/>
        <a:ext cx="754979" cy="596559"/>
      </dsp:txXfrm>
    </dsp:sp>
    <dsp:sp modelId="{455D1988-6D9B-454A-976C-B2D3A6AD3FB4}">
      <dsp:nvSpPr>
        <dsp:cNvPr id="0" name=""/>
        <dsp:cNvSpPr/>
      </dsp:nvSpPr>
      <dsp:spPr>
        <a:xfrm rot="18900000">
          <a:off x="3240709" y="1893771"/>
          <a:ext cx="1969384" cy="322497"/>
        </a:xfrm>
        <a:prstGeom prst="lef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59E550B6-03E5-428E-9A0C-29DDF7F0EFA0}">
      <dsp:nvSpPr>
        <dsp:cNvPr id="0" name=""/>
        <dsp:cNvSpPr/>
      </dsp:nvSpPr>
      <dsp:spPr>
        <a:xfrm>
          <a:off x="4525634" y="1041898"/>
          <a:ext cx="792099" cy="633679"/>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400050">
            <a:lnSpc>
              <a:spcPct val="90000"/>
            </a:lnSpc>
            <a:spcBef>
              <a:spcPct val="0"/>
            </a:spcBef>
            <a:spcAft>
              <a:spcPct val="35000"/>
            </a:spcAft>
            <a:buNone/>
          </a:pPr>
          <a:r>
            <a:rPr lang="en-US" sz="900" kern="1200" dirty="0"/>
            <a:t>Candidate Field Association (CFA)</a:t>
          </a:r>
        </a:p>
      </dsp:txBody>
      <dsp:txXfrm>
        <a:off x="4544194" y="1060458"/>
        <a:ext cx="754979" cy="596559"/>
      </dsp:txXfrm>
    </dsp:sp>
    <dsp:sp modelId="{316F6500-B9DF-4DE4-8690-FB82A571F992}">
      <dsp:nvSpPr>
        <dsp:cNvPr id="0" name=""/>
        <dsp:cNvSpPr/>
      </dsp:nvSpPr>
      <dsp:spPr>
        <a:xfrm rot="20250000">
          <a:off x="3601657" y="2433968"/>
          <a:ext cx="1969384" cy="322497"/>
        </a:xfrm>
        <a:prstGeom prst="lef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8CAE43E0-9CEE-473F-ADC4-B8AE0814D30E}">
      <dsp:nvSpPr>
        <dsp:cNvPr id="0" name=""/>
        <dsp:cNvSpPr/>
      </dsp:nvSpPr>
      <dsp:spPr>
        <a:xfrm>
          <a:off x="5100036" y="1901551"/>
          <a:ext cx="792099" cy="633679"/>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400050">
            <a:lnSpc>
              <a:spcPct val="90000"/>
            </a:lnSpc>
            <a:spcBef>
              <a:spcPct val="0"/>
            </a:spcBef>
            <a:spcAft>
              <a:spcPct val="35000"/>
            </a:spcAft>
            <a:buNone/>
          </a:pPr>
          <a:r>
            <a:rPr lang="en-US" sz="900" kern="1200" dirty="0"/>
            <a:t>HR Status Updates</a:t>
          </a:r>
        </a:p>
      </dsp:txBody>
      <dsp:txXfrm>
        <a:off x="5118596" y="1920111"/>
        <a:ext cx="754979" cy="596559"/>
      </dsp:txXfrm>
    </dsp:sp>
    <dsp:sp modelId="{E23FC74F-95C6-4119-B6E8-C77FF2EBFCB5}">
      <dsp:nvSpPr>
        <dsp:cNvPr id="0" name=""/>
        <dsp:cNvSpPr/>
      </dsp:nvSpPr>
      <dsp:spPr>
        <a:xfrm>
          <a:off x="3728405" y="3071173"/>
          <a:ext cx="1969384" cy="322497"/>
        </a:xfrm>
        <a:prstGeom prst="lef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63B51B57-9C65-4AFD-8DAA-FCFCEB7009B0}">
      <dsp:nvSpPr>
        <dsp:cNvPr id="0" name=""/>
        <dsp:cNvSpPr/>
      </dsp:nvSpPr>
      <dsp:spPr>
        <a:xfrm>
          <a:off x="5301739" y="2915582"/>
          <a:ext cx="792099" cy="633679"/>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400050">
            <a:lnSpc>
              <a:spcPct val="90000"/>
            </a:lnSpc>
            <a:spcBef>
              <a:spcPct val="0"/>
            </a:spcBef>
            <a:spcAft>
              <a:spcPct val="35000"/>
            </a:spcAft>
            <a:buNone/>
          </a:pPr>
          <a:r>
            <a:rPr lang="en-US" sz="900" kern="1200" dirty="0"/>
            <a:t>Candidate Form Import</a:t>
          </a:r>
        </a:p>
      </dsp:txBody>
      <dsp:txXfrm>
        <a:off x="5320299" y="2934142"/>
        <a:ext cx="754979" cy="5965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FCDA68-92EA-46E5-9D7A-E832B3C4B390}">
      <dsp:nvSpPr>
        <dsp:cNvPr id="0" name=""/>
        <dsp:cNvSpPr/>
      </dsp:nvSpPr>
      <dsp:spPr>
        <a:xfrm>
          <a:off x="1138974" y="1209923"/>
          <a:ext cx="1499565" cy="1396772"/>
        </a:xfrm>
        <a:prstGeom prst="ellipse">
          <a:avLst/>
        </a:prstGeom>
        <a:solidFill>
          <a:schemeClr val="accent5">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n-US" sz="1050" b="1" kern="1200" dirty="0"/>
            <a:t>BRASSRING</a:t>
          </a:r>
          <a:endParaRPr lang="en-US" sz="900" b="1" kern="1200" dirty="0"/>
        </a:p>
      </dsp:txBody>
      <dsp:txXfrm>
        <a:off x="1358580" y="1414476"/>
        <a:ext cx="1060353" cy="987666"/>
      </dsp:txXfrm>
    </dsp:sp>
    <dsp:sp modelId="{13AE40AB-33C2-4C5E-9FE4-155DBF700130}">
      <dsp:nvSpPr>
        <dsp:cNvPr id="0" name=""/>
        <dsp:cNvSpPr/>
      </dsp:nvSpPr>
      <dsp:spPr>
        <a:xfrm rot="18966712">
          <a:off x="2376157" y="1136519"/>
          <a:ext cx="283012" cy="333661"/>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2388014" y="1232681"/>
        <a:ext cx="198108" cy="200197"/>
      </dsp:txXfrm>
    </dsp:sp>
    <dsp:sp modelId="{3C28ACCF-550C-47F8-A8BD-9FDD310811E1}">
      <dsp:nvSpPr>
        <dsp:cNvPr id="0" name=""/>
        <dsp:cNvSpPr/>
      </dsp:nvSpPr>
      <dsp:spPr>
        <a:xfrm>
          <a:off x="2423963" y="0"/>
          <a:ext cx="1439622" cy="1402159"/>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t>Candidate Export </a:t>
          </a:r>
          <a:r>
            <a:rPr lang="en-US" sz="1200" kern="1200" dirty="0"/>
            <a:t>(includes req, form, </a:t>
          </a:r>
          <a:r>
            <a:rPr lang="en-US" sz="1200" kern="1200" dirty="0" err="1"/>
            <a:t>etc</a:t>
          </a:r>
          <a:r>
            <a:rPr lang="en-US" sz="1200" kern="1200" dirty="0"/>
            <a:t> data)</a:t>
          </a:r>
        </a:p>
      </dsp:txBody>
      <dsp:txXfrm>
        <a:off x="2634791" y="205341"/>
        <a:ext cx="1017966" cy="991477"/>
      </dsp:txXfrm>
    </dsp:sp>
    <dsp:sp modelId="{E20E754B-5B3F-49FB-9954-C86D08E51747}">
      <dsp:nvSpPr>
        <dsp:cNvPr id="0" name=""/>
        <dsp:cNvSpPr/>
      </dsp:nvSpPr>
      <dsp:spPr>
        <a:xfrm rot="165402">
          <a:off x="2669085" y="1762565"/>
          <a:ext cx="461499" cy="333661"/>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2669143" y="1826890"/>
        <a:ext cx="361401" cy="200197"/>
      </dsp:txXfrm>
    </dsp:sp>
    <dsp:sp modelId="{94AF24D9-15C1-4C97-88F8-84C3EBAA92B6}">
      <dsp:nvSpPr>
        <dsp:cNvPr id="0" name=""/>
        <dsp:cNvSpPr/>
      </dsp:nvSpPr>
      <dsp:spPr>
        <a:xfrm>
          <a:off x="3172484" y="1282961"/>
          <a:ext cx="1516252" cy="1447330"/>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t>RAM Trigger </a:t>
          </a:r>
          <a:r>
            <a:rPr lang="en-US" sz="1200" kern="1200" dirty="0"/>
            <a:t>(Using “Send to External System” action in RAM)</a:t>
          </a:r>
        </a:p>
      </dsp:txBody>
      <dsp:txXfrm>
        <a:off x="3394534" y="1494918"/>
        <a:ext cx="1072152" cy="1023416"/>
      </dsp:txXfrm>
    </dsp:sp>
    <dsp:sp modelId="{25CCD7D0-3536-4EB7-9572-73417D367870}">
      <dsp:nvSpPr>
        <dsp:cNvPr id="0" name=""/>
        <dsp:cNvSpPr/>
      </dsp:nvSpPr>
      <dsp:spPr>
        <a:xfrm rot="3092431">
          <a:off x="2279660" y="2429799"/>
          <a:ext cx="311634" cy="333661"/>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2297331" y="2459927"/>
        <a:ext cx="218144" cy="200197"/>
      </dsp:txXfrm>
    </dsp:sp>
    <dsp:sp modelId="{BEA0D9BE-9E0C-4123-A190-3FDC5C0295DB}">
      <dsp:nvSpPr>
        <dsp:cNvPr id="0" name=""/>
        <dsp:cNvSpPr/>
      </dsp:nvSpPr>
      <dsp:spPr>
        <a:xfrm>
          <a:off x="2261643" y="2560209"/>
          <a:ext cx="1512696" cy="1539609"/>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t>Data Warehouse</a:t>
          </a:r>
        </a:p>
      </dsp:txBody>
      <dsp:txXfrm>
        <a:off x="2483172" y="2785680"/>
        <a:ext cx="1069638" cy="108866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36C63D-864D-44A0-845B-EDA32BEEF87F}">
      <dsp:nvSpPr>
        <dsp:cNvPr id="0" name=""/>
        <dsp:cNvSpPr/>
      </dsp:nvSpPr>
      <dsp:spPr>
        <a:xfrm>
          <a:off x="0" y="0"/>
          <a:ext cx="4384777" cy="842400"/>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ts val="600"/>
            </a:spcAft>
            <a:buNone/>
          </a:pPr>
          <a:r>
            <a:rPr lang="en-US" sz="2000" kern="1200" dirty="0"/>
            <a:t>Pull Integrations </a:t>
          </a:r>
        </a:p>
        <a:p>
          <a:pPr marL="0" lvl="0" indent="0" algn="l" defTabSz="889000">
            <a:lnSpc>
              <a:spcPct val="90000"/>
            </a:lnSpc>
            <a:spcBef>
              <a:spcPct val="0"/>
            </a:spcBef>
            <a:spcAft>
              <a:spcPts val="600"/>
            </a:spcAft>
            <a:buNone/>
          </a:pPr>
          <a:r>
            <a:rPr lang="en-US" sz="1200" kern="1200" dirty="0"/>
            <a:t>(requested by vendor but sent out from BrassRing)</a:t>
          </a:r>
        </a:p>
      </dsp:txBody>
      <dsp:txXfrm>
        <a:off x="41123" y="41123"/>
        <a:ext cx="4302531" cy="760154"/>
      </dsp:txXfrm>
    </dsp:sp>
    <dsp:sp modelId="{AF356C7C-AF80-447A-A64B-F1B2B2C16574}">
      <dsp:nvSpPr>
        <dsp:cNvPr id="0" name=""/>
        <dsp:cNvSpPr/>
      </dsp:nvSpPr>
      <dsp:spPr>
        <a:xfrm>
          <a:off x="0" y="856898"/>
          <a:ext cx="4384777" cy="745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217"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Get Candidate API</a:t>
          </a:r>
        </a:p>
        <a:p>
          <a:pPr marL="228600" lvl="1" indent="-228600" algn="l" defTabSz="889000">
            <a:lnSpc>
              <a:spcPct val="90000"/>
            </a:lnSpc>
            <a:spcBef>
              <a:spcPct val="0"/>
            </a:spcBef>
            <a:spcAft>
              <a:spcPct val="20000"/>
            </a:spcAft>
            <a:buChar char="•"/>
          </a:pPr>
          <a:r>
            <a:rPr lang="en-US" sz="2000" kern="1200" dirty="0"/>
            <a:t>Talent Gateway API</a:t>
          </a:r>
        </a:p>
      </dsp:txBody>
      <dsp:txXfrm>
        <a:off x="0" y="856898"/>
        <a:ext cx="4384777" cy="745200"/>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3">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9/23/2026</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3_Cover Slide">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2_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994172"/>
          </a:xfrm>
        </p:spPr>
        <p:txBody>
          <a:bodyPr/>
          <a:lstStyle>
            <a:lvl1pPr>
              <a:defRPr>
                <a:solidFill>
                  <a:srgbClr val="264A60"/>
                </a:solidFill>
                <a:latin typeface="HelvNeue for IBM"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15134" y="1369219"/>
            <a:ext cx="8920406" cy="3263504"/>
          </a:xfrm>
        </p:spPr>
        <p:txBody>
          <a:bodyPr/>
          <a:lstStyle>
            <a:lvl1pPr>
              <a:defRPr>
                <a:solidFill>
                  <a:schemeClr val="bg1"/>
                </a:solidFill>
                <a:latin typeface="HelvNeue for IBM" panose="020B0604020202020204" pitchFamily="34" charset="0"/>
              </a:defRPr>
            </a:lvl1pPr>
            <a:lvl2pPr>
              <a:defRPr>
                <a:solidFill>
                  <a:srgbClr val="264A60"/>
                </a:solidFill>
                <a:latin typeface="HelvNeue for IBM" panose="020B0604020202020204" pitchFamily="34" charset="0"/>
              </a:defRPr>
            </a:lvl2pPr>
            <a:lvl3pPr>
              <a:defRPr>
                <a:solidFill>
                  <a:srgbClr val="264A60"/>
                </a:solidFill>
                <a:latin typeface="HelvNeue for IBM" panose="020B0604020202020204" pitchFamily="34" charset="0"/>
              </a:defRPr>
            </a:lvl3pPr>
            <a:lvl4pPr>
              <a:defRPr>
                <a:solidFill>
                  <a:srgbClr val="264A60"/>
                </a:solidFill>
                <a:latin typeface="HelvNeue for IBM" panose="020B0604020202020204" pitchFamily="34" charset="0"/>
              </a:defRPr>
            </a:lvl4pPr>
            <a:lvl5pPr>
              <a:defRPr>
                <a:solidFill>
                  <a:srgbClr val="264A60"/>
                </a:solidFill>
                <a:latin typeface="HelvNeue for IBM"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264034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44990045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81160171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52582842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686352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90535134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84332914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920130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2725859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89351875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8113951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7447060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541255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8481978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5072557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699141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45938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4820483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54732807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1573581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7335289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29278329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0225003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11718554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53490832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26112037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82677703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3366542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646897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664203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dirty="0"/>
              <a:t>Drag picture to placeholder or click icon to add</a:t>
            </a:r>
          </a:p>
        </p:txBody>
      </p:sp>
    </p:spTree>
    <p:extLst>
      <p:ext uri="{BB962C8B-B14F-4D97-AF65-F5344CB8AC3E}">
        <p14:creationId xmlns:p14="http://schemas.microsoft.com/office/powerpoint/2010/main" val="245368201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7523717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dirty="0"/>
              <a:t>Click icon to add table</a:t>
            </a:r>
          </a:p>
        </p:txBody>
      </p:sp>
    </p:spTree>
    <p:extLst>
      <p:ext uri="{BB962C8B-B14F-4D97-AF65-F5344CB8AC3E}">
        <p14:creationId xmlns:p14="http://schemas.microsoft.com/office/powerpoint/2010/main" val="56309748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75545982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722278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83908225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116912485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9" Type="http://schemas.openxmlformats.org/officeDocument/2006/relationships/image" Target="../media/image4.png"/><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theme" Target="../theme/theme2.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slideLayout" Target="../slideLayouts/slideLayout75.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slideLayout" Target="../slideLayouts/slideLayout101.xml"/><Relationship Id="rId21" Type="http://schemas.openxmlformats.org/officeDocument/2006/relationships/slideLayout" Target="../slideLayouts/slideLayout96.xml"/><Relationship Id="rId34" Type="http://schemas.openxmlformats.org/officeDocument/2006/relationships/slideLayout" Target="../slideLayouts/slideLayout109.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29" Type="http://schemas.openxmlformats.org/officeDocument/2006/relationships/slideLayout" Target="../slideLayouts/slideLayout104.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37" Type="http://schemas.openxmlformats.org/officeDocument/2006/relationships/image" Target="../media/image4.png"/><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36" Type="http://schemas.openxmlformats.org/officeDocument/2006/relationships/theme" Target="../theme/theme3.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31" Type="http://schemas.openxmlformats.org/officeDocument/2006/relationships/slideLayout" Target="../slideLayouts/slideLayout106.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slideLayout" Target="../slideLayouts/slideLayout110.xml"/><Relationship Id="rId8" Type="http://schemas.openxmlformats.org/officeDocument/2006/relationships/slideLayout" Target="../slideLayouts/slideLayout83.xml"/><Relationship Id="rId3" Type="http://schemas.openxmlformats.org/officeDocument/2006/relationships/slideLayout" Target="../slideLayouts/slideLayout78.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3.xml"/><Relationship Id="rId18" Type="http://schemas.openxmlformats.org/officeDocument/2006/relationships/slideLayout" Target="../slideLayouts/slideLayout128.xml"/><Relationship Id="rId26" Type="http://schemas.openxmlformats.org/officeDocument/2006/relationships/slideLayout" Target="../slideLayouts/slideLayout136.xml"/><Relationship Id="rId21" Type="http://schemas.openxmlformats.org/officeDocument/2006/relationships/slideLayout" Target="../slideLayouts/slideLayout131.xml"/><Relationship Id="rId34" Type="http://schemas.openxmlformats.org/officeDocument/2006/relationships/slideLayout" Target="../slideLayouts/slideLayout144.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17" Type="http://schemas.openxmlformats.org/officeDocument/2006/relationships/slideLayout" Target="../slideLayouts/slideLayout127.xml"/><Relationship Id="rId25" Type="http://schemas.openxmlformats.org/officeDocument/2006/relationships/slideLayout" Target="../slideLayouts/slideLayout135.xml"/><Relationship Id="rId33" Type="http://schemas.openxmlformats.org/officeDocument/2006/relationships/slideLayout" Target="../slideLayouts/slideLayout143.xml"/><Relationship Id="rId38" Type="http://schemas.openxmlformats.org/officeDocument/2006/relationships/image" Target="../media/image4.png"/><Relationship Id="rId2" Type="http://schemas.openxmlformats.org/officeDocument/2006/relationships/slideLayout" Target="../slideLayouts/slideLayout112.xml"/><Relationship Id="rId16" Type="http://schemas.openxmlformats.org/officeDocument/2006/relationships/slideLayout" Target="../slideLayouts/slideLayout126.xml"/><Relationship Id="rId20" Type="http://schemas.openxmlformats.org/officeDocument/2006/relationships/slideLayout" Target="../slideLayouts/slideLayout130.xml"/><Relationship Id="rId29" Type="http://schemas.openxmlformats.org/officeDocument/2006/relationships/slideLayout" Target="../slideLayouts/slideLayout139.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24" Type="http://schemas.openxmlformats.org/officeDocument/2006/relationships/slideLayout" Target="../slideLayouts/slideLayout134.xml"/><Relationship Id="rId32" Type="http://schemas.openxmlformats.org/officeDocument/2006/relationships/slideLayout" Target="../slideLayouts/slideLayout142.xml"/><Relationship Id="rId37" Type="http://schemas.openxmlformats.org/officeDocument/2006/relationships/theme" Target="../theme/theme4.xml"/><Relationship Id="rId5" Type="http://schemas.openxmlformats.org/officeDocument/2006/relationships/slideLayout" Target="../slideLayouts/slideLayout115.xml"/><Relationship Id="rId15" Type="http://schemas.openxmlformats.org/officeDocument/2006/relationships/slideLayout" Target="../slideLayouts/slideLayout125.xml"/><Relationship Id="rId23" Type="http://schemas.openxmlformats.org/officeDocument/2006/relationships/slideLayout" Target="../slideLayouts/slideLayout133.xml"/><Relationship Id="rId28" Type="http://schemas.openxmlformats.org/officeDocument/2006/relationships/slideLayout" Target="../slideLayouts/slideLayout138.xml"/><Relationship Id="rId36" Type="http://schemas.openxmlformats.org/officeDocument/2006/relationships/slideLayout" Target="../slideLayouts/slideLayout146.xml"/><Relationship Id="rId10" Type="http://schemas.openxmlformats.org/officeDocument/2006/relationships/slideLayout" Target="../slideLayouts/slideLayout120.xml"/><Relationship Id="rId19" Type="http://schemas.openxmlformats.org/officeDocument/2006/relationships/slideLayout" Target="../slideLayouts/slideLayout129.xml"/><Relationship Id="rId31" Type="http://schemas.openxmlformats.org/officeDocument/2006/relationships/slideLayout" Target="../slideLayouts/slideLayout141.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 Id="rId22" Type="http://schemas.openxmlformats.org/officeDocument/2006/relationships/slideLayout" Target="../slideLayouts/slideLayout132.xml"/><Relationship Id="rId27" Type="http://schemas.openxmlformats.org/officeDocument/2006/relationships/slideLayout" Target="../slideLayouts/slideLayout137.xml"/><Relationship Id="rId30" Type="http://schemas.openxmlformats.org/officeDocument/2006/relationships/slideLayout" Target="../slideLayouts/slideLayout140.xml"/><Relationship Id="rId35" Type="http://schemas.openxmlformats.org/officeDocument/2006/relationships/slideLayout" Target="../slideLayouts/slideLayout145.xml"/><Relationship Id="rId8" Type="http://schemas.openxmlformats.org/officeDocument/2006/relationships/slideLayout" Target="../slideLayouts/slideLayout118.xml"/><Relationship Id="rId3" Type="http://schemas.openxmlformats.org/officeDocument/2006/relationships/slideLayout" Target="../slideLayouts/slideLayout1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9"/>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2019 IBM Corporation</a:t>
            </a:r>
          </a:p>
        </p:txBody>
      </p:sp>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 id="2147483867" r:id="rId37"/>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0FBFD3BC-3F09-2648-8A4C-0B1BB9C5C1D6}"/>
              </a:ext>
            </a:extLst>
          </p:cNvPr>
          <p:cNvPicPr>
            <a:picLocks noChangeAspect="1"/>
          </p:cNvPicPr>
          <p:nvPr userDrawn="1"/>
        </p:nvPicPr>
        <p:blipFill>
          <a:blip r:embed="rId37"/>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2019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dirty="0"/>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8"/>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2018 IBM Corporation</a:t>
            </a:r>
          </a:p>
        </p:txBody>
      </p:sp>
    </p:spTree>
    <p:extLst>
      <p:ext uri="{BB962C8B-B14F-4D97-AF65-F5344CB8AC3E}">
        <p14:creationId xmlns:p14="http://schemas.microsoft.com/office/powerpoint/2010/main" val="1611116549"/>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 id="2147483854" r:id="rId24"/>
    <p:sldLayoutId id="2147483855" r:id="rId25"/>
    <p:sldLayoutId id="2147483856" r:id="rId26"/>
    <p:sldLayoutId id="2147483857" r:id="rId27"/>
    <p:sldLayoutId id="2147483858" r:id="rId28"/>
    <p:sldLayoutId id="2147483859" r:id="rId29"/>
    <p:sldLayoutId id="2147483860" r:id="rId30"/>
    <p:sldLayoutId id="2147483861" r:id="rId31"/>
    <p:sldLayoutId id="2147483862" r:id="rId32"/>
    <p:sldLayoutId id="2147483863" r:id="rId33"/>
    <p:sldLayoutId id="2147483864" r:id="rId34"/>
    <p:sldLayoutId id="2147483865" r:id="rId35"/>
    <p:sldLayoutId id="2147483866"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8" Type="http://schemas.openxmlformats.org/officeDocument/2006/relationships/hyperlink" Target="https://ibm.webex.com/ibm/j.php?RGID=rea8679af501b5ea4e890bd332ea12fe8" TargetMode="External"/><Relationship Id="rId3" Type="http://schemas.openxmlformats.org/officeDocument/2006/relationships/hyperlink" Target="https://ibm.webex.com/ibm/j.php?RGID=r6cb4e3ddbfa6e79c5c806cfb8000aec9" TargetMode="External"/><Relationship Id="rId7" Type="http://schemas.openxmlformats.org/officeDocument/2006/relationships/hyperlink" Target="https://ibm.webex.com/ibm/j.php?RGID=ree16085b794d5cd3c278e0bcc6e49d27" TargetMode="External"/><Relationship Id="rId12" Type="http://schemas.openxmlformats.org/officeDocument/2006/relationships/hyperlink" Target="http://www.ibm.com/support/docview.wss?uid=swg27050653" TargetMode="External"/><Relationship Id="rId2" Type="http://schemas.openxmlformats.org/officeDocument/2006/relationships/hyperlink" Target="https://ibm.webex.com/ibm/j.php?RGID=r28bcf9d361feb66aa6179f0c1ea8f904" TargetMode="External"/><Relationship Id="rId1" Type="http://schemas.openxmlformats.org/officeDocument/2006/relationships/slideLayout" Target="../slideLayouts/slideLayout2.xml"/><Relationship Id="rId6" Type="http://schemas.openxmlformats.org/officeDocument/2006/relationships/hyperlink" Target="https://ibm.webex.com/ibm/j.php?RGID=r565284a7c38606da6aa5581c48fcad58" TargetMode="External"/><Relationship Id="rId11" Type="http://schemas.openxmlformats.org/officeDocument/2006/relationships/hyperlink" Target="https://ibm.webex.com/ibm/j.php?RGID=r6382b0dfdba41767fd52de848156cd38" TargetMode="External"/><Relationship Id="rId5" Type="http://schemas.openxmlformats.org/officeDocument/2006/relationships/hyperlink" Target="https://ibm.webex.com/ibm/j.php?RGID=reb94784f3c2723422e6b7e6fa43c5d41" TargetMode="External"/><Relationship Id="rId10" Type="http://schemas.openxmlformats.org/officeDocument/2006/relationships/hyperlink" Target="https://ibm.webex.com/ibm/j.php?RGID=r3d52eb0c65cc6720a3cefd4b20e9d4a9" TargetMode="External"/><Relationship Id="rId4" Type="http://schemas.openxmlformats.org/officeDocument/2006/relationships/hyperlink" Target="https://ibm.webex.com/ibm/j.php?RGID=r2bfa596cbfbac70b04e7789cb1c52586" TargetMode="External"/><Relationship Id="rId9" Type="http://schemas.openxmlformats.org/officeDocument/2006/relationships/hyperlink" Target="https://ibm.webex.com/ibm/j.php?RGID=rdb0d589d5c92faa2ab0559a90306dcaa"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ibm.webex.com/ibm/j.php?RGID=r42bdee3ab486c24843ce539bbfb201d1" TargetMode="External"/><Relationship Id="rId3" Type="http://schemas.openxmlformats.org/officeDocument/2006/relationships/hyperlink" Target="https://ibm.webex.com/ibm/j.php?RGID=rd7569d71dff914e9e59f90160f0e6b9e" TargetMode="External"/><Relationship Id="rId7" Type="http://schemas.openxmlformats.org/officeDocument/2006/relationships/hyperlink" Target="https://ibm.webex.com/ibm/j.php?RGID=rc031b08d0d61b458b4322dd521296074" TargetMode="External"/><Relationship Id="rId2" Type="http://schemas.openxmlformats.org/officeDocument/2006/relationships/hyperlink" Target="https://ibm.webex.com/ibm/j.php?RGID=r60633f6c30e1cdd6fb98725cbbb33167" TargetMode="External"/><Relationship Id="rId1" Type="http://schemas.openxmlformats.org/officeDocument/2006/relationships/slideLayout" Target="../slideLayouts/slideLayout2.xml"/><Relationship Id="rId6" Type="http://schemas.openxmlformats.org/officeDocument/2006/relationships/hyperlink" Target="https://ibm.webex.com/ibm/j.php?RGID=r81e6b0b1c26d23642a21ee2307f4c8e2" TargetMode="External"/><Relationship Id="rId11" Type="http://schemas.openxmlformats.org/officeDocument/2006/relationships/hyperlink" Target="http://www.ibm.com/support/docview.wss?uid=swg27050653" TargetMode="External"/><Relationship Id="rId5" Type="http://schemas.openxmlformats.org/officeDocument/2006/relationships/hyperlink" Target="https://ibm.webex.com/ibm/j.php?RGID=r7bbf115fafaca28d367abab200973d86" TargetMode="External"/><Relationship Id="rId10" Type="http://schemas.openxmlformats.org/officeDocument/2006/relationships/hyperlink" Target="https://ibm.webex.com/ibm/j.php?RGID=ra35a96104a936102fc0855bb65504ee8" TargetMode="External"/><Relationship Id="rId4" Type="http://schemas.openxmlformats.org/officeDocument/2006/relationships/hyperlink" Target="https://ibm.webex.com/ibm/j.php?RGID=r7f7e0a82c6ab6699c93c9a62733bebb1" TargetMode="External"/><Relationship Id="rId9" Type="http://schemas.openxmlformats.org/officeDocument/2006/relationships/hyperlink" Target="https://ibm.webex.com/ibm/j.php?RGID=r8222b5959ea6b2df99249e184fc4b888"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8.xml.rels><?xml version="1.0" encoding="UTF-8" standalone="yes"?>
<Relationships xmlns="http://schemas.openxmlformats.org/package/2006/relationships"><Relationship Id="rId2" Type="http://schemas.openxmlformats.org/officeDocument/2006/relationships/hyperlink" Target="https://documentation.infinite.com/docs/integrations-and-apis-integrations" TargetMode="External"/><Relationship Id="rId1" Type="http://schemas.openxmlformats.org/officeDocument/2006/relationships/slideLayout" Target="../slideLayouts/slideLayout75.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75.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5.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5.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5.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5.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5.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5.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5.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5.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5.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5.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5.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5.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5.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5.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5.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documentation.infinite.com/docs/integrations-and-apis-integrations" TargetMode="External"/><Relationship Id="rId1" Type="http://schemas.openxmlformats.org/officeDocument/2006/relationships/slideLayout" Target="../slideLayouts/slideLayout7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6412231" cy="4479344"/>
          </a:xfrm>
        </p:spPr>
        <p:txBody>
          <a:bodyPr/>
          <a:lstStyle/>
          <a:p>
            <a:br>
              <a:rPr lang="en-US" dirty="0"/>
            </a:br>
            <a:r>
              <a:rPr lang="en-US" dirty="0"/>
              <a:t>Mapping Tool</a:t>
            </a:r>
            <a:br>
              <a:rPr lang="en-US" dirty="0"/>
            </a:br>
            <a:r>
              <a:rPr lang="en-US" dirty="0"/>
              <a:t>BrassRing on Cloud</a:t>
            </a:r>
            <a:br>
              <a:rPr lang="en-US" dirty="0"/>
            </a:br>
            <a:br>
              <a:rPr lang="en-US" sz="1800" b="1" dirty="0"/>
            </a:br>
            <a:r>
              <a:rPr lang="en-US" sz="1600" dirty="0"/>
              <a:t>—</a:t>
            </a:r>
            <a:br>
              <a:rPr lang="en-US" sz="1800" dirty="0"/>
            </a:br>
            <a:r>
              <a:rPr lang="en-US" sz="1800" b="1" dirty="0"/>
              <a:t>Client Training and Enablement Session</a:t>
            </a:r>
            <a:br>
              <a:rPr lang="en-US" sz="1800"/>
            </a:br>
            <a:br>
              <a:rPr lang="en-US" sz="1800" dirty="0"/>
            </a:br>
            <a:br>
              <a:rPr lang="en-US" sz="1600" b="1" dirty="0">
                <a:latin typeface="IBM Plex Sans SemiBold" panose="020B0503050000000000" pitchFamily="34" charset="77"/>
              </a:rPr>
            </a:br>
            <a:r>
              <a:rPr lang="en-US" sz="1600" dirty="0">
                <a:latin typeface="IBM Plex Sans" charset="0"/>
              </a:rPr>
              <a:t>August 20</a:t>
            </a:r>
            <a:r>
              <a:rPr lang="en-US" sz="1600" baseline="30000" dirty="0">
                <a:latin typeface="IBM Plex Sans" charset="0"/>
              </a:rPr>
              <a:t>th</a:t>
            </a:r>
            <a:r>
              <a:rPr lang="en-US" sz="1600" dirty="0">
                <a:latin typeface="IBM Plex Sans" charset="0"/>
              </a:rPr>
              <a:t>, 2019	</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AUGUST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2353320702"/>
              </p:ext>
            </p:extLst>
          </p:nvPr>
        </p:nvGraphicFramePr>
        <p:xfrm>
          <a:off x="228600" y="808589"/>
          <a:ext cx="8726214" cy="4234537"/>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46602">
                  <a:extLst>
                    <a:ext uri="{9D8B030D-6E8A-4147-A177-3AD203B41FA5}">
                      <a16:colId xmlns:a16="http://schemas.microsoft.com/office/drawing/2014/main" val="1573733701"/>
                    </a:ext>
                  </a:extLst>
                </a:gridCol>
                <a:gridCol w="1246602">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246602">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294997">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492098">
                <a:tc>
                  <a:txBody>
                    <a:bodyPr/>
                    <a:lstStyle/>
                    <a:p>
                      <a:endParaRPr lang="en-US" sz="1050" dirty="0"/>
                    </a:p>
                  </a:txBody>
                  <a:tcPr/>
                </a:tc>
                <a:tc>
                  <a:txBody>
                    <a:bodyPr/>
                    <a:lstStyle/>
                    <a:p>
                      <a:r>
                        <a:rPr lang="en-US" sz="1050" dirty="0"/>
                        <a:t> </a:t>
                      </a:r>
                    </a:p>
                  </a:txBody>
                  <a:tcPr/>
                </a:tc>
                <a:tc>
                  <a:txBody>
                    <a:bodyPr/>
                    <a:lstStyle/>
                    <a:p>
                      <a:endParaRPr lang="en-US" sz="1050" dirty="0"/>
                    </a:p>
                  </a:txBody>
                  <a:tcPr/>
                </a:tc>
                <a:tc>
                  <a:txBody>
                    <a:bodyPr/>
                    <a:lstStyle/>
                    <a:p>
                      <a:endParaRPr lang="en-US" sz="1050" dirty="0"/>
                    </a:p>
                  </a:txBody>
                  <a:tcPr/>
                </a:tc>
                <a:tc>
                  <a:txBody>
                    <a:bodyPr/>
                    <a:lstStyle/>
                    <a:p>
                      <a:r>
                        <a:rPr lang="en-US" sz="1050" dirty="0"/>
                        <a:t>1</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1" dirty="0">
                          <a:solidFill>
                            <a:schemeClr val="tx2">
                              <a:lumMod val="50000"/>
                            </a:schemeClr>
                          </a:solidFill>
                        </a:rPr>
                        <a:t>Client</a:t>
                      </a:r>
                      <a:r>
                        <a:rPr lang="en-US" sz="800" dirty="0">
                          <a:solidFill>
                            <a:schemeClr val="tx2">
                              <a:lumMod val="50000"/>
                            </a:schemeClr>
                          </a:solidFill>
                        </a:rPr>
                        <a:t>: </a:t>
                      </a:r>
                      <a:r>
                        <a:rPr lang="en-US" sz="800" dirty="0">
                          <a:solidFill>
                            <a:schemeClr val="tx2">
                              <a:lumMod val="50000"/>
                            </a:schemeClr>
                          </a:solidFill>
                          <a:hlinkClick r:id="rId2">
                            <a:extLst>
                              <a:ext uri="{A12FA001-AC4F-418D-AE19-62706E023703}">
                                <ahyp:hlinkClr xmlns:ahyp="http://schemas.microsoft.com/office/drawing/2018/hyperlinkcolor" val="tx"/>
                              </a:ext>
                            </a:extLst>
                          </a:hlinkClick>
                        </a:rPr>
                        <a:t>New Assess UI Demo (Phase 3 – 11am EDT)</a:t>
                      </a:r>
                      <a:endParaRPr lang="en-US" sz="800" dirty="0">
                        <a:solidFill>
                          <a:schemeClr val="tx2">
                            <a:lumMod val="50000"/>
                          </a:schemeClr>
                        </a:solidFill>
                      </a:endParaRPr>
                    </a:p>
                  </a:txBody>
                  <a:tcPr/>
                </a:tc>
                <a:tc>
                  <a:txBody>
                    <a:bodyPr/>
                    <a:lstStyle/>
                    <a:p>
                      <a:r>
                        <a:rPr lang="en-US" sz="1050" dirty="0">
                          <a:solidFill>
                            <a:schemeClr val="tx1"/>
                          </a:solidFill>
                        </a:rPr>
                        <a:t>2</a:t>
                      </a:r>
                      <a:endParaRPr lang="en-US" sz="700" dirty="0">
                        <a:solidFill>
                          <a:schemeClr val="tx1"/>
                        </a:solidFill>
                      </a:endParaRPr>
                    </a:p>
                  </a:txBody>
                  <a:tcPr/>
                </a:tc>
                <a:tc>
                  <a:txBody>
                    <a:bodyPr/>
                    <a:lstStyle/>
                    <a:p>
                      <a:r>
                        <a:rPr lang="en-US" sz="1050" dirty="0"/>
                        <a:t>3</a:t>
                      </a:r>
                    </a:p>
                  </a:txBody>
                  <a:tcPr/>
                </a:tc>
                <a:extLst>
                  <a:ext uri="{0D108BD9-81ED-4DB2-BD59-A6C34878D82A}">
                    <a16:rowId xmlns:a16="http://schemas.microsoft.com/office/drawing/2014/main" val="2963636183"/>
                  </a:ext>
                </a:extLst>
              </a:tr>
              <a:tr h="492098">
                <a:tc>
                  <a:txBody>
                    <a:bodyPr/>
                    <a:lstStyle/>
                    <a:p>
                      <a:r>
                        <a:rPr lang="en-US" sz="1050" dirty="0"/>
                        <a:t>4</a:t>
                      </a:r>
                    </a:p>
                  </a:txBody>
                  <a:tcPr/>
                </a:tc>
                <a:tc>
                  <a:txBody>
                    <a:bodyPr/>
                    <a:lstStyle/>
                    <a:p>
                      <a:r>
                        <a:rPr lang="en-US" sz="1050" dirty="0"/>
                        <a:t>5</a:t>
                      </a:r>
                    </a:p>
                  </a:txBody>
                  <a:tcPr/>
                </a:tc>
                <a:tc>
                  <a:txBody>
                    <a:bodyPr/>
                    <a:lstStyle/>
                    <a:p>
                      <a:r>
                        <a:rPr lang="en-US" sz="1050" dirty="0"/>
                        <a:t>6</a:t>
                      </a:r>
                    </a:p>
                  </a:txBody>
                  <a:tcPr/>
                </a:tc>
                <a:tc>
                  <a:txBody>
                    <a:bodyPr/>
                    <a:lstStyle/>
                    <a:p>
                      <a:r>
                        <a:rPr lang="en-US" sz="1050" dirty="0"/>
                        <a:t>7</a:t>
                      </a:r>
                    </a:p>
                  </a:txBody>
                  <a:tcPr/>
                </a:tc>
                <a:tc>
                  <a:txBody>
                    <a:bodyPr/>
                    <a:lstStyle/>
                    <a:p>
                      <a:r>
                        <a:rPr lang="en-US" sz="1050" dirty="0"/>
                        <a:t>8</a:t>
                      </a:r>
                    </a:p>
                    <a:p>
                      <a:r>
                        <a:rPr lang="en-US" sz="800" b="1" dirty="0">
                          <a:solidFill>
                            <a:schemeClr val="tx2">
                              <a:lumMod val="50000"/>
                            </a:schemeClr>
                          </a:solidFill>
                        </a:rPr>
                        <a:t>Client</a:t>
                      </a:r>
                      <a:r>
                        <a:rPr lang="en-US" sz="800" dirty="0">
                          <a:solidFill>
                            <a:schemeClr val="tx2">
                              <a:lumMod val="50000"/>
                            </a:schemeClr>
                          </a:solidFill>
                        </a:rPr>
                        <a:t>: </a:t>
                      </a:r>
                      <a:r>
                        <a:rPr lang="en-US" sz="800" dirty="0">
                          <a:solidFill>
                            <a:schemeClr val="tx2">
                              <a:lumMod val="50000"/>
                            </a:schemeClr>
                          </a:solidFill>
                          <a:hlinkClick r:id="rId3">
                            <a:extLst>
                              <a:ext uri="{A12FA001-AC4F-418D-AE19-62706E023703}">
                                <ahyp:hlinkClr xmlns:ahyp="http://schemas.microsoft.com/office/drawing/2018/hyperlinkcolor" val="tx"/>
                              </a:ext>
                            </a:extLst>
                          </a:hlinkClick>
                        </a:rPr>
                        <a:t>New Assess UI Q&amp;A (Phase 3 – 11am EDT)</a:t>
                      </a:r>
                      <a:endParaRPr lang="en-US" sz="800" dirty="0">
                        <a:solidFill>
                          <a:schemeClr val="tx2">
                            <a:lumMod val="50000"/>
                          </a:schemeClr>
                        </a:solidFill>
                      </a:endParaRPr>
                    </a:p>
                  </a:txBody>
                  <a:tcPr/>
                </a:tc>
                <a:tc>
                  <a:txBody>
                    <a:bodyPr/>
                    <a:lstStyle/>
                    <a:p>
                      <a:r>
                        <a:rPr lang="en-US" sz="1050" dirty="0"/>
                        <a:t>9</a:t>
                      </a:r>
                    </a:p>
                  </a:txBody>
                  <a:tcPr/>
                </a:tc>
                <a:tc>
                  <a:txBody>
                    <a:bodyPr/>
                    <a:lstStyle/>
                    <a:p>
                      <a:r>
                        <a:rPr lang="en-US" sz="1050" dirty="0"/>
                        <a:t>10</a:t>
                      </a:r>
                    </a:p>
                  </a:txBody>
                  <a:tcPr/>
                </a:tc>
                <a:extLst>
                  <a:ext uri="{0D108BD9-81ED-4DB2-BD59-A6C34878D82A}">
                    <a16:rowId xmlns:a16="http://schemas.microsoft.com/office/drawing/2014/main" val="1628256478"/>
                  </a:ext>
                </a:extLst>
              </a:tr>
              <a:tr h="492098">
                <a:tc>
                  <a:txBody>
                    <a:bodyPr/>
                    <a:lstStyle/>
                    <a:p>
                      <a:r>
                        <a:rPr lang="en-US" sz="1050" dirty="0"/>
                        <a:t>11</a:t>
                      </a:r>
                    </a:p>
                  </a:txBody>
                  <a:tcPr/>
                </a:tc>
                <a:tc>
                  <a:txBody>
                    <a:bodyPr/>
                    <a:lstStyle/>
                    <a:p>
                      <a:r>
                        <a:rPr lang="en-US" sz="1050" dirty="0"/>
                        <a:t>12</a:t>
                      </a:r>
                    </a:p>
                    <a:p>
                      <a:r>
                        <a:rPr lang="en-US" sz="800" b="1" dirty="0">
                          <a:solidFill>
                            <a:schemeClr val="tx2">
                              <a:lumMod val="50000"/>
                            </a:schemeClr>
                          </a:solidFill>
                        </a:rPr>
                        <a:t>Client</a:t>
                      </a:r>
                      <a:r>
                        <a:rPr lang="en-US" sz="800" dirty="0">
                          <a:solidFill>
                            <a:schemeClr val="tx2">
                              <a:lumMod val="50000"/>
                            </a:schemeClr>
                          </a:solidFill>
                        </a:rPr>
                        <a:t>: </a:t>
                      </a:r>
                      <a:r>
                        <a:rPr lang="en-US" sz="800" dirty="0">
                          <a:solidFill>
                            <a:schemeClr val="tx2">
                              <a:lumMod val="50000"/>
                            </a:schemeClr>
                          </a:solidFill>
                          <a:hlinkClick r:id="rId4">
                            <a:extLst>
                              <a:ext uri="{A12FA001-AC4F-418D-AE19-62706E023703}">
                                <ahyp:hlinkClr xmlns:ahyp="http://schemas.microsoft.com/office/drawing/2018/hyperlinkcolor" val="tx"/>
                              </a:ext>
                            </a:extLst>
                          </a:hlinkClick>
                        </a:rPr>
                        <a:t>How to use Assess (11am EDT)</a:t>
                      </a:r>
                      <a:endParaRPr lang="en-US" sz="800" dirty="0">
                        <a:solidFill>
                          <a:schemeClr val="tx2">
                            <a:lumMod val="50000"/>
                          </a:schemeClr>
                        </a:solidFill>
                      </a:endParaRPr>
                    </a:p>
                  </a:txBody>
                  <a:tcPr/>
                </a:tc>
                <a:tc>
                  <a:txBody>
                    <a:bodyPr/>
                    <a:lstStyle/>
                    <a:p>
                      <a:r>
                        <a:rPr lang="en-US" sz="1050" dirty="0"/>
                        <a:t>13</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1" dirty="0">
                          <a:solidFill>
                            <a:schemeClr val="tx2">
                              <a:lumMod val="50000"/>
                            </a:schemeClr>
                          </a:solidFill>
                        </a:rPr>
                        <a:t>Client</a:t>
                      </a:r>
                      <a:r>
                        <a:rPr lang="en-US" sz="800" dirty="0">
                          <a:solidFill>
                            <a:schemeClr val="tx2">
                              <a:lumMod val="50000"/>
                            </a:schemeClr>
                          </a:solidFill>
                        </a:rPr>
                        <a:t>: Onboard Release Enablements (</a:t>
                      </a:r>
                      <a:r>
                        <a:rPr lang="en-US" sz="800" dirty="0">
                          <a:solidFill>
                            <a:schemeClr val="tx2">
                              <a:lumMod val="50000"/>
                            </a:schemeClr>
                          </a:solidFill>
                          <a:hlinkClick r:id="rId5">
                            <a:extLst>
                              <a:ext uri="{A12FA001-AC4F-418D-AE19-62706E023703}">
                                <ahyp:hlinkClr xmlns:ahyp="http://schemas.microsoft.com/office/drawing/2018/hyperlinkcolor" val="tx"/>
                              </a:ext>
                            </a:extLst>
                          </a:hlinkClick>
                        </a:rPr>
                        <a:t>4am EDT</a:t>
                      </a:r>
                      <a:r>
                        <a:rPr lang="en-US" sz="800" dirty="0">
                          <a:solidFill>
                            <a:schemeClr val="tx2">
                              <a:lumMod val="50000"/>
                            </a:schemeClr>
                          </a:solidFill>
                        </a:rPr>
                        <a:t> &amp; </a:t>
                      </a:r>
                      <a:r>
                        <a:rPr lang="en-US" sz="800" dirty="0">
                          <a:solidFill>
                            <a:schemeClr val="tx2">
                              <a:lumMod val="50000"/>
                            </a:schemeClr>
                          </a:solidFill>
                          <a:hlinkClick r:id="rId6">
                            <a:extLst>
                              <a:ext uri="{A12FA001-AC4F-418D-AE19-62706E023703}">
                                <ahyp:hlinkClr xmlns:ahyp="http://schemas.microsoft.com/office/drawing/2018/hyperlinkcolor" val="tx"/>
                              </a:ext>
                            </a:extLst>
                          </a:hlinkClick>
                        </a:rPr>
                        <a:t>11am EDT</a:t>
                      </a:r>
                      <a:r>
                        <a:rPr lang="en-US" sz="800" dirty="0">
                          <a:solidFill>
                            <a:schemeClr val="tx2">
                              <a:lumMod val="50000"/>
                            </a:schemeClr>
                          </a:solidFill>
                        </a:rPr>
                        <a:t>)</a:t>
                      </a:r>
                    </a:p>
                    <a:p>
                      <a:endParaRPr lang="en-US" sz="800" dirty="0">
                        <a:solidFill>
                          <a:schemeClr val="tx1"/>
                        </a:solidFill>
                      </a:endParaRPr>
                    </a:p>
                  </a:txBody>
                  <a:tcPr/>
                </a:tc>
                <a:tc>
                  <a:txBody>
                    <a:bodyPr/>
                    <a:lstStyle/>
                    <a:p>
                      <a:r>
                        <a:rPr lang="en-US" sz="1050" dirty="0"/>
                        <a:t>14</a:t>
                      </a:r>
                    </a:p>
                  </a:txBody>
                  <a:tcPr/>
                </a:tc>
                <a:tc>
                  <a:txBody>
                    <a:bodyPr/>
                    <a:lstStyle/>
                    <a:p>
                      <a:r>
                        <a:rPr lang="en-US" sz="1050" dirty="0"/>
                        <a:t>15</a:t>
                      </a:r>
                    </a:p>
                  </a:txBody>
                  <a:tcPr/>
                </a:tc>
                <a:tc>
                  <a:txBody>
                    <a:bodyPr/>
                    <a:lstStyle/>
                    <a:p>
                      <a:r>
                        <a:rPr lang="en-US" sz="1050" dirty="0"/>
                        <a:t>16</a:t>
                      </a:r>
                    </a:p>
                  </a:txBody>
                  <a:tcPr/>
                </a:tc>
                <a:tc>
                  <a:txBody>
                    <a:bodyPr/>
                    <a:lstStyle/>
                    <a:p>
                      <a:r>
                        <a:rPr lang="en-US" sz="1050" dirty="0"/>
                        <a:t>17</a:t>
                      </a:r>
                    </a:p>
                  </a:txBody>
                  <a:tcPr/>
                </a:tc>
                <a:extLst>
                  <a:ext uri="{0D108BD9-81ED-4DB2-BD59-A6C34878D82A}">
                    <a16:rowId xmlns:a16="http://schemas.microsoft.com/office/drawing/2014/main" val="634571686"/>
                  </a:ext>
                </a:extLst>
              </a:tr>
              <a:tr h="492098">
                <a:tc>
                  <a:txBody>
                    <a:bodyPr/>
                    <a:lstStyle/>
                    <a:p>
                      <a:r>
                        <a:rPr lang="en-US" sz="1050" dirty="0"/>
                        <a:t>18</a:t>
                      </a:r>
                    </a:p>
                  </a:txBody>
                  <a:tcPr/>
                </a:tc>
                <a:tc>
                  <a:txBody>
                    <a:bodyPr/>
                    <a:lstStyle/>
                    <a:p>
                      <a:r>
                        <a:rPr lang="en-US" sz="1050" dirty="0"/>
                        <a:t>19</a:t>
                      </a:r>
                    </a:p>
                  </a:txBody>
                  <a:tcPr/>
                </a:tc>
                <a:tc>
                  <a:txBody>
                    <a:bodyPr/>
                    <a:lstStyle/>
                    <a:p>
                      <a:r>
                        <a:rPr lang="en-US" sz="1050" dirty="0"/>
                        <a:t>20</a:t>
                      </a:r>
                    </a:p>
                    <a:p>
                      <a:r>
                        <a:rPr lang="en-US" sz="800" b="1" dirty="0"/>
                        <a:t>Client</a:t>
                      </a:r>
                      <a:r>
                        <a:rPr lang="en-US" sz="800" dirty="0"/>
                        <a:t>: </a:t>
                      </a:r>
                      <a:r>
                        <a:rPr lang="en-US" sz="800" dirty="0">
                          <a:hlinkClick r:id="rId7"/>
                        </a:rPr>
                        <a:t>BrassRing Mapping Tool Integrations (11am EDT)</a:t>
                      </a:r>
                      <a:endParaRPr lang="en-US" sz="800" dirty="0"/>
                    </a:p>
                  </a:txBody>
                  <a:tcPr/>
                </a:tc>
                <a:tc>
                  <a:txBody>
                    <a:bodyPr/>
                    <a:lstStyle/>
                    <a:p>
                      <a:r>
                        <a:rPr lang="en-US" sz="1050" dirty="0"/>
                        <a:t>21</a:t>
                      </a:r>
                    </a:p>
                  </a:txBody>
                  <a:tcPr/>
                </a:tc>
                <a:tc>
                  <a:txBody>
                    <a:bodyPr/>
                    <a:lstStyle/>
                    <a:p>
                      <a:r>
                        <a:rPr lang="en-US" sz="1050" dirty="0"/>
                        <a:t>22</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1" dirty="0">
                          <a:solidFill>
                            <a:schemeClr val="tx1"/>
                          </a:solidFill>
                        </a:rPr>
                        <a:t>Client</a:t>
                      </a:r>
                      <a:r>
                        <a:rPr lang="en-US" sz="800" dirty="0">
                          <a:solidFill>
                            <a:schemeClr val="tx1"/>
                          </a:solidFill>
                        </a:rPr>
                        <a:t>: </a:t>
                      </a:r>
                      <a:r>
                        <a:rPr lang="en-US" sz="800" dirty="0">
                          <a:solidFill>
                            <a:schemeClr val="tx1"/>
                          </a:solidFill>
                          <a:hlinkClick r:id="rId8"/>
                        </a:rPr>
                        <a:t>New Assess UI Q&amp;A (Phase 3 – 11am EDT)</a:t>
                      </a:r>
                      <a:endParaRPr lang="en-US" sz="800" dirty="0">
                        <a:solidFill>
                          <a:schemeClr val="tx1"/>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800" dirty="0">
                        <a:solidFill>
                          <a:schemeClr val="tx1"/>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1" dirty="0"/>
                        <a:t>Client</a:t>
                      </a:r>
                      <a:r>
                        <a:rPr lang="en-US" sz="800" dirty="0"/>
                        <a:t>: BrassRing 19.08.12 Release Enablements (</a:t>
                      </a:r>
                      <a:r>
                        <a:rPr lang="en-US" sz="800" dirty="0">
                          <a:hlinkClick r:id="rId9"/>
                        </a:rPr>
                        <a:t>4am EDT</a:t>
                      </a:r>
                      <a:r>
                        <a:rPr lang="en-US" sz="800" dirty="0"/>
                        <a:t> &amp; </a:t>
                      </a:r>
                      <a:r>
                        <a:rPr lang="en-US" sz="800" dirty="0">
                          <a:hlinkClick r:id="rId10"/>
                        </a:rPr>
                        <a:t>11am EDT</a:t>
                      </a:r>
                      <a:r>
                        <a:rPr lang="en-US" sz="800" dirty="0"/>
                        <a:t>)</a:t>
                      </a:r>
                      <a:endParaRPr lang="en-US" sz="800" dirty="0">
                        <a:solidFill>
                          <a:schemeClr val="tx1"/>
                        </a:solidFill>
                      </a:endParaRPr>
                    </a:p>
                  </a:txBody>
                  <a:tcPr/>
                </a:tc>
                <a:tc>
                  <a:txBody>
                    <a:bodyPr/>
                    <a:lstStyle/>
                    <a:p>
                      <a:r>
                        <a:rPr lang="en-US" sz="1050" dirty="0"/>
                        <a:t>23</a:t>
                      </a:r>
                    </a:p>
                  </a:txBody>
                  <a:tcPr/>
                </a:tc>
                <a:tc>
                  <a:txBody>
                    <a:bodyPr/>
                    <a:lstStyle/>
                    <a:p>
                      <a:r>
                        <a:rPr lang="en-US" sz="1050" dirty="0"/>
                        <a:t>24</a:t>
                      </a:r>
                    </a:p>
                  </a:txBody>
                  <a:tcPr/>
                </a:tc>
                <a:extLst>
                  <a:ext uri="{0D108BD9-81ED-4DB2-BD59-A6C34878D82A}">
                    <a16:rowId xmlns:a16="http://schemas.microsoft.com/office/drawing/2014/main" val="1980404736"/>
                  </a:ext>
                </a:extLst>
              </a:tr>
              <a:tr h="492098">
                <a:tc>
                  <a:txBody>
                    <a:bodyPr/>
                    <a:lstStyle/>
                    <a:p>
                      <a:r>
                        <a:rPr lang="en-US" sz="1050" dirty="0"/>
                        <a:t>25</a:t>
                      </a:r>
                    </a:p>
                  </a:txBody>
                  <a:tcPr/>
                </a:tc>
                <a:tc>
                  <a:txBody>
                    <a:bodyPr/>
                    <a:lstStyle/>
                    <a:p>
                      <a:r>
                        <a:rPr lang="en-US" sz="1050" dirty="0"/>
                        <a:t>26</a:t>
                      </a:r>
                    </a:p>
                    <a:p>
                      <a:r>
                        <a:rPr lang="en-US" sz="800" b="1" dirty="0"/>
                        <a:t>Client</a:t>
                      </a:r>
                      <a:r>
                        <a:rPr lang="en-US" sz="800" dirty="0"/>
                        <a:t>: </a:t>
                      </a:r>
                      <a:r>
                        <a:rPr lang="en-US" sz="800" dirty="0">
                          <a:hlinkClick r:id="rId11"/>
                        </a:rPr>
                        <a:t>Assess New Features and Updates (11am EDT)</a:t>
                      </a:r>
                      <a:endParaRPr lang="en-US" sz="800" dirty="0"/>
                    </a:p>
                  </a:txBody>
                  <a:tcPr/>
                </a:tc>
                <a:tc>
                  <a:txBody>
                    <a:bodyPr/>
                    <a:lstStyle/>
                    <a:p>
                      <a:r>
                        <a:rPr lang="en-US" sz="1050" dirty="0"/>
                        <a:t>27</a:t>
                      </a:r>
                      <a:endParaRPr lang="en-US" sz="700" dirty="0"/>
                    </a:p>
                  </a:txBody>
                  <a:tcPr/>
                </a:tc>
                <a:tc>
                  <a:txBody>
                    <a:bodyPr/>
                    <a:lstStyle/>
                    <a:p>
                      <a:r>
                        <a:rPr lang="en-US" sz="1050" dirty="0"/>
                        <a:t>28</a:t>
                      </a:r>
                    </a:p>
                    <a:p>
                      <a:endParaRPr lang="en-US" sz="800" dirty="0"/>
                    </a:p>
                  </a:txBody>
                  <a:tcPr/>
                </a:tc>
                <a:tc>
                  <a:txBody>
                    <a:bodyPr/>
                    <a:lstStyle/>
                    <a:p>
                      <a:r>
                        <a:rPr lang="en-US" sz="1050" dirty="0"/>
                        <a:t>29</a:t>
                      </a:r>
                    </a:p>
                  </a:txBody>
                  <a:tcPr/>
                </a:tc>
                <a:tc>
                  <a:txBody>
                    <a:bodyPr/>
                    <a:lstStyle/>
                    <a:p>
                      <a:r>
                        <a:rPr lang="en-US" sz="1050" dirty="0"/>
                        <a:t>30</a:t>
                      </a:r>
                    </a:p>
                  </a:txBody>
                  <a:tcPr/>
                </a:tc>
                <a:tc>
                  <a:txBody>
                    <a:bodyPr/>
                    <a:lstStyle/>
                    <a:p>
                      <a:r>
                        <a:rPr lang="en-US" sz="1050" dirty="0"/>
                        <a:t>31</a:t>
                      </a:r>
                    </a:p>
                  </a:txBody>
                  <a:tcPr/>
                </a:tc>
                <a:extLst>
                  <a:ext uri="{0D108BD9-81ED-4DB2-BD59-A6C34878D82A}">
                    <a16:rowId xmlns:a16="http://schemas.microsoft.com/office/drawing/2014/main" val="1218527354"/>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r>
              <a:rPr lang="en-US" dirty="0">
                <a:hlinkClick r:id="rId12"/>
              </a:rPr>
              <a:t>Client-facing training schedule</a:t>
            </a:r>
            <a:endParaRPr lang="en-US" dirty="0"/>
          </a:p>
        </p:txBody>
      </p:sp>
    </p:spTree>
    <p:extLst>
      <p:ext uri="{BB962C8B-B14F-4D97-AF65-F5344CB8AC3E}">
        <p14:creationId xmlns:p14="http://schemas.microsoft.com/office/powerpoint/2010/main" val="2407437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SEPTEMBER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1381614493"/>
              </p:ext>
            </p:extLst>
          </p:nvPr>
        </p:nvGraphicFramePr>
        <p:xfrm>
          <a:off x="228600" y="808589"/>
          <a:ext cx="8726214" cy="3377895"/>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46602">
                  <a:extLst>
                    <a:ext uri="{9D8B030D-6E8A-4147-A177-3AD203B41FA5}">
                      <a16:colId xmlns:a16="http://schemas.microsoft.com/office/drawing/2014/main" val="1573733701"/>
                    </a:ext>
                  </a:extLst>
                </a:gridCol>
                <a:gridCol w="1246602">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246602">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294997">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492098">
                <a:tc>
                  <a:txBody>
                    <a:bodyPr/>
                    <a:lstStyle/>
                    <a:p>
                      <a:r>
                        <a:rPr lang="en-US" sz="1050" dirty="0"/>
                        <a:t>1</a:t>
                      </a:r>
                    </a:p>
                  </a:txBody>
                  <a:tcPr/>
                </a:tc>
                <a:tc>
                  <a:txBody>
                    <a:bodyPr/>
                    <a:lstStyle/>
                    <a:p>
                      <a:r>
                        <a:rPr lang="en-US" sz="1050" dirty="0"/>
                        <a:t> 2</a:t>
                      </a:r>
                    </a:p>
                  </a:txBody>
                  <a:tcPr/>
                </a:tc>
                <a:tc>
                  <a:txBody>
                    <a:bodyPr/>
                    <a:lstStyle/>
                    <a:p>
                      <a:r>
                        <a:rPr lang="en-US" sz="1050" dirty="0"/>
                        <a:t>3</a:t>
                      </a:r>
                    </a:p>
                  </a:txBody>
                  <a:tcPr/>
                </a:tc>
                <a:tc>
                  <a:txBody>
                    <a:bodyPr/>
                    <a:lstStyle/>
                    <a:p>
                      <a:r>
                        <a:rPr lang="en-US" sz="1050" dirty="0"/>
                        <a:t>4</a:t>
                      </a:r>
                    </a:p>
                  </a:txBody>
                  <a:tcPr/>
                </a:tc>
                <a:tc>
                  <a:txBody>
                    <a:bodyPr/>
                    <a:lstStyle/>
                    <a:p>
                      <a:r>
                        <a:rPr lang="en-US" sz="1050" dirty="0"/>
                        <a:t>5</a:t>
                      </a:r>
                    </a:p>
                  </a:txBody>
                  <a:tcPr/>
                </a:tc>
                <a:tc>
                  <a:txBody>
                    <a:bodyPr/>
                    <a:lstStyle/>
                    <a:p>
                      <a:r>
                        <a:rPr lang="en-US" sz="1050" dirty="0">
                          <a:solidFill>
                            <a:schemeClr val="tx1"/>
                          </a:solidFill>
                        </a:rPr>
                        <a:t>6</a:t>
                      </a:r>
                      <a:endParaRPr lang="en-US" sz="700" dirty="0">
                        <a:solidFill>
                          <a:schemeClr val="tx1"/>
                        </a:solidFill>
                      </a:endParaRPr>
                    </a:p>
                  </a:txBody>
                  <a:tcPr/>
                </a:tc>
                <a:tc>
                  <a:txBody>
                    <a:bodyPr/>
                    <a:lstStyle/>
                    <a:p>
                      <a:r>
                        <a:rPr lang="en-US" sz="1050" dirty="0"/>
                        <a:t>7</a:t>
                      </a:r>
                    </a:p>
                  </a:txBody>
                  <a:tcPr/>
                </a:tc>
                <a:extLst>
                  <a:ext uri="{0D108BD9-81ED-4DB2-BD59-A6C34878D82A}">
                    <a16:rowId xmlns:a16="http://schemas.microsoft.com/office/drawing/2014/main" val="2963636183"/>
                  </a:ext>
                </a:extLst>
              </a:tr>
              <a:tr h="492098">
                <a:tc>
                  <a:txBody>
                    <a:bodyPr/>
                    <a:lstStyle/>
                    <a:p>
                      <a:r>
                        <a:rPr lang="en-US" sz="1050" dirty="0"/>
                        <a:t>8</a:t>
                      </a:r>
                    </a:p>
                  </a:txBody>
                  <a:tcPr/>
                </a:tc>
                <a:tc>
                  <a:txBody>
                    <a:bodyPr/>
                    <a:lstStyle/>
                    <a:p>
                      <a:r>
                        <a:rPr lang="en-US" sz="1050" dirty="0"/>
                        <a:t>9</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1" dirty="0"/>
                        <a:t>Client</a:t>
                      </a:r>
                      <a:r>
                        <a:rPr lang="en-US" sz="800" dirty="0"/>
                        <a:t>: </a:t>
                      </a:r>
                      <a:r>
                        <a:rPr lang="en-US" sz="800" dirty="0">
                          <a:hlinkClick r:id="rId2"/>
                        </a:rPr>
                        <a:t>How to use Assess (11am EDT)</a:t>
                      </a:r>
                      <a:endParaRPr lang="en-US" sz="800" dirty="0"/>
                    </a:p>
                  </a:txBody>
                  <a:tcPr/>
                </a:tc>
                <a:tc>
                  <a:txBody>
                    <a:bodyPr/>
                    <a:lstStyle/>
                    <a:p>
                      <a:r>
                        <a:rPr lang="en-US" sz="1050" dirty="0"/>
                        <a:t>10</a:t>
                      </a:r>
                    </a:p>
                    <a:p>
                      <a:r>
                        <a:rPr lang="en-US" sz="800" b="1" dirty="0"/>
                        <a:t>Client</a:t>
                      </a:r>
                      <a:r>
                        <a:rPr lang="en-US" sz="800" dirty="0"/>
                        <a:t>: </a:t>
                      </a:r>
                      <a:r>
                        <a:rPr lang="en-US" sz="800" dirty="0">
                          <a:hlinkClick r:id="rId3"/>
                        </a:rPr>
                        <a:t>BrassRing Knockout and Scoring Questions (11am EDT)</a:t>
                      </a:r>
                      <a:endParaRPr lang="en-US" sz="800" dirty="0"/>
                    </a:p>
                  </a:txBody>
                  <a:tcPr/>
                </a:tc>
                <a:tc>
                  <a:txBody>
                    <a:bodyPr/>
                    <a:lstStyle/>
                    <a:p>
                      <a:r>
                        <a:rPr lang="en-US" sz="1050" dirty="0"/>
                        <a:t>11</a:t>
                      </a:r>
                    </a:p>
                  </a:txBody>
                  <a:tcPr/>
                </a:tc>
                <a:tc>
                  <a:txBody>
                    <a:bodyPr/>
                    <a:lstStyle/>
                    <a:p>
                      <a:r>
                        <a:rPr lang="en-US" sz="1050" dirty="0"/>
                        <a:t>12</a:t>
                      </a:r>
                    </a:p>
                  </a:txBody>
                  <a:tcPr/>
                </a:tc>
                <a:tc>
                  <a:txBody>
                    <a:bodyPr/>
                    <a:lstStyle/>
                    <a:p>
                      <a:r>
                        <a:rPr lang="en-US" sz="1050" dirty="0"/>
                        <a:t>13</a:t>
                      </a:r>
                    </a:p>
                  </a:txBody>
                  <a:tcPr/>
                </a:tc>
                <a:tc>
                  <a:txBody>
                    <a:bodyPr/>
                    <a:lstStyle/>
                    <a:p>
                      <a:r>
                        <a:rPr lang="en-US" sz="1050" dirty="0"/>
                        <a:t>14</a:t>
                      </a:r>
                    </a:p>
                  </a:txBody>
                  <a:tcPr/>
                </a:tc>
                <a:extLst>
                  <a:ext uri="{0D108BD9-81ED-4DB2-BD59-A6C34878D82A}">
                    <a16:rowId xmlns:a16="http://schemas.microsoft.com/office/drawing/2014/main" val="1628256478"/>
                  </a:ext>
                </a:extLst>
              </a:tr>
              <a:tr h="492098">
                <a:tc>
                  <a:txBody>
                    <a:bodyPr/>
                    <a:lstStyle/>
                    <a:p>
                      <a:r>
                        <a:rPr lang="en-US" sz="1050" dirty="0"/>
                        <a:t>15</a:t>
                      </a:r>
                    </a:p>
                  </a:txBody>
                  <a:tcPr/>
                </a:tc>
                <a:tc>
                  <a:txBody>
                    <a:bodyPr/>
                    <a:lstStyle/>
                    <a:p>
                      <a:r>
                        <a:rPr lang="en-US" sz="1050" dirty="0"/>
                        <a:t>16</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1" dirty="0">
                          <a:solidFill>
                            <a:schemeClr val="tx1"/>
                          </a:solidFill>
                        </a:rPr>
                        <a:t>Client</a:t>
                      </a:r>
                      <a:r>
                        <a:rPr lang="en-US" sz="800" dirty="0">
                          <a:solidFill>
                            <a:schemeClr val="tx1"/>
                          </a:solidFill>
                        </a:rPr>
                        <a:t>: </a:t>
                      </a:r>
                      <a:r>
                        <a:rPr lang="en-US" sz="800" dirty="0">
                          <a:solidFill>
                            <a:schemeClr val="tx1"/>
                          </a:solidFill>
                          <a:hlinkClick r:id="rId4"/>
                        </a:rPr>
                        <a:t>New Assess UI Demo (11am EDT)</a:t>
                      </a:r>
                      <a:endParaRPr lang="en-US" sz="800" dirty="0">
                        <a:solidFill>
                          <a:schemeClr val="tx1"/>
                        </a:solidFill>
                      </a:endParaRPr>
                    </a:p>
                  </a:txBody>
                  <a:tcPr/>
                </a:tc>
                <a:tc>
                  <a:txBody>
                    <a:bodyPr/>
                    <a:lstStyle/>
                    <a:p>
                      <a:r>
                        <a:rPr lang="en-US" sz="1050" dirty="0"/>
                        <a:t>17</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1" dirty="0"/>
                        <a:t>Client</a:t>
                      </a:r>
                      <a:r>
                        <a:rPr lang="en-US" sz="800" dirty="0"/>
                        <a:t>: </a:t>
                      </a:r>
                      <a:r>
                        <a:rPr lang="en-US" sz="800" dirty="0">
                          <a:hlinkClick r:id="rId5"/>
                        </a:rPr>
                        <a:t>BrassRing Admin Functionality (11am EDT)</a:t>
                      </a:r>
                      <a:endParaRPr lang="en-US" sz="800" dirty="0"/>
                    </a:p>
                    <a:p>
                      <a:endParaRPr lang="en-US" sz="800" dirty="0">
                        <a:solidFill>
                          <a:schemeClr val="tx1"/>
                        </a:solidFill>
                      </a:endParaRPr>
                    </a:p>
                  </a:txBody>
                  <a:tcPr/>
                </a:tc>
                <a:tc>
                  <a:txBody>
                    <a:bodyPr/>
                    <a:lstStyle/>
                    <a:p>
                      <a:r>
                        <a:rPr lang="en-US" sz="1050" dirty="0"/>
                        <a:t>18</a:t>
                      </a:r>
                    </a:p>
                  </a:txBody>
                  <a:tcPr/>
                </a:tc>
                <a:tc>
                  <a:txBody>
                    <a:bodyPr/>
                    <a:lstStyle/>
                    <a:p>
                      <a:r>
                        <a:rPr lang="en-US" sz="1050" dirty="0"/>
                        <a:t>19</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1" dirty="0">
                          <a:solidFill>
                            <a:schemeClr val="tx1"/>
                          </a:solidFill>
                        </a:rPr>
                        <a:t>Client</a:t>
                      </a:r>
                      <a:r>
                        <a:rPr lang="en-US" sz="800" dirty="0">
                          <a:solidFill>
                            <a:schemeClr val="tx1"/>
                          </a:solidFill>
                        </a:rPr>
                        <a:t>: </a:t>
                      </a:r>
                      <a:r>
                        <a:rPr lang="en-US" sz="800" b="0" dirty="0">
                          <a:solidFill>
                            <a:schemeClr val="tx1"/>
                          </a:solidFill>
                        </a:rPr>
                        <a:t>BrassRing and Onboard Release (</a:t>
                      </a:r>
                      <a:r>
                        <a:rPr lang="en-US" sz="800" b="0" dirty="0">
                          <a:solidFill>
                            <a:schemeClr val="tx1"/>
                          </a:solidFill>
                          <a:hlinkClick r:id="rId6"/>
                        </a:rPr>
                        <a:t>4am EDT </a:t>
                      </a:r>
                      <a:r>
                        <a:rPr lang="en-US" sz="800" b="0" dirty="0">
                          <a:solidFill>
                            <a:schemeClr val="tx1"/>
                          </a:solidFill>
                        </a:rPr>
                        <a:t>&amp; </a:t>
                      </a:r>
                      <a:r>
                        <a:rPr lang="en-US" sz="800" b="0" dirty="0">
                          <a:solidFill>
                            <a:schemeClr val="tx1"/>
                          </a:solidFill>
                          <a:hlinkClick r:id="rId7"/>
                        </a:rPr>
                        <a:t>11am EDT</a:t>
                      </a:r>
                      <a:r>
                        <a:rPr lang="en-US" sz="800" b="0" dirty="0">
                          <a:solidFill>
                            <a:schemeClr val="tx1"/>
                          </a:solidFill>
                        </a:rPr>
                        <a:t>)</a:t>
                      </a:r>
                      <a:endParaRPr lang="en-US" sz="800" dirty="0">
                        <a:solidFill>
                          <a:schemeClr val="tx1"/>
                        </a:solidFill>
                      </a:endParaRPr>
                    </a:p>
                  </a:txBody>
                  <a:tcPr/>
                </a:tc>
                <a:tc>
                  <a:txBody>
                    <a:bodyPr/>
                    <a:lstStyle/>
                    <a:p>
                      <a:r>
                        <a:rPr lang="en-US" sz="1050" dirty="0"/>
                        <a:t>20</a:t>
                      </a:r>
                    </a:p>
                  </a:txBody>
                  <a:tcPr/>
                </a:tc>
                <a:tc>
                  <a:txBody>
                    <a:bodyPr/>
                    <a:lstStyle/>
                    <a:p>
                      <a:r>
                        <a:rPr lang="en-US" sz="1050" dirty="0"/>
                        <a:t>21</a:t>
                      </a:r>
                    </a:p>
                  </a:txBody>
                  <a:tcPr/>
                </a:tc>
                <a:extLst>
                  <a:ext uri="{0D108BD9-81ED-4DB2-BD59-A6C34878D82A}">
                    <a16:rowId xmlns:a16="http://schemas.microsoft.com/office/drawing/2014/main" val="634571686"/>
                  </a:ext>
                </a:extLst>
              </a:tr>
              <a:tr h="492098">
                <a:tc>
                  <a:txBody>
                    <a:bodyPr/>
                    <a:lstStyle/>
                    <a:p>
                      <a:r>
                        <a:rPr lang="en-US" sz="1050" dirty="0"/>
                        <a:t>22</a:t>
                      </a:r>
                    </a:p>
                  </a:txBody>
                  <a:tcPr/>
                </a:tc>
                <a:tc>
                  <a:txBody>
                    <a:bodyPr/>
                    <a:lstStyle/>
                    <a:p>
                      <a:r>
                        <a:rPr lang="en-US" sz="1050" dirty="0"/>
                        <a:t>23</a:t>
                      </a:r>
                    </a:p>
                    <a:p>
                      <a:r>
                        <a:rPr lang="en-US" sz="800" b="1" dirty="0"/>
                        <a:t>Client</a:t>
                      </a:r>
                      <a:r>
                        <a:rPr lang="en-US" sz="800" dirty="0"/>
                        <a:t>: </a:t>
                      </a:r>
                      <a:r>
                        <a:rPr lang="en-US" sz="800" dirty="0">
                          <a:hlinkClick r:id="rId8"/>
                        </a:rPr>
                        <a:t>New Assess UI Demo (9am EDT)</a:t>
                      </a:r>
                      <a:endParaRPr lang="en-US" sz="800" dirty="0"/>
                    </a:p>
                  </a:txBody>
                  <a:tcPr/>
                </a:tc>
                <a:tc>
                  <a:txBody>
                    <a:bodyPr/>
                    <a:lstStyle/>
                    <a:p>
                      <a:r>
                        <a:rPr lang="en-US" sz="1050" dirty="0"/>
                        <a:t>24</a:t>
                      </a:r>
                    </a:p>
                  </a:txBody>
                  <a:tcPr/>
                </a:tc>
                <a:tc>
                  <a:txBody>
                    <a:bodyPr/>
                    <a:lstStyle/>
                    <a:p>
                      <a:r>
                        <a:rPr lang="en-US" sz="1050" dirty="0"/>
                        <a:t>25</a:t>
                      </a:r>
                    </a:p>
                    <a:p>
                      <a:endParaRPr lang="en-US" sz="800" dirty="0"/>
                    </a:p>
                  </a:txBody>
                  <a:tcPr/>
                </a:tc>
                <a:tc>
                  <a:txBody>
                    <a:bodyPr/>
                    <a:lstStyle/>
                    <a:p>
                      <a:r>
                        <a:rPr lang="en-US" sz="1050" dirty="0"/>
                        <a:t>26</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1" dirty="0">
                          <a:solidFill>
                            <a:schemeClr val="tx1"/>
                          </a:solidFill>
                        </a:rPr>
                        <a:t>Client</a:t>
                      </a:r>
                      <a:r>
                        <a:rPr lang="en-US" sz="800" dirty="0">
                          <a:solidFill>
                            <a:schemeClr val="tx1"/>
                          </a:solidFill>
                        </a:rPr>
                        <a:t>: </a:t>
                      </a:r>
                      <a:r>
                        <a:rPr lang="en-US" sz="800" dirty="0">
                          <a:solidFill>
                            <a:schemeClr val="tx1"/>
                          </a:solidFill>
                          <a:hlinkClick r:id="rId9"/>
                        </a:rPr>
                        <a:t>New Assess UI Q&amp;A (11am EDT)</a:t>
                      </a:r>
                      <a:endParaRPr lang="en-US" sz="800" dirty="0">
                        <a:solidFill>
                          <a:schemeClr val="tx1"/>
                        </a:solidFill>
                      </a:endParaRPr>
                    </a:p>
                    <a:p>
                      <a:endParaRPr lang="en-US" sz="800" dirty="0"/>
                    </a:p>
                  </a:txBody>
                  <a:tcPr/>
                </a:tc>
                <a:tc>
                  <a:txBody>
                    <a:bodyPr/>
                    <a:lstStyle/>
                    <a:p>
                      <a:r>
                        <a:rPr lang="en-US" sz="1050" dirty="0"/>
                        <a:t>27</a:t>
                      </a:r>
                    </a:p>
                  </a:txBody>
                  <a:tcPr/>
                </a:tc>
                <a:tc>
                  <a:txBody>
                    <a:bodyPr/>
                    <a:lstStyle/>
                    <a:p>
                      <a:r>
                        <a:rPr lang="en-US" sz="1050" dirty="0"/>
                        <a:t>28</a:t>
                      </a:r>
                    </a:p>
                  </a:txBody>
                  <a:tcPr/>
                </a:tc>
                <a:extLst>
                  <a:ext uri="{0D108BD9-81ED-4DB2-BD59-A6C34878D82A}">
                    <a16:rowId xmlns:a16="http://schemas.microsoft.com/office/drawing/2014/main" val="1980404736"/>
                  </a:ext>
                </a:extLst>
              </a:tr>
              <a:tr h="492098">
                <a:tc>
                  <a:txBody>
                    <a:bodyPr/>
                    <a:lstStyle/>
                    <a:p>
                      <a:r>
                        <a:rPr lang="en-US" sz="1050" dirty="0"/>
                        <a:t>29</a:t>
                      </a:r>
                    </a:p>
                  </a:txBody>
                  <a:tcPr/>
                </a:tc>
                <a:tc>
                  <a:txBody>
                    <a:bodyPr/>
                    <a:lstStyle/>
                    <a:p>
                      <a:r>
                        <a:rPr lang="en-US" sz="1050" dirty="0"/>
                        <a:t>30</a:t>
                      </a:r>
                    </a:p>
                    <a:p>
                      <a:r>
                        <a:rPr lang="en-US" sz="800" b="1" dirty="0"/>
                        <a:t>Client</a:t>
                      </a:r>
                      <a:r>
                        <a:rPr lang="en-US" sz="800" dirty="0"/>
                        <a:t>: </a:t>
                      </a:r>
                      <a:r>
                        <a:rPr lang="en-US" sz="800" dirty="0">
                          <a:hlinkClick r:id="rId10"/>
                        </a:rPr>
                        <a:t>Assess New Features and Updates (11am EDT)</a:t>
                      </a:r>
                      <a:endParaRPr lang="en-US" sz="800" dirty="0"/>
                    </a:p>
                  </a:txBody>
                  <a:tcPr/>
                </a:tc>
                <a:tc>
                  <a:txBody>
                    <a:bodyPr/>
                    <a:lstStyle/>
                    <a:p>
                      <a:endParaRPr lang="en-US" sz="700" dirty="0"/>
                    </a:p>
                  </a:txBody>
                  <a:tcPr/>
                </a:tc>
                <a:tc>
                  <a:txBody>
                    <a:bodyPr/>
                    <a:lstStyle/>
                    <a:p>
                      <a:endParaRPr lang="en-US" sz="800" dirty="0"/>
                    </a:p>
                  </a:txBody>
                  <a:tcPr/>
                </a:tc>
                <a:tc>
                  <a:txBody>
                    <a:bodyPr/>
                    <a:lstStyle/>
                    <a:p>
                      <a:endParaRPr lang="en-US" sz="1050" dirty="0"/>
                    </a:p>
                  </a:txBody>
                  <a:tcPr/>
                </a:tc>
                <a:tc>
                  <a:txBody>
                    <a:bodyPr/>
                    <a:lstStyle/>
                    <a:p>
                      <a:endParaRPr lang="en-US" sz="1050" dirty="0"/>
                    </a:p>
                  </a:txBody>
                  <a:tcPr/>
                </a:tc>
                <a:tc>
                  <a:txBody>
                    <a:bodyPr/>
                    <a:lstStyle/>
                    <a:p>
                      <a:endParaRPr lang="en-US" sz="1050" dirty="0"/>
                    </a:p>
                  </a:txBody>
                  <a:tcPr/>
                </a:tc>
                <a:extLst>
                  <a:ext uri="{0D108BD9-81ED-4DB2-BD59-A6C34878D82A}">
                    <a16:rowId xmlns:a16="http://schemas.microsoft.com/office/drawing/2014/main" val="1218527354"/>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r>
              <a:rPr lang="en-US" dirty="0">
                <a:hlinkClick r:id="rId11"/>
              </a:rPr>
              <a:t>Client-facing training schedule</a:t>
            </a:r>
            <a:endParaRPr lang="en-US" dirty="0"/>
          </a:p>
        </p:txBody>
      </p:sp>
    </p:spTree>
    <p:extLst>
      <p:ext uri="{BB962C8B-B14F-4D97-AF65-F5344CB8AC3E}">
        <p14:creationId xmlns:p14="http://schemas.microsoft.com/office/powerpoint/2010/main" val="1627014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EEECB-38D1-40F4-B8EE-29E4F53B9FBA}"/>
              </a:ext>
            </a:extLst>
          </p:cNvPr>
          <p:cNvSpPr>
            <a:spLocks noGrp="1"/>
          </p:cNvSpPr>
          <p:nvPr>
            <p:ph type="title"/>
          </p:nvPr>
        </p:nvSpPr>
        <p:spPr/>
        <p:txBody>
          <a:bodyPr/>
          <a:lstStyle/>
          <a:p>
            <a:r>
              <a:rPr lang="en-US" dirty="0"/>
              <a:t>New Client Networking Slack Channel!</a:t>
            </a:r>
          </a:p>
        </p:txBody>
      </p:sp>
      <p:sp>
        <p:nvSpPr>
          <p:cNvPr id="3" name="TextBox 2">
            <a:extLst>
              <a:ext uri="{FF2B5EF4-FFF2-40B4-BE49-F238E27FC236}">
                <a16:creationId xmlns:a16="http://schemas.microsoft.com/office/drawing/2014/main" id="{709FADD0-CBC1-45EC-AC44-4DDB763C334A}"/>
              </a:ext>
            </a:extLst>
          </p:cNvPr>
          <p:cNvSpPr txBox="1"/>
          <p:nvPr/>
        </p:nvSpPr>
        <p:spPr>
          <a:xfrm>
            <a:off x="172278" y="1464365"/>
            <a:ext cx="8786192" cy="1338828"/>
          </a:xfrm>
          <a:prstGeom prst="rect">
            <a:avLst/>
          </a:prstGeom>
          <a:noFill/>
        </p:spPr>
        <p:txBody>
          <a:bodyPr wrap="square" rtlCol="0">
            <a:spAutoFit/>
          </a:bodyPr>
          <a:lstStyle/>
          <a:p>
            <a:r>
              <a:rPr lang="en-US" dirty="0"/>
              <a:t>We’re excited to remind you that we have created a Customer Slack channel just for you!  By joining this channel, you'll be able to network and connect with each other, as well as receive reminders for product updates and releases, Training and Enablement Sessions, and more! </a:t>
            </a:r>
          </a:p>
          <a:p>
            <a:endParaRPr lang="en-US" dirty="0"/>
          </a:p>
          <a:p>
            <a:r>
              <a:rPr lang="en-US" dirty="0"/>
              <a:t>We understand that not everyone will be able to join this channel due to security limitations, so rest assured this is not intended to replace any of our existing communication channels, only to supplement them.</a:t>
            </a:r>
          </a:p>
        </p:txBody>
      </p:sp>
    </p:spTree>
    <p:extLst>
      <p:ext uri="{BB962C8B-B14F-4D97-AF65-F5344CB8AC3E}">
        <p14:creationId xmlns:p14="http://schemas.microsoft.com/office/powerpoint/2010/main" val="4204400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EE11BF4-DB4B-4B73-A290-BC1B3A869D0F}"/>
              </a:ext>
            </a:extLst>
          </p:cNvPr>
          <p:cNvSpPr txBox="1">
            <a:spLocks/>
          </p:cNvSpPr>
          <p:nvPr/>
        </p:nvSpPr>
        <p:spPr>
          <a:xfrm>
            <a:off x="3651545" y="761081"/>
            <a:ext cx="5265432" cy="3878790"/>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600"/>
              </a:spcAft>
              <a:buFont typeface="IBM Plex Sans" panose="020B0503050203000203" pitchFamily="34" charset="0"/>
              <a:buChar char="-"/>
            </a:pPr>
            <a:endParaRPr lang="en-US" dirty="0">
              <a:solidFill>
                <a:srgbClr val="FFFFFF"/>
              </a:solidFill>
            </a:endParaRPr>
          </a:p>
          <a:p>
            <a:pPr marL="285750" indent="-285750">
              <a:spcBef>
                <a:spcPts val="0"/>
              </a:spcBef>
              <a:spcAft>
                <a:spcPts val="600"/>
              </a:spcAft>
              <a:buFont typeface="IBM Plex Sans" panose="020B0503050203000203" pitchFamily="34" charset="0"/>
              <a:buChar char="-"/>
            </a:pPr>
            <a:r>
              <a:rPr lang="en-US" dirty="0">
                <a:solidFill>
                  <a:srgbClr val="FFFFFF"/>
                </a:solidFill>
              </a:rPr>
              <a:t>Types of Integrations</a:t>
            </a:r>
          </a:p>
          <a:p>
            <a:pPr marL="285750" indent="-285750">
              <a:spcBef>
                <a:spcPts val="0"/>
              </a:spcBef>
              <a:spcAft>
                <a:spcPts val="600"/>
              </a:spcAft>
              <a:buFont typeface="IBM Plex Sans" panose="020B0503050203000203" pitchFamily="34" charset="0"/>
              <a:buChar char="-"/>
            </a:pPr>
            <a:r>
              <a:rPr lang="en-US" dirty="0"/>
              <a:t>Services Offered vs. Self-Service Options</a:t>
            </a:r>
          </a:p>
          <a:p>
            <a:pPr marL="285750" indent="-285750">
              <a:spcBef>
                <a:spcPts val="0"/>
              </a:spcBef>
              <a:spcAft>
                <a:spcPts val="600"/>
              </a:spcAft>
              <a:buFont typeface="IBM Plex Sans" panose="020B0503050203000203" pitchFamily="34" charset="0"/>
              <a:buChar char="-"/>
            </a:pPr>
            <a:r>
              <a:rPr lang="en-US" dirty="0"/>
              <a:t>Demo of Building a Candidate Export Integration</a:t>
            </a:r>
          </a:p>
          <a:p>
            <a:pPr marL="285750" indent="-285750">
              <a:spcBef>
                <a:spcPts val="0"/>
              </a:spcBef>
              <a:spcAft>
                <a:spcPts val="300"/>
              </a:spcAft>
              <a:buFont typeface="IBM Plex Sans" panose="020B0503050203000203" pitchFamily="34" charset="0"/>
              <a:buChar char="-"/>
            </a:pPr>
            <a:r>
              <a:rPr lang="en-US" dirty="0"/>
              <a:t>Resources</a:t>
            </a:r>
          </a:p>
          <a:p>
            <a:pPr marL="285750" indent="-285750">
              <a:spcBef>
                <a:spcPts val="0"/>
              </a:spcBef>
              <a:spcAft>
                <a:spcPts val="300"/>
              </a:spcAft>
              <a:buFont typeface="IBM Plex Sans" panose="020B0503050203000203" pitchFamily="34" charset="0"/>
              <a:buChar char="-"/>
            </a:pPr>
            <a:r>
              <a:rPr lang="en-US" dirty="0"/>
              <a:t>Q&amp;A</a:t>
            </a:r>
          </a:p>
          <a:p>
            <a:pPr lvl="1" indent="0">
              <a:spcBef>
                <a:spcPts val="0"/>
              </a:spcBef>
              <a:spcAft>
                <a:spcPts val="300"/>
              </a:spcAft>
              <a:buNone/>
            </a:pPr>
            <a:endParaRPr lang="en-US" dirty="0"/>
          </a:p>
        </p:txBody>
      </p:sp>
      <p:sp>
        <p:nvSpPr>
          <p:cNvPr id="6" name="Rectangle 5">
            <a:extLst>
              <a:ext uri="{FF2B5EF4-FFF2-40B4-BE49-F238E27FC236}">
                <a16:creationId xmlns:a16="http://schemas.microsoft.com/office/drawing/2014/main" id="{5ABC559B-08CF-497E-A9D2-8CE57F382CDD}"/>
              </a:ext>
            </a:extLst>
          </p:cNvPr>
          <p:cNvSpPr/>
          <p:nvPr/>
        </p:nvSpPr>
        <p:spPr>
          <a:xfrm>
            <a:off x="147096" y="135015"/>
            <a:ext cx="3390685" cy="1846659"/>
          </a:xfrm>
          <a:prstGeom prst="rect">
            <a:avLst/>
          </a:prstGeom>
        </p:spPr>
        <p:txBody>
          <a:bodyPr wrap="square">
            <a:spAutoFit/>
          </a:bodyPr>
          <a:lstStyle/>
          <a:p>
            <a:r>
              <a:rPr lang="en-US" sz="6000" dirty="0">
                <a:gradFill>
                  <a:gsLst>
                    <a:gs pos="57000">
                      <a:srgbClr val="5F79FF"/>
                    </a:gs>
                    <a:gs pos="91000">
                      <a:srgbClr val="9D87FF"/>
                    </a:gs>
                    <a:gs pos="0">
                      <a:schemeClr val="accent2"/>
                    </a:gs>
                    <a:gs pos="100000">
                      <a:schemeClr val="accent4"/>
                    </a:gs>
                  </a:gsLst>
                  <a:lin ang="0" scaled="0"/>
                </a:gradFill>
              </a:rPr>
              <a:t>Agenda</a:t>
            </a:r>
          </a:p>
          <a:p>
            <a:endParaRPr lang="en-US" sz="5400" dirty="0"/>
          </a:p>
        </p:txBody>
      </p:sp>
    </p:spTree>
    <p:extLst>
      <p:ext uri="{BB962C8B-B14F-4D97-AF65-F5344CB8AC3E}">
        <p14:creationId xmlns:p14="http://schemas.microsoft.com/office/powerpoint/2010/main" val="3822276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Types of Integrations - Imports</a:t>
            </a: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graphicFrame>
        <p:nvGraphicFramePr>
          <p:cNvPr id="9" name="Diagram 8">
            <a:extLst>
              <a:ext uri="{FF2B5EF4-FFF2-40B4-BE49-F238E27FC236}">
                <a16:creationId xmlns:a16="http://schemas.microsoft.com/office/drawing/2014/main" id="{7E908D99-17E3-4509-8EB0-EF20765048A0}"/>
              </a:ext>
            </a:extLst>
          </p:cNvPr>
          <p:cNvGraphicFramePr/>
          <p:nvPr>
            <p:extLst>
              <p:ext uri="{D42A27DB-BD31-4B8C-83A1-F6EECF244321}">
                <p14:modId xmlns:p14="http://schemas.microsoft.com/office/powerpoint/2010/main" val="3943266725"/>
              </p:ext>
            </p:extLst>
          </p:nvPr>
        </p:nvGraphicFramePr>
        <p:xfrm>
          <a:off x="205411" y="805166"/>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extBox 9">
            <a:extLst>
              <a:ext uri="{FF2B5EF4-FFF2-40B4-BE49-F238E27FC236}">
                <a16:creationId xmlns:a16="http://schemas.microsoft.com/office/drawing/2014/main" id="{E649BD2E-6D56-4399-9143-33F687A07FAC}"/>
              </a:ext>
            </a:extLst>
          </p:cNvPr>
          <p:cNvSpPr txBox="1"/>
          <p:nvPr/>
        </p:nvSpPr>
        <p:spPr>
          <a:xfrm>
            <a:off x="5619750" y="800182"/>
            <a:ext cx="3415790" cy="1131079"/>
          </a:xfrm>
          <a:prstGeom prst="rect">
            <a:avLst/>
          </a:prstGeom>
          <a:noFill/>
        </p:spPr>
        <p:txBody>
          <a:bodyPr wrap="square" rtlCol="0">
            <a:spAutoFit/>
          </a:bodyPr>
          <a:lstStyle/>
          <a:p>
            <a:r>
              <a:rPr lang="en-US" dirty="0"/>
              <a:t>An import is when data is sent INTO BrassRing.</a:t>
            </a:r>
          </a:p>
          <a:p>
            <a:endParaRPr lang="en-US" dirty="0"/>
          </a:p>
          <a:p>
            <a:r>
              <a:rPr lang="en-US" dirty="0"/>
              <a:t>The integrations in this image can be built in the BrassRing Mapping Tool.</a:t>
            </a:r>
          </a:p>
        </p:txBody>
      </p:sp>
    </p:spTree>
    <p:extLst>
      <p:ext uri="{BB962C8B-B14F-4D97-AF65-F5344CB8AC3E}">
        <p14:creationId xmlns:p14="http://schemas.microsoft.com/office/powerpoint/2010/main" val="148242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Types of Integrations</a:t>
            </a:r>
          </a:p>
        </p:txBody>
      </p:sp>
      <p:sp>
        <p:nvSpPr>
          <p:cNvPr id="3" name="Content Placeholder 2"/>
          <p:cNvSpPr>
            <a:spLocks noGrp="1"/>
          </p:cNvSpPr>
          <p:nvPr>
            <p:ph idx="1"/>
          </p:nvPr>
        </p:nvSpPr>
        <p:spPr>
          <a:xfrm>
            <a:off x="377505" y="809204"/>
            <a:ext cx="8658035" cy="3999502"/>
          </a:xfrm>
        </p:spPr>
        <p:txBody>
          <a:bodyPr>
            <a:normAutofit fontScale="92500" lnSpcReduction="10000"/>
          </a:bodyPr>
          <a:lstStyle/>
          <a:p>
            <a:pPr>
              <a:spcBef>
                <a:spcPts val="1200"/>
              </a:spcBef>
            </a:pPr>
            <a:r>
              <a:rPr lang="en-US" sz="1600" b="1" dirty="0">
                <a:solidFill>
                  <a:schemeClr val="tx1"/>
                </a:solidFill>
                <a:latin typeface="+mn-lt"/>
              </a:rPr>
              <a:t>Standard Data Import (Inbound)</a:t>
            </a:r>
          </a:p>
          <a:p>
            <a:pPr marL="285750" lvl="0" indent="-285750">
              <a:buFont typeface="Arial" panose="020B0604020202020204" pitchFamily="34" charset="0"/>
              <a:buChar char="•"/>
            </a:pPr>
            <a:r>
              <a:rPr lang="en-US" sz="1600" dirty="0">
                <a:solidFill>
                  <a:schemeClr val="tx1"/>
                </a:solidFill>
                <a:latin typeface="+mn-lt"/>
              </a:rPr>
              <a:t>Requisition Import – used to create and/edit Requisitions directly from your HRIS</a:t>
            </a:r>
          </a:p>
          <a:p>
            <a:pPr marL="285750" lvl="0" indent="-285750">
              <a:buFont typeface="Arial" panose="020B0604020202020204" pitchFamily="34" charset="0"/>
              <a:buChar char="•"/>
            </a:pPr>
            <a:r>
              <a:rPr lang="en-US" sz="1600" dirty="0">
                <a:solidFill>
                  <a:schemeClr val="tx1"/>
                </a:solidFill>
                <a:latin typeface="+mn-lt"/>
              </a:rPr>
              <a:t>Candidate Form Import - </a:t>
            </a:r>
            <a:r>
              <a:rPr lang="en-US" altLang="en-US" sz="1600" dirty="0">
                <a:solidFill>
                  <a:schemeClr val="tx1"/>
                </a:solidFill>
                <a:latin typeface="+mn-lt"/>
              </a:rPr>
              <a:t>used to add or update data into a pre-existing Candidate Form</a:t>
            </a:r>
            <a:endParaRPr lang="en-US" sz="1600" dirty="0">
              <a:solidFill>
                <a:schemeClr val="tx1"/>
              </a:solidFill>
              <a:latin typeface="+mn-lt"/>
            </a:endParaRPr>
          </a:p>
          <a:p>
            <a:pPr marL="285750" lvl="0" indent="-285750">
              <a:buFont typeface="Arial" panose="020B0604020202020204" pitchFamily="34" charset="0"/>
              <a:buChar char="•"/>
            </a:pPr>
            <a:r>
              <a:rPr lang="en-US" sz="1600" dirty="0">
                <a:solidFill>
                  <a:schemeClr val="tx1"/>
                </a:solidFill>
                <a:latin typeface="+mn-lt"/>
              </a:rPr>
              <a:t>Foundation Import - </a:t>
            </a:r>
            <a:r>
              <a:rPr lang="en-US" altLang="en-US" sz="1600" dirty="0">
                <a:solidFill>
                  <a:schemeClr val="tx1"/>
                </a:solidFill>
                <a:latin typeface="+mn-lt"/>
              </a:rPr>
              <a:t>used to keep your BrassRing field options (on Req or Candidate forms) in sync with your ever changing HRIS field options</a:t>
            </a:r>
            <a:endParaRPr lang="en-US" sz="1600" dirty="0">
              <a:solidFill>
                <a:schemeClr val="tx1"/>
              </a:solidFill>
              <a:latin typeface="+mn-lt"/>
            </a:endParaRPr>
          </a:p>
          <a:p>
            <a:pPr marL="285750" indent="-285750">
              <a:buFont typeface="Arial" panose="020B0604020202020204" pitchFamily="34" charset="0"/>
              <a:buChar char="•"/>
            </a:pPr>
            <a:r>
              <a:rPr lang="en-US" sz="1600" dirty="0">
                <a:solidFill>
                  <a:schemeClr val="tx1"/>
                </a:solidFill>
                <a:latin typeface="+mn-lt"/>
              </a:rPr>
              <a:t>Candidate Import - </a:t>
            </a:r>
            <a:r>
              <a:rPr lang="en-US" altLang="en-US" sz="1600" dirty="0">
                <a:solidFill>
                  <a:schemeClr val="tx1"/>
                </a:solidFill>
                <a:latin typeface="+mn-lt"/>
              </a:rPr>
              <a:t>used to add or update candidate profile data within BrassRing</a:t>
            </a:r>
            <a:endParaRPr lang="en-US" sz="1600" dirty="0">
              <a:solidFill>
                <a:schemeClr val="tx1"/>
              </a:solidFill>
              <a:latin typeface="+mn-lt"/>
            </a:endParaRPr>
          </a:p>
          <a:p>
            <a:pPr marL="285750" indent="-285750">
              <a:buFont typeface="Arial" panose="020B0604020202020204" pitchFamily="34" charset="0"/>
              <a:buChar char="•"/>
            </a:pPr>
            <a:r>
              <a:rPr lang="en-US" sz="1600" dirty="0">
                <a:solidFill>
                  <a:schemeClr val="tx1"/>
                </a:solidFill>
                <a:latin typeface="+mn-lt"/>
              </a:rPr>
              <a:t>JCDD Import – </a:t>
            </a:r>
            <a:r>
              <a:rPr lang="en-US" altLang="en-US" sz="1600" dirty="0">
                <a:solidFill>
                  <a:schemeClr val="tx1"/>
                </a:solidFill>
                <a:latin typeface="+mn-lt"/>
              </a:rPr>
              <a:t>used to associate certain Req fields to a Job Code.  Once associated the field data will always appear when creating a Req with that Job Code</a:t>
            </a:r>
          </a:p>
          <a:p>
            <a:pPr marL="285750" indent="-285750">
              <a:buFont typeface="Arial" panose="020B0604020202020204" pitchFamily="34" charset="0"/>
              <a:buChar char="•"/>
            </a:pPr>
            <a:r>
              <a:rPr lang="en-US" sz="1600" dirty="0">
                <a:solidFill>
                  <a:schemeClr val="tx1"/>
                </a:solidFill>
                <a:latin typeface="+mn-lt"/>
              </a:rPr>
              <a:t>RFA Import - </a:t>
            </a:r>
            <a:r>
              <a:rPr lang="en-US" altLang="en-US" sz="1600" dirty="0">
                <a:solidFill>
                  <a:schemeClr val="tx1"/>
                </a:solidFill>
                <a:latin typeface="+mn-lt"/>
              </a:rPr>
              <a:t>used to create and maintain field associations within your </a:t>
            </a:r>
            <a:r>
              <a:rPr lang="en-US" altLang="en-US" sz="1600" dirty="0" err="1">
                <a:solidFill>
                  <a:schemeClr val="tx1"/>
                </a:solidFill>
                <a:latin typeface="+mn-lt"/>
              </a:rPr>
              <a:t>Reqs</a:t>
            </a:r>
            <a:endParaRPr lang="en-US" altLang="en-US" sz="1600" dirty="0">
              <a:solidFill>
                <a:schemeClr val="tx1"/>
              </a:solidFill>
              <a:latin typeface="+mn-lt"/>
            </a:endParaRPr>
          </a:p>
          <a:p>
            <a:pPr marL="285750" indent="-285750">
              <a:buFont typeface="Arial" panose="020B0604020202020204" pitchFamily="34" charset="0"/>
              <a:buChar char="•"/>
            </a:pPr>
            <a:r>
              <a:rPr lang="en-US" sz="1600" dirty="0">
                <a:solidFill>
                  <a:schemeClr val="tx1"/>
                </a:solidFill>
                <a:latin typeface="+mn-lt"/>
              </a:rPr>
              <a:t>HR Status Import (Change) - </a:t>
            </a:r>
            <a:r>
              <a:rPr lang="en-US" altLang="en-US" sz="1600" dirty="0">
                <a:solidFill>
                  <a:schemeClr val="tx1"/>
                </a:solidFill>
                <a:latin typeface="+mn-lt"/>
              </a:rPr>
              <a:t>used to update a Candidates HR Status from an outside source. </a:t>
            </a:r>
            <a:endParaRPr lang="en-US" sz="1600" dirty="0">
              <a:solidFill>
                <a:schemeClr val="tx1"/>
              </a:solidFill>
              <a:latin typeface="+mn-lt"/>
            </a:endParaRPr>
          </a:p>
          <a:p>
            <a:pPr marL="285750" indent="-285750">
              <a:buFont typeface="Arial" panose="020B0604020202020204" pitchFamily="34" charset="0"/>
              <a:buChar char="•"/>
            </a:pPr>
            <a:r>
              <a:rPr lang="en-US" sz="1600" dirty="0">
                <a:solidFill>
                  <a:schemeClr val="tx1"/>
                </a:solidFill>
                <a:latin typeface="+mn-lt"/>
              </a:rPr>
              <a:t>TG Profile Import - to create profile of internal employees on Internal Talent Gateways... this is to enhance employee experience.</a:t>
            </a:r>
          </a:p>
          <a:p>
            <a:pPr marL="285750" indent="-285750">
              <a:buFont typeface="Arial" panose="020B0604020202020204" pitchFamily="34" charset="0"/>
              <a:buChar char="•"/>
            </a:pPr>
            <a:r>
              <a:rPr lang="en-US" sz="1600" dirty="0">
                <a:solidFill>
                  <a:schemeClr val="tx1"/>
                </a:solidFill>
                <a:latin typeface="+mn-lt"/>
              </a:rPr>
              <a:t>User Import - </a:t>
            </a:r>
            <a:r>
              <a:rPr lang="en-US" altLang="en-US" sz="1600" dirty="0">
                <a:solidFill>
                  <a:schemeClr val="tx1"/>
                </a:solidFill>
                <a:latin typeface="+mn-lt"/>
              </a:rPr>
              <a:t>used to Add, Edit and Inactivate BrassRing User Profile information</a:t>
            </a:r>
            <a:endParaRPr lang="en-US" sz="1600" dirty="0">
              <a:solidFill>
                <a:schemeClr val="tx1"/>
              </a:solidFill>
              <a:latin typeface="+mn-lt"/>
            </a:endParaRPr>
          </a:p>
          <a:p>
            <a:pPr marL="285750" indent="-285750">
              <a:buFont typeface="Arial" panose="020B0604020202020204" pitchFamily="34" charset="0"/>
              <a:buChar char="•"/>
            </a:pPr>
            <a:endParaRPr lang="en-US" sz="1600" dirty="0">
              <a:solidFill>
                <a:schemeClr val="tx1"/>
              </a:solidFill>
              <a:latin typeface="+mn-lt"/>
            </a:endParaRPr>
          </a:p>
          <a:p>
            <a:pPr marL="457200" lvl="3" indent="0">
              <a:spcBef>
                <a:spcPts val="0"/>
              </a:spcBef>
              <a:buNone/>
            </a:pPr>
            <a:endParaRPr lang="en-US" sz="1600" dirty="0">
              <a:solidFill>
                <a:schemeClr val="tx1"/>
              </a:solidFill>
              <a:latin typeface="+mn-lt"/>
            </a:endParaRPr>
          </a:p>
          <a:p>
            <a:pPr>
              <a:spcBef>
                <a:spcPts val="0"/>
              </a:spcBef>
            </a:pPr>
            <a:endParaRPr lang="en-US" sz="18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1144391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Types of Integrations</a:t>
            </a:r>
          </a:p>
        </p:txBody>
      </p:sp>
      <p:sp>
        <p:nvSpPr>
          <p:cNvPr id="3" name="Content Placeholder 2"/>
          <p:cNvSpPr>
            <a:spLocks noGrp="1"/>
          </p:cNvSpPr>
          <p:nvPr>
            <p:ph idx="1"/>
          </p:nvPr>
        </p:nvSpPr>
        <p:spPr>
          <a:xfrm>
            <a:off x="377505" y="870154"/>
            <a:ext cx="8658035" cy="3999502"/>
          </a:xfrm>
        </p:spPr>
        <p:txBody>
          <a:bodyPr>
            <a:normAutofit/>
          </a:bodyPr>
          <a:lstStyle/>
          <a:p>
            <a:pPr>
              <a:spcBef>
                <a:spcPts val="1200"/>
              </a:spcBef>
            </a:pPr>
            <a:r>
              <a:rPr lang="en-US" sz="1600" b="1" dirty="0">
                <a:solidFill>
                  <a:schemeClr val="tx1"/>
                </a:solidFill>
                <a:latin typeface="+mn-lt"/>
              </a:rPr>
              <a:t>Standard Data Import (Inbound)</a:t>
            </a:r>
          </a:p>
          <a:p>
            <a:pPr marL="285750" lvl="0" indent="-285750">
              <a:buFont typeface="Arial" panose="020B0604020202020204" pitchFamily="34" charset="0"/>
              <a:buChar char="•"/>
            </a:pPr>
            <a:r>
              <a:rPr lang="en-US" sz="1600" dirty="0">
                <a:solidFill>
                  <a:schemeClr val="tx1"/>
                </a:solidFill>
                <a:latin typeface="+mn-lt"/>
              </a:rPr>
              <a:t>These imports are configured using Mapping Tool – We’ll demo one import.</a:t>
            </a:r>
          </a:p>
          <a:p>
            <a:pPr marL="285750" lvl="0" indent="-285750">
              <a:buFont typeface="Arial" panose="020B0604020202020204" pitchFamily="34" charset="0"/>
              <a:buChar char="•"/>
            </a:pPr>
            <a:r>
              <a:rPr lang="en-US" sz="1600" dirty="0">
                <a:solidFill>
                  <a:schemeClr val="tx1"/>
                </a:solidFill>
                <a:latin typeface="+mn-lt"/>
              </a:rPr>
              <a:t>Imports are real time in nature and pushed through by implementing APIs.</a:t>
            </a:r>
          </a:p>
          <a:p>
            <a:pPr marL="285750" lvl="0" indent="-285750">
              <a:buFont typeface="Arial" panose="020B0604020202020204" pitchFamily="34" charset="0"/>
              <a:buChar char="•"/>
            </a:pPr>
            <a:r>
              <a:rPr lang="en-US" sz="1600" dirty="0">
                <a:solidFill>
                  <a:schemeClr val="tx1"/>
                </a:solidFill>
                <a:latin typeface="+mn-lt"/>
              </a:rPr>
              <a:t>Customer’s IT team implement those APIs based on BrassRing proprietary XML.</a:t>
            </a:r>
          </a:p>
          <a:p>
            <a:pPr marL="285750" lvl="0" indent="-285750">
              <a:buFont typeface="Arial" panose="020B0604020202020204" pitchFamily="34" charset="0"/>
              <a:buChar char="•"/>
            </a:pPr>
            <a:r>
              <a:rPr lang="en-US" sz="1600" dirty="0">
                <a:solidFill>
                  <a:schemeClr val="tx1"/>
                </a:solidFill>
                <a:latin typeface="+mn-lt"/>
              </a:rPr>
              <a:t>API documents available on the Knowledge Center </a:t>
            </a:r>
            <a:r>
              <a:rPr lang="en-US" sz="1600" dirty="0">
                <a:solidFill>
                  <a:schemeClr val="tx1"/>
                </a:solidFill>
                <a:latin typeface="+mn-lt"/>
                <a:hlinkClick r:id="rId2"/>
              </a:rPr>
              <a:t>https://documentation.infinite.com/docs/integrations-and-apis-integrations</a:t>
            </a:r>
            <a:br>
              <a:rPr lang="en-US" sz="1600" dirty="0">
                <a:solidFill>
                  <a:schemeClr val="tx1"/>
                </a:solidFill>
                <a:latin typeface="+mn-lt"/>
              </a:rPr>
            </a:br>
            <a:endParaRPr lang="en-US" sz="1600" dirty="0">
              <a:solidFill>
                <a:schemeClr val="tx1"/>
              </a:solidFill>
              <a:latin typeface="+mn-lt"/>
            </a:endParaRPr>
          </a:p>
          <a:p>
            <a:pPr lvl="3">
              <a:spcBef>
                <a:spcPts val="0"/>
              </a:spcBef>
            </a:pPr>
            <a:endParaRPr lang="en-US" sz="1600" dirty="0">
              <a:solidFill>
                <a:schemeClr val="tx1"/>
              </a:solidFill>
              <a:latin typeface="+mn-lt"/>
            </a:endParaRPr>
          </a:p>
          <a:p>
            <a:pPr>
              <a:spcBef>
                <a:spcPts val="0"/>
              </a:spcBef>
            </a:pPr>
            <a:endParaRPr lang="en-US" sz="18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3620231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Types of Integrations - Exports</a:t>
            </a: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graphicFrame>
        <p:nvGraphicFramePr>
          <p:cNvPr id="3" name="Diagram 2">
            <a:extLst>
              <a:ext uri="{FF2B5EF4-FFF2-40B4-BE49-F238E27FC236}">
                <a16:creationId xmlns:a16="http://schemas.microsoft.com/office/drawing/2014/main" id="{1310CA05-F8A6-4E08-B99C-C4967427ED08}"/>
              </a:ext>
            </a:extLst>
          </p:cNvPr>
          <p:cNvGraphicFramePr/>
          <p:nvPr>
            <p:extLst>
              <p:ext uri="{D42A27DB-BD31-4B8C-83A1-F6EECF244321}">
                <p14:modId xmlns:p14="http://schemas.microsoft.com/office/powerpoint/2010/main" val="3894628494"/>
              </p:ext>
            </p:extLst>
          </p:nvPr>
        </p:nvGraphicFramePr>
        <p:xfrm>
          <a:off x="-553603" y="716504"/>
          <a:ext cx="4968654" cy="4153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a:extLst>
              <a:ext uri="{FF2B5EF4-FFF2-40B4-BE49-F238E27FC236}">
                <a16:creationId xmlns:a16="http://schemas.microsoft.com/office/drawing/2014/main" id="{6069E2B6-6CB7-4C5C-BE5A-4B35982B9529}"/>
              </a:ext>
            </a:extLst>
          </p:cNvPr>
          <p:cNvGraphicFramePr/>
          <p:nvPr>
            <p:extLst>
              <p:ext uri="{D42A27DB-BD31-4B8C-83A1-F6EECF244321}">
                <p14:modId xmlns:p14="http://schemas.microsoft.com/office/powerpoint/2010/main" val="1515531358"/>
              </p:ext>
            </p:extLst>
          </p:nvPr>
        </p:nvGraphicFramePr>
        <p:xfrm>
          <a:off x="4572000" y="3526904"/>
          <a:ext cx="4384777" cy="161659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TextBox 5">
            <a:extLst>
              <a:ext uri="{FF2B5EF4-FFF2-40B4-BE49-F238E27FC236}">
                <a16:creationId xmlns:a16="http://schemas.microsoft.com/office/drawing/2014/main" id="{8C4793CA-EFBB-4FD1-BD8A-65C2460F1773}"/>
              </a:ext>
            </a:extLst>
          </p:cNvPr>
          <p:cNvSpPr txBox="1"/>
          <p:nvPr/>
        </p:nvSpPr>
        <p:spPr>
          <a:xfrm>
            <a:off x="4572000" y="968991"/>
            <a:ext cx="4384777" cy="1569660"/>
          </a:xfrm>
          <a:prstGeom prst="rect">
            <a:avLst/>
          </a:prstGeom>
          <a:noFill/>
        </p:spPr>
        <p:txBody>
          <a:bodyPr wrap="square" rtlCol="0">
            <a:spAutoFit/>
          </a:bodyPr>
          <a:lstStyle/>
          <a:p>
            <a:r>
              <a:rPr lang="en-US" sz="1600" dirty="0"/>
              <a:t>An export is when data is sent OUT OF BrassRing.</a:t>
            </a:r>
          </a:p>
          <a:p>
            <a:endParaRPr lang="en-US" sz="1600" dirty="0"/>
          </a:p>
          <a:p>
            <a:r>
              <a:rPr lang="en-US" sz="1600" dirty="0"/>
              <a:t>Of the integrations included on this image, only the Candidate Export can be built in the Mapping Tool.</a:t>
            </a:r>
          </a:p>
        </p:txBody>
      </p:sp>
    </p:spTree>
    <p:extLst>
      <p:ext uri="{BB962C8B-B14F-4D97-AF65-F5344CB8AC3E}">
        <p14:creationId xmlns:p14="http://schemas.microsoft.com/office/powerpoint/2010/main" val="1828564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Types of Integrations - Miscellaneous</a:t>
            </a: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
        <p:nvSpPr>
          <p:cNvPr id="6" name="TextBox 5">
            <a:extLst>
              <a:ext uri="{FF2B5EF4-FFF2-40B4-BE49-F238E27FC236}">
                <a16:creationId xmlns:a16="http://schemas.microsoft.com/office/drawing/2014/main" id="{8C4793CA-EFBB-4FD1-BD8A-65C2460F1773}"/>
              </a:ext>
            </a:extLst>
          </p:cNvPr>
          <p:cNvSpPr txBox="1"/>
          <p:nvPr/>
        </p:nvSpPr>
        <p:spPr>
          <a:xfrm>
            <a:off x="298174" y="858485"/>
            <a:ext cx="8507896" cy="2246769"/>
          </a:xfrm>
          <a:prstGeom prst="rect">
            <a:avLst/>
          </a:prstGeom>
          <a:noFill/>
        </p:spPr>
        <p:txBody>
          <a:bodyPr wrap="square" rtlCol="0">
            <a:spAutoFit/>
          </a:bodyPr>
          <a:lstStyle/>
          <a:p>
            <a:pPr marL="342900" indent="-342900">
              <a:buFont typeface="Arial" panose="020B0604020202020204" pitchFamily="34" charset="0"/>
              <a:buChar char="•"/>
            </a:pPr>
            <a:r>
              <a:rPr lang="en-US" sz="2000" dirty="0"/>
              <a:t>Single Sign-on</a:t>
            </a:r>
          </a:p>
          <a:p>
            <a:pPr marL="342900" indent="-342900">
              <a:buFont typeface="Arial" panose="020B0604020202020204" pitchFamily="34" charset="0"/>
              <a:buChar char="•"/>
            </a:pPr>
            <a:r>
              <a:rPr lang="en-US" sz="2000" dirty="0"/>
              <a:t>Pre-Configured Workday integrations</a:t>
            </a:r>
          </a:p>
          <a:p>
            <a:pPr marL="342900" indent="-342900">
              <a:buFont typeface="Arial" panose="020B0604020202020204" pitchFamily="34" charset="0"/>
              <a:buChar char="•"/>
            </a:pPr>
            <a:r>
              <a:rPr lang="en-US" sz="2000" dirty="0"/>
              <a:t>Premium/custom integrations</a:t>
            </a:r>
          </a:p>
          <a:p>
            <a:pPr marL="342900" indent="-342900">
              <a:buFont typeface="Arial" panose="020B0604020202020204" pitchFamily="34" charset="0"/>
              <a:buChar char="•"/>
            </a:pPr>
            <a:r>
              <a:rPr lang="en-US" sz="2000" dirty="0"/>
              <a:t>Non-XML (flat file) integrations (sent to SFTP/FTP site)</a:t>
            </a:r>
          </a:p>
          <a:p>
            <a:pPr marL="342900" indent="-342900">
              <a:buFont typeface="Arial" panose="020B0604020202020204" pitchFamily="34" charset="0"/>
              <a:buChar char="•"/>
            </a:pPr>
            <a:r>
              <a:rPr lang="en-US" sz="2000" dirty="0"/>
              <a:t>Data Insight Tool &gt; SFTP site</a:t>
            </a:r>
          </a:p>
          <a:p>
            <a:pPr marL="342900" indent="-342900">
              <a:buFont typeface="Arial" panose="020B0604020202020204" pitchFamily="34" charset="0"/>
              <a:buChar char="•"/>
            </a:pPr>
            <a:r>
              <a:rPr lang="en-US" sz="2000" dirty="0"/>
              <a:t>Common Service Integrations (Background Check, Video Interview, WOTC, Assessment, Job Board Aggregator)</a:t>
            </a:r>
          </a:p>
        </p:txBody>
      </p:sp>
    </p:spTree>
    <p:extLst>
      <p:ext uri="{BB962C8B-B14F-4D97-AF65-F5344CB8AC3E}">
        <p14:creationId xmlns:p14="http://schemas.microsoft.com/office/powerpoint/2010/main" val="16534937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Types of Integrations</a:t>
            </a:r>
          </a:p>
        </p:txBody>
      </p:sp>
      <p:sp>
        <p:nvSpPr>
          <p:cNvPr id="3" name="Content Placeholder 2"/>
          <p:cNvSpPr>
            <a:spLocks noGrp="1"/>
          </p:cNvSpPr>
          <p:nvPr>
            <p:ph idx="1"/>
          </p:nvPr>
        </p:nvSpPr>
        <p:spPr>
          <a:xfrm>
            <a:off x="377506" y="870154"/>
            <a:ext cx="8489022" cy="3999502"/>
          </a:xfrm>
        </p:spPr>
        <p:txBody>
          <a:bodyPr>
            <a:normAutofit fontScale="85000" lnSpcReduction="20000"/>
          </a:bodyPr>
          <a:lstStyle/>
          <a:p>
            <a:pPr>
              <a:spcBef>
                <a:spcPts val="1200"/>
              </a:spcBef>
            </a:pPr>
            <a:r>
              <a:rPr lang="en-US" sz="1600" dirty="0">
                <a:solidFill>
                  <a:schemeClr val="tx1"/>
                </a:solidFill>
                <a:latin typeface="+mn-lt"/>
              </a:rPr>
              <a:t>There are two overall types of integrations that can be mapped using the </a:t>
            </a:r>
            <a:r>
              <a:rPr lang="en-US" sz="1600" b="1" dirty="0">
                <a:solidFill>
                  <a:schemeClr val="tx1"/>
                </a:solidFill>
                <a:latin typeface="+mn-lt"/>
              </a:rPr>
              <a:t>Mapping Tool</a:t>
            </a:r>
            <a:r>
              <a:rPr lang="en-US" sz="1600" dirty="0">
                <a:solidFill>
                  <a:schemeClr val="tx1"/>
                </a:solidFill>
                <a:latin typeface="+mn-lt"/>
              </a:rPr>
              <a:t>:</a:t>
            </a:r>
          </a:p>
          <a:p>
            <a:pPr marL="285750" indent="-285750">
              <a:spcBef>
                <a:spcPts val="1200"/>
              </a:spcBef>
              <a:buFont typeface="Arial" panose="020B0604020202020204" pitchFamily="34" charset="0"/>
              <a:buChar char="•"/>
            </a:pPr>
            <a:r>
              <a:rPr lang="en-US" sz="1600" b="1" dirty="0">
                <a:solidFill>
                  <a:schemeClr val="tx1"/>
                </a:solidFill>
                <a:latin typeface="IBM Plex Sans" panose="020B0503050000000000" pitchFamily="34" charset="0"/>
              </a:rPr>
              <a:t>Standard Candidate Data Export (Outbound from BrassRing)</a:t>
            </a:r>
          </a:p>
          <a:p>
            <a:pPr marL="682625" lvl="2" indent="-285750">
              <a:spcBef>
                <a:spcPts val="1200"/>
              </a:spcBef>
              <a:buFont typeface="Courier New" panose="02070309020205020404" pitchFamily="49" charset="0"/>
              <a:buChar char="o"/>
            </a:pPr>
            <a:r>
              <a:rPr lang="en-US" sz="1600" dirty="0">
                <a:solidFill>
                  <a:schemeClr val="tx1"/>
                </a:solidFill>
                <a:latin typeface="+mj-lt"/>
              </a:rPr>
              <a:t>Allowing clients to export Candidate, Requisition, Candidate Form, etc. data into an HRIS system.</a:t>
            </a:r>
          </a:p>
          <a:p>
            <a:pPr marL="682625" lvl="2" indent="-285750">
              <a:buFont typeface="Courier New" panose="02070309020205020404" pitchFamily="49" charset="0"/>
              <a:buChar char="o"/>
            </a:pPr>
            <a:r>
              <a:rPr lang="en-US" sz="1600" dirty="0">
                <a:solidFill>
                  <a:schemeClr val="tx1"/>
                </a:solidFill>
                <a:latin typeface="+mj-lt"/>
              </a:rPr>
              <a:t>There is no need to design something from scratch in BrassRing because the XML format is predefined in the mapping tool (proprietary XML format), you just have to select the fields to send.</a:t>
            </a:r>
          </a:p>
          <a:p>
            <a:pPr marL="682625" lvl="2" indent="-285750">
              <a:buFont typeface="Courier New" panose="02070309020205020404" pitchFamily="49" charset="0"/>
              <a:buChar char="o"/>
            </a:pPr>
            <a:r>
              <a:rPr lang="en-US" sz="1600" dirty="0">
                <a:solidFill>
                  <a:schemeClr val="tx1"/>
                </a:solidFill>
                <a:latin typeface="+mj-lt"/>
              </a:rPr>
              <a:t>Data export is triggered using an HR Status change.</a:t>
            </a:r>
          </a:p>
          <a:p>
            <a:pPr marL="682625" lvl="2" indent="-285750">
              <a:buFont typeface="Courier New" panose="02070309020205020404" pitchFamily="49" charset="0"/>
              <a:buChar char="o"/>
            </a:pPr>
            <a:r>
              <a:rPr lang="en-US" sz="1600" dirty="0">
                <a:solidFill>
                  <a:schemeClr val="tx1"/>
                </a:solidFill>
                <a:latin typeface="+mj-lt"/>
              </a:rPr>
              <a:t>Data is sent to client/vendor hosted web-service.</a:t>
            </a:r>
          </a:p>
          <a:p>
            <a:pPr marL="682625" lvl="2" indent="-285750">
              <a:buFont typeface="Courier New" panose="02070309020205020404" pitchFamily="49" charset="0"/>
              <a:buChar char="o"/>
            </a:pPr>
            <a:r>
              <a:rPr lang="en-US" sz="1600" dirty="0">
                <a:solidFill>
                  <a:schemeClr val="tx1"/>
                </a:solidFill>
                <a:latin typeface="+mj-lt"/>
              </a:rPr>
              <a:t>Real time and success/failure is shown on the BrassRing User Interface instantly.</a:t>
            </a:r>
          </a:p>
          <a:p>
            <a:pPr marL="285750" indent="-285750">
              <a:spcBef>
                <a:spcPts val="0"/>
              </a:spcBef>
              <a:buFont typeface="Arial" panose="020B0604020202020204" pitchFamily="34" charset="0"/>
              <a:buChar char="•"/>
            </a:pPr>
            <a:endParaRPr lang="en-US" sz="1800" dirty="0">
              <a:solidFill>
                <a:schemeClr val="tx1"/>
              </a:solidFill>
              <a:latin typeface="+mj-lt"/>
            </a:endParaRPr>
          </a:p>
          <a:p>
            <a:pPr marL="285750" indent="-285750">
              <a:spcBef>
                <a:spcPts val="1200"/>
              </a:spcBef>
              <a:buFont typeface="Arial" panose="020B0604020202020204" pitchFamily="34" charset="0"/>
              <a:buChar char="•"/>
            </a:pPr>
            <a:r>
              <a:rPr lang="en-US" sz="1600" b="1" dirty="0">
                <a:solidFill>
                  <a:schemeClr val="tx1"/>
                </a:solidFill>
                <a:latin typeface="+mn-lt"/>
              </a:rPr>
              <a:t>Standard Data Import (Inbound to BrassRing)</a:t>
            </a:r>
          </a:p>
          <a:p>
            <a:pPr marL="682625" lvl="2" indent="-285750">
              <a:spcBef>
                <a:spcPts val="1200"/>
              </a:spcBef>
              <a:buFont typeface="Courier New" panose="02070309020205020404" pitchFamily="49" charset="0"/>
              <a:buChar char="o"/>
            </a:pPr>
            <a:r>
              <a:rPr lang="en-US" sz="1600" dirty="0">
                <a:solidFill>
                  <a:schemeClr val="tx1"/>
                </a:solidFill>
                <a:latin typeface="+mn-lt"/>
              </a:rPr>
              <a:t>Allowing clients to import data (req, candidate, form, etc.) from an external system into BrassRing to achieve certain business needs. </a:t>
            </a:r>
          </a:p>
          <a:p>
            <a:pPr marL="682625" lvl="2" indent="-285750">
              <a:spcBef>
                <a:spcPts val="1200"/>
              </a:spcBef>
              <a:buFont typeface="Courier New" panose="02070309020205020404" pitchFamily="49" charset="0"/>
              <a:buChar char="o"/>
            </a:pPr>
            <a:r>
              <a:rPr lang="en-US" sz="1600" dirty="0">
                <a:solidFill>
                  <a:schemeClr val="tx1"/>
                </a:solidFill>
                <a:latin typeface="+mn-lt"/>
              </a:rPr>
              <a:t>There is no need to design something from scratch in BrassRing because the XML format is predefined in the mapping tool, you just have to select the fields that are being sent.</a:t>
            </a:r>
            <a:endParaRPr lang="en-US" sz="1700" dirty="0">
              <a:solidFill>
                <a:schemeClr val="tx1"/>
              </a:solidFill>
              <a:latin typeface="+mn-lt"/>
            </a:endParaRPr>
          </a:p>
          <a:p>
            <a:pPr>
              <a:spcBef>
                <a:spcPts val="0"/>
              </a:spcBef>
            </a:pPr>
            <a:endParaRPr lang="en-US" sz="1800" dirty="0">
              <a:solidFill>
                <a:schemeClr val="tx1"/>
              </a:solidFill>
            </a:endParaRPr>
          </a:p>
          <a:p>
            <a:pPr lvl="3">
              <a:spcBef>
                <a:spcPts val="0"/>
              </a:spcBef>
            </a:pPr>
            <a:endParaRPr lang="en-US" sz="1600" dirty="0">
              <a:solidFill>
                <a:schemeClr val="tx1"/>
              </a:solidFill>
              <a:latin typeface="IBM Plex Sans" panose="020B0503050000000000" pitchFamily="34" charset="0"/>
            </a:endParaRPr>
          </a:p>
          <a:p>
            <a:pPr>
              <a:spcBef>
                <a:spcPts val="0"/>
              </a:spcBef>
            </a:pPr>
            <a:endParaRPr lang="en-US" sz="18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2338585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What is the Mapping Tool?</a:t>
            </a:r>
          </a:p>
        </p:txBody>
      </p:sp>
      <p:sp>
        <p:nvSpPr>
          <p:cNvPr id="3" name="Content Placeholder 2"/>
          <p:cNvSpPr>
            <a:spLocks noGrp="1"/>
          </p:cNvSpPr>
          <p:nvPr>
            <p:ph idx="1"/>
          </p:nvPr>
        </p:nvSpPr>
        <p:spPr>
          <a:xfrm>
            <a:off x="377505" y="870154"/>
            <a:ext cx="8658035" cy="3999502"/>
          </a:xfrm>
        </p:spPr>
        <p:txBody>
          <a:bodyPr>
            <a:normAutofit/>
          </a:bodyPr>
          <a:lstStyle/>
          <a:p>
            <a:pPr>
              <a:spcBef>
                <a:spcPts val="225"/>
              </a:spcBef>
              <a:spcAft>
                <a:spcPts val="225"/>
              </a:spcAft>
              <a:defRPr/>
            </a:pPr>
            <a:r>
              <a:rPr lang="en-US" altLang="en-US" sz="1600" dirty="0">
                <a:solidFill>
                  <a:schemeClr val="tx1"/>
                </a:solidFill>
                <a:latin typeface="+mn-lt"/>
              </a:rPr>
              <a:t>The BrassRing Mapping Tool offers you the ability to configure flexible, secure XML integration.  Below are a few additional highlights:</a:t>
            </a:r>
          </a:p>
          <a:p>
            <a:pPr marL="628650" lvl="1" indent="-285750">
              <a:spcBef>
                <a:spcPts val="225"/>
              </a:spcBef>
              <a:spcAft>
                <a:spcPts val="225"/>
              </a:spcAft>
              <a:buFont typeface="Arial" panose="020B0604020202020204" pitchFamily="34" charset="0"/>
              <a:buChar char="•"/>
              <a:defRPr/>
            </a:pPr>
            <a:r>
              <a:rPr lang="en-US" altLang="en-US" sz="1600" dirty="0">
                <a:solidFill>
                  <a:schemeClr val="tx1"/>
                </a:solidFill>
                <a:latin typeface="+mn-lt"/>
              </a:rPr>
              <a:t>Self-service and no special training is required.</a:t>
            </a:r>
          </a:p>
          <a:p>
            <a:pPr marL="628650" lvl="1" indent="-285750">
              <a:spcBef>
                <a:spcPts val="225"/>
              </a:spcBef>
              <a:spcAft>
                <a:spcPts val="225"/>
              </a:spcAft>
              <a:buFont typeface="Arial" panose="020B0604020202020204" pitchFamily="34" charset="0"/>
              <a:buChar char="•"/>
              <a:defRPr/>
            </a:pPr>
            <a:r>
              <a:rPr lang="en-US" altLang="en-US" sz="1600" dirty="0">
                <a:solidFill>
                  <a:schemeClr val="tx1"/>
                </a:solidFill>
                <a:latin typeface="+mn-lt"/>
              </a:rPr>
              <a:t>Once an integration is configured in the Mapping Tool, changes can be made by your team at any time. (Unless the integration is premium/custom.)</a:t>
            </a:r>
          </a:p>
          <a:p>
            <a:pPr marL="628650" lvl="1" indent="-285750">
              <a:spcBef>
                <a:spcPts val="225"/>
              </a:spcBef>
              <a:spcAft>
                <a:spcPts val="225"/>
              </a:spcAft>
              <a:buFont typeface="Arial" panose="020B0604020202020204" pitchFamily="34" charset="0"/>
              <a:buChar char="•"/>
              <a:defRPr/>
            </a:pPr>
            <a:r>
              <a:rPr lang="en-US" altLang="en-US" sz="1600" dirty="0">
                <a:solidFill>
                  <a:schemeClr val="tx1"/>
                </a:solidFill>
                <a:latin typeface="+mn-lt"/>
              </a:rPr>
              <a:t>Use of versioning tracks changes that are made.</a:t>
            </a:r>
          </a:p>
          <a:p>
            <a:pPr marL="628650" lvl="1" indent="-285750">
              <a:spcBef>
                <a:spcPts val="225"/>
              </a:spcBef>
              <a:spcAft>
                <a:spcPts val="225"/>
              </a:spcAft>
              <a:buFont typeface="Arial" panose="020B0604020202020204" pitchFamily="34" charset="0"/>
              <a:buChar char="•"/>
              <a:defRPr/>
            </a:pPr>
            <a:r>
              <a:rPr lang="en-US" altLang="en-US" sz="1600" dirty="0">
                <a:solidFill>
                  <a:schemeClr val="tx1"/>
                </a:solidFill>
                <a:latin typeface="+mn-lt"/>
              </a:rPr>
              <a:t>The Mapping Tool can be used by any team member with access (Tier 0+), however, we highly recommend a technical resource completes  or assists with the completion of the configuration.</a:t>
            </a:r>
          </a:p>
          <a:p>
            <a:pPr>
              <a:spcBef>
                <a:spcPts val="1200"/>
              </a:spcBef>
            </a:pPr>
            <a:endParaRPr lang="en-US" sz="1600" b="1" dirty="0">
              <a:solidFill>
                <a:schemeClr val="tx1"/>
              </a:solidFill>
              <a:latin typeface="+mn-lt"/>
            </a:endParaRPr>
          </a:p>
          <a:p>
            <a:pPr>
              <a:spcBef>
                <a:spcPts val="0"/>
              </a:spcBef>
            </a:pPr>
            <a:endParaRPr lang="en-US" sz="18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3583826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Mapping Tool Limitations</a:t>
            </a:r>
          </a:p>
        </p:txBody>
      </p:sp>
      <p:sp>
        <p:nvSpPr>
          <p:cNvPr id="3" name="Content Placeholder 2"/>
          <p:cNvSpPr>
            <a:spLocks noGrp="1"/>
          </p:cNvSpPr>
          <p:nvPr>
            <p:ph idx="1"/>
          </p:nvPr>
        </p:nvSpPr>
        <p:spPr>
          <a:xfrm>
            <a:off x="377505" y="870154"/>
            <a:ext cx="8658035" cy="3999502"/>
          </a:xfrm>
        </p:spPr>
        <p:txBody>
          <a:bodyPr>
            <a:normAutofit/>
          </a:bodyPr>
          <a:lstStyle/>
          <a:p>
            <a:pPr marL="0" lvl="1" indent="0">
              <a:spcBef>
                <a:spcPts val="225"/>
              </a:spcBef>
              <a:spcAft>
                <a:spcPts val="225"/>
              </a:spcAft>
              <a:buNone/>
              <a:defRPr/>
            </a:pPr>
            <a:r>
              <a:rPr lang="en-US" sz="1600" dirty="0">
                <a:solidFill>
                  <a:schemeClr val="tx1"/>
                </a:solidFill>
                <a:latin typeface="+mn-lt"/>
              </a:rPr>
              <a:t>The Mapping Tool does not support the following:</a:t>
            </a:r>
          </a:p>
          <a:p>
            <a:pPr marL="516731" lvl="1" indent="-173831">
              <a:spcBef>
                <a:spcPts val="225"/>
              </a:spcBef>
              <a:spcAft>
                <a:spcPts val="225"/>
              </a:spcAft>
              <a:buFont typeface="Arial" pitchFamily="34" charset="0"/>
              <a:buChar char="•"/>
              <a:defRPr/>
            </a:pPr>
            <a:r>
              <a:rPr lang="en-US" sz="1600" dirty="0">
                <a:solidFill>
                  <a:schemeClr val="tx1"/>
                </a:solidFill>
                <a:latin typeface="+mn-lt"/>
              </a:rPr>
              <a:t>Mapping Tool cannot be used for Non-XML Integrations (FTP).</a:t>
            </a:r>
          </a:p>
          <a:p>
            <a:pPr marL="516731" lvl="1" indent="-173831">
              <a:spcBef>
                <a:spcPts val="225"/>
              </a:spcBef>
              <a:spcAft>
                <a:spcPts val="225"/>
              </a:spcAft>
              <a:buFont typeface="Arial" pitchFamily="34" charset="0"/>
              <a:buChar char="•"/>
              <a:defRPr/>
            </a:pPr>
            <a:r>
              <a:rPr lang="en-US" sz="1600" dirty="0">
                <a:solidFill>
                  <a:schemeClr val="tx1"/>
                </a:solidFill>
                <a:latin typeface="+mn-lt"/>
              </a:rPr>
              <a:t>XML does not support full/initial Loads.  recommends that you complete these via Workbench Import prior to turning on your integration.</a:t>
            </a:r>
          </a:p>
          <a:p>
            <a:pPr>
              <a:spcBef>
                <a:spcPts val="1200"/>
              </a:spcBef>
            </a:pPr>
            <a:endParaRPr lang="en-US" sz="1600" b="1" dirty="0">
              <a:solidFill>
                <a:schemeClr val="tx1"/>
              </a:solidFill>
              <a:latin typeface="+mn-lt"/>
            </a:endParaRPr>
          </a:p>
          <a:p>
            <a:pPr>
              <a:spcBef>
                <a:spcPts val="1200"/>
              </a:spcBef>
            </a:pPr>
            <a:endParaRPr lang="en-US" sz="1600" b="1" dirty="0">
              <a:solidFill>
                <a:schemeClr val="tx1"/>
              </a:solidFill>
              <a:latin typeface="+mn-lt"/>
            </a:endParaRPr>
          </a:p>
          <a:p>
            <a:pPr>
              <a:spcBef>
                <a:spcPts val="0"/>
              </a:spcBef>
            </a:pPr>
            <a:endParaRPr lang="en-US" sz="18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2823009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Services Provided</a:t>
            </a:r>
          </a:p>
        </p:txBody>
      </p:sp>
      <p:sp>
        <p:nvSpPr>
          <p:cNvPr id="3" name="Content Placeholder 2"/>
          <p:cNvSpPr>
            <a:spLocks noGrp="1"/>
          </p:cNvSpPr>
          <p:nvPr>
            <p:ph idx="1"/>
          </p:nvPr>
        </p:nvSpPr>
        <p:spPr>
          <a:xfrm>
            <a:off x="377505" y="1037794"/>
            <a:ext cx="8658035" cy="3999502"/>
          </a:xfrm>
        </p:spPr>
        <p:txBody>
          <a:bodyPr>
            <a:normAutofit/>
          </a:bodyPr>
          <a:lstStyle/>
          <a:p>
            <a:pPr marL="342900" indent="-342900">
              <a:spcBef>
                <a:spcPts val="0"/>
              </a:spcBef>
              <a:buFont typeface="+mj-lt"/>
              <a:buAutoNum type="arabicPeriod"/>
            </a:pPr>
            <a:r>
              <a:rPr lang="en-US" sz="1800" dirty="0">
                <a:solidFill>
                  <a:schemeClr val="tx1"/>
                </a:solidFill>
                <a:latin typeface="IBM Plex Sans" panose="020B0503050000000000" pitchFamily="34" charset="0"/>
              </a:rPr>
              <a:t>Workbench users can build integrations via self service method with no  assistance. No cost associated.</a:t>
            </a:r>
          </a:p>
          <a:p>
            <a:pPr marL="342900" indent="-342900">
              <a:spcBef>
                <a:spcPts val="0"/>
              </a:spcBef>
              <a:buFont typeface="+mj-lt"/>
              <a:buAutoNum type="arabicPeriod"/>
            </a:pPr>
            <a:r>
              <a:rPr lang="en-US" sz="1800" dirty="0">
                <a:solidFill>
                  <a:schemeClr val="tx1"/>
                </a:solidFill>
                <a:latin typeface="IBM Plex Sans" panose="020B0503050000000000" pitchFamily="34" charset="0"/>
              </a:rPr>
              <a:t>Workbench users can build integrations via self service method. If questions arise and guidance is needed a case can be entered with the Product Experts. No cost associated.</a:t>
            </a:r>
          </a:p>
          <a:p>
            <a:pPr marL="342900" indent="-342900">
              <a:spcBef>
                <a:spcPts val="0"/>
              </a:spcBef>
              <a:buFont typeface="+mj-lt"/>
              <a:buAutoNum type="arabicPeriod"/>
            </a:pPr>
            <a:r>
              <a:rPr lang="en-US" sz="1800" dirty="0">
                <a:solidFill>
                  <a:schemeClr val="tx1"/>
                </a:solidFill>
                <a:latin typeface="IBM Plex Sans" panose="020B0503050000000000" pitchFamily="34" charset="0"/>
              </a:rPr>
              <a:t>If the client is not comfortable with or does not have the resources to build the integration using the mapping tool then services can be purchased. Services would be scoped.</a:t>
            </a:r>
          </a:p>
          <a:p>
            <a:pPr marL="342900" indent="-342900">
              <a:spcBef>
                <a:spcPts val="0"/>
              </a:spcBef>
              <a:buFont typeface="+mj-lt"/>
              <a:buAutoNum type="arabicPeriod"/>
            </a:pPr>
            <a:r>
              <a:rPr lang="en-US" sz="1800" dirty="0">
                <a:solidFill>
                  <a:schemeClr val="tx1"/>
                </a:solidFill>
                <a:latin typeface="IBM Plex Sans" panose="020B0503050000000000" pitchFamily="34" charset="0"/>
              </a:rPr>
              <a:t>If the client’s vendor cannot work with the pre-defined XML in the mapping tool and needs a custom solution then a premium or custom integration can be built. Services would be scoped.</a:t>
            </a:r>
          </a:p>
          <a:p>
            <a:pPr marL="342900" indent="-342900">
              <a:spcBef>
                <a:spcPts val="0"/>
              </a:spcBef>
              <a:buFont typeface="+mj-lt"/>
              <a:buAutoNum type="arabicPeriod"/>
            </a:pPr>
            <a:r>
              <a:rPr lang="en-US" sz="1800" dirty="0">
                <a:solidFill>
                  <a:schemeClr val="tx1"/>
                </a:solidFill>
                <a:latin typeface="IBM Plex Sans" panose="020B0503050000000000" pitchFamily="34" charset="0"/>
              </a:rPr>
              <a:t>If the integration desired is outside of XML then assistance will be needed. Services would be scoped.</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3684880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Mapping Tool Workflow</a:t>
            </a:r>
          </a:p>
        </p:txBody>
      </p:sp>
      <p:sp>
        <p:nvSpPr>
          <p:cNvPr id="3" name="Content Placeholder 2"/>
          <p:cNvSpPr>
            <a:spLocks noGrp="1"/>
          </p:cNvSpPr>
          <p:nvPr>
            <p:ph idx="1"/>
          </p:nvPr>
        </p:nvSpPr>
        <p:spPr>
          <a:xfrm>
            <a:off x="251799" y="870154"/>
            <a:ext cx="2493263" cy="3999502"/>
          </a:xfrm>
        </p:spPr>
        <p:txBody>
          <a:bodyPr>
            <a:normAutofit/>
          </a:bodyPr>
          <a:lstStyle/>
          <a:p>
            <a:pPr>
              <a:spcBef>
                <a:spcPts val="0"/>
              </a:spcBef>
            </a:pPr>
            <a:r>
              <a:rPr lang="en-US" sz="1800" dirty="0">
                <a:solidFill>
                  <a:schemeClr val="tx1"/>
                </a:solidFill>
                <a:latin typeface="IBM Plex Sans" panose="020B0503050000000000" pitchFamily="34" charset="0"/>
              </a:rPr>
              <a:t>These are the high level steps to creating and publishing an integration in the Mapping Tool.</a:t>
            </a:r>
          </a:p>
          <a:p>
            <a:pPr>
              <a:spcBef>
                <a:spcPts val="0"/>
              </a:spcBef>
            </a:pPr>
            <a:endParaRPr lang="en-US" sz="1800" dirty="0">
              <a:solidFill>
                <a:schemeClr val="tx1"/>
              </a:solidFill>
              <a:latin typeface="IBM Plex Sans" panose="020B0503050000000000" pitchFamily="34" charset="0"/>
            </a:endParaRPr>
          </a:p>
          <a:p>
            <a:pPr>
              <a:spcBef>
                <a:spcPts val="0"/>
              </a:spcBef>
            </a:pPr>
            <a:r>
              <a:rPr lang="en-US" sz="1800" b="1" dirty="0">
                <a:solidFill>
                  <a:schemeClr val="tx1"/>
                </a:solidFill>
                <a:latin typeface="IBM Plex Sans" panose="020B0503050000000000" pitchFamily="34" charset="0"/>
              </a:rPr>
              <a:t>Note: </a:t>
            </a:r>
            <a:r>
              <a:rPr lang="en-US" sz="1800" i="1" dirty="0">
                <a:solidFill>
                  <a:schemeClr val="tx1"/>
                </a:solidFill>
                <a:latin typeface="IBM Plex Sans" panose="020B0503050000000000" pitchFamily="34" charset="0"/>
              </a:rPr>
              <a:t>All integrations must be created and edited in Staging first and then published to Production.</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grpSp>
        <p:nvGrpSpPr>
          <p:cNvPr id="8" name="Group 3">
            <a:extLst>
              <a:ext uri="{FF2B5EF4-FFF2-40B4-BE49-F238E27FC236}">
                <a16:creationId xmlns:a16="http://schemas.microsoft.com/office/drawing/2014/main" id="{B4AF71D1-6E0C-4D88-ACD4-3EF64EF9074A}"/>
              </a:ext>
            </a:extLst>
          </p:cNvPr>
          <p:cNvGrpSpPr>
            <a:grpSpLocks/>
          </p:cNvGrpSpPr>
          <p:nvPr/>
        </p:nvGrpSpPr>
        <p:grpSpPr bwMode="auto">
          <a:xfrm>
            <a:off x="2914054" y="708195"/>
            <a:ext cx="3315892" cy="4323421"/>
            <a:chOff x="2895600" y="801960"/>
            <a:chExt cx="2134367" cy="5846912"/>
          </a:xfrm>
        </p:grpSpPr>
        <p:sp>
          <p:nvSpPr>
            <p:cNvPr id="9" name="Flowchart: Alternate Process 8">
              <a:extLst>
                <a:ext uri="{FF2B5EF4-FFF2-40B4-BE49-F238E27FC236}">
                  <a16:creationId xmlns:a16="http://schemas.microsoft.com/office/drawing/2014/main" id="{F7A69173-65A1-4CB8-8743-271776F67F43}"/>
                </a:ext>
              </a:extLst>
            </p:cNvPr>
            <p:cNvSpPr/>
            <p:nvPr/>
          </p:nvSpPr>
          <p:spPr>
            <a:xfrm>
              <a:off x="2895600" y="801960"/>
              <a:ext cx="2133600" cy="685800"/>
            </a:xfrm>
            <a:prstGeom prst="flowChartAlternateProcess">
              <a:avLst/>
            </a:prstGeom>
            <a:gradFill>
              <a:gsLst>
                <a:gs pos="0">
                  <a:srgbClr val="6EA6FF"/>
                </a:gs>
                <a:gs pos="100000">
                  <a:srgbClr val="83D1F5"/>
                </a:gs>
              </a:gsLst>
            </a:gradFill>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US" sz="1300" dirty="0"/>
                <a:t>Create Project</a:t>
              </a:r>
            </a:p>
          </p:txBody>
        </p:sp>
        <p:sp>
          <p:nvSpPr>
            <p:cNvPr id="10" name="Flowchart: Process 9">
              <a:extLst>
                <a:ext uri="{FF2B5EF4-FFF2-40B4-BE49-F238E27FC236}">
                  <a16:creationId xmlns:a16="http://schemas.microsoft.com/office/drawing/2014/main" id="{1710E91F-5027-4454-9497-976871E3CA8B}"/>
                </a:ext>
              </a:extLst>
            </p:cNvPr>
            <p:cNvSpPr/>
            <p:nvPr/>
          </p:nvSpPr>
          <p:spPr>
            <a:xfrm>
              <a:off x="2895600" y="1730910"/>
              <a:ext cx="2133600" cy="685800"/>
            </a:xfrm>
            <a:prstGeom prst="flowChartProcess">
              <a:avLst/>
            </a:prstGeom>
            <a:gradFill>
              <a:gsLst>
                <a:gs pos="0">
                  <a:srgbClr val="6EA6FF"/>
                </a:gs>
                <a:gs pos="100000">
                  <a:srgbClr val="83D1F5"/>
                </a:gs>
                <a:gs pos="100000">
                  <a:schemeClr val="accent6">
                    <a:shade val="94000"/>
                    <a:satMod val="135000"/>
                  </a:schemeClr>
                </a:gs>
              </a:gsLst>
            </a:gradFill>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US" sz="1300" dirty="0"/>
                <a:t>Create a Draft, add Integration, and </a:t>
              </a:r>
            </a:p>
            <a:p>
              <a:pPr algn="ctr">
                <a:defRPr/>
              </a:pPr>
              <a:r>
                <a:rPr lang="en-US" sz="1300" dirty="0"/>
                <a:t>Map the Fields</a:t>
              </a:r>
            </a:p>
          </p:txBody>
        </p:sp>
        <p:sp>
          <p:nvSpPr>
            <p:cNvPr id="11" name="Flowchart: Process 10">
              <a:extLst>
                <a:ext uri="{FF2B5EF4-FFF2-40B4-BE49-F238E27FC236}">
                  <a16:creationId xmlns:a16="http://schemas.microsoft.com/office/drawing/2014/main" id="{3175FBC4-EDEC-4E56-9EA4-F3696C3379DA}"/>
                </a:ext>
              </a:extLst>
            </p:cNvPr>
            <p:cNvSpPr/>
            <p:nvPr/>
          </p:nvSpPr>
          <p:spPr>
            <a:xfrm>
              <a:off x="2896367" y="2674452"/>
              <a:ext cx="2133600" cy="685800"/>
            </a:xfrm>
            <a:prstGeom prst="flowChartProcess">
              <a:avLst/>
            </a:prstGeom>
            <a:gradFill>
              <a:gsLst>
                <a:gs pos="0">
                  <a:srgbClr val="6EA6FF"/>
                </a:gs>
                <a:gs pos="100000">
                  <a:srgbClr val="83D1F5"/>
                </a:gs>
                <a:gs pos="100000">
                  <a:schemeClr val="accent6">
                    <a:shade val="94000"/>
                    <a:satMod val="135000"/>
                  </a:schemeClr>
                </a:gs>
              </a:gsLst>
            </a:gradFill>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US" sz="1300" dirty="0"/>
                <a:t>Save the Draft and </a:t>
              </a:r>
            </a:p>
            <a:p>
              <a:pPr algn="ctr">
                <a:defRPr/>
              </a:pPr>
              <a:r>
                <a:rPr lang="en-US" sz="1300" dirty="0"/>
                <a:t>Make Version</a:t>
              </a:r>
            </a:p>
          </p:txBody>
        </p:sp>
        <p:sp>
          <p:nvSpPr>
            <p:cNvPr id="12" name="Flowchart: Process 11">
              <a:extLst>
                <a:ext uri="{FF2B5EF4-FFF2-40B4-BE49-F238E27FC236}">
                  <a16:creationId xmlns:a16="http://schemas.microsoft.com/office/drawing/2014/main" id="{F44BB8D3-F1B5-40AF-81B8-4073CAFA4F76}"/>
                </a:ext>
              </a:extLst>
            </p:cNvPr>
            <p:cNvSpPr/>
            <p:nvPr/>
          </p:nvSpPr>
          <p:spPr>
            <a:xfrm>
              <a:off x="2895600" y="3585663"/>
              <a:ext cx="2133600" cy="838200"/>
            </a:xfrm>
            <a:prstGeom prst="flowChartProcess">
              <a:avLst/>
            </a:prstGeom>
            <a:gradFill>
              <a:gsLst>
                <a:gs pos="0">
                  <a:srgbClr val="6EA6FF"/>
                </a:gs>
                <a:gs pos="100000">
                  <a:srgbClr val="83D1F5"/>
                </a:gs>
                <a:gs pos="100000">
                  <a:schemeClr val="accent6">
                    <a:shade val="94000"/>
                    <a:satMod val="135000"/>
                  </a:schemeClr>
                </a:gs>
              </a:gsLst>
            </a:gradFill>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US" sz="1300" dirty="0"/>
                <a:t>Configure (activate) the </a:t>
              </a:r>
            </a:p>
            <a:p>
              <a:pPr algn="ctr">
                <a:defRPr/>
              </a:pPr>
              <a:r>
                <a:rPr lang="en-US" sz="1300" dirty="0"/>
                <a:t>Integration(s) in </a:t>
              </a:r>
              <a:r>
                <a:rPr lang="en-US" sz="1300" b="1" dirty="0">
                  <a:solidFill>
                    <a:schemeClr val="tx1"/>
                  </a:solidFill>
                </a:rPr>
                <a:t>Staging</a:t>
              </a:r>
              <a:r>
                <a:rPr lang="en-US" sz="1300" dirty="0">
                  <a:solidFill>
                    <a:srgbClr val="00B050"/>
                  </a:solidFill>
                </a:rPr>
                <a:t> </a:t>
              </a:r>
              <a:r>
                <a:rPr lang="en-US" sz="1300" dirty="0"/>
                <a:t>and test</a:t>
              </a:r>
            </a:p>
          </p:txBody>
        </p:sp>
        <p:sp>
          <p:nvSpPr>
            <p:cNvPr id="13" name="Flowchart: Process 12">
              <a:extLst>
                <a:ext uri="{FF2B5EF4-FFF2-40B4-BE49-F238E27FC236}">
                  <a16:creationId xmlns:a16="http://schemas.microsoft.com/office/drawing/2014/main" id="{D531D633-D18B-460B-8A4D-E79F29C56D92}"/>
                </a:ext>
              </a:extLst>
            </p:cNvPr>
            <p:cNvSpPr/>
            <p:nvPr/>
          </p:nvSpPr>
          <p:spPr>
            <a:xfrm>
              <a:off x="2895600" y="4665133"/>
              <a:ext cx="2133600" cy="838200"/>
            </a:xfrm>
            <a:prstGeom prst="flowChartProcess">
              <a:avLst/>
            </a:prstGeom>
            <a:gradFill>
              <a:gsLst>
                <a:gs pos="0">
                  <a:srgbClr val="6EA6FF"/>
                </a:gs>
                <a:gs pos="100000">
                  <a:srgbClr val="83D1F5"/>
                </a:gs>
                <a:gs pos="100000">
                  <a:schemeClr val="accent6">
                    <a:shade val="94000"/>
                    <a:satMod val="135000"/>
                  </a:schemeClr>
                </a:gs>
              </a:gsLst>
            </a:gradFill>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US" sz="1300" dirty="0"/>
                <a:t>Publish the </a:t>
              </a:r>
            </a:p>
            <a:p>
              <a:pPr algn="ctr">
                <a:defRPr/>
              </a:pPr>
              <a:r>
                <a:rPr lang="en-US" sz="1300" dirty="0"/>
                <a:t>Integration(s) to </a:t>
              </a:r>
              <a:r>
                <a:rPr lang="en-US" sz="1300" b="1" dirty="0">
                  <a:solidFill>
                    <a:schemeClr val="tx1"/>
                  </a:solidFill>
                </a:rPr>
                <a:t>Production</a:t>
              </a:r>
            </a:p>
          </p:txBody>
        </p:sp>
        <p:sp>
          <p:nvSpPr>
            <p:cNvPr id="14" name="Flowchart: Alternate Process 13">
              <a:extLst>
                <a:ext uri="{FF2B5EF4-FFF2-40B4-BE49-F238E27FC236}">
                  <a16:creationId xmlns:a16="http://schemas.microsoft.com/office/drawing/2014/main" id="{A6D0F2DC-9C63-4408-88E5-F0C9BA799A1A}"/>
                </a:ext>
              </a:extLst>
            </p:cNvPr>
            <p:cNvSpPr/>
            <p:nvPr/>
          </p:nvSpPr>
          <p:spPr>
            <a:xfrm>
              <a:off x="2895600" y="5734473"/>
              <a:ext cx="2133600" cy="914399"/>
            </a:xfrm>
            <a:prstGeom prst="flowChartAlternateProcess">
              <a:avLst/>
            </a:prstGeom>
            <a:gradFill>
              <a:gsLst>
                <a:gs pos="0">
                  <a:srgbClr val="6EA6FF"/>
                </a:gs>
                <a:gs pos="100000">
                  <a:srgbClr val="83D1F5"/>
                </a:gs>
                <a:gs pos="100000">
                  <a:schemeClr val="accent6">
                    <a:shade val="94000"/>
                    <a:satMod val="135000"/>
                  </a:schemeClr>
                </a:gs>
              </a:gsLst>
            </a:gradFill>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US" sz="1300" dirty="0"/>
                <a:t>Configure (activate) the </a:t>
              </a:r>
            </a:p>
            <a:p>
              <a:pPr algn="ctr">
                <a:defRPr/>
              </a:pPr>
              <a:r>
                <a:rPr lang="en-US" sz="1300" dirty="0"/>
                <a:t>Integration(s) in </a:t>
              </a:r>
              <a:r>
                <a:rPr lang="en-US" sz="1300" b="1" dirty="0">
                  <a:solidFill>
                    <a:schemeClr val="tx1"/>
                  </a:solidFill>
                </a:rPr>
                <a:t>Production</a:t>
              </a:r>
            </a:p>
          </p:txBody>
        </p:sp>
        <p:cxnSp>
          <p:nvCxnSpPr>
            <p:cNvPr id="15" name="Straight Arrow Connector 14">
              <a:extLst>
                <a:ext uri="{FF2B5EF4-FFF2-40B4-BE49-F238E27FC236}">
                  <a16:creationId xmlns:a16="http://schemas.microsoft.com/office/drawing/2014/main" id="{FCCDC287-116C-432C-93DE-29FEA1B20050}"/>
                </a:ext>
              </a:extLst>
            </p:cNvPr>
            <p:cNvCxnSpPr>
              <a:cxnSpLocks/>
              <a:stCxn id="9" idx="2"/>
            </p:cNvCxnSpPr>
            <p:nvPr/>
          </p:nvCxnSpPr>
          <p:spPr>
            <a:xfrm flipH="1">
              <a:off x="3961633" y="1487760"/>
              <a:ext cx="767" cy="243150"/>
            </a:xfrm>
            <a:prstGeom prst="straightConnector1">
              <a:avLst/>
            </a:prstGeom>
            <a:ln>
              <a:solidFill>
                <a:srgbClr val="0530AD"/>
              </a:solidFill>
              <a:tailEnd type="arrow"/>
            </a:ln>
          </p:spPr>
          <p:style>
            <a:lnRef idx="2">
              <a:schemeClr val="accent4"/>
            </a:lnRef>
            <a:fillRef idx="0">
              <a:schemeClr val="accent4"/>
            </a:fillRef>
            <a:effectRef idx="1">
              <a:schemeClr val="accent4"/>
            </a:effectRef>
            <a:fontRef idx="minor">
              <a:schemeClr val="tx1"/>
            </a:fontRef>
          </p:style>
        </p:cxnSp>
        <p:cxnSp>
          <p:nvCxnSpPr>
            <p:cNvPr id="16" name="Straight Arrow Connector 15">
              <a:extLst>
                <a:ext uri="{FF2B5EF4-FFF2-40B4-BE49-F238E27FC236}">
                  <a16:creationId xmlns:a16="http://schemas.microsoft.com/office/drawing/2014/main" id="{931C7008-6B58-45E7-9F69-1AD181D9EFB9}"/>
                </a:ext>
              </a:extLst>
            </p:cNvPr>
            <p:cNvCxnSpPr/>
            <p:nvPr/>
          </p:nvCxnSpPr>
          <p:spPr>
            <a:xfrm rot="5400000">
              <a:off x="3847311" y="2548924"/>
              <a:ext cx="228644" cy="1533"/>
            </a:xfrm>
            <a:prstGeom prst="straightConnector1">
              <a:avLst/>
            </a:prstGeom>
            <a:ln>
              <a:solidFill>
                <a:srgbClr val="0530AD"/>
              </a:solidFill>
              <a:tailEnd type="arrow"/>
            </a:ln>
          </p:spPr>
          <p:style>
            <a:lnRef idx="2">
              <a:schemeClr val="accent4"/>
            </a:lnRef>
            <a:fillRef idx="0">
              <a:schemeClr val="accent4"/>
            </a:fillRef>
            <a:effectRef idx="1">
              <a:schemeClr val="accent4"/>
            </a:effectRef>
            <a:fontRef idx="minor">
              <a:schemeClr val="tx1"/>
            </a:fontRef>
          </p:style>
        </p:cxnSp>
        <p:cxnSp>
          <p:nvCxnSpPr>
            <p:cNvPr id="17" name="Straight Arrow Connector 16">
              <a:extLst>
                <a:ext uri="{FF2B5EF4-FFF2-40B4-BE49-F238E27FC236}">
                  <a16:creationId xmlns:a16="http://schemas.microsoft.com/office/drawing/2014/main" id="{197E74FC-0C56-4E71-A41C-2F6380A4ABDE}"/>
                </a:ext>
              </a:extLst>
            </p:cNvPr>
            <p:cNvCxnSpPr>
              <a:cxnSpLocks/>
              <a:stCxn id="11" idx="2"/>
            </p:cNvCxnSpPr>
            <p:nvPr/>
          </p:nvCxnSpPr>
          <p:spPr>
            <a:xfrm>
              <a:off x="3963167" y="3360252"/>
              <a:ext cx="1" cy="207719"/>
            </a:xfrm>
            <a:prstGeom prst="straightConnector1">
              <a:avLst/>
            </a:prstGeom>
            <a:ln>
              <a:solidFill>
                <a:srgbClr val="0530AD"/>
              </a:solidFill>
              <a:tailEnd type="arrow"/>
            </a:ln>
          </p:spPr>
          <p:style>
            <a:lnRef idx="2">
              <a:schemeClr val="accent4"/>
            </a:lnRef>
            <a:fillRef idx="0">
              <a:schemeClr val="accent4"/>
            </a:fillRef>
            <a:effectRef idx="1">
              <a:schemeClr val="accent4"/>
            </a:effectRef>
            <a:fontRef idx="minor">
              <a:schemeClr val="tx1"/>
            </a:fontRef>
          </p:style>
        </p:cxnSp>
        <p:cxnSp>
          <p:nvCxnSpPr>
            <p:cNvPr id="18" name="Straight Arrow Connector 17">
              <a:extLst>
                <a:ext uri="{FF2B5EF4-FFF2-40B4-BE49-F238E27FC236}">
                  <a16:creationId xmlns:a16="http://schemas.microsoft.com/office/drawing/2014/main" id="{04C3FBB6-A68D-41F7-87A1-FD4C70F64D12}"/>
                </a:ext>
              </a:extLst>
            </p:cNvPr>
            <p:cNvCxnSpPr>
              <a:cxnSpLocks/>
              <a:stCxn id="13" idx="2"/>
              <a:endCxn id="14" idx="0"/>
            </p:cNvCxnSpPr>
            <p:nvPr/>
          </p:nvCxnSpPr>
          <p:spPr>
            <a:xfrm>
              <a:off x="3962400" y="5503334"/>
              <a:ext cx="0" cy="231139"/>
            </a:xfrm>
            <a:prstGeom prst="straightConnector1">
              <a:avLst/>
            </a:prstGeom>
            <a:ln>
              <a:solidFill>
                <a:srgbClr val="0530AD"/>
              </a:solidFill>
              <a:tailEnd type="arrow"/>
            </a:ln>
          </p:spPr>
          <p:style>
            <a:lnRef idx="2">
              <a:schemeClr val="accent4"/>
            </a:lnRef>
            <a:fillRef idx="0">
              <a:schemeClr val="accent4"/>
            </a:fillRef>
            <a:effectRef idx="1">
              <a:schemeClr val="accent4"/>
            </a:effectRef>
            <a:fontRef idx="minor">
              <a:schemeClr val="tx1"/>
            </a:fontRef>
          </p:style>
        </p:cxnSp>
      </p:grpSp>
      <p:cxnSp>
        <p:nvCxnSpPr>
          <p:cNvPr id="19" name="Straight Arrow Connector 18">
            <a:extLst>
              <a:ext uri="{FF2B5EF4-FFF2-40B4-BE49-F238E27FC236}">
                <a16:creationId xmlns:a16="http://schemas.microsoft.com/office/drawing/2014/main" id="{69E13AAA-451B-4467-BFBF-36BBECC3DC3B}"/>
              </a:ext>
            </a:extLst>
          </p:cNvPr>
          <p:cNvCxnSpPr>
            <a:cxnSpLocks/>
          </p:cNvCxnSpPr>
          <p:nvPr/>
        </p:nvCxnSpPr>
        <p:spPr bwMode="auto">
          <a:xfrm>
            <a:off x="4572598" y="3392812"/>
            <a:ext cx="2" cy="153595"/>
          </a:xfrm>
          <a:prstGeom prst="straightConnector1">
            <a:avLst/>
          </a:prstGeom>
          <a:ln>
            <a:solidFill>
              <a:srgbClr val="0530AD"/>
            </a:solidFill>
            <a:tailEnd type="arrow"/>
          </a:ln>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13607272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Services Offered vs. Self-Service</a:t>
            </a:r>
          </a:p>
        </p:txBody>
      </p:sp>
      <p:sp>
        <p:nvSpPr>
          <p:cNvPr id="3" name="Content Placeholder 2"/>
          <p:cNvSpPr>
            <a:spLocks noGrp="1"/>
          </p:cNvSpPr>
          <p:nvPr>
            <p:ph idx="1"/>
          </p:nvPr>
        </p:nvSpPr>
        <p:spPr>
          <a:xfrm>
            <a:off x="377505" y="870154"/>
            <a:ext cx="8658035" cy="3999502"/>
          </a:xfrm>
        </p:spPr>
        <p:txBody>
          <a:bodyPr>
            <a:normAutofit/>
          </a:bodyPr>
          <a:lstStyle/>
          <a:p>
            <a:pPr>
              <a:spcBef>
                <a:spcPts val="1200"/>
              </a:spcBef>
            </a:pPr>
            <a:r>
              <a:rPr lang="en-US" sz="1600" b="1" dirty="0">
                <a:solidFill>
                  <a:schemeClr val="tx1"/>
                </a:solidFill>
                <a:latin typeface="IBM Plex Sans" panose="020B0503050000000000" pitchFamily="34" charset="0"/>
              </a:rPr>
              <a:t>Mapping Tool – Real time Data Integration</a:t>
            </a:r>
          </a:p>
          <a:p>
            <a:pPr>
              <a:spcBef>
                <a:spcPts val="1200"/>
              </a:spcBef>
            </a:pPr>
            <a:r>
              <a:rPr lang="en-US" sz="1600" i="1" dirty="0">
                <a:solidFill>
                  <a:schemeClr val="tx1"/>
                </a:solidFill>
                <a:latin typeface="IBM Plex Sans" panose="020B0503050000000000" pitchFamily="34" charset="0"/>
              </a:rPr>
              <a:t>Tools &gt; Integrations &gt; Mapping Tool</a:t>
            </a:r>
          </a:p>
          <a:p>
            <a:pPr marL="285750" indent="-285750">
              <a:spcBef>
                <a:spcPts val="1200"/>
              </a:spcBef>
              <a:buFont typeface="Arial" panose="020B0604020202020204" pitchFamily="34" charset="0"/>
              <a:buChar char="•"/>
            </a:pPr>
            <a:r>
              <a:rPr lang="en-US" sz="1600" dirty="0">
                <a:solidFill>
                  <a:schemeClr val="tx1"/>
                </a:solidFill>
                <a:latin typeface="IBM Plex Sans" panose="020B0503050000000000" pitchFamily="34" charset="0"/>
              </a:rPr>
              <a:t>Create a Project</a:t>
            </a:r>
          </a:p>
          <a:p>
            <a:pPr marL="285750" indent="-285750">
              <a:spcBef>
                <a:spcPts val="1200"/>
              </a:spcBef>
              <a:buFont typeface="Arial" panose="020B0604020202020204" pitchFamily="34" charset="0"/>
              <a:buChar char="•"/>
            </a:pPr>
            <a:r>
              <a:rPr lang="en-US" sz="1600" dirty="0">
                <a:solidFill>
                  <a:schemeClr val="tx1"/>
                </a:solidFill>
                <a:latin typeface="IBM Plex Sans" panose="020B0503050000000000" pitchFamily="34" charset="0"/>
              </a:rPr>
              <a:t>Add Candidate Export Integration</a:t>
            </a:r>
          </a:p>
          <a:p>
            <a:pPr marL="285750" indent="-285750">
              <a:spcBef>
                <a:spcPts val="1200"/>
              </a:spcBef>
              <a:buFont typeface="Arial" panose="020B0604020202020204" pitchFamily="34" charset="0"/>
              <a:buChar char="•"/>
            </a:pPr>
            <a:r>
              <a:rPr lang="en-US" sz="1600" dirty="0">
                <a:solidFill>
                  <a:schemeClr val="tx1"/>
                </a:solidFill>
                <a:latin typeface="IBM Plex Sans" panose="020B0503050000000000" pitchFamily="34" charset="0"/>
              </a:rPr>
              <a:t>Receive End-point URL from Client (Export Only) &amp; Set-up properties </a:t>
            </a:r>
          </a:p>
          <a:p>
            <a:pPr marL="285750" indent="-285750">
              <a:spcBef>
                <a:spcPts val="1200"/>
              </a:spcBef>
              <a:buFont typeface="Arial" panose="020B0604020202020204" pitchFamily="34" charset="0"/>
              <a:buChar char="•"/>
            </a:pPr>
            <a:r>
              <a:rPr lang="en-US" sz="1600" dirty="0">
                <a:solidFill>
                  <a:schemeClr val="tx1"/>
                </a:solidFill>
                <a:latin typeface="IBM Plex Sans" panose="020B0503050000000000" pitchFamily="34" charset="0"/>
              </a:rPr>
              <a:t>Map Required Fields</a:t>
            </a:r>
          </a:p>
          <a:p>
            <a:pPr marL="285750" indent="-285750">
              <a:spcBef>
                <a:spcPts val="1200"/>
              </a:spcBef>
              <a:buFont typeface="Arial" panose="020B0604020202020204" pitchFamily="34" charset="0"/>
              <a:buChar char="•"/>
            </a:pPr>
            <a:r>
              <a:rPr lang="en-US" sz="1600" dirty="0">
                <a:solidFill>
                  <a:schemeClr val="tx1"/>
                </a:solidFill>
                <a:latin typeface="IBM Plex Sans" panose="020B0503050000000000" pitchFamily="34" charset="0"/>
              </a:rPr>
              <a:t>Create Version</a:t>
            </a:r>
          </a:p>
          <a:p>
            <a:pPr marL="285750" indent="-285750">
              <a:spcBef>
                <a:spcPts val="1200"/>
              </a:spcBef>
              <a:buFont typeface="Arial" panose="020B0604020202020204" pitchFamily="34" charset="0"/>
              <a:buChar char="•"/>
            </a:pPr>
            <a:r>
              <a:rPr lang="en-US" sz="1600" dirty="0">
                <a:solidFill>
                  <a:schemeClr val="tx1"/>
                </a:solidFill>
                <a:latin typeface="IBM Plex Sans" panose="020B0503050000000000" pitchFamily="34" charset="0"/>
              </a:rPr>
              <a:t>Configure Integration in Staging and Test</a:t>
            </a:r>
          </a:p>
          <a:p>
            <a:pPr marL="285750" indent="-285750">
              <a:spcBef>
                <a:spcPts val="1200"/>
              </a:spcBef>
              <a:buFont typeface="Arial" panose="020B0604020202020204" pitchFamily="34" charset="0"/>
              <a:buChar char="•"/>
            </a:pPr>
            <a:r>
              <a:rPr lang="en-US" sz="1600" dirty="0">
                <a:solidFill>
                  <a:schemeClr val="tx1"/>
                </a:solidFill>
                <a:latin typeface="IBM Plex Sans" panose="020B0503050000000000" pitchFamily="34" charset="0"/>
              </a:rPr>
              <a:t>Publish Integration in Production</a:t>
            </a:r>
          </a:p>
          <a:p>
            <a:pPr marL="285750" indent="-285750">
              <a:spcBef>
                <a:spcPts val="0"/>
              </a:spcBef>
              <a:buFont typeface="Arial" panose="020B0604020202020204" pitchFamily="34" charset="0"/>
              <a:buChar char="•"/>
            </a:pPr>
            <a:endParaRPr lang="en-US" sz="1800" dirty="0">
              <a:solidFill>
                <a:schemeClr val="tx1"/>
              </a:solidFill>
            </a:endParaRPr>
          </a:p>
          <a:p>
            <a:pPr marL="285750" indent="-285750">
              <a:spcBef>
                <a:spcPts val="0"/>
              </a:spcBef>
              <a:buFont typeface="Arial" panose="020B0604020202020204" pitchFamily="34" charset="0"/>
              <a:buChar char="•"/>
            </a:pPr>
            <a:endParaRPr lang="en-US" sz="1800" dirty="0">
              <a:solidFill>
                <a:schemeClr val="tx1"/>
              </a:solidFill>
            </a:endParaRPr>
          </a:p>
          <a:p>
            <a:pPr marL="285750" indent="-285750">
              <a:spcBef>
                <a:spcPts val="0"/>
              </a:spcBef>
              <a:buFont typeface="Arial" panose="020B0604020202020204" pitchFamily="34" charset="0"/>
              <a:buChar char="•"/>
            </a:pPr>
            <a:endParaRPr lang="en-US" sz="1800" dirty="0">
              <a:solidFill>
                <a:schemeClr val="tx1"/>
              </a:solidFill>
            </a:endParaRPr>
          </a:p>
          <a:p>
            <a:pPr>
              <a:spcBef>
                <a:spcPts val="0"/>
              </a:spcBef>
            </a:pPr>
            <a:endParaRPr lang="en-US" sz="1800" dirty="0">
              <a:solidFill>
                <a:schemeClr val="tx1"/>
              </a:solidFill>
            </a:endParaRPr>
          </a:p>
          <a:p>
            <a:pPr lvl="3">
              <a:spcBef>
                <a:spcPts val="0"/>
              </a:spcBef>
            </a:pPr>
            <a:endParaRPr lang="en-US" sz="1600" dirty="0">
              <a:solidFill>
                <a:schemeClr val="tx1"/>
              </a:solidFill>
              <a:latin typeface="IBM Plex Sans" panose="020B0503050000000000" pitchFamily="34" charset="0"/>
            </a:endParaRPr>
          </a:p>
          <a:p>
            <a:pPr>
              <a:spcBef>
                <a:spcPts val="0"/>
              </a:spcBef>
            </a:pPr>
            <a:endParaRPr lang="en-US" sz="18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17410661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176400" y="2335337"/>
            <a:ext cx="6700204"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Mapping Tool – Candidate Export Integration</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5869833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latin typeface="IBM Plex Sans" panose="020B0503050000000000" pitchFamily="34" charset="0"/>
              </a:rPr>
              <a:t>Create Project</a:t>
            </a:r>
          </a:p>
        </p:txBody>
      </p:sp>
      <p:sp>
        <p:nvSpPr>
          <p:cNvPr id="3" name="Content Placeholder 2"/>
          <p:cNvSpPr>
            <a:spLocks noGrp="1"/>
          </p:cNvSpPr>
          <p:nvPr>
            <p:ph idx="1"/>
          </p:nvPr>
        </p:nvSpPr>
        <p:spPr>
          <a:xfrm>
            <a:off x="102150" y="870153"/>
            <a:ext cx="8920406" cy="3864879"/>
          </a:xfrm>
        </p:spPr>
        <p:txBody>
          <a:bodyPr>
            <a:normAutofit/>
          </a:bodyPr>
          <a:lstStyle/>
          <a:p>
            <a:pPr>
              <a:spcBef>
                <a:spcPts val="0"/>
              </a:spcBef>
            </a:pPr>
            <a:r>
              <a:rPr lang="en-US" dirty="0">
                <a:solidFill>
                  <a:schemeClr val="tx1"/>
                </a:solidFill>
                <a:latin typeface="IBM Plex Sans" panose="020B0503050000000000" pitchFamily="34" charset="0"/>
              </a:rPr>
              <a:t>Tools &gt; Integrations &gt; Mapping Tool</a:t>
            </a:r>
          </a:p>
        </p:txBody>
      </p:sp>
      <p:pic>
        <p:nvPicPr>
          <p:cNvPr id="4" name="Picture 3">
            <a:extLst>
              <a:ext uri="{FF2B5EF4-FFF2-40B4-BE49-F238E27FC236}">
                <a16:creationId xmlns:a16="http://schemas.microsoft.com/office/drawing/2014/main" id="{D28BF296-38D2-45A4-875E-CEA7314CBF0B}"/>
              </a:ext>
            </a:extLst>
          </p:cNvPr>
          <p:cNvPicPr/>
          <p:nvPr/>
        </p:nvPicPr>
        <p:blipFill>
          <a:blip r:embed="rId2"/>
          <a:stretch>
            <a:fillRect/>
          </a:stretch>
        </p:blipFill>
        <p:spPr>
          <a:xfrm>
            <a:off x="557212" y="1326615"/>
            <a:ext cx="2222500" cy="2951956"/>
          </a:xfrm>
          <a:prstGeom prst="rect">
            <a:avLst/>
          </a:prstGeom>
          <a:ln>
            <a:solidFill>
              <a:srgbClr val="0070C0"/>
            </a:solidFill>
          </a:ln>
        </p:spPr>
      </p:pic>
      <p:pic>
        <p:nvPicPr>
          <p:cNvPr id="5" name="Picture 4">
            <a:extLst>
              <a:ext uri="{FF2B5EF4-FFF2-40B4-BE49-F238E27FC236}">
                <a16:creationId xmlns:a16="http://schemas.microsoft.com/office/drawing/2014/main" id="{D4CD54C7-B099-41C9-B0B4-C4ACA1D261CA}"/>
              </a:ext>
            </a:extLst>
          </p:cNvPr>
          <p:cNvPicPr/>
          <p:nvPr/>
        </p:nvPicPr>
        <p:blipFill>
          <a:blip r:embed="rId3"/>
          <a:stretch>
            <a:fillRect/>
          </a:stretch>
        </p:blipFill>
        <p:spPr>
          <a:xfrm>
            <a:off x="3886199" y="607219"/>
            <a:ext cx="3228973" cy="4127813"/>
          </a:xfrm>
          <a:prstGeom prst="rect">
            <a:avLst/>
          </a:prstGeom>
          <a:ln>
            <a:solidFill>
              <a:srgbClr val="0070C0"/>
            </a:solidFill>
          </a:ln>
        </p:spPr>
      </p:pic>
      <p:sp>
        <p:nvSpPr>
          <p:cNvPr id="7" name="Rectangle 6">
            <a:extLst>
              <a:ext uri="{FF2B5EF4-FFF2-40B4-BE49-F238E27FC236}">
                <a16:creationId xmlns:a16="http://schemas.microsoft.com/office/drawing/2014/main" id="{BB116502-4E94-48BB-90D1-D1F06EC795EB}"/>
              </a:ext>
            </a:extLst>
          </p:cNvPr>
          <p:cNvSpPr/>
          <p:nvPr/>
        </p:nvSpPr>
        <p:spPr>
          <a:xfrm>
            <a:off x="5358984" y="4472098"/>
            <a:ext cx="442210" cy="262934"/>
          </a:xfrm>
          <a:prstGeom prst="rect">
            <a:avLst/>
          </a:prstGeom>
          <a:ln w="22225">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8" name="Arrow: Right 7">
            <a:extLst>
              <a:ext uri="{FF2B5EF4-FFF2-40B4-BE49-F238E27FC236}">
                <a16:creationId xmlns:a16="http://schemas.microsoft.com/office/drawing/2014/main" id="{7A9E833E-D169-449F-A38F-86A221A0ACDE}"/>
              </a:ext>
            </a:extLst>
          </p:cNvPr>
          <p:cNvSpPr/>
          <p:nvPr/>
        </p:nvSpPr>
        <p:spPr>
          <a:xfrm>
            <a:off x="3035508" y="2863120"/>
            <a:ext cx="682053" cy="322289"/>
          </a:xfrm>
          <a:prstGeom prst="rightArrow">
            <a:avLst/>
          </a:prstGeom>
          <a:solidFill>
            <a:srgbClr val="0070C0"/>
          </a:solidFill>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9972024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Autofit/>
          </a:bodyPr>
          <a:lstStyle/>
          <a:p>
            <a:pPr>
              <a:defRPr/>
            </a:pPr>
            <a:r>
              <a:rPr lang="en-US" dirty="0">
                <a:latin typeface="+mj-lt"/>
              </a:rPr>
              <a:t>Create Project</a:t>
            </a:r>
          </a:p>
        </p:txBody>
      </p:sp>
      <p:sp>
        <p:nvSpPr>
          <p:cNvPr id="3" name="Content Placeholder 2"/>
          <p:cNvSpPr>
            <a:spLocks noGrp="1"/>
          </p:cNvSpPr>
          <p:nvPr>
            <p:ph idx="1"/>
          </p:nvPr>
        </p:nvSpPr>
        <p:spPr>
          <a:xfrm>
            <a:off x="102150" y="870153"/>
            <a:ext cx="8920406" cy="3864879"/>
          </a:xfrm>
        </p:spPr>
        <p:txBody>
          <a:bodyPr>
            <a:normAutofit/>
          </a:bodyPr>
          <a:lstStyle/>
          <a:p>
            <a:pPr>
              <a:spcBef>
                <a:spcPts val="600"/>
              </a:spcBef>
            </a:pPr>
            <a:r>
              <a:rPr lang="en-US" sz="1600" dirty="0">
                <a:solidFill>
                  <a:schemeClr val="tx1"/>
                </a:solidFill>
                <a:latin typeface="IBM Plex Sans" panose="020B0503050000000000" pitchFamily="34" charset="0"/>
              </a:rPr>
              <a:t>Enter Project Details</a:t>
            </a:r>
            <a:endParaRPr lang="en-US" dirty="0">
              <a:solidFill>
                <a:schemeClr val="tx1"/>
              </a:solidFill>
              <a:latin typeface="+mj-lt"/>
            </a:endParaRPr>
          </a:p>
        </p:txBody>
      </p:sp>
      <p:pic>
        <p:nvPicPr>
          <p:cNvPr id="4" name="Picture 3">
            <a:extLst>
              <a:ext uri="{FF2B5EF4-FFF2-40B4-BE49-F238E27FC236}">
                <a16:creationId xmlns:a16="http://schemas.microsoft.com/office/drawing/2014/main" id="{5A75BE05-065A-4336-BBEF-51B98A47B904}"/>
              </a:ext>
            </a:extLst>
          </p:cNvPr>
          <p:cNvPicPr/>
          <p:nvPr/>
        </p:nvPicPr>
        <p:blipFill>
          <a:blip r:embed="rId2"/>
          <a:stretch>
            <a:fillRect/>
          </a:stretch>
        </p:blipFill>
        <p:spPr>
          <a:xfrm>
            <a:off x="2403892" y="1253193"/>
            <a:ext cx="3676650" cy="3098800"/>
          </a:xfrm>
          <a:prstGeom prst="rect">
            <a:avLst/>
          </a:prstGeom>
          <a:solidFill>
            <a:schemeClr val="tx2"/>
          </a:solidFill>
          <a:ln>
            <a:solidFill>
              <a:srgbClr val="0070C0"/>
            </a:solidFill>
          </a:ln>
        </p:spPr>
      </p:pic>
      <p:sp>
        <p:nvSpPr>
          <p:cNvPr id="5" name="Rectangle 4">
            <a:extLst>
              <a:ext uri="{FF2B5EF4-FFF2-40B4-BE49-F238E27FC236}">
                <a16:creationId xmlns:a16="http://schemas.microsoft.com/office/drawing/2014/main" id="{34A0C9FC-B3A1-4F4E-8CE0-50C96CE4F074}"/>
              </a:ext>
            </a:extLst>
          </p:cNvPr>
          <p:cNvSpPr/>
          <p:nvPr/>
        </p:nvSpPr>
        <p:spPr>
          <a:xfrm>
            <a:off x="5179103" y="3702570"/>
            <a:ext cx="524654" cy="187737"/>
          </a:xfrm>
          <a:prstGeom prst="rect">
            <a:avLst/>
          </a:prstGeom>
          <a:ln w="22225">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3923009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latin typeface="IBM Plex Sans" panose="020B0503050000000000" pitchFamily="34" charset="0"/>
              </a:rPr>
              <a:t>Create Project</a:t>
            </a:r>
          </a:p>
        </p:txBody>
      </p:sp>
      <p:sp>
        <p:nvSpPr>
          <p:cNvPr id="3" name="Content Placeholder 2"/>
          <p:cNvSpPr>
            <a:spLocks noGrp="1"/>
          </p:cNvSpPr>
          <p:nvPr>
            <p:ph idx="1"/>
          </p:nvPr>
        </p:nvSpPr>
        <p:spPr>
          <a:xfrm>
            <a:off x="102150" y="870153"/>
            <a:ext cx="8920406" cy="3864879"/>
          </a:xfrm>
        </p:spPr>
        <p:txBody>
          <a:bodyPr>
            <a:normAutofit/>
          </a:bodyPr>
          <a:lstStyle/>
          <a:p>
            <a:pPr>
              <a:spcBef>
                <a:spcPts val="600"/>
              </a:spcBef>
            </a:pPr>
            <a:r>
              <a:rPr lang="en-US" sz="1600" dirty="0">
                <a:solidFill>
                  <a:schemeClr val="tx1"/>
                </a:solidFill>
                <a:latin typeface="IBM Plex Sans" panose="020B0503050000000000" pitchFamily="34" charset="0"/>
              </a:rPr>
              <a:t>Add Properties</a:t>
            </a:r>
            <a:endParaRPr lang="en-US" dirty="0">
              <a:solidFill>
                <a:schemeClr val="tx1"/>
              </a:solidFill>
              <a:latin typeface="+mj-lt"/>
            </a:endParaRPr>
          </a:p>
        </p:txBody>
      </p:sp>
      <p:pic>
        <p:nvPicPr>
          <p:cNvPr id="4" name="Picture 3">
            <a:extLst>
              <a:ext uri="{FF2B5EF4-FFF2-40B4-BE49-F238E27FC236}">
                <a16:creationId xmlns:a16="http://schemas.microsoft.com/office/drawing/2014/main" id="{D48E301E-ABD4-4D01-BBFF-D2FD01A79697}"/>
              </a:ext>
            </a:extLst>
          </p:cNvPr>
          <p:cNvPicPr/>
          <p:nvPr/>
        </p:nvPicPr>
        <p:blipFill>
          <a:blip r:embed="rId2"/>
          <a:stretch>
            <a:fillRect/>
          </a:stretch>
        </p:blipFill>
        <p:spPr>
          <a:xfrm>
            <a:off x="1866900" y="1215092"/>
            <a:ext cx="5410200" cy="3175000"/>
          </a:xfrm>
          <a:prstGeom prst="rect">
            <a:avLst/>
          </a:prstGeom>
          <a:ln>
            <a:solidFill>
              <a:srgbClr val="0070C0"/>
            </a:solidFill>
          </a:ln>
        </p:spPr>
      </p:pic>
    </p:spTree>
    <p:extLst>
      <p:ext uri="{BB962C8B-B14F-4D97-AF65-F5344CB8AC3E}">
        <p14:creationId xmlns:p14="http://schemas.microsoft.com/office/powerpoint/2010/main" val="3190315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latin typeface="IBM Plex Sans" panose="020B0503050000000000" pitchFamily="34" charset="0"/>
              </a:rPr>
              <a:t>Create Project</a:t>
            </a:r>
          </a:p>
        </p:txBody>
      </p:sp>
      <p:sp>
        <p:nvSpPr>
          <p:cNvPr id="3" name="Content Placeholder 2"/>
          <p:cNvSpPr>
            <a:spLocks noGrp="1"/>
          </p:cNvSpPr>
          <p:nvPr>
            <p:ph idx="1"/>
          </p:nvPr>
        </p:nvSpPr>
        <p:spPr>
          <a:xfrm>
            <a:off x="102150" y="870153"/>
            <a:ext cx="8920406" cy="3864879"/>
          </a:xfrm>
        </p:spPr>
        <p:txBody>
          <a:bodyPr>
            <a:normAutofit/>
          </a:bodyPr>
          <a:lstStyle/>
          <a:p>
            <a:pPr>
              <a:spcBef>
                <a:spcPts val="600"/>
              </a:spcBef>
            </a:pPr>
            <a:r>
              <a:rPr lang="en-US" sz="1600" dirty="0">
                <a:solidFill>
                  <a:schemeClr val="tx1"/>
                </a:solidFill>
                <a:latin typeface="IBM Plex Sans" panose="020B0503050000000000" pitchFamily="34" charset="0"/>
              </a:rPr>
              <a:t>Add Properties</a:t>
            </a:r>
            <a:endParaRPr lang="en-US" dirty="0">
              <a:solidFill>
                <a:schemeClr val="tx1"/>
              </a:solidFill>
              <a:latin typeface="+mj-lt"/>
            </a:endParaRPr>
          </a:p>
        </p:txBody>
      </p:sp>
      <p:pic>
        <p:nvPicPr>
          <p:cNvPr id="5" name="Picture 4">
            <a:extLst>
              <a:ext uri="{FF2B5EF4-FFF2-40B4-BE49-F238E27FC236}">
                <a16:creationId xmlns:a16="http://schemas.microsoft.com/office/drawing/2014/main" id="{D944B13D-33AC-4B0B-A32B-A156426584A1}"/>
              </a:ext>
            </a:extLst>
          </p:cNvPr>
          <p:cNvPicPr/>
          <p:nvPr/>
        </p:nvPicPr>
        <p:blipFill>
          <a:blip r:embed="rId2"/>
          <a:stretch>
            <a:fillRect/>
          </a:stretch>
        </p:blipFill>
        <p:spPr>
          <a:xfrm>
            <a:off x="2119874" y="822610"/>
            <a:ext cx="4884958" cy="2785385"/>
          </a:xfrm>
          <a:prstGeom prst="rect">
            <a:avLst/>
          </a:prstGeom>
          <a:solidFill>
            <a:schemeClr val="tx2"/>
          </a:solidFill>
          <a:ln>
            <a:solidFill>
              <a:srgbClr val="0070C0"/>
            </a:solidFill>
          </a:ln>
        </p:spPr>
      </p:pic>
      <p:pic>
        <p:nvPicPr>
          <p:cNvPr id="6" name="Picture 5">
            <a:extLst>
              <a:ext uri="{FF2B5EF4-FFF2-40B4-BE49-F238E27FC236}">
                <a16:creationId xmlns:a16="http://schemas.microsoft.com/office/drawing/2014/main" id="{F7D1F4DB-986B-4059-8048-8D681A927A7C}"/>
              </a:ext>
            </a:extLst>
          </p:cNvPr>
          <p:cNvPicPr/>
          <p:nvPr/>
        </p:nvPicPr>
        <p:blipFill rotWithShape="1">
          <a:blip r:embed="rId3"/>
          <a:srcRect t="57146"/>
          <a:stretch/>
        </p:blipFill>
        <p:spPr>
          <a:xfrm>
            <a:off x="2119874" y="3607995"/>
            <a:ext cx="4884958" cy="1059179"/>
          </a:xfrm>
          <a:prstGeom prst="rect">
            <a:avLst/>
          </a:prstGeom>
          <a:ln>
            <a:solidFill>
              <a:srgbClr val="0070C0"/>
            </a:solidFill>
          </a:ln>
        </p:spPr>
      </p:pic>
    </p:spTree>
    <p:extLst>
      <p:ext uri="{BB962C8B-B14F-4D97-AF65-F5344CB8AC3E}">
        <p14:creationId xmlns:p14="http://schemas.microsoft.com/office/powerpoint/2010/main" val="31879524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latin typeface="IBM Plex Sans" panose="020B0503050000000000" pitchFamily="34" charset="0"/>
              </a:rPr>
              <a:t>Create Project</a:t>
            </a:r>
          </a:p>
        </p:txBody>
      </p:sp>
      <p:sp>
        <p:nvSpPr>
          <p:cNvPr id="3" name="Content Placeholder 2"/>
          <p:cNvSpPr>
            <a:spLocks noGrp="1"/>
          </p:cNvSpPr>
          <p:nvPr>
            <p:ph idx="1"/>
          </p:nvPr>
        </p:nvSpPr>
        <p:spPr>
          <a:xfrm>
            <a:off x="102150" y="786642"/>
            <a:ext cx="8920406" cy="3864879"/>
          </a:xfrm>
        </p:spPr>
        <p:txBody>
          <a:bodyPr>
            <a:normAutofit/>
          </a:bodyPr>
          <a:lstStyle/>
          <a:p>
            <a:pPr>
              <a:spcBef>
                <a:spcPts val="600"/>
              </a:spcBef>
            </a:pPr>
            <a:r>
              <a:rPr lang="en-US" sz="1600" dirty="0">
                <a:solidFill>
                  <a:schemeClr val="tx1"/>
                </a:solidFill>
                <a:latin typeface="IBM Plex Sans" panose="020B0503050000000000" pitchFamily="34" charset="0"/>
              </a:rPr>
              <a:t>Add Properties</a:t>
            </a:r>
            <a:endParaRPr lang="en-US" dirty="0">
              <a:solidFill>
                <a:schemeClr val="tx1"/>
              </a:solidFill>
              <a:latin typeface="+mj-lt"/>
            </a:endParaRPr>
          </a:p>
        </p:txBody>
      </p:sp>
      <p:pic>
        <p:nvPicPr>
          <p:cNvPr id="5" name="Picture 4">
            <a:extLst>
              <a:ext uri="{FF2B5EF4-FFF2-40B4-BE49-F238E27FC236}">
                <a16:creationId xmlns:a16="http://schemas.microsoft.com/office/drawing/2014/main" id="{150FD166-A319-4216-8A0F-88AA0C7E82EC}"/>
              </a:ext>
            </a:extLst>
          </p:cNvPr>
          <p:cNvPicPr/>
          <p:nvPr/>
        </p:nvPicPr>
        <p:blipFill>
          <a:blip r:embed="rId2"/>
          <a:stretch>
            <a:fillRect/>
          </a:stretch>
        </p:blipFill>
        <p:spPr>
          <a:xfrm>
            <a:off x="520890" y="1110530"/>
            <a:ext cx="4451074" cy="2606155"/>
          </a:xfrm>
          <a:prstGeom prst="rect">
            <a:avLst/>
          </a:prstGeom>
          <a:ln>
            <a:solidFill>
              <a:srgbClr val="0070C0"/>
            </a:solidFill>
          </a:ln>
        </p:spPr>
      </p:pic>
      <p:pic>
        <p:nvPicPr>
          <p:cNvPr id="6" name="Picture 5">
            <a:extLst>
              <a:ext uri="{FF2B5EF4-FFF2-40B4-BE49-F238E27FC236}">
                <a16:creationId xmlns:a16="http://schemas.microsoft.com/office/drawing/2014/main" id="{40ACA7B1-393B-4B28-A18C-3AEEDDDA3720}"/>
              </a:ext>
            </a:extLst>
          </p:cNvPr>
          <p:cNvPicPr/>
          <p:nvPr/>
        </p:nvPicPr>
        <p:blipFill rotWithShape="1">
          <a:blip r:embed="rId3"/>
          <a:srcRect t="61941"/>
          <a:stretch/>
        </p:blipFill>
        <p:spPr>
          <a:xfrm>
            <a:off x="520386" y="3585162"/>
            <a:ext cx="4451578" cy="970565"/>
          </a:xfrm>
          <a:prstGeom prst="rect">
            <a:avLst/>
          </a:prstGeom>
          <a:ln>
            <a:solidFill>
              <a:srgbClr val="0070C0"/>
            </a:solidFill>
          </a:ln>
        </p:spPr>
      </p:pic>
      <p:pic>
        <p:nvPicPr>
          <p:cNvPr id="7" name="Picture 6">
            <a:extLst>
              <a:ext uri="{FF2B5EF4-FFF2-40B4-BE49-F238E27FC236}">
                <a16:creationId xmlns:a16="http://schemas.microsoft.com/office/drawing/2014/main" id="{C9A78304-D64C-487D-A414-779E7A4B9ED4}"/>
              </a:ext>
            </a:extLst>
          </p:cNvPr>
          <p:cNvPicPr/>
          <p:nvPr/>
        </p:nvPicPr>
        <p:blipFill>
          <a:blip r:embed="rId4"/>
          <a:stretch>
            <a:fillRect/>
          </a:stretch>
        </p:blipFill>
        <p:spPr>
          <a:xfrm>
            <a:off x="5390200" y="3332648"/>
            <a:ext cx="3443157" cy="1400643"/>
          </a:xfrm>
          <a:prstGeom prst="rect">
            <a:avLst/>
          </a:prstGeom>
          <a:ln>
            <a:solidFill>
              <a:srgbClr val="0070C0"/>
            </a:solidFill>
          </a:ln>
        </p:spPr>
      </p:pic>
      <p:sp>
        <p:nvSpPr>
          <p:cNvPr id="8" name="Rectangle 7">
            <a:extLst>
              <a:ext uri="{FF2B5EF4-FFF2-40B4-BE49-F238E27FC236}">
                <a16:creationId xmlns:a16="http://schemas.microsoft.com/office/drawing/2014/main" id="{CA16C392-9F00-4DC6-9790-86A538DD9DC6}"/>
              </a:ext>
            </a:extLst>
          </p:cNvPr>
          <p:cNvSpPr/>
          <p:nvPr/>
        </p:nvSpPr>
        <p:spPr>
          <a:xfrm>
            <a:off x="532150" y="3882452"/>
            <a:ext cx="4287187" cy="150518"/>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cxnSp>
        <p:nvCxnSpPr>
          <p:cNvPr id="10" name="Straight Arrow Connector 9">
            <a:extLst>
              <a:ext uri="{FF2B5EF4-FFF2-40B4-BE49-F238E27FC236}">
                <a16:creationId xmlns:a16="http://schemas.microsoft.com/office/drawing/2014/main" id="{94CEF8C4-0033-4357-8DB9-CF24081D9E01}"/>
              </a:ext>
            </a:extLst>
          </p:cNvPr>
          <p:cNvCxnSpPr>
            <a:cxnSpLocks/>
          </p:cNvCxnSpPr>
          <p:nvPr/>
        </p:nvCxnSpPr>
        <p:spPr>
          <a:xfrm>
            <a:off x="4831101" y="3957711"/>
            <a:ext cx="655299" cy="0"/>
          </a:xfrm>
          <a:prstGeom prst="straightConnector1">
            <a:avLst/>
          </a:prstGeom>
          <a:ln w="28575">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43001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latin typeface="IBM Plex Sans" panose="020B0503050000000000" pitchFamily="34" charset="0"/>
              </a:rPr>
              <a:t>Add Project</a:t>
            </a:r>
          </a:p>
        </p:txBody>
      </p:sp>
      <p:sp>
        <p:nvSpPr>
          <p:cNvPr id="3" name="Content Placeholder 2"/>
          <p:cNvSpPr>
            <a:spLocks noGrp="1"/>
          </p:cNvSpPr>
          <p:nvPr>
            <p:ph idx="1"/>
          </p:nvPr>
        </p:nvSpPr>
        <p:spPr>
          <a:xfrm>
            <a:off x="102150" y="870153"/>
            <a:ext cx="8920406" cy="3864879"/>
          </a:xfrm>
        </p:spPr>
        <p:txBody>
          <a:bodyPr>
            <a:normAutofit/>
          </a:bodyPr>
          <a:lstStyle/>
          <a:p>
            <a:pPr>
              <a:spcBef>
                <a:spcPts val="600"/>
              </a:spcBef>
            </a:pPr>
            <a:r>
              <a:rPr lang="en-US" sz="1600" dirty="0">
                <a:solidFill>
                  <a:schemeClr val="tx1"/>
                </a:solidFill>
                <a:latin typeface="IBM Plex Sans" panose="020B0503050000000000" pitchFamily="34" charset="0"/>
              </a:rPr>
              <a:t>Add Properties and Save the Draft</a:t>
            </a:r>
            <a:endParaRPr lang="en-US" dirty="0">
              <a:solidFill>
                <a:schemeClr val="tx1"/>
              </a:solidFill>
              <a:latin typeface="+mj-lt"/>
            </a:endParaRPr>
          </a:p>
        </p:txBody>
      </p:sp>
      <p:pic>
        <p:nvPicPr>
          <p:cNvPr id="7" name="Picture 6">
            <a:extLst>
              <a:ext uri="{FF2B5EF4-FFF2-40B4-BE49-F238E27FC236}">
                <a16:creationId xmlns:a16="http://schemas.microsoft.com/office/drawing/2014/main" id="{508C8B08-D390-45F0-B679-700E4133E0FB}"/>
              </a:ext>
            </a:extLst>
          </p:cNvPr>
          <p:cNvPicPr/>
          <p:nvPr/>
        </p:nvPicPr>
        <p:blipFill>
          <a:blip r:embed="rId2"/>
          <a:stretch>
            <a:fillRect/>
          </a:stretch>
        </p:blipFill>
        <p:spPr>
          <a:xfrm>
            <a:off x="1963712" y="1190995"/>
            <a:ext cx="5103266" cy="3082352"/>
          </a:xfrm>
          <a:prstGeom prst="rect">
            <a:avLst/>
          </a:prstGeom>
          <a:ln>
            <a:solidFill>
              <a:srgbClr val="0070C0"/>
            </a:solidFill>
          </a:ln>
        </p:spPr>
      </p:pic>
    </p:spTree>
    <p:extLst>
      <p:ext uri="{BB962C8B-B14F-4D97-AF65-F5344CB8AC3E}">
        <p14:creationId xmlns:p14="http://schemas.microsoft.com/office/powerpoint/2010/main" val="31751723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latin typeface="IBM Plex Sans" panose="020B0503050000000000" pitchFamily="34" charset="0"/>
              </a:rPr>
              <a:t>Properties</a:t>
            </a:r>
          </a:p>
        </p:txBody>
      </p:sp>
      <p:graphicFrame>
        <p:nvGraphicFramePr>
          <p:cNvPr id="6" name="Table 5">
            <a:extLst>
              <a:ext uri="{FF2B5EF4-FFF2-40B4-BE49-F238E27FC236}">
                <a16:creationId xmlns:a16="http://schemas.microsoft.com/office/drawing/2014/main" id="{2093320B-DB1E-43EC-82F0-E5A3CE3BF850}"/>
              </a:ext>
            </a:extLst>
          </p:cNvPr>
          <p:cNvGraphicFramePr>
            <a:graphicFrameLocks noGrp="1"/>
          </p:cNvGraphicFramePr>
          <p:nvPr>
            <p:extLst>
              <p:ext uri="{D42A27DB-BD31-4B8C-83A1-F6EECF244321}">
                <p14:modId xmlns:p14="http://schemas.microsoft.com/office/powerpoint/2010/main" val="1050394932"/>
              </p:ext>
            </p:extLst>
          </p:nvPr>
        </p:nvGraphicFramePr>
        <p:xfrm>
          <a:off x="24063" y="683736"/>
          <a:ext cx="4547938" cy="3944620"/>
        </p:xfrm>
        <a:graphic>
          <a:graphicData uri="http://schemas.openxmlformats.org/drawingml/2006/table">
            <a:tbl>
              <a:tblPr firstRow="1" bandRow="1">
                <a:tableStyleId>{5C22544A-7EE6-4342-B048-85BDC9FD1C3A}</a:tableStyleId>
              </a:tblPr>
              <a:tblGrid>
                <a:gridCol w="1675815">
                  <a:extLst>
                    <a:ext uri="{9D8B030D-6E8A-4147-A177-3AD203B41FA5}">
                      <a16:colId xmlns:a16="http://schemas.microsoft.com/office/drawing/2014/main" val="1607129222"/>
                    </a:ext>
                  </a:extLst>
                </a:gridCol>
                <a:gridCol w="2872123">
                  <a:extLst>
                    <a:ext uri="{9D8B030D-6E8A-4147-A177-3AD203B41FA5}">
                      <a16:colId xmlns:a16="http://schemas.microsoft.com/office/drawing/2014/main" val="69726264"/>
                    </a:ext>
                  </a:extLst>
                </a:gridCol>
              </a:tblGrid>
              <a:tr h="262007">
                <a:tc>
                  <a:txBody>
                    <a:bodyPr/>
                    <a:lstStyle/>
                    <a:p>
                      <a:r>
                        <a:rPr lang="en-US" sz="1400" dirty="0"/>
                        <a:t>Property</a:t>
                      </a:r>
                    </a:p>
                  </a:txBody>
                  <a:tcPr/>
                </a:tc>
                <a:tc>
                  <a:txBody>
                    <a:bodyPr/>
                    <a:lstStyle/>
                    <a:p>
                      <a:r>
                        <a:rPr lang="en-US" sz="1400" dirty="0"/>
                        <a:t>Definition</a:t>
                      </a:r>
                    </a:p>
                  </a:txBody>
                  <a:tcPr/>
                </a:tc>
                <a:extLst>
                  <a:ext uri="{0D108BD9-81ED-4DB2-BD59-A6C34878D82A}">
                    <a16:rowId xmlns:a16="http://schemas.microsoft.com/office/drawing/2014/main" val="442261951"/>
                  </a:ext>
                </a:extLst>
              </a:tr>
              <a:tr h="370840">
                <a:tc>
                  <a:txBody>
                    <a:bodyPr/>
                    <a:lstStyle/>
                    <a:p>
                      <a:r>
                        <a:rPr lang="en-US" sz="1050" dirty="0" err="1"/>
                        <a:t>HRStatus</a:t>
                      </a:r>
                      <a:r>
                        <a:rPr lang="en-US" sz="1050" dirty="0"/>
                        <a:t> (Type Level)</a:t>
                      </a:r>
                    </a:p>
                  </a:txBody>
                  <a:tcPr/>
                </a:tc>
                <a:tc>
                  <a:txBody>
                    <a:bodyPr/>
                    <a:lstStyle/>
                    <a:p>
                      <a:r>
                        <a:rPr lang="en-US" sz="1050" dirty="0"/>
                        <a:t>Always selected for Candidate Exports. Indicates that the integration is triggered by an HR Status.</a:t>
                      </a:r>
                    </a:p>
                  </a:txBody>
                  <a:tcPr/>
                </a:tc>
                <a:extLst>
                  <a:ext uri="{0D108BD9-81ED-4DB2-BD59-A6C34878D82A}">
                    <a16:rowId xmlns:a16="http://schemas.microsoft.com/office/drawing/2014/main" val="2352180333"/>
                  </a:ext>
                </a:extLst>
              </a:tr>
              <a:tr h="370840">
                <a:tc>
                  <a:txBody>
                    <a:bodyPr/>
                    <a:lstStyle/>
                    <a:p>
                      <a:r>
                        <a:rPr lang="en-US" sz="1050" dirty="0" err="1"/>
                        <a:t>TalentRecordLaunch</a:t>
                      </a:r>
                      <a:r>
                        <a:rPr lang="en-US" sz="1050" dirty="0"/>
                        <a:t> (Type Level)</a:t>
                      </a:r>
                    </a:p>
                  </a:txBody>
                  <a:tcPr/>
                </a:tc>
                <a:tc>
                  <a:txBody>
                    <a:bodyPr/>
                    <a:lstStyle/>
                    <a:p>
                      <a:r>
                        <a:rPr lang="en-US" sz="1050" dirty="0"/>
                        <a:t>If talent record will have submit button for this subscription (export will just be triggered manually by recruiter).</a:t>
                      </a:r>
                    </a:p>
                  </a:txBody>
                  <a:tcPr/>
                </a:tc>
                <a:extLst>
                  <a:ext uri="{0D108BD9-81ED-4DB2-BD59-A6C34878D82A}">
                    <a16:rowId xmlns:a16="http://schemas.microsoft.com/office/drawing/2014/main" val="2583792554"/>
                  </a:ext>
                </a:extLst>
              </a:tr>
              <a:tr h="370840">
                <a:tc>
                  <a:txBody>
                    <a:bodyPr/>
                    <a:lstStyle/>
                    <a:p>
                      <a:r>
                        <a:rPr lang="en-US" sz="1050" dirty="0"/>
                        <a:t>Export</a:t>
                      </a:r>
                    </a:p>
                  </a:txBody>
                  <a:tcPr/>
                </a:tc>
                <a:tc>
                  <a:txBody>
                    <a:bodyPr/>
                    <a:lstStyle/>
                    <a:p>
                      <a:r>
                        <a:rPr lang="en-US" sz="1050" dirty="0"/>
                        <a:t>Code or Description</a:t>
                      </a:r>
                    </a:p>
                    <a:p>
                      <a:r>
                        <a:rPr lang="en-US" sz="1050" dirty="0"/>
                        <a:t>Export either the code or description of option list fields pulled into the integration.</a:t>
                      </a:r>
                    </a:p>
                  </a:txBody>
                  <a:tcPr/>
                </a:tc>
                <a:extLst>
                  <a:ext uri="{0D108BD9-81ED-4DB2-BD59-A6C34878D82A}">
                    <a16:rowId xmlns:a16="http://schemas.microsoft.com/office/drawing/2014/main" val="1627548846"/>
                  </a:ext>
                </a:extLst>
              </a:tr>
              <a:tr h="370840">
                <a:tc>
                  <a:txBody>
                    <a:bodyPr/>
                    <a:lstStyle/>
                    <a:p>
                      <a:r>
                        <a:rPr lang="en-US" sz="1050" dirty="0" err="1"/>
                        <a:t>UTFType</a:t>
                      </a:r>
                      <a:endParaRPr lang="en-US" sz="1050" dirty="0"/>
                    </a:p>
                  </a:txBody>
                  <a:tcPr/>
                </a:tc>
                <a:tc>
                  <a:txBody>
                    <a:bodyPr/>
                    <a:lstStyle/>
                    <a:p>
                      <a:r>
                        <a:rPr lang="en-US" sz="1050" dirty="0"/>
                        <a:t>UTF8 or UTF16</a:t>
                      </a:r>
                    </a:p>
                    <a:p>
                      <a:r>
                        <a:rPr lang="en-US" sz="1050" dirty="0"/>
                        <a:t>Defaulted to UTF8 and should be left unless UTF16 is needed by vendor</a:t>
                      </a:r>
                    </a:p>
                  </a:txBody>
                  <a:tcPr/>
                </a:tc>
                <a:extLst>
                  <a:ext uri="{0D108BD9-81ED-4DB2-BD59-A6C34878D82A}">
                    <a16:rowId xmlns:a16="http://schemas.microsoft.com/office/drawing/2014/main" val="753472450"/>
                  </a:ext>
                </a:extLst>
              </a:tr>
              <a:tr h="370840">
                <a:tc>
                  <a:txBody>
                    <a:bodyPr/>
                    <a:lstStyle/>
                    <a:p>
                      <a:r>
                        <a:rPr lang="en-US" sz="1050" dirty="0" err="1"/>
                        <a:t>ClientErrorMessage</a:t>
                      </a:r>
                      <a:endParaRPr lang="en-US" sz="1050" dirty="0"/>
                    </a:p>
                  </a:txBody>
                  <a:tcPr/>
                </a:tc>
                <a:tc>
                  <a:txBody>
                    <a:bodyPr/>
                    <a:lstStyle/>
                    <a:p>
                      <a:r>
                        <a:rPr lang="en-US" sz="1050" dirty="0"/>
                        <a:t>No longer used</a:t>
                      </a:r>
                    </a:p>
                  </a:txBody>
                  <a:tcPr/>
                </a:tc>
                <a:extLst>
                  <a:ext uri="{0D108BD9-81ED-4DB2-BD59-A6C34878D82A}">
                    <a16:rowId xmlns:a16="http://schemas.microsoft.com/office/drawing/2014/main" val="3747113971"/>
                  </a:ext>
                </a:extLst>
              </a:tr>
              <a:tr h="370840">
                <a:tc>
                  <a:txBody>
                    <a:bodyPr/>
                    <a:lstStyle/>
                    <a:p>
                      <a:r>
                        <a:rPr lang="en-US" sz="1050" dirty="0" err="1"/>
                        <a:t>EmailNotificationOnError</a:t>
                      </a:r>
                      <a:endParaRPr lang="en-US" sz="1050" dirty="0"/>
                    </a:p>
                  </a:txBody>
                  <a:tcPr/>
                </a:tc>
                <a:tc>
                  <a:txBody>
                    <a:bodyPr/>
                    <a:lstStyle/>
                    <a:p>
                      <a:r>
                        <a:rPr lang="en-US" sz="1050" dirty="0"/>
                        <a:t>No longer used</a:t>
                      </a:r>
                    </a:p>
                  </a:txBody>
                  <a:tcPr/>
                </a:tc>
                <a:extLst>
                  <a:ext uri="{0D108BD9-81ED-4DB2-BD59-A6C34878D82A}">
                    <a16:rowId xmlns:a16="http://schemas.microsoft.com/office/drawing/2014/main" val="1630728912"/>
                  </a:ext>
                </a:extLst>
              </a:tr>
              <a:tr h="370840">
                <a:tc>
                  <a:txBody>
                    <a:bodyPr/>
                    <a:lstStyle/>
                    <a:p>
                      <a:r>
                        <a:rPr lang="en-US" sz="1050" dirty="0" err="1"/>
                        <a:t>HRStatus</a:t>
                      </a:r>
                      <a:r>
                        <a:rPr lang="en-US" sz="1050" dirty="0"/>
                        <a:t> (Subscription Level)</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50" dirty="0"/>
                        <a:t>Always selected for Candidate Exports. Indicates that the integration is triggered by an HR Status.</a:t>
                      </a:r>
                    </a:p>
                  </a:txBody>
                  <a:tcPr/>
                </a:tc>
                <a:extLst>
                  <a:ext uri="{0D108BD9-81ED-4DB2-BD59-A6C34878D82A}">
                    <a16:rowId xmlns:a16="http://schemas.microsoft.com/office/drawing/2014/main" val="707395208"/>
                  </a:ext>
                </a:extLst>
              </a:tr>
            </a:tbl>
          </a:graphicData>
        </a:graphic>
      </p:graphicFrame>
      <p:graphicFrame>
        <p:nvGraphicFramePr>
          <p:cNvPr id="8" name="Table 7">
            <a:extLst>
              <a:ext uri="{FF2B5EF4-FFF2-40B4-BE49-F238E27FC236}">
                <a16:creationId xmlns:a16="http://schemas.microsoft.com/office/drawing/2014/main" id="{8BF70F1B-F708-4879-AD3C-31F32CC88DB9}"/>
              </a:ext>
            </a:extLst>
          </p:cNvPr>
          <p:cNvGraphicFramePr>
            <a:graphicFrameLocks noGrp="1"/>
          </p:cNvGraphicFramePr>
          <p:nvPr>
            <p:extLst>
              <p:ext uri="{D42A27DB-BD31-4B8C-83A1-F6EECF244321}">
                <p14:modId xmlns:p14="http://schemas.microsoft.com/office/powerpoint/2010/main" val="982767181"/>
              </p:ext>
            </p:extLst>
          </p:nvPr>
        </p:nvGraphicFramePr>
        <p:xfrm>
          <a:off x="4620873" y="683736"/>
          <a:ext cx="4505739" cy="3025140"/>
        </p:xfrm>
        <a:graphic>
          <a:graphicData uri="http://schemas.openxmlformats.org/drawingml/2006/table">
            <a:tbl>
              <a:tblPr firstRow="1" bandRow="1">
                <a:tableStyleId>{5C22544A-7EE6-4342-B048-85BDC9FD1C3A}</a:tableStyleId>
              </a:tblPr>
              <a:tblGrid>
                <a:gridCol w="1660266">
                  <a:extLst>
                    <a:ext uri="{9D8B030D-6E8A-4147-A177-3AD203B41FA5}">
                      <a16:colId xmlns:a16="http://schemas.microsoft.com/office/drawing/2014/main" val="1607129222"/>
                    </a:ext>
                  </a:extLst>
                </a:gridCol>
                <a:gridCol w="2845473">
                  <a:extLst>
                    <a:ext uri="{9D8B030D-6E8A-4147-A177-3AD203B41FA5}">
                      <a16:colId xmlns:a16="http://schemas.microsoft.com/office/drawing/2014/main" val="69726264"/>
                    </a:ext>
                  </a:extLst>
                </a:gridCol>
              </a:tblGrid>
              <a:tr h="262007">
                <a:tc>
                  <a:txBody>
                    <a:bodyPr/>
                    <a:lstStyle/>
                    <a:p>
                      <a:r>
                        <a:rPr lang="en-US" sz="1400" dirty="0"/>
                        <a:t>Property</a:t>
                      </a:r>
                    </a:p>
                  </a:txBody>
                  <a:tcPr/>
                </a:tc>
                <a:tc>
                  <a:txBody>
                    <a:bodyPr/>
                    <a:lstStyle/>
                    <a:p>
                      <a:r>
                        <a:rPr lang="en-US" sz="1400" dirty="0"/>
                        <a:t>Definition</a:t>
                      </a:r>
                    </a:p>
                  </a:txBody>
                  <a:tcPr/>
                </a:tc>
                <a:extLst>
                  <a:ext uri="{0D108BD9-81ED-4DB2-BD59-A6C34878D82A}">
                    <a16:rowId xmlns:a16="http://schemas.microsoft.com/office/drawing/2014/main" val="442261951"/>
                  </a:ext>
                </a:extLst>
              </a:tr>
              <a:tr h="370840">
                <a:tc>
                  <a:txBody>
                    <a:bodyPr/>
                    <a:lstStyle/>
                    <a:p>
                      <a:r>
                        <a:rPr lang="en-US" sz="1050" dirty="0" err="1"/>
                        <a:t>TalentRecordLaunch</a:t>
                      </a:r>
                      <a:r>
                        <a:rPr lang="en-US" sz="1050" dirty="0"/>
                        <a:t> (Subscription Level)</a:t>
                      </a:r>
                    </a:p>
                  </a:txBody>
                  <a:tcPr/>
                </a:tc>
                <a:tc>
                  <a:txBody>
                    <a:bodyPr/>
                    <a:lstStyle/>
                    <a:p>
                      <a:r>
                        <a:rPr lang="en-US" sz="1050" dirty="0"/>
                        <a:t>No longer used</a:t>
                      </a:r>
                    </a:p>
                  </a:txBody>
                  <a:tcPr/>
                </a:tc>
                <a:extLst>
                  <a:ext uri="{0D108BD9-81ED-4DB2-BD59-A6C34878D82A}">
                    <a16:rowId xmlns:a16="http://schemas.microsoft.com/office/drawing/2014/main" val="2352180333"/>
                  </a:ext>
                </a:extLst>
              </a:tr>
              <a:tr h="370840">
                <a:tc>
                  <a:txBody>
                    <a:bodyPr/>
                    <a:lstStyle/>
                    <a:p>
                      <a:r>
                        <a:rPr lang="en-US" sz="1050" dirty="0"/>
                        <a:t>Status Trigger</a:t>
                      </a:r>
                    </a:p>
                  </a:txBody>
                  <a:tcPr/>
                </a:tc>
                <a:tc>
                  <a:txBody>
                    <a:bodyPr/>
                    <a:lstStyle/>
                    <a:p>
                      <a:r>
                        <a:rPr lang="en-US" sz="1050" dirty="0"/>
                        <a:t>Defines which HR Status triggers the integration to run. Multiple HR Statuses can be selected.</a:t>
                      </a:r>
                    </a:p>
                  </a:txBody>
                  <a:tcPr/>
                </a:tc>
                <a:extLst>
                  <a:ext uri="{0D108BD9-81ED-4DB2-BD59-A6C34878D82A}">
                    <a16:rowId xmlns:a16="http://schemas.microsoft.com/office/drawing/2014/main" val="2583792554"/>
                  </a:ext>
                </a:extLst>
              </a:tr>
              <a:tr h="370840">
                <a:tc>
                  <a:txBody>
                    <a:bodyPr/>
                    <a:lstStyle/>
                    <a:p>
                      <a:r>
                        <a:rPr lang="en-US" sz="1050" dirty="0"/>
                        <a:t>Post URL (Transmission Type URL)</a:t>
                      </a:r>
                    </a:p>
                  </a:txBody>
                  <a:tcPr/>
                </a:tc>
                <a:tc>
                  <a:txBody>
                    <a:bodyPr/>
                    <a:lstStyle/>
                    <a:p>
                      <a:r>
                        <a:rPr lang="en-US" sz="1050" dirty="0"/>
                        <a:t>Target URL where the Candidate Export XML will be sent (vendor’s endpoint).</a:t>
                      </a:r>
                    </a:p>
                  </a:txBody>
                  <a:tcPr/>
                </a:tc>
                <a:extLst>
                  <a:ext uri="{0D108BD9-81ED-4DB2-BD59-A6C34878D82A}">
                    <a16:rowId xmlns:a16="http://schemas.microsoft.com/office/drawing/2014/main" val="1627548846"/>
                  </a:ext>
                </a:extLst>
              </a:tr>
              <a:tr h="370840">
                <a:tc>
                  <a:txBody>
                    <a:bodyPr/>
                    <a:lstStyle/>
                    <a:p>
                      <a:r>
                        <a:rPr lang="en-US" sz="1050" dirty="0"/>
                        <a:t>Export Requisition Data with Candidate</a:t>
                      </a:r>
                    </a:p>
                  </a:txBody>
                  <a:tcPr/>
                </a:tc>
                <a:tc>
                  <a:txBody>
                    <a:bodyPr/>
                    <a:lstStyle/>
                    <a:p>
                      <a:r>
                        <a:rPr lang="en-US" sz="900" dirty="0"/>
                        <a:t>Tied to client setting “</a:t>
                      </a:r>
                      <a:r>
                        <a:rPr lang="en-US" sz="900" dirty="0" err="1"/>
                        <a:t>IntegrationExpReqWithCandidate</a:t>
                      </a:r>
                      <a:r>
                        <a:rPr lang="en-US" sz="900" dirty="0"/>
                        <a:t>” and should be changed with utmost CAUTION (client settings can only be edited). The change will impact ALL candidate export integrations in your account. The setting drives if req form fields should be mapped into the integration. If it is required to change this setting, please make sure to test ALL candidate export integrations after making the update. </a:t>
                      </a:r>
                    </a:p>
                  </a:txBody>
                  <a:tcPr/>
                </a:tc>
                <a:extLst>
                  <a:ext uri="{0D108BD9-81ED-4DB2-BD59-A6C34878D82A}">
                    <a16:rowId xmlns:a16="http://schemas.microsoft.com/office/drawing/2014/main" val="753472450"/>
                  </a:ext>
                </a:extLst>
              </a:tr>
            </a:tbl>
          </a:graphicData>
        </a:graphic>
      </p:graphicFrame>
    </p:spTree>
    <p:extLst>
      <p:ext uri="{BB962C8B-B14F-4D97-AF65-F5344CB8AC3E}">
        <p14:creationId xmlns:p14="http://schemas.microsoft.com/office/powerpoint/2010/main" val="25376746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latin typeface="IBM Plex Sans" panose="020B0503050000000000" pitchFamily="34" charset="0"/>
              </a:rPr>
              <a:t>Properties</a:t>
            </a:r>
          </a:p>
        </p:txBody>
      </p:sp>
      <p:graphicFrame>
        <p:nvGraphicFramePr>
          <p:cNvPr id="6" name="Table 5">
            <a:extLst>
              <a:ext uri="{FF2B5EF4-FFF2-40B4-BE49-F238E27FC236}">
                <a16:creationId xmlns:a16="http://schemas.microsoft.com/office/drawing/2014/main" id="{2093320B-DB1E-43EC-82F0-E5A3CE3BF850}"/>
              </a:ext>
            </a:extLst>
          </p:cNvPr>
          <p:cNvGraphicFramePr>
            <a:graphicFrameLocks noGrp="1"/>
          </p:cNvGraphicFramePr>
          <p:nvPr>
            <p:extLst>
              <p:ext uri="{D42A27DB-BD31-4B8C-83A1-F6EECF244321}">
                <p14:modId xmlns:p14="http://schemas.microsoft.com/office/powerpoint/2010/main" val="1453454011"/>
              </p:ext>
            </p:extLst>
          </p:nvPr>
        </p:nvGraphicFramePr>
        <p:xfrm>
          <a:off x="66261" y="683736"/>
          <a:ext cx="4505739" cy="4211320"/>
        </p:xfrm>
        <a:graphic>
          <a:graphicData uri="http://schemas.openxmlformats.org/drawingml/2006/table">
            <a:tbl>
              <a:tblPr firstRow="1" bandRow="1">
                <a:tableStyleId>{5C22544A-7EE6-4342-B048-85BDC9FD1C3A}</a:tableStyleId>
              </a:tblPr>
              <a:tblGrid>
                <a:gridCol w="1660266">
                  <a:extLst>
                    <a:ext uri="{9D8B030D-6E8A-4147-A177-3AD203B41FA5}">
                      <a16:colId xmlns:a16="http://schemas.microsoft.com/office/drawing/2014/main" val="1607129222"/>
                    </a:ext>
                  </a:extLst>
                </a:gridCol>
                <a:gridCol w="2845473">
                  <a:extLst>
                    <a:ext uri="{9D8B030D-6E8A-4147-A177-3AD203B41FA5}">
                      <a16:colId xmlns:a16="http://schemas.microsoft.com/office/drawing/2014/main" val="69726264"/>
                    </a:ext>
                  </a:extLst>
                </a:gridCol>
              </a:tblGrid>
              <a:tr h="262007">
                <a:tc>
                  <a:txBody>
                    <a:bodyPr/>
                    <a:lstStyle/>
                    <a:p>
                      <a:r>
                        <a:rPr lang="en-US" sz="1400" dirty="0"/>
                        <a:t>Property</a:t>
                      </a:r>
                    </a:p>
                  </a:txBody>
                  <a:tcPr/>
                </a:tc>
                <a:tc>
                  <a:txBody>
                    <a:bodyPr/>
                    <a:lstStyle/>
                    <a:p>
                      <a:r>
                        <a:rPr lang="en-US" sz="1400" dirty="0"/>
                        <a:t>Definition</a:t>
                      </a:r>
                    </a:p>
                  </a:txBody>
                  <a:tcPr/>
                </a:tc>
                <a:extLst>
                  <a:ext uri="{0D108BD9-81ED-4DB2-BD59-A6C34878D82A}">
                    <a16:rowId xmlns:a16="http://schemas.microsoft.com/office/drawing/2014/main" val="442261951"/>
                  </a:ext>
                </a:extLst>
              </a:tr>
              <a:tr h="370840">
                <a:tc>
                  <a:txBody>
                    <a:bodyPr/>
                    <a:lstStyle/>
                    <a:p>
                      <a:r>
                        <a:rPr lang="en-US" sz="900" dirty="0"/>
                        <a:t>Export Single Candidate</a:t>
                      </a:r>
                    </a:p>
                  </a:txBody>
                  <a:tcPr/>
                </a:tc>
                <a:tc>
                  <a:txBody>
                    <a:bodyPr/>
                    <a:lstStyle/>
                    <a:p>
                      <a:r>
                        <a:rPr lang="en-US" sz="900" dirty="0"/>
                        <a:t>No longer used</a:t>
                      </a:r>
                    </a:p>
                  </a:txBody>
                  <a:tcPr/>
                </a:tc>
                <a:extLst>
                  <a:ext uri="{0D108BD9-81ED-4DB2-BD59-A6C34878D82A}">
                    <a16:rowId xmlns:a16="http://schemas.microsoft.com/office/drawing/2014/main" val="2352180333"/>
                  </a:ext>
                </a:extLst>
              </a:tr>
              <a:tr h="370840">
                <a:tc>
                  <a:txBody>
                    <a:bodyPr/>
                    <a:lstStyle/>
                    <a:p>
                      <a:r>
                        <a:rPr lang="en-US" sz="900" dirty="0" err="1"/>
                        <a:t>RedirectURL</a:t>
                      </a:r>
                      <a:endParaRPr lang="en-US" sz="900" dirty="0"/>
                    </a:p>
                  </a:txBody>
                  <a:tcPr/>
                </a:tc>
                <a:tc>
                  <a:txBody>
                    <a:bodyPr/>
                    <a:lstStyle/>
                    <a:p>
                      <a:r>
                        <a:rPr lang="en-US" sz="900" dirty="0"/>
                        <a:t>No longer used</a:t>
                      </a:r>
                    </a:p>
                  </a:txBody>
                  <a:tcPr/>
                </a:tc>
                <a:extLst>
                  <a:ext uri="{0D108BD9-81ED-4DB2-BD59-A6C34878D82A}">
                    <a16:rowId xmlns:a16="http://schemas.microsoft.com/office/drawing/2014/main" val="2583792554"/>
                  </a:ext>
                </a:extLst>
              </a:tr>
              <a:tr h="370840">
                <a:tc>
                  <a:txBody>
                    <a:bodyPr/>
                    <a:lstStyle/>
                    <a:p>
                      <a:r>
                        <a:rPr lang="en-US" sz="900" dirty="0" err="1"/>
                        <a:t>UserTypes</a:t>
                      </a:r>
                      <a:endParaRPr lang="en-US" sz="900" dirty="0"/>
                    </a:p>
                  </a:txBody>
                  <a:tcPr/>
                </a:tc>
                <a:tc>
                  <a:txBody>
                    <a:bodyPr/>
                    <a:lstStyle/>
                    <a:p>
                      <a:r>
                        <a:rPr lang="en-US" sz="900" dirty="0"/>
                        <a:t>Lists all User Types in the client’s account. User types selected are allowed to trigger the candidate export integration. If no user type is selected, then ANY user type can trigger the integration.</a:t>
                      </a:r>
                    </a:p>
                  </a:txBody>
                  <a:tcPr/>
                </a:tc>
                <a:extLst>
                  <a:ext uri="{0D108BD9-81ED-4DB2-BD59-A6C34878D82A}">
                    <a16:rowId xmlns:a16="http://schemas.microsoft.com/office/drawing/2014/main" val="1627548846"/>
                  </a:ext>
                </a:extLst>
              </a:tr>
              <a:tr h="370840">
                <a:tc>
                  <a:txBody>
                    <a:bodyPr/>
                    <a:lstStyle/>
                    <a:p>
                      <a:r>
                        <a:rPr lang="en-US" sz="900" dirty="0" err="1"/>
                        <a:t>TransmissionType</a:t>
                      </a:r>
                      <a:endParaRPr lang="en-US" sz="900" dirty="0"/>
                    </a:p>
                  </a:txBody>
                  <a:tcPr/>
                </a:tc>
                <a:tc>
                  <a:txBody>
                    <a:bodyPr/>
                    <a:lstStyle/>
                    <a:p>
                      <a:r>
                        <a:rPr lang="en-US" sz="900" dirty="0"/>
                        <a:t>Only option/protocol is </a:t>
                      </a:r>
                      <a:r>
                        <a:rPr lang="en-US" sz="900" dirty="0" err="1"/>
                        <a:t>httppost</a:t>
                      </a:r>
                      <a:r>
                        <a:rPr lang="en-US" sz="900" dirty="0"/>
                        <a:t>. If endpoint does not support </a:t>
                      </a:r>
                      <a:r>
                        <a:rPr lang="en-US" sz="900" dirty="0" err="1"/>
                        <a:t>httppost</a:t>
                      </a:r>
                      <a:r>
                        <a:rPr lang="en-US" sz="900" dirty="0"/>
                        <a:t> the Mapping Tool cannot be used.</a:t>
                      </a:r>
                    </a:p>
                  </a:txBody>
                  <a:tcPr/>
                </a:tc>
                <a:extLst>
                  <a:ext uri="{0D108BD9-81ED-4DB2-BD59-A6C34878D82A}">
                    <a16:rowId xmlns:a16="http://schemas.microsoft.com/office/drawing/2014/main" val="753472450"/>
                  </a:ext>
                </a:extLst>
              </a:tr>
              <a:tr h="370840">
                <a:tc>
                  <a:txBody>
                    <a:bodyPr/>
                    <a:lstStyle/>
                    <a:p>
                      <a:r>
                        <a:rPr lang="en-US" sz="900" dirty="0" err="1"/>
                        <a:t>TransmisionURL</a:t>
                      </a:r>
                      <a:r>
                        <a:rPr lang="en-US" sz="900" dirty="0"/>
                        <a:t> Type</a:t>
                      </a:r>
                    </a:p>
                  </a:txBody>
                  <a:tcPr/>
                </a:tc>
                <a:tc>
                  <a:txBody>
                    <a:bodyPr/>
                    <a:lstStyle/>
                    <a:p>
                      <a:r>
                        <a:rPr lang="en-US" sz="900" dirty="0"/>
                        <a:t>Only option is Custom.</a:t>
                      </a:r>
                    </a:p>
                  </a:txBody>
                  <a:tcPr/>
                </a:tc>
                <a:extLst>
                  <a:ext uri="{0D108BD9-81ED-4DB2-BD59-A6C34878D82A}">
                    <a16:rowId xmlns:a16="http://schemas.microsoft.com/office/drawing/2014/main" val="3747113971"/>
                  </a:ext>
                </a:extLst>
              </a:tr>
              <a:tr h="370840">
                <a:tc>
                  <a:txBody>
                    <a:bodyPr/>
                    <a:lstStyle/>
                    <a:p>
                      <a:r>
                        <a:rPr lang="en-US" sz="900" dirty="0"/>
                        <a:t>SSL Validate</a:t>
                      </a:r>
                    </a:p>
                  </a:txBody>
                  <a:tcPr/>
                </a:tc>
                <a:tc>
                  <a:txBody>
                    <a:bodyPr/>
                    <a:lstStyle/>
                    <a:p>
                      <a:r>
                        <a:rPr lang="en-US" sz="900" dirty="0"/>
                        <a:t>No longer used</a:t>
                      </a:r>
                    </a:p>
                  </a:txBody>
                  <a:tcPr/>
                </a:tc>
                <a:extLst>
                  <a:ext uri="{0D108BD9-81ED-4DB2-BD59-A6C34878D82A}">
                    <a16:rowId xmlns:a16="http://schemas.microsoft.com/office/drawing/2014/main" val="1630728912"/>
                  </a:ext>
                </a:extLst>
              </a:tr>
              <a:tr h="370840">
                <a:tc>
                  <a:txBody>
                    <a:bodyPr/>
                    <a:lstStyle/>
                    <a:p>
                      <a:r>
                        <a:rPr lang="en-US" sz="900" dirty="0"/>
                        <a:t>Post Format</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900" dirty="0"/>
                        <a:t>Options include “form” or “XML”</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900" dirty="0"/>
                        <a:t>Ask the vendor which option should be used. Form or XML works most of the time. </a:t>
                      </a:r>
                    </a:p>
                  </a:txBody>
                  <a:tcPr/>
                </a:tc>
                <a:extLst>
                  <a:ext uri="{0D108BD9-81ED-4DB2-BD59-A6C34878D82A}">
                    <a16:rowId xmlns:a16="http://schemas.microsoft.com/office/drawing/2014/main" val="707395208"/>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900" dirty="0"/>
                        <a:t>HTTP Post content type</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900" dirty="0"/>
                        <a:t>Options included: form, XML, SOAP 1.1, SOAP 1.2, UTF-8. Ask the vendor which option should be used. If vendor doesn’t know what format should be used each should be tested until a successful test is received. </a:t>
                      </a:r>
                    </a:p>
                  </a:txBody>
                  <a:tcPr/>
                </a:tc>
                <a:extLst>
                  <a:ext uri="{0D108BD9-81ED-4DB2-BD59-A6C34878D82A}">
                    <a16:rowId xmlns:a16="http://schemas.microsoft.com/office/drawing/2014/main" val="3253618701"/>
                  </a:ext>
                </a:extLst>
              </a:tr>
            </a:tbl>
          </a:graphicData>
        </a:graphic>
      </p:graphicFrame>
      <p:graphicFrame>
        <p:nvGraphicFramePr>
          <p:cNvPr id="8" name="Table 7">
            <a:extLst>
              <a:ext uri="{FF2B5EF4-FFF2-40B4-BE49-F238E27FC236}">
                <a16:creationId xmlns:a16="http://schemas.microsoft.com/office/drawing/2014/main" id="{8BF70F1B-F708-4879-AD3C-31F32CC88DB9}"/>
              </a:ext>
            </a:extLst>
          </p:cNvPr>
          <p:cNvGraphicFramePr>
            <a:graphicFrameLocks noGrp="1"/>
          </p:cNvGraphicFramePr>
          <p:nvPr>
            <p:extLst>
              <p:ext uri="{D42A27DB-BD31-4B8C-83A1-F6EECF244321}">
                <p14:modId xmlns:p14="http://schemas.microsoft.com/office/powerpoint/2010/main" val="48138589"/>
              </p:ext>
            </p:extLst>
          </p:nvPr>
        </p:nvGraphicFramePr>
        <p:xfrm>
          <a:off x="4620873" y="683736"/>
          <a:ext cx="4505739" cy="4480560"/>
        </p:xfrm>
        <a:graphic>
          <a:graphicData uri="http://schemas.openxmlformats.org/drawingml/2006/table">
            <a:tbl>
              <a:tblPr firstRow="1" bandRow="1">
                <a:tableStyleId>{5C22544A-7EE6-4342-B048-85BDC9FD1C3A}</a:tableStyleId>
              </a:tblPr>
              <a:tblGrid>
                <a:gridCol w="1660266">
                  <a:extLst>
                    <a:ext uri="{9D8B030D-6E8A-4147-A177-3AD203B41FA5}">
                      <a16:colId xmlns:a16="http://schemas.microsoft.com/office/drawing/2014/main" val="1607129222"/>
                    </a:ext>
                  </a:extLst>
                </a:gridCol>
                <a:gridCol w="2845473">
                  <a:extLst>
                    <a:ext uri="{9D8B030D-6E8A-4147-A177-3AD203B41FA5}">
                      <a16:colId xmlns:a16="http://schemas.microsoft.com/office/drawing/2014/main" val="69726264"/>
                    </a:ext>
                  </a:extLst>
                </a:gridCol>
              </a:tblGrid>
              <a:tr h="262007">
                <a:tc>
                  <a:txBody>
                    <a:bodyPr/>
                    <a:lstStyle/>
                    <a:p>
                      <a:r>
                        <a:rPr lang="en-US" sz="1400" dirty="0"/>
                        <a:t>Property</a:t>
                      </a:r>
                    </a:p>
                  </a:txBody>
                  <a:tcPr/>
                </a:tc>
                <a:tc>
                  <a:txBody>
                    <a:bodyPr/>
                    <a:lstStyle/>
                    <a:p>
                      <a:r>
                        <a:rPr lang="en-US" sz="1400" dirty="0"/>
                        <a:t>Definition</a:t>
                      </a:r>
                    </a:p>
                  </a:txBody>
                  <a:tcPr/>
                </a:tc>
                <a:extLst>
                  <a:ext uri="{0D108BD9-81ED-4DB2-BD59-A6C34878D82A}">
                    <a16:rowId xmlns:a16="http://schemas.microsoft.com/office/drawing/2014/main" val="442261951"/>
                  </a:ext>
                </a:extLst>
              </a:tr>
              <a:tr h="370840">
                <a:tc>
                  <a:txBody>
                    <a:bodyPr/>
                    <a:lstStyle/>
                    <a:p>
                      <a:r>
                        <a:rPr lang="en-US" sz="900" dirty="0"/>
                        <a:t>Encrypt</a:t>
                      </a:r>
                    </a:p>
                  </a:txBody>
                  <a:tcPr/>
                </a:tc>
                <a:tc>
                  <a:txBody>
                    <a:bodyPr/>
                    <a:lstStyle/>
                    <a:p>
                      <a:r>
                        <a:rPr lang="en-US" sz="900" dirty="0"/>
                        <a:t>No longer used</a:t>
                      </a:r>
                    </a:p>
                  </a:txBody>
                  <a:tcPr/>
                </a:tc>
                <a:extLst>
                  <a:ext uri="{0D108BD9-81ED-4DB2-BD59-A6C34878D82A}">
                    <a16:rowId xmlns:a16="http://schemas.microsoft.com/office/drawing/2014/main" val="2583792554"/>
                  </a:ext>
                </a:extLst>
              </a:tr>
              <a:tr h="370840">
                <a:tc>
                  <a:txBody>
                    <a:bodyPr/>
                    <a:lstStyle/>
                    <a:p>
                      <a:r>
                        <a:rPr lang="en-US" sz="900" dirty="0"/>
                        <a:t>Escape Ampersands</a:t>
                      </a:r>
                    </a:p>
                  </a:txBody>
                  <a:tcPr/>
                </a:tc>
                <a:tc>
                  <a:txBody>
                    <a:bodyPr/>
                    <a:lstStyle/>
                    <a:p>
                      <a:r>
                        <a:rPr lang="en-US" sz="900" dirty="0"/>
                        <a:t>Escape the ampersands to make the XML safe for the vendor. Removes the “&amp;” character that is not supported in XML. </a:t>
                      </a:r>
                    </a:p>
                  </a:txBody>
                  <a:tcPr/>
                </a:tc>
                <a:extLst>
                  <a:ext uri="{0D108BD9-81ED-4DB2-BD59-A6C34878D82A}">
                    <a16:rowId xmlns:a16="http://schemas.microsoft.com/office/drawing/2014/main" val="1627548846"/>
                  </a:ext>
                </a:extLst>
              </a:tr>
              <a:tr h="370840">
                <a:tc>
                  <a:txBody>
                    <a:bodyPr/>
                    <a:lstStyle/>
                    <a:p>
                      <a:r>
                        <a:rPr lang="en-US" sz="900" dirty="0" err="1"/>
                        <a:t>AuthenticationType</a:t>
                      </a:r>
                      <a:endParaRPr lang="en-US" sz="900" dirty="0"/>
                    </a:p>
                  </a:txBody>
                  <a:tcPr/>
                </a:tc>
                <a:tc>
                  <a:txBody>
                    <a:bodyPr/>
                    <a:lstStyle/>
                    <a:p>
                      <a:r>
                        <a:rPr lang="en-US" sz="900" dirty="0"/>
                        <a:t>Available option = Basic Authentication</a:t>
                      </a:r>
                    </a:p>
                    <a:p>
                      <a:r>
                        <a:rPr lang="en-US" sz="900" dirty="0"/>
                        <a:t>Can be used if you’d like to use basic authentication to secure the integration (e.g. username and password).</a:t>
                      </a:r>
                    </a:p>
                  </a:txBody>
                  <a:tcPr/>
                </a:tc>
                <a:extLst>
                  <a:ext uri="{0D108BD9-81ED-4DB2-BD59-A6C34878D82A}">
                    <a16:rowId xmlns:a16="http://schemas.microsoft.com/office/drawing/2014/main" val="753472450"/>
                  </a:ext>
                </a:extLst>
              </a:tr>
              <a:tr h="370840">
                <a:tc>
                  <a:txBody>
                    <a:bodyPr/>
                    <a:lstStyle/>
                    <a:p>
                      <a:r>
                        <a:rPr lang="en-US" sz="900" dirty="0" err="1"/>
                        <a:t>AuthenciationKeyGroup</a:t>
                      </a:r>
                      <a:endParaRPr lang="en-US" sz="900" dirty="0"/>
                    </a:p>
                  </a:txBody>
                  <a:tcPr/>
                </a:tc>
                <a:tc>
                  <a:txBody>
                    <a:bodyPr/>
                    <a:lstStyle/>
                    <a:p>
                      <a:r>
                        <a:rPr lang="en-US" sz="900" dirty="0" err="1"/>
                        <a:t>Keygroup</a:t>
                      </a:r>
                      <a:r>
                        <a:rPr lang="en-US" sz="900" dirty="0"/>
                        <a:t> Name for basic authentication. Select icon to name the </a:t>
                      </a:r>
                      <a:r>
                        <a:rPr lang="en-US" sz="900" dirty="0" err="1"/>
                        <a:t>Keygroup</a:t>
                      </a:r>
                      <a:r>
                        <a:rPr lang="en-US" sz="900" dirty="0"/>
                        <a:t> and define the Username and Password, then select that </a:t>
                      </a:r>
                      <a:r>
                        <a:rPr lang="en-US" sz="900" dirty="0" err="1"/>
                        <a:t>Keygroup</a:t>
                      </a:r>
                      <a:r>
                        <a:rPr lang="en-US" sz="900" dirty="0"/>
                        <a:t> in the dropdown.</a:t>
                      </a:r>
                    </a:p>
                  </a:txBody>
                  <a:tcPr/>
                </a:tc>
                <a:extLst>
                  <a:ext uri="{0D108BD9-81ED-4DB2-BD59-A6C34878D82A}">
                    <a16:rowId xmlns:a16="http://schemas.microsoft.com/office/drawing/2014/main" val="1688800637"/>
                  </a:ext>
                </a:extLst>
              </a:tr>
              <a:tr h="370840">
                <a:tc>
                  <a:txBody>
                    <a:bodyPr/>
                    <a:lstStyle/>
                    <a:p>
                      <a:r>
                        <a:rPr lang="en-US" sz="900" dirty="0" err="1"/>
                        <a:t>URLEncodePost</a:t>
                      </a:r>
                      <a:endParaRPr lang="en-US" sz="900" dirty="0"/>
                    </a:p>
                  </a:txBody>
                  <a:tcPr/>
                </a:tc>
                <a:tc>
                  <a:txBody>
                    <a:bodyPr/>
                    <a:lstStyle/>
                    <a:p>
                      <a:r>
                        <a:rPr lang="en-US" sz="900" dirty="0"/>
                        <a:t>No longer used</a:t>
                      </a:r>
                    </a:p>
                  </a:txBody>
                  <a:tcPr/>
                </a:tc>
                <a:extLst>
                  <a:ext uri="{0D108BD9-81ED-4DB2-BD59-A6C34878D82A}">
                    <a16:rowId xmlns:a16="http://schemas.microsoft.com/office/drawing/2014/main" val="3996988785"/>
                  </a:ext>
                </a:extLst>
              </a:tr>
              <a:tr h="370840">
                <a:tc>
                  <a:txBody>
                    <a:bodyPr/>
                    <a:lstStyle/>
                    <a:p>
                      <a:r>
                        <a:rPr lang="en-US" sz="900" dirty="0"/>
                        <a:t>Export Country ISO Codes</a:t>
                      </a:r>
                    </a:p>
                  </a:txBody>
                  <a:tcPr/>
                </a:tc>
                <a:tc>
                  <a:txBody>
                    <a:bodyPr/>
                    <a:lstStyle/>
                    <a:p>
                      <a:r>
                        <a:rPr lang="en-US" sz="800" dirty="0"/>
                        <a:t>Options included: Default, 2 Character ISO, 3 Character ISO. Sends 2 or 3 ISO codes for the country name when using the standard country option lists in BrassRing. (Default sends the entire country name.)</a:t>
                      </a:r>
                    </a:p>
                  </a:txBody>
                  <a:tcPr/>
                </a:tc>
                <a:extLst>
                  <a:ext uri="{0D108BD9-81ED-4DB2-BD59-A6C34878D82A}">
                    <a16:rowId xmlns:a16="http://schemas.microsoft.com/office/drawing/2014/main" val="151683512"/>
                  </a:ext>
                </a:extLst>
              </a:tr>
              <a:tr h="370840">
                <a:tc>
                  <a:txBody>
                    <a:bodyPr/>
                    <a:lstStyle/>
                    <a:p>
                      <a:r>
                        <a:rPr lang="en-US" sz="900" dirty="0"/>
                        <a:t>Export State 2 Character ISO Codes</a:t>
                      </a:r>
                    </a:p>
                  </a:txBody>
                  <a:tcPr/>
                </a:tc>
                <a:tc>
                  <a:txBody>
                    <a:bodyPr/>
                    <a:lstStyle/>
                    <a:p>
                      <a:r>
                        <a:rPr lang="en-US" sz="800" dirty="0"/>
                        <a:t>If yes is selected then the 2 character ISO code for the state is sent (if using the standard state option list in BrassRing.  (This only works for US States. International states will still send full name.) If no is selected then the entire state name is sent.</a:t>
                      </a:r>
                    </a:p>
                  </a:txBody>
                  <a:tcPr/>
                </a:tc>
                <a:extLst>
                  <a:ext uri="{0D108BD9-81ED-4DB2-BD59-A6C34878D82A}">
                    <a16:rowId xmlns:a16="http://schemas.microsoft.com/office/drawing/2014/main" val="1920371832"/>
                  </a:ext>
                </a:extLst>
              </a:tr>
              <a:tr h="370840">
                <a:tc>
                  <a:txBody>
                    <a:bodyPr/>
                    <a:lstStyle/>
                    <a:p>
                      <a:r>
                        <a:rPr lang="en-US" sz="900" dirty="0" err="1"/>
                        <a:t>SubscriptionName</a:t>
                      </a:r>
                      <a:endParaRPr lang="en-US" sz="900" dirty="0"/>
                    </a:p>
                  </a:txBody>
                  <a:tcPr/>
                </a:tc>
                <a:tc>
                  <a:txBody>
                    <a:bodyPr/>
                    <a:lstStyle/>
                    <a:p>
                      <a:r>
                        <a:rPr lang="en-US" sz="900" dirty="0"/>
                        <a:t>Name of the integration.</a:t>
                      </a:r>
                    </a:p>
                  </a:txBody>
                  <a:tcPr/>
                </a:tc>
                <a:extLst>
                  <a:ext uri="{0D108BD9-81ED-4DB2-BD59-A6C34878D82A}">
                    <a16:rowId xmlns:a16="http://schemas.microsoft.com/office/drawing/2014/main" val="2534007326"/>
                  </a:ext>
                </a:extLst>
              </a:tr>
            </a:tbl>
          </a:graphicData>
        </a:graphic>
      </p:graphicFrame>
    </p:spTree>
    <p:extLst>
      <p:ext uri="{BB962C8B-B14F-4D97-AF65-F5344CB8AC3E}">
        <p14:creationId xmlns:p14="http://schemas.microsoft.com/office/powerpoint/2010/main" val="14830098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Autofit/>
          </a:bodyPr>
          <a:lstStyle/>
          <a:p>
            <a:pPr>
              <a:defRPr/>
            </a:pPr>
            <a:r>
              <a:rPr lang="en-US" dirty="0">
                <a:latin typeface="IBM Plex Sans" panose="020B0503050000000000" pitchFamily="34" charset="0"/>
              </a:rPr>
              <a:t>Create Draft and Make Version</a:t>
            </a:r>
            <a:endParaRPr lang="en-US" dirty="0">
              <a:latin typeface="+mn-lt"/>
            </a:endParaRPr>
          </a:p>
        </p:txBody>
      </p:sp>
      <p:sp>
        <p:nvSpPr>
          <p:cNvPr id="3" name="Content Placeholder 2"/>
          <p:cNvSpPr>
            <a:spLocks noGrp="1"/>
          </p:cNvSpPr>
          <p:nvPr>
            <p:ph idx="1"/>
          </p:nvPr>
        </p:nvSpPr>
        <p:spPr>
          <a:xfrm>
            <a:off x="102150" y="870153"/>
            <a:ext cx="8920406" cy="3864879"/>
          </a:xfrm>
        </p:spPr>
        <p:txBody>
          <a:bodyPr>
            <a:normAutofit/>
          </a:bodyPr>
          <a:lstStyle/>
          <a:p>
            <a:pPr>
              <a:spcBef>
                <a:spcPts val="600"/>
              </a:spcBef>
            </a:pPr>
            <a:r>
              <a:rPr lang="en-US" sz="1600" dirty="0">
                <a:solidFill>
                  <a:schemeClr val="tx1"/>
                </a:solidFill>
                <a:latin typeface="IBM Plex Sans" panose="020B0503050000000000" pitchFamily="34" charset="0"/>
              </a:rPr>
              <a:t>Create Draft</a:t>
            </a:r>
            <a:endParaRPr lang="en-US" dirty="0">
              <a:solidFill>
                <a:schemeClr val="tx1"/>
              </a:solidFill>
              <a:latin typeface="+mj-lt"/>
            </a:endParaRPr>
          </a:p>
        </p:txBody>
      </p:sp>
      <p:pic>
        <p:nvPicPr>
          <p:cNvPr id="4" name="Picture 3">
            <a:extLst>
              <a:ext uri="{FF2B5EF4-FFF2-40B4-BE49-F238E27FC236}">
                <a16:creationId xmlns:a16="http://schemas.microsoft.com/office/drawing/2014/main" id="{34E90CFD-F6C9-490D-902D-5BF98B2E1006}"/>
              </a:ext>
            </a:extLst>
          </p:cNvPr>
          <p:cNvPicPr/>
          <p:nvPr/>
        </p:nvPicPr>
        <p:blipFill>
          <a:blip r:embed="rId2"/>
          <a:stretch>
            <a:fillRect/>
          </a:stretch>
        </p:blipFill>
        <p:spPr>
          <a:xfrm>
            <a:off x="1774368" y="804434"/>
            <a:ext cx="4852701" cy="3930598"/>
          </a:xfrm>
          <a:prstGeom prst="rect">
            <a:avLst/>
          </a:prstGeom>
          <a:ln>
            <a:solidFill>
              <a:srgbClr val="0070C0"/>
            </a:solidFill>
          </a:ln>
        </p:spPr>
      </p:pic>
      <p:sp>
        <p:nvSpPr>
          <p:cNvPr id="5" name="Rectangle 4">
            <a:extLst>
              <a:ext uri="{FF2B5EF4-FFF2-40B4-BE49-F238E27FC236}">
                <a16:creationId xmlns:a16="http://schemas.microsoft.com/office/drawing/2014/main" id="{865FB644-B236-4963-8473-2F9C6EB214E1}"/>
              </a:ext>
            </a:extLst>
          </p:cNvPr>
          <p:cNvSpPr/>
          <p:nvPr/>
        </p:nvSpPr>
        <p:spPr>
          <a:xfrm>
            <a:off x="1805310" y="4516583"/>
            <a:ext cx="502171" cy="191276"/>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pic>
        <p:nvPicPr>
          <p:cNvPr id="6" name="Picture 5">
            <a:extLst>
              <a:ext uri="{FF2B5EF4-FFF2-40B4-BE49-F238E27FC236}">
                <a16:creationId xmlns:a16="http://schemas.microsoft.com/office/drawing/2014/main" id="{EBA97DA4-0E5A-4A3B-8D84-46FBE1B5FFCE}"/>
              </a:ext>
            </a:extLst>
          </p:cNvPr>
          <p:cNvPicPr>
            <a:picLocks noChangeAspect="1"/>
          </p:cNvPicPr>
          <p:nvPr/>
        </p:nvPicPr>
        <p:blipFill>
          <a:blip r:embed="rId3"/>
          <a:stretch>
            <a:fillRect/>
          </a:stretch>
        </p:blipFill>
        <p:spPr>
          <a:xfrm>
            <a:off x="1855346" y="4557841"/>
            <a:ext cx="430653" cy="123751"/>
          </a:xfrm>
          <a:prstGeom prst="rect">
            <a:avLst/>
          </a:prstGeom>
        </p:spPr>
      </p:pic>
    </p:spTree>
    <p:extLst>
      <p:ext uri="{BB962C8B-B14F-4D97-AF65-F5344CB8AC3E}">
        <p14:creationId xmlns:p14="http://schemas.microsoft.com/office/powerpoint/2010/main" val="8483340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Autofit/>
          </a:bodyPr>
          <a:lstStyle/>
          <a:p>
            <a:pPr>
              <a:defRPr/>
            </a:pPr>
            <a:r>
              <a:rPr lang="en-US" dirty="0">
                <a:latin typeface="IBM Plex Sans" panose="020B0503050000000000" pitchFamily="34" charset="0"/>
              </a:rPr>
              <a:t>Create Draft and Make Version</a:t>
            </a:r>
            <a:endParaRPr lang="en-US" dirty="0">
              <a:latin typeface="+mn-lt"/>
            </a:endParaRPr>
          </a:p>
        </p:txBody>
      </p:sp>
      <p:sp>
        <p:nvSpPr>
          <p:cNvPr id="3" name="Content Placeholder 2"/>
          <p:cNvSpPr>
            <a:spLocks noGrp="1"/>
          </p:cNvSpPr>
          <p:nvPr>
            <p:ph idx="1"/>
          </p:nvPr>
        </p:nvSpPr>
        <p:spPr>
          <a:xfrm>
            <a:off x="102150" y="870153"/>
            <a:ext cx="8920406" cy="3864879"/>
          </a:xfrm>
        </p:spPr>
        <p:txBody>
          <a:bodyPr>
            <a:normAutofit/>
          </a:bodyPr>
          <a:lstStyle/>
          <a:p>
            <a:pPr>
              <a:spcBef>
                <a:spcPts val="600"/>
              </a:spcBef>
            </a:pPr>
            <a:r>
              <a:rPr lang="en-US" sz="1600" dirty="0">
                <a:solidFill>
                  <a:schemeClr val="tx1"/>
                </a:solidFill>
                <a:latin typeface="IBM Plex Sans" panose="020B0503050000000000" pitchFamily="34" charset="0"/>
              </a:rPr>
              <a:t>Map Draft</a:t>
            </a:r>
            <a:endParaRPr lang="en-US" dirty="0">
              <a:solidFill>
                <a:schemeClr val="tx1"/>
              </a:solidFill>
              <a:latin typeface="+mj-lt"/>
            </a:endParaRPr>
          </a:p>
        </p:txBody>
      </p:sp>
      <p:pic>
        <p:nvPicPr>
          <p:cNvPr id="4" name="Picture 3">
            <a:extLst>
              <a:ext uri="{FF2B5EF4-FFF2-40B4-BE49-F238E27FC236}">
                <a16:creationId xmlns:a16="http://schemas.microsoft.com/office/drawing/2014/main" id="{34E90CFD-F6C9-490D-902D-5BF98B2E1006}"/>
              </a:ext>
            </a:extLst>
          </p:cNvPr>
          <p:cNvPicPr/>
          <p:nvPr/>
        </p:nvPicPr>
        <p:blipFill>
          <a:blip r:embed="rId2"/>
          <a:stretch>
            <a:fillRect/>
          </a:stretch>
        </p:blipFill>
        <p:spPr>
          <a:xfrm>
            <a:off x="2375941" y="870153"/>
            <a:ext cx="4852701" cy="3930598"/>
          </a:xfrm>
          <a:prstGeom prst="rect">
            <a:avLst/>
          </a:prstGeom>
          <a:ln>
            <a:solidFill>
              <a:srgbClr val="0070C0"/>
            </a:solidFill>
          </a:ln>
        </p:spPr>
      </p:pic>
      <p:sp>
        <p:nvSpPr>
          <p:cNvPr id="5" name="Rectangle 4">
            <a:extLst>
              <a:ext uri="{FF2B5EF4-FFF2-40B4-BE49-F238E27FC236}">
                <a16:creationId xmlns:a16="http://schemas.microsoft.com/office/drawing/2014/main" id="{865FB644-B236-4963-8473-2F9C6EB214E1}"/>
              </a:ext>
            </a:extLst>
          </p:cNvPr>
          <p:cNvSpPr/>
          <p:nvPr/>
        </p:nvSpPr>
        <p:spPr>
          <a:xfrm>
            <a:off x="2953062" y="4594485"/>
            <a:ext cx="502171" cy="191276"/>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1682830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Autofit/>
          </a:bodyPr>
          <a:lstStyle/>
          <a:p>
            <a:pPr>
              <a:defRPr/>
            </a:pPr>
            <a:r>
              <a:rPr lang="en-US" dirty="0">
                <a:latin typeface="IBM Plex Sans" panose="020B0503050000000000" pitchFamily="34" charset="0"/>
              </a:rPr>
              <a:t>Create Draft and Make Version</a:t>
            </a:r>
            <a:endParaRPr lang="en-US" dirty="0">
              <a:latin typeface="+mn-lt"/>
            </a:endParaRPr>
          </a:p>
        </p:txBody>
      </p:sp>
      <p:sp>
        <p:nvSpPr>
          <p:cNvPr id="3" name="Content Placeholder 2"/>
          <p:cNvSpPr>
            <a:spLocks noGrp="1"/>
          </p:cNvSpPr>
          <p:nvPr>
            <p:ph idx="1"/>
          </p:nvPr>
        </p:nvSpPr>
        <p:spPr>
          <a:xfrm>
            <a:off x="102150" y="870153"/>
            <a:ext cx="8920406" cy="3864879"/>
          </a:xfrm>
        </p:spPr>
        <p:txBody>
          <a:bodyPr>
            <a:normAutofit/>
          </a:bodyPr>
          <a:lstStyle/>
          <a:p>
            <a:pPr>
              <a:spcBef>
                <a:spcPts val="600"/>
              </a:spcBef>
            </a:pPr>
            <a:r>
              <a:rPr lang="en-US" sz="1600" dirty="0">
                <a:solidFill>
                  <a:schemeClr val="tx1"/>
                </a:solidFill>
                <a:latin typeface="IBM Plex Sans" panose="020B0503050000000000" pitchFamily="34" charset="0"/>
              </a:rPr>
              <a:t>Map the Fields</a:t>
            </a:r>
            <a:endParaRPr lang="en-US" dirty="0">
              <a:solidFill>
                <a:schemeClr val="tx1"/>
              </a:solidFill>
              <a:latin typeface="+mj-lt"/>
            </a:endParaRPr>
          </a:p>
        </p:txBody>
      </p:sp>
      <p:pic>
        <p:nvPicPr>
          <p:cNvPr id="6" name="Picture 5">
            <a:extLst>
              <a:ext uri="{FF2B5EF4-FFF2-40B4-BE49-F238E27FC236}">
                <a16:creationId xmlns:a16="http://schemas.microsoft.com/office/drawing/2014/main" id="{FF93D493-8F50-4F42-92AC-93B3DE21D16A}"/>
              </a:ext>
            </a:extLst>
          </p:cNvPr>
          <p:cNvPicPr/>
          <p:nvPr/>
        </p:nvPicPr>
        <p:blipFill>
          <a:blip r:embed="rId2"/>
          <a:stretch>
            <a:fillRect/>
          </a:stretch>
        </p:blipFill>
        <p:spPr>
          <a:xfrm>
            <a:off x="2001186" y="1236688"/>
            <a:ext cx="5428313" cy="3366129"/>
          </a:xfrm>
          <a:prstGeom prst="rect">
            <a:avLst/>
          </a:prstGeom>
          <a:ln>
            <a:solidFill>
              <a:srgbClr val="0070C0"/>
            </a:solidFill>
          </a:ln>
        </p:spPr>
      </p:pic>
    </p:spTree>
    <p:extLst>
      <p:ext uri="{BB962C8B-B14F-4D97-AF65-F5344CB8AC3E}">
        <p14:creationId xmlns:p14="http://schemas.microsoft.com/office/powerpoint/2010/main" val="29519769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Autofit/>
          </a:bodyPr>
          <a:lstStyle/>
          <a:p>
            <a:pPr>
              <a:defRPr/>
            </a:pPr>
            <a:r>
              <a:rPr lang="en-US" dirty="0">
                <a:latin typeface="IBM Plex Sans" panose="020B0503050000000000" pitchFamily="34" charset="0"/>
              </a:rPr>
              <a:t>Create Draft and Make Version</a:t>
            </a:r>
            <a:endParaRPr lang="en-US" dirty="0">
              <a:latin typeface="+mn-lt"/>
            </a:endParaRPr>
          </a:p>
        </p:txBody>
      </p:sp>
      <p:sp>
        <p:nvSpPr>
          <p:cNvPr id="3" name="Content Placeholder 2"/>
          <p:cNvSpPr>
            <a:spLocks noGrp="1"/>
          </p:cNvSpPr>
          <p:nvPr>
            <p:ph idx="1"/>
          </p:nvPr>
        </p:nvSpPr>
        <p:spPr>
          <a:xfrm>
            <a:off x="102150" y="870153"/>
            <a:ext cx="8920406" cy="3864879"/>
          </a:xfrm>
        </p:spPr>
        <p:txBody>
          <a:bodyPr>
            <a:normAutofit/>
          </a:bodyPr>
          <a:lstStyle/>
          <a:p>
            <a:pPr>
              <a:spcBef>
                <a:spcPts val="600"/>
              </a:spcBef>
            </a:pPr>
            <a:r>
              <a:rPr lang="en-US" sz="1600" dirty="0">
                <a:solidFill>
                  <a:schemeClr val="tx1"/>
                </a:solidFill>
                <a:latin typeface="IBM Plex Sans" panose="020B0503050000000000" pitchFamily="34" charset="0"/>
              </a:rPr>
              <a:t>Map the Fields</a:t>
            </a:r>
            <a:endParaRPr lang="en-US" dirty="0">
              <a:solidFill>
                <a:schemeClr val="tx1"/>
              </a:solidFill>
              <a:latin typeface="+mj-lt"/>
            </a:endParaRPr>
          </a:p>
        </p:txBody>
      </p:sp>
      <p:pic>
        <p:nvPicPr>
          <p:cNvPr id="5" name="Picture 4">
            <a:extLst>
              <a:ext uri="{FF2B5EF4-FFF2-40B4-BE49-F238E27FC236}">
                <a16:creationId xmlns:a16="http://schemas.microsoft.com/office/drawing/2014/main" id="{BA97B225-C52F-492F-9E5E-92F1394D4334}"/>
              </a:ext>
            </a:extLst>
          </p:cNvPr>
          <p:cNvPicPr/>
          <p:nvPr/>
        </p:nvPicPr>
        <p:blipFill>
          <a:blip r:embed="rId2"/>
          <a:stretch>
            <a:fillRect/>
          </a:stretch>
        </p:blipFill>
        <p:spPr>
          <a:xfrm>
            <a:off x="1274164" y="1229884"/>
            <a:ext cx="7112833" cy="3357106"/>
          </a:xfrm>
          <a:prstGeom prst="rect">
            <a:avLst/>
          </a:prstGeom>
          <a:ln>
            <a:solidFill>
              <a:srgbClr val="0070C0"/>
            </a:solidFill>
          </a:ln>
        </p:spPr>
      </p:pic>
      <p:sp>
        <p:nvSpPr>
          <p:cNvPr id="4" name="Rectangle 3">
            <a:extLst>
              <a:ext uri="{FF2B5EF4-FFF2-40B4-BE49-F238E27FC236}">
                <a16:creationId xmlns:a16="http://schemas.microsoft.com/office/drawing/2014/main" id="{AD4B4566-D769-4609-8992-EE72F563AFE2}"/>
              </a:ext>
            </a:extLst>
          </p:cNvPr>
          <p:cNvSpPr/>
          <p:nvPr/>
        </p:nvSpPr>
        <p:spPr>
          <a:xfrm>
            <a:off x="1926236" y="4422099"/>
            <a:ext cx="487181" cy="149901"/>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10360209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Autofit/>
          </a:bodyPr>
          <a:lstStyle/>
          <a:p>
            <a:pPr>
              <a:defRPr/>
            </a:pPr>
            <a:r>
              <a:rPr lang="en-US" dirty="0">
                <a:latin typeface="IBM Plex Sans" panose="020B0503050000000000" pitchFamily="34" charset="0"/>
              </a:rPr>
              <a:t>Create Draft and Make Version</a:t>
            </a:r>
            <a:endParaRPr lang="en-US" dirty="0">
              <a:latin typeface="+mn-lt"/>
            </a:endParaRPr>
          </a:p>
        </p:txBody>
      </p:sp>
      <p:sp>
        <p:nvSpPr>
          <p:cNvPr id="3" name="Content Placeholder 2"/>
          <p:cNvSpPr>
            <a:spLocks noGrp="1"/>
          </p:cNvSpPr>
          <p:nvPr>
            <p:ph idx="1"/>
          </p:nvPr>
        </p:nvSpPr>
        <p:spPr>
          <a:xfrm>
            <a:off x="102150" y="870153"/>
            <a:ext cx="8920406" cy="3864879"/>
          </a:xfrm>
        </p:spPr>
        <p:txBody>
          <a:bodyPr>
            <a:normAutofit/>
          </a:bodyPr>
          <a:lstStyle/>
          <a:p>
            <a:pPr>
              <a:spcBef>
                <a:spcPts val="600"/>
              </a:spcBef>
            </a:pPr>
            <a:r>
              <a:rPr lang="en-US" sz="1600" dirty="0">
                <a:solidFill>
                  <a:schemeClr val="tx1"/>
                </a:solidFill>
                <a:latin typeface="IBM Plex Sans" panose="020B0503050000000000" pitchFamily="34" charset="0"/>
              </a:rPr>
              <a:t>Sample XML</a:t>
            </a:r>
            <a:endParaRPr lang="en-US" dirty="0">
              <a:solidFill>
                <a:schemeClr val="tx1"/>
              </a:solidFill>
              <a:latin typeface="+mj-lt"/>
            </a:endParaRPr>
          </a:p>
        </p:txBody>
      </p:sp>
      <p:pic>
        <p:nvPicPr>
          <p:cNvPr id="6" name="Picture 5">
            <a:extLst>
              <a:ext uri="{FF2B5EF4-FFF2-40B4-BE49-F238E27FC236}">
                <a16:creationId xmlns:a16="http://schemas.microsoft.com/office/drawing/2014/main" id="{4B2FFD29-2032-47DB-ACBC-AE0F6EE829FA}"/>
              </a:ext>
            </a:extLst>
          </p:cNvPr>
          <p:cNvPicPr/>
          <p:nvPr/>
        </p:nvPicPr>
        <p:blipFill>
          <a:blip r:embed="rId2"/>
          <a:stretch>
            <a:fillRect/>
          </a:stretch>
        </p:blipFill>
        <p:spPr>
          <a:xfrm>
            <a:off x="2166078" y="870152"/>
            <a:ext cx="5377721" cy="3864879"/>
          </a:xfrm>
          <a:prstGeom prst="rect">
            <a:avLst/>
          </a:prstGeom>
          <a:ln>
            <a:solidFill>
              <a:srgbClr val="0070C0"/>
            </a:solidFill>
          </a:ln>
        </p:spPr>
      </p:pic>
    </p:spTree>
    <p:extLst>
      <p:ext uri="{BB962C8B-B14F-4D97-AF65-F5344CB8AC3E}">
        <p14:creationId xmlns:p14="http://schemas.microsoft.com/office/powerpoint/2010/main" val="30082831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Autofit/>
          </a:bodyPr>
          <a:lstStyle/>
          <a:p>
            <a:pPr>
              <a:defRPr/>
            </a:pPr>
            <a:r>
              <a:rPr lang="en-US" dirty="0">
                <a:latin typeface="IBM Plex Sans" panose="020B0503050000000000" pitchFamily="34" charset="0"/>
              </a:rPr>
              <a:t>Create Draft and Make Version</a:t>
            </a:r>
            <a:endParaRPr lang="en-US" dirty="0">
              <a:latin typeface="+mn-lt"/>
            </a:endParaRPr>
          </a:p>
        </p:txBody>
      </p:sp>
      <p:sp>
        <p:nvSpPr>
          <p:cNvPr id="3" name="Content Placeholder 2"/>
          <p:cNvSpPr>
            <a:spLocks noGrp="1"/>
          </p:cNvSpPr>
          <p:nvPr>
            <p:ph idx="1"/>
          </p:nvPr>
        </p:nvSpPr>
        <p:spPr>
          <a:xfrm>
            <a:off x="102150" y="870153"/>
            <a:ext cx="8920406" cy="3864879"/>
          </a:xfrm>
        </p:spPr>
        <p:txBody>
          <a:bodyPr>
            <a:normAutofit/>
          </a:bodyPr>
          <a:lstStyle/>
          <a:p>
            <a:pPr>
              <a:spcBef>
                <a:spcPts val="600"/>
              </a:spcBef>
            </a:pPr>
            <a:r>
              <a:rPr lang="en-US" dirty="0">
                <a:solidFill>
                  <a:schemeClr val="tx1"/>
                </a:solidFill>
                <a:latin typeface="+mj-lt"/>
              </a:rPr>
              <a:t>Make Version</a:t>
            </a:r>
          </a:p>
        </p:txBody>
      </p:sp>
      <p:pic>
        <p:nvPicPr>
          <p:cNvPr id="8" name="Picture 7">
            <a:extLst>
              <a:ext uri="{FF2B5EF4-FFF2-40B4-BE49-F238E27FC236}">
                <a16:creationId xmlns:a16="http://schemas.microsoft.com/office/drawing/2014/main" id="{338B103D-8D83-428B-9DF8-04EDE5653DDF}"/>
              </a:ext>
            </a:extLst>
          </p:cNvPr>
          <p:cNvPicPr/>
          <p:nvPr/>
        </p:nvPicPr>
        <p:blipFill>
          <a:blip r:embed="rId2"/>
          <a:stretch>
            <a:fillRect/>
          </a:stretch>
        </p:blipFill>
        <p:spPr>
          <a:xfrm>
            <a:off x="1590553" y="1572650"/>
            <a:ext cx="5943600" cy="1608455"/>
          </a:xfrm>
          <a:prstGeom prst="rect">
            <a:avLst/>
          </a:prstGeom>
          <a:noFill/>
          <a:ln>
            <a:solidFill>
              <a:srgbClr val="0070C0"/>
            </a:solidFill>
          </a:ln>
        </p:spPr>
      </p:pic>
      <p:sp>
        <p:nvSpPr>
          <p:cNvPr id="4" name="Rectangle 3">
            <a:extLst>
              <a:ext uri="{FF2B5EF4-FFF2-40B4-BE49-F238E27FC236}">
                <a16:creationId xmlns:a16="http://schemas.microsoft.com/office/drawing/2014/main" id="{A2A5777A-9C7A-4310-B0E8-B962495ADD25}"/>
              </a:ext>
            </a:extLst>
          </p:cNvPr>
          <p:cNvSpPr/>
          <p:nvPr/>
        </p:nvSpPr>
        <p:spPr>
          <a:xfrm>
            <a:off x="1641423" y="2863121"/>
            <a:ext cx="734518" cy="239843"/>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32052359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Autofit/>
          </a:bodyPr>
          <a:lstStyle/>
          <a:p>
            <a:pPr>
              <a:defRPr/>
            </a:pPr>
            <a:r>
              <a:rPr lang="en-US" dirty="0">
                <a:latin typeface="IBM Plex Sans" panose="020B0503050000000000" pitchFamily="34" charset="0"/>
              </a:rPr>
              <a:t>Create Draft and Make Version</a:t>
            </a:r>
            <a:endParaRPr lang="en-US" dirty="0">
              <a:latin typeface="+mn-lt"/>
            </a:endParaRPr>
          </a:p>
        </p:txBody>
      </p:sp>
      <p:sp>
        <p:nvSpPr>
          <p:cNvPr id="3" name="Content Placeholder 2"/>
          <p:cNvSpPr>
            <a:spLocks noGrp="1"/>
          </p:cNvSpPr>
          <p:nvPr>
            <p:ph idx="1"/>
          </p:nvPr>
        </p:nvSpPr>
        <p:spPr>
          <a:xfrm>
            <a:off x="102150" y="870153"/>
            <a:ext cx="8920406" cy="3864879"/>
          </a:xfrm>
        </p:spPr>
        <p:txBody>
          <a:bodyPr>
            <a:normAutofit/>
          </a:bodyPr>
          <a:lstStyle/>
          <a:p>
            <a:pPr>
              <a:spcBef>
                <a:spcPts val="600"/>
              </a:spcBef>
            </a:pPr>
            <a:r>
              <a:rPr lang="en-US" sz="1600" dirty="0">
                <a:solidFill>
                  <a:schemeClr val="tx1"/>
                </a:solidFill>
                <a:latin typeface="IBM Plex Sans" panose="020B0503050000000000" pitchFamily="34" charset="0"/>
              </a:rPr>
              <a:t>Export and Configure Version to activate the Integration in Staging</a:t>
            </a:r>
            <a:endParaRPr lang="en-US" dirty="0">
              <a:solidFill>
                <a:schemeClr val="tx1"/>
              </a:solidFill>
              <a:latin typeface="+mj-lt"/>
            </a:endParaRPr>
          </a:p>
        </p:txBody>
      </p:sp>
      <p:pic>
        <p:nvPicPr>
          <p:cNvPr id="5" name="Picture 4">
            <a:extLst>
              <a:ext uri="{FF2B5EF4-FFF2-40B4-BE49-F238E27FC236}">
                <a16:creationId xmlns:a16="http://schemas.microsoft.com/office/drawing/2014/main" id="{0F8206F0-FD6A-4022-B5AD-C2B3E37D8BB2}"/>
              </a:ext>
            </a:extLst>
          </p:cNvPr>
          <p:cNvPicPr/>
          <p:nvPr/>
        </p:nvPicPr>
        <p:blipFill>
          <a:blip r:embed="rId2"/>
          <a:stretch>
            <a:fillRect/>
          </a:stretch>
        </p:blipFill>
        <p:spPr>
          <a:xfrm>
            <a:off x="1768839" y="1663908"/>
            <a:ext cx="6127230" cy="1709212"/>
          </a:xfrm>
          <a:prstGeom prst="rect">
            <a:avLst/>
          </a:prstGeom>
          <a:ln>
            <a:solidFill>
              <a:srgbClr val="0070C0"/>
            </a:solidFill>
          </a:ln>
        </p:spPr>
      </p:pic>
      <p:sp>
        <p:nvSpPr>
          <p:cNvPr id="4" name="Rectangle 3">
            <a:extLst>
              <a:ext uri="{FF2B5EF4-FFF2-40B4-BE49-F238E27FC236}">
                <a16:creationId xmlns:a16="http://schemas.microsoft.com/office/drawing/2014/main" id="{4CD3A775-97E7-485B-AD91-4F0640E45553}"/>
              </a:ext>
            </a:extLst>
          </p:cNvPr>
          <p:cNvSpPr/>
          <p:nvPr/>
        </p:nvSpPr>
        <p:spPr>
          <a:xfrm>
            <a:off x="2623279" y="3065489"/>
            <a:ext cx="1521501" cy="224852"/>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4869934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Autofit/>
          </a:bodyPr>
          <a:lstStyle/>
          <a:p>
            <a:pPr>
              <a:defRPr/>
            </a:pPr>
            <a:r>
              <a:rPr lang="en-US" dirty="0">
                <a:latin typeface="+mn-lt"/>
              </a:rPr>
              <a:t>Configure (activate) the Integration(s) in </a:t>
            </a:r>
            <a:r>
              <a:rPr lang="en-US" b="1" dirty="0">
                <a:solidFill>
                  <a:schemeClr val="tx1"/>
                </a:solidFill>
                <a:latin typeface="+mn-lt"/>
              </a:rPr>
              <a:t>Staging</a:t>
            </a:r>
            <a:r>
              <a:rPr lang="en-US" dirty="0">
                <a:solidFill>
                  <a:srgbClr val="00B050"/>
                </a:solidFill>
                <a:latin typeface="+mn-lt"/>
              </a:rPr>
              <a:t> </a:t>
            </a:r>
            <a:r>
              <a:rPr lang="en-US" dirty="0">
                <a:latin typeface="+mn-lt"/>
              </a:rPr>
              <a:t>and test</a:t>
            </a:r>
          </a:p>
        </p:txBody>
      </p:sp>
      <p:sp>
        <p:nvSpPr>
          <p:cNvPr id="3" name="Content Placeholder 2"/>
          <p:cNvSpPr>
            <a:spLocks noGrp="1"/>
          </p:cNvSpPr>
          <p:nvPr>
            <p:ph idx="1"/>
          </p:nvPr>
        </p:nvSpPr>
        <p:spPr>
          <a:xfrm>
            <a:off x="102150" y="870153"/>
            <a:ext cx="8920406" cy="3864879"/>
          </a:xfrm>
        </p:spPr>
        <p:txBody>
          <a:bodyPr>
            <a:normAutofit/>
          </a:bodyPr>
          <a:lstStyle/>
          <a:p>
            <a:pPr>
              <a:spcBef>
                <a:spcPts val="600"/>
              </a:spcBef>
            </a:pPr>
            <a:r>
              <a:rPr lang="en-US" sz="1600" dirty="0">
                <a:solidFill>
                  <a:schemeClr val="tx1"/>
                </a:solidFill>
                <a:latin typeface="IBM Plex Sans" panose="020B0503050000000000" pitchFamily="34" charset="0"/>
              </a:rPr>
              <a:t>Configuration</a:t>
            </a:r>
            <a:endParaRPr lang="en-US" dirty="0">
              <a:solidFill>
                <a:schemeClr val="tx1"/>
              </a:solidFill>
              <a:latin typeface="+mj-lt"/>
            </a:endParaRPr>
          </a:p>
        </p:txBody>
      </p:sp>
      <p:pic>
        <p:nvPicPr>
          <p:cNvPr id="9" name="Picture 8">
            <a:extLst>
              <a:ext uri="{FF2B5EF4-FFF2-40B4-BE49-F238E27FC236}">
                <a16:creationId xmlns:a16="http://schemas.microsoft.com/office/drawing/2014/main" id="{534888A7-27EA-4431-92D1-3335C04847A8}"/>
              </a:ext>
            </a:extLst>
          </p:cNvPr>
          <p:cNvPicPr>
            <a:picLocks noChangeAspect="1"/>
          </p:cNvPicPr>
          <p:nvPr/>
        </p:nvPicPr>
        <p:blipFill>
          <a:blip r:embed="rId2"/>
          <a:stretch>
            <a:fillRect/>
          </a:stretch>
        </p:blipFill>
        <p:spPr>
          <a:xfrm>
            <a:off x="1729649" y="1447273"/>
            <a:ext cx="6499433" cy="3124727"/>
          </a:xfrm>
          <a:prstGeom prst="rect">
            <a:avLst/>
          </a:prstGeom>
          <a:ln>
            <a:solidFill>
              <a:srgbClr val="0070C0"/>
            </a:solidFill>
          </a:ln>
        </p:spPr>
      </p:pic>
      <p:sp>
        <p:nvSpPr>
          <p:cNvPr id="5" name="Rectangle 4">
            <a:extLst>
              <a:ext uri="{FF2B5EF4-FFF2-40B4-BE49-F238E27FC236}">
                <a16:creationId xmlns:a16="http://schemas.microsoft.com/office/drawing/2014/main" id="{13636D98-A67F-47C4-9B6C-C55E3A776E96}"/>
              </a:ext>
            </a:extLst>
          </p:cNvPr>
          <p:cNvSpPr/>
          <p:nvPr/>
        </p:nvSpPr>
        <p:spPr>
          <a:xfrm>
            <a:off x="1815812" y="1526437"/>
            <a:ext cx="6413270" cy="886979"/>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6" name="Oval 5">
            <a:extLst>
              <a:ext uri="{FF2B5EF4-FFF2-40B4-BE49-F238E27FC236}">
                <a16:creationId xmlns:a16="http://schemas.microsoft.com/office/drawing/2014/main" id="{420C0BE1-52E7-448C-8B5D-3DA620F6229C}"/>
              </a:ext>
            </a:extLst>
          </p:cNvPr>
          <p:cNvSpPr/>
          <p:nvPr/>
        </p:nvSpPr>
        <p:spPr>
          <a:xfrm>
            <a:off x="6543203" y="2065621"/>
            <a:ext cx="337279" cy="277318"/>
          </a:xfrm>
          <a:prstGeom prst="ellipse">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8" name="TextBox 7">
            <a:extLst>
              <a:ext uri="{FF2B5EF4-FFF2-40B4-BE49-F238E27FC236}">
                <a16:creationId xmlns:a16="http://schemas.microsoft.com/office/drawing/2014/main" id="{09CC7D4B-0315-4561-ADCC-5C56A475EFCE}"/>
              </a:ext>
            </a:extLst>
          </p:cNvPr>
          <p:cNvSpPr txBox="1"/>
          <p:nvPr/>
        </p:nvSpPr>
        <p:spPr>
          <a:xfrm>
            <a:off x="2977419" y="1709324"/>
            <a:ext cx="387873" cy="184666"/>
          </a:xfrm>
          <a:prstGeom prst="rect">
            <a:avLst/>
          </a:prstGeom>
          <a:noFill/>
        </p:spPr>
        <p:txBody>
          <a:bodyPr wrap="square" rtlCol="0">
            <a:spAutoFit/>
          </a:bodyPr>
          <a:lstStyle/>
          <a:p>
            <a:r>
              <a:rPr lang="en-US" sz="600" dirty="0">
                <a:latin typeface="Arial Black" panose="020B0A04020102020204" pitchFamily="34" charset="0"/>
                <a:cs typeface="Arial" panose="020B0604020202020204" pitchFamily="34" charset="0"/>
              </a:rPr>
              <a:t>1.0</a:t>
            </a:r>
          </a:p>
        </p:txBody>
      </p:sp>
      <p:sp>
        <p:nvSpPr>
          <p:cNvPr id="10" name="TextBox 9">
            <a:extLst>
              <a:ext uri="{FF2B5EF4-FFF2-40B4-BE49-F238E27FC236}">
                <a16:creationId xmlns:a16="http://schemas.microsoft.com/office/drawing/2014/main" id="{AF5F970D-B35C-4352-B6EF-1653BC90CB74}"/>
              </a:ext>
            </a:extLst>
          </p:cNvPr>
          <p:cNvSpPr txBox="1"/>
          <p:nvPr/>
        </p:nvSpPr>
        <p:spPr>
          <a:xfrm>
            <a:off x="2992409" y="3423093"/>
            <a:ext cx="387873" cy="184666"/>
          </a:xfrm>
          <a:prstGeom prst="rect">
            <a:avLst/>
          </a:prstGeom>
          <a:noFill/>
        </p:spPr>
        <p:txBody>
          <a:bodyPr wrap="square" rtlCol="0">
            <a:spAutoFit/>
          </a:bodyPr>
          <a:lstStyle/>
          <a:p>
            <a:r>
              <a:rPr lang="en-US" sz="600" dirty="0">
                <a:latin typeface="Arial Black" panose="020B0A04020102020204" pitchFamily="34" charset="0"/>
                <a:cs typeface="Arial" panose="020B0604020202020204" pitchFamily="34" charset="0"/>
              </a:rPr>
              <a:t>1.0</a:t>
            </a:r>
          </a:p>
        </p:txBody>
      </p:sp>
    </p:spTree>
    <p:extLst>
      <p:ext uri="{BB962C8B-B14F-4D97-AF65-F5344CB8AC3E}">
        <p14:creationId xmlns:p14="http://schemas.microsoft.com/office/powerpoint/2010/main" val="2474284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Autofit/>
          </a:bodyPr>
          <a:lstStyle/>
          <a:p>
            <a:pPr>
              <a:defRPr/>
            </a:pPr>
            <a:r>
              <a:rPr lang="en-US" dirty="0"/>
              <a:t>Publish the Integration(s) to </a:t>
            </a:r>
            <a:r>
              <a:rPr lang="en-US" b="1" dirty="0">
                <a:solidFill>
                  <a:schemeClr val="tx1"/>
                </a:solidFill>
              </a:rPr>
              <a:t>Production</a:t>
            </a:r>
            <a:endParaRPr lang="en-US" dirty="0">
              <a:latin typeface="+mn-lt"/>
            </a:endParaRPr>
          </a:p>
        </p:txBody>
      </p:sp>
      <p:sp>
        <p:nvSpPr>
          <p:cNvPr id="3" name="Content Placeholder 2"/>
          <p:cNvSpPr>
            <a:spLocks noGrp="1"/>
          </p:cNvSpPr>
          <p:nvPr>
            <p:ph idx="1"/>
          </p:nvPr>
        </p:nvSpPr>
        <p:spPr>
          <a:xfrm>
            <a:off x="102150" y="870153"/>
            <a:ext cx="8920406" cy="3864879"/>
          </a:xfrm>
        </p:spPr>
        <p:txBody>
          <a:bodyPr>
            <a:normAutofit/>
          </a:bodyPr>
          <a:lstStyle/>
          <a:p>
            <a:pPr>
              <a:spcBef>
                <a:spcPts val="600"/>
              </a:spcBef>
            </a:pPr>
            <a:r>
              <a:rPr lang="en-US" sz="1600" dirty="0">
                <a:solidFill>
                  <a:schemeClr val="tx1"/>
                </a:solidFill>
                <a:latin typeface="IBM Plex Sans" panose="020B0503050000000000" pitchFamily="34" charset="0"/>
              </a:rPr>
              <a:t>Configuration</a:t>
            </a:r>
            <a:endParaRPr lang="en-US" dirty="0">
              <a:solidFill>
                <a:schemeClr val="tx1"/>
              </a:solidFill>
              <a:latin typeface="+mj-lt"/>
            </a:endParaRPr>
          </a:p>
        </p:txBody>
      </p:sp>
      <p:pic>
        <p:nvPicPr>
          <p:cNvPr id="9" name="Picture 8">
            <a:extLst>
              <a:ext uri="{FF2B5EF4-FFF2-40B4-BE49-F238E27FC236}">
                <a16:creationId xmlns:a16="http://schemas.microsoft.com/office/drawing/2014/main" id="{534888A7-27EA-4431-92D1-3335C04847A8}"/>
              </a:ext>
            </a:extLst>
          </p:cNvPr>
          <p:cNvPicPr>
            <a:picLocks noChangeAspect="1"/>
          </p:cNvPicPr>
          <p:nvPr/>
        </p:nvPicPr>
        <p:blipFill>
          <a:blip r:embed="rId2"/>
          <a:stretch>
            <a:fillRect/>
          </a:stretch>
        </p:blipFill>
        <p:spPr>
          <a:xfrm>
            <a:off x="1729649" y="1447273"/>
            <a:ext cx="6499433" cy="3124727"/>
          </a:xfrm>
          <a:prstGeom prst="rect">
            <a:avLst/>
          </a:prstGeom>
          <a:ln>
            <a:solidFill>
              <a:srgbClr val="0070C0"/>
            </a:solidFill>
          </a:ln>
        </p:spPr>
      </p:pic>
      <p:sp>
        <p:nvSpPr>
          <p:cNvPr id="5" name="Rectangle 4">
            <a:extLst>
              <a:ext uri="{FF2B5EF4-FFF2-40B4-BE49-F238E27FC236}">
                <a16:creationId xmlns:a16="http://schemas.microsoft.com/office/drawing/2014/main" id="{13636D98-A67F-47C4-9B6C-C55E3A776E96}"/>
              </a:ext>
            </a:extLst>
          </p:cNvPr>
          <p:cNvSpPr/>
          <p:nvPr/>
        </p:nvSpPr>
        <p:spPr>
          <a:xfrm>
            <a:off x="1822304" y="2886783"/>
            <a:ext cx="6413270" cy="886979"/>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6" name="Oval 5">
            <a:extLst>
              <a:ext uri="{FF2B5EF4-FFF2-40B4-BE49-F238E27FC236}">
                <a16:creationId xmlns:a16="http://schemas.microsoft.com/office/drawing/2014/main" id="{420C0BE1-52E7-448C-8B5D-3DA620F6229C}"/>
              </a:ext>
            </a:extLst>
          </p:cNvPr>
          <p:cNvSpPr/>
          <p:nvPr/>
        </p:nvSpPr>
        <p:spPr>
          <a:xfrm>
            <a:off x="3043003" y="2931753"/>
            <a:ext cx="1116767" cy="184666"/>
          </a:xfrm>
          <a:prstGeom prst="ellipse">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8" name="TextBox 7">
            <a:extLst>
              <a:ext uri="{FF2B5EF4-FFF2-40B4-BE49-F238E27FC236}">
                <a16:creationId xmlns:a16="http://schemas.microsoft.com/office/drawing/2014/main" id="{09CC7D4B-0315-4561-ADCC-5C56A475EFCE}"/>
              </a:ext>
            </a:extLst>
          </p:cNvPr>
          <p:cNvSpPr txBox="1"/>
          <p:nvPr/>
        </p:nvSpPr>
        <p:spPr>
          <a:xfrm>
            <a:off x="2977419" y="1709324"/>
            <a:ext cx="387873" cy="184666"/>
          </a:xfrm>
          <a:prstGeom prst="rect">
            <a:avLst/>
          </a:prstGeom>
          <a:noFill/>
        </p:spPr>
        <p:txBody>
          <a:bodyPr wrap="square" rtlCol="0">
            <a:spAutoFit/>
          </a:bodyPr>
          <a:lstStyle/>
          <a:p>
            <a:r>
              <a:rPr lang="en-US" sz="600" dirty="0">
                <a:latin typeface="Arial Black" panose="020B0A04020102020204" pitchFamily="34" charset="0"/>
                <a:cs typeface="Arial" panose="020B0604020202020204" pitchFamily="34" charset="0"/>
              </a:rPr>
              <a:t>1.0</a:t>
            </a:r>
          </a:p>
        </p:txBody>
      </p:sp>
      <p:sp>
        <p:nvSpPr>
          <p:cNvPr id="10" name="TextBox 9">
            <a:extLst>
              <a:ext uri="{FF2B5EF4-FFF2-40B4-BE49-F238E27FC236}">
                <a16:creationId xmlns:a16="http://schemas.microsoft.com/office/drawing/2014/main" id="{AF5F970D-B35C-4352-B6EF-1653BC90CB74}"/>
              </a:ext>
            </a:extLst>
          </p:cNvPr>
          <p:cNvSpPr txBox="1"/>
          <p:nvPr/>
        </p:nvSpPr>
        <p:spPr>
          <a:xfrm>
            <a:off x="2992409" y="3423093"/>
            <a:ext cx="387873" cy="184666"/>
          </a:xfrm>
          <a:prstGeom prst="rect">
            <a:avLst/>
          </a:prstGeom>
          <a:noFill/>
        </p:spPr>
        <p:txBody>
          <a:bodyPr wrap="square" rtlCol="0">
            <a:spAutoFit/>
          </a:bodyPr>
          <a:lstStyle/>
          <a:p>
            <a:r>
              <a:rPr lang="en-US" sz="600" dirty="0">
                <a:latin typeface="Arial Black" panose="020B0A04020102020204" pitchFamily="34" charset="0"/>
                <a:cs typeface="Arial" panose="020B0604020202020204" pitchFamily="34" charset="0"/>
              </a:rPr>
              <a:t>1.0</a:t>
            </a:r>
          </a:p>
        </p:txBody>
      </p:sp>
    </p:spTree>
    <p:extLst>
      <p:ext uri="{BB962C8B-B14F-4D97-AF65-F5344CB8AC3E}">
        <p14:creationId xmlns:p14="http://schemas.microsoft.com/office/powerpoint/2010/main" val="27103045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Mapping Tool Resources</a:t>
            </a:r>
          </a:p>
        </p:txBody>
      </p:sp>
      <p:sp>
        <p:nvSpPr>
          <p:cNvPr id="3" name="Content Placeholder 2"/>
          <p:cNvSpPr>
            <a:spLocks noGrp="1"/>
          </p:cNvSpPr>
          <p:nvPr>
            <p:ph idx="1"/>
          </p:nvPr>
        </p:nvSpPr>
        <p:spPr>
          <a:xfrm>
            <a:off x="377505" y="870154"/>
            <a:ext cx="8658035" cy="3999502"/>
          </a:xfrm>
        </p:spPr>
        <p:txBody>
          <a:bodyPr>
            <a:normAutofit/>
          </a:bodyPr>
          <a:lstStyle/>
          <a:p>
            <a:pPr marL="0" lvl="1" indent="0">
              <a:spcBef>
                <a:spcPts val="225"/>
              </a:spcBef>
              <a:spcAft>
                <a:spcPts val="225"/>
              </a:spcAft>
              <a:buNone/>
              <a:defRPr/>
            </a:pPr>
            <a:r>
              <a:rPr lang="en-US" sz="1600" dirty="0">
                <a:solidFill>
                  <a:schemeClr val="tx1"/>
                </a:solidFill>
                <a:latin typeface="+mn-lt"/>
              </a:rPr>
              <a:t>The following resources can be found in the Mapping Tool under the Resources link on the top right of the page.</a:t>
            </a:r>
          </a:p>
          <a:p>
            <a:pPr marL="516731" lvl="1" indent="-173831">
              <a:spcBef>
                <a:spcPts val="225"/>
              </a:spcBef>
              <a:spcAft>
                <a:spcPts val="225"/>
              </a:spcAft>
              <a:buFont typeface="Arial" pitchFamily="34" charset="0"/>
              <a:buChar char="•"/>
              <a:defRPr/>
            </a:pPr>
            <a:r>
              <a:rPr lang="en-US" sz="1600" dirty="0">
                <a:solidFill>
                  <a:schemeClr val="tx1"/>
                </a:solidFill>
                <a:latin typeface="+mn-lt"/>
              </a:rPr>
              <a:t>XML Test Harness</a:t>
            </a:r>
          </a:p>
          <a:p>
            <a:pPr marL="516731" lvl="1" indent="-173831">
              <a:spcBef>
                <a:spcPts val="225"/>
              </a:spcBef>
              <a:spcAft>
                <a:spcPts val="225"/>
              </a:spcAft>
              <a:buFont typeface="Arial" pitchFamily="34" charset="0"/>
              <a:buChar char="•"/>
              <a:defRPr/>
            </a:pPr>
            <a:r>
              <a:rPr lang="en-US" sz="1600" dirty="0">
                <a:solidFill>
                  <a:schemeClr val="tx1"/>
                </a:solidFill>
                <a:latin typeface="+mn-lt"/>
              </a:rPr>
              <a:t>IP Addresses</a:t>
            </a:r>
          </a:p>
          <a:p>
            <a:pPr marL="516731" lvl="1" indent="-173831">
              <a:spcBef>
                <a:spcPts val="225"/>
              </a:spcBef>
              <a:spcAft>
                <a:spcPts val="225"/>
              </a:spcAft>
              <a:buFont typeface="Arial" pitchFamily="34" charset="0"/>
              <a:buChar char="•"/>
              <a:defRPr/>
            </a:pPr>
            <a:r>
              <a:rPr lang="en-US" sz="1600" dirty="0">
                <a:solidFill>
                  <a:schemeClr val="tx1"/>
                </a:solidFill>
                <a:latin typeface="+mn-lt"/>
              </a:rPr>
              <a:t>Integration Post URLs</a:t>
            </a:r>
          </a:p>
          <a:p>
            <a:pPr marL="516731" lvl="1" indent="-173831">
              <a:spcBef>
                <a:spcPts val="225"/>
              </a:spcBef>
              <a:spcAft>
                <a:spcPts val="225"/>
              </a:spcAft>
              <a:buFont typeface="Arial" pitchFamily="34" charset="0"/>
              <a:buChar char="•"/>
              <a:defRPr/>
            </a:pPr>
            <a:r>
              <a:rPr lang="en-US" sz="1600" dirty="0">
                <a:solidFill>
                  <a:schemeClr val="tx1"/>
                </a:solidFill>
                <a:latin typeface="+mn-lt"/>
              </a:rPr>
              <a:t>Mapping Tool Offerings</a:t>
            </a:r>
            <a:endParaRPr lang="en-US" sz="1800" b="1" dirty="0">
              <a:solidFill>
                <a:schemeClr val="tx1"/>
              </a:solidFill>
              <a:latin typeface="+mn-lt"/>
            </a:endParaRPr>
          </a:p>
          <a:p>
            <a:pPr>
              <a:spcBef>
                <a:spcPts val="1200"/>
              </a:spcBef>
            </a:pPr>
            <a:endParaRPr lang="en-US" sz="1600" b="1" dirty="0">
              <a:solidFill>
                <a:schemeClr val="tx1"/>
              </a:solidFill>
              <a:latin typeface="+mn-lt"/>
            </a:endParaRPr>
          </a:p>
          <a:p>
            <a:pPr>
              <a:spcBef>
                <a:spcPts val="0"/>
              </a:spcBef>
            </a:pPr>
            <a:endParaRPr lang="en-US" sz="18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8" name="Picture 4">
            <a:extLst>
              <a:ext uri="{FF2B5EF4-FFF2-40B4-BE49-F238E27FC236}">
                <a16:creationId xmlns:a16="http://schemas.microsoft.com/office/drawing/2014/main" id="{9BFAEB9A-6946-4CF5-828B-4F7D6FFFAF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9579" y="1839708"/>
            <a:ext cx="3764756" cy="2433638"/>
          </a:xfrm>
          <a:prstGeom prst="rect">
            <a:avLst/>
          </a:prstGeom>
          <a:noFill/>
          <a:ln w="9525">
            <a:solidFill>
              <a:srgbClr val="0530AD"/>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0188769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latin typeface="IBM Plex Sans" panose="020B0503050000000000" pitchFamily="34" charset="0"/>
              </a:rPr>
              <a:t>Mapping Tool Resources</a:t>
            </a:r>
          </a:p>
        </p:txBody>
      </p:sp>
      <p:sp>
        <p:nvSpPr>
          <p:cNvPr id="3" name="Content Placeholder 2"/>
          <p:cNvSpPr>
            <a:spLocks noGrp="1"/>
          </p:cNvSpPr>
          <p:nvPr>
            <p:ph idx="1"/>
          </p:nvPr>
        </p:nvSpPr>
        <p:spPr>
          <a:xfrm>
            <a:off x="192157" y="870153"/>
            <a:ext cx="8843383" cy="3864879"/>
          </a:xfrm>
        </p:spPr>
        <p:txBody>
          <a:bodyPr>
            <a:normAutofit/>
          </a:bodyPr>
          <a:lstStyle/>
          <a:p>
            <a:pPr marL="285750" indent="-285750">
              <a:spcBef>
                <a:spcPts val="0"/>
              </a:spcBef>
              <a:buFont typeface="Arial" panose="020B0604020202020204" pitchFamily="34" charset="0"/>
              <a:buChar char="•"/>
            </a:pPr>
            <a:endParaRPr lang="en-US" dirty="0">
              <a:solidFill>
                <a:schemeClr val="tx1"/>
              </a:solidFill>
              <a:latin typeface="IBM Plex Sans" panose="020B0503050000000000" pitchFamily="34" charset="0"/>
            </a:endParaRPr>
          </a:p>
          <a:p>
            <a:pPr marL="285750" indent="-285750">
              <a:spcBef>
                <a:spcPts val="600"/>
              </a:spcBef>
              <a:buFont typeface="Arial" panose="020B0604020202020204" pitchFamily="34" charset="0"/>
              <a:buChar char="•"/>
            </a:pPr>
            <a:r>
              <a:rPr lang="en-US" sz="1600" dirty="0">
                <a:solidFill>
                  <a:schemeClr val="tx1"/>
                </a:solidFill>
                <a:latin typeface="IBM Plex Sans" panose="020B0503050000000000" pitchFamily="34" charset="0"/>
              </a:rPr>
              <a:t>BrassRing on Cloud Integration API and App Documentation</a:t>
            </a:r>
          </a:p>
          <a:p>
            <a:r>
              <a:rPr lang="en-US" dirty="0">
                <a:latin typeface="+mj-lt"/>
                <a:hlinkClick r:id="rId2"/>
              </a:rPr>
              <a:t>https://documentation.infinite.com/docs/integrations-and-apis-integrations</a:t>
            </a:r>
            <a:br>
              <a:rPr lang="en-US" dirty="0">
                <a:latin typeface="+mj-lt"/>
              </a:rPr>
            </a:br>
            <a:endParaRPr lang="en-US" dirty="0">
              <a:latin typeface="+mj-lt"/>
            </a:endParaRPr>
          </a:p>
          <a:p>
            <a:pPr marL="285750" indent="-285750">
              <a:buFont typeface="Arial" panose="020B0604020202020204" pitchFamily="34" charset="0"/>
              <a:buChar char="•"/>
            </a:pPr>
            <a:r>
              <a:rPr lang="en-US" dirty="0">
                <a:solidFill>
                  <a:schemeClr val="tx1"/>
                </a:solidFill>
                <a:latin typeface="+mj-lt"/>
              </a:rPr>
              <a:t>Help section within the Mapping Tool. </a:t>
            </a:r>
          </a:p>
          <a:p>
            <a:endParaRPr lang="en-US" dirty="0">
              <a:solidFill>
                <a:schemeClr val="tx1"/>
              </a:solidFill>
              <a:latin typeface="+mj-lt"/>
            </a:endParaRPr>
          </a:p>
        </p:txBody>
      </p:sp>
      <p:pic>
        <p:nvPicPr>
          <p:cNvPr id="4" name="Picture 3">
            <a:extLst>
              <a:ext uri="{FF2B5EF4-FFF2-40B4-BE49-F238E27FC236}">
                <a16:creationId xmlns:a16="http://schemas.microsoft.com/office/drawing/2014/main" id="{8865D73B-996F-46F5-A9B5-5869F1AE8510}"/>
              </a:ext>
            </a:extLst>
          </p:cNvPr>
          <p:cNvPicPr>
            <a:picLocks noChangeAspect="1"/>
          </p:cNvPicPr>
          <p:nvPr/>
        </p:nvPicPr>
        <p:blipFill>
          <a:blip r:embed="rId3"/>
          <a:stretch>
            <a:fillRect/>
          </a:stretch>
        </p:blipFill>
        <p:spPr>
          <a:xfrm>
            <a:off x="721122" y="2802592"/>
            <a:ext cx="2166527" cy="1128166"/>
          </a:xfrm>
          <a:prstGeom prst="rect">
            <a:avLst/>
          </a:prstGeom>
        </p:spPr>
      </p:pic>
    </p:spTree>
    <p:extLst>
      <p:ext uri="{BB962C8B-B14F-4D97-AF65-F5344CB8AC3E}">
        <p14:creationId xmlns:p14="http://schemas.microsoft.com/office/powerpoint/2010/main" val="31827145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Tree>
    <p:extLst>
      <p:ext uri="{BB962C8B-B14F-4D97-AF65-F5344CB8AC3E}">
        <p14:creationId xmlns:p14="http://schemas.microsoft.com/office/powerpoint/2010/main" val="64323472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1_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13718</TotalTime>
  <Words>2286</Words>
  <Application>Microsoft Office PowerPoint</Application>
  <PresentationFormat>On-screen Show (16:9)</PresentationFormat>
  <Paragraphs>335</Paragraphs>
  <Slides>37</Slides>
  <Notes>0</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37</vt:i4>
      </vt:variant>
    </vt:vector>
  </HeadingPairs>
  <TitlesOfParts>
    <vt:vector size="48" baseType="lpstr">
      <vt:lpstr>Arial</vt:lpstr>
      <vt:lpstr>Arial Black</vt:lpstr>
      <vt:lpstr>Calibri</vt:lpstr>
      <vt:lpstr>Courier New</vt:lpstr>
      <vt:lpstr>HelvNeue for IBM</vt:lpstr>
      <vt:lpstr>IBM Plex Sans</vt:lpstr>
      <vt:lpstr>IBM Plex Sans SemiBold</vt:lpstr>
      <vt:lpstr>blk_background_2017</vt:lpstr>
      <vt:lpstr>gry_background_2017</vt:lpstr>
      <vt:lpstr>wht_background_2017</vt:lpstr>
      <vt:lpstr>1_gry_background_2017</vt:lpstr>
      <vt:lpstr> Mapping Tool BrassRing on Cloud  — Client Training and Enablement Session   August 20th, 2019 </vt:lpstr>
      <vt:lpstr>AUGUST VIRTUAL TRAINING SESSIONS</vt:lpstr>
      <vt:lpstr>SEPTEMBER VIRTUAL TRAINING SESSIONS</vt:lpstr>
      <vt:lpstr>New Client Networking Slack Channel!</vt:lpstr>
      <vt:lpstr>PowerPoint Presentation</vt:lpstr>
      <vt:lpstr>Types of Integrations - Imports</vt:lpstr>
      <vt:lpstr>Types of Integrations</vt:lpstr>
      <vt:lpstr>Types of Integrations</vt:lpstr>
      <vt:lpstr>Types of Integrations - Exports</vt:lpstr>
      <vt:lpstr>Types of Integrations - Miscellaneous</vt:lpstr>
      <vt:lpstr>Types of Integrations</vt:lpstr>
      <vt:lpstr>What is the Mapping Tool?</vt:lpstr>
      <vt:lpstr>Mapping Tool Limitations</vt:lpstr>
      <vt:lpstr>Services Provided</vt:lpstr>
      <vt:lpstr>Mapping Tool Workflow</vt:lpstr>
      <vt:lpstr>Services Offered vs. Self-Service</vt:lpstr>
      <vt:lpstr>Demo –</vt:lpstr>
      <vt:lpstr>Create Project</vt:lpstr>
      <vt:lpstr>Create Project</vt:lpstr>
      <vt:lpstr>Create Project</vt:lpstr>
      <vt:lpstr>Create Project</vt:lpstr>
      <vt:lpstr>Create Project</vt:lpstr>
      <vt:lpstr>Add Project</vt:lpstr>
      <vt:lpstr>Properties</vt:lpstr>
      <vt:lpstr>Properties</vt:lpstr>
      <vt:lpstr>Create Draft and Make Version</vt:lpstr>
      <vt:lpstr>Create Draft and Make Version</vt:lpstr>
      <vt:lpstr>Create Draft and Make Version</vt:lpstr>
      <vt:lpstr>Create Draft and Make Version</vt:lpstr>
      <vt:lpstr>Create Draft and Make Version</vt:lpstr>
      <vt:lpstr>Create Draft and Make Version</vt:lpstr>
      <vt:lpstr>Create Draft and Make Version</vt:lpstr>
      <vt:lpstr>Configure (activate) the Integration(s) in Staging and test</vt:lpstr>
      <vt:lpstr>Publish the Integration(s) to Production</vt:lpstr>
      <vt:lpstr>Mapping Tool Resources</vt:lpstr>
      <vt:lpstr>Mapping Tool Resources</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Santhosh Sankar</cp:lastModifiedBy>
  <cp:revision>343</cp:revision>
  <dcterms:created xsi:type="dcterms:W3CDTF">2018-03-01T22:47:15Z</dcterms:created>
  <dcterms:modified xsi:type="dcterms:W3CDTF">2026-09-23T17:11:08Z</dcterms:modified>
</cp:coreProperties>
</file>