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29"/>
  </p:notesMasterIdLst>
  <p:handoutMasterIdLst>
    <p:handoutMasterId r:id="rId30"/>
  </p:handoutMasterIdLst>
  <p:sldIdLst>
    <p:sldId id="338" r:id="rId6"/>
    <p:sldId id="349" r:id="rId7"/>
    <p:sldId id="330" r:id="rId8"/>
    <p:sldId id="505" r:id="rId9"/>
    <p:sldId id="506" r:id="rId10"/>
    <p:sldId id="394" r:id="rId11"/>
    <p:sldId id="461" r:id="rId12"/>
    <p:sldId id="486" r:id="rId13"/>
    <p:sldId id="485" r:id="rId14"/>
    <p:sldId id="502" r:id="rId15"/>
    <p:sldId id="503" r:id="rId16"/>
    <p:sldId id="477" r:id="rId17"/>
    <p:sldId id="509" r:id="rId18"/>
    <p:sldId id="484" r:id="rId19"/>
    <p:sldId id="482" r:id="rId20"/>
    <p:sldId id="488" r:id="rId21"/>
    <p:sldId id="504" r:id="rId22"/>
    <p:sldId id="333" r:id="rId23"/>
    <p:sldId id="483" r:id="rId24"/>
    <p:sldId id="508" r:id="rId25"/>
    <p:sldId id="459" r:id="rId26"/>
    <p:sldId id="462" r:id="rId27"/>
    <p:sldId id="288" r:id="rId2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F3F1"/>
    <a:srgbClr val="6EA6FF"/>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6" autoAdjust="0"/>
    <p:restoredTop sz="93817" autoAdjust="0"/>
  </p:normalViewPr>
  <p:slideViewPr>
    <p:cSldViewPr snapToGrid="0" snapToObjects="1" showGuides="1">
      <p:cViewPr varScale="1">
        <p:scale>
          <a:sx n="89" d="100"/>
          <a:sy n="89" d="100"/>
        </p:scale>
        <p:origin x="552" y="4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2/18/2020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2/18/2020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5.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hyperlink" Target="https://www.ibm.com/support/knowledgecenter/SSEUFV/2_Configuration/17_ConfiguringIM/top.html" TargetMode="External"/><Relationship Id="rId2" Type="http://schemas.openxmlformats.org/officeDocument/2006/relationships/hyperlink" Target="https://www.ibm.com/support/knowledgecenter/SSEUFV/16_InterviewManagement/top.html" TargetMode="External"/><Relationship Id="rId1" Type="http://schemas.openxmlformats.org/officeDocument/2006/relationships/slideLayout" Target="../slideLayouts/slideLayout75.xml"/><Relationship Id="rId4" Type="http://schemas.openxmlformats.org/officeDocument/2006/relationships/hyperlink" Target="https://www.ibm.com/support/knowledgecenter/SSEUFV/1a_FAQs/9_InterviewManagerFAQ.html"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ibm.webex.com/ibm/j.php?RGID=r9aaf09ee05bc691f5b7184d9e70fb7f5" TargetMode="External"/><Relationship Id="rId3" Type="http://schemas.openxmlformats.org/officeDocument/2006/relationships/hyperlink" Target="https://ibm.webex.com/ibm/j.php?RGID=r850a2e494c302a5bd8533a3e43ea5ea4" TargetMode="External"/><Relationship Id="rId7" Type="http://schemas.openxmlformats.org/officeDocument/2006/relationships/hyperlink" Target="https://ibm.webex.com/ibm/j.php?RGID=r3308eb186eba7566fcdd69c809a8fad3" TargetMode="External"/><Relationship Id="rId2" Type="http://schemas.openxmlformats.org/officeDocument/2006/relationships/hyperlink" Target="https://ibm.webex.com/ibm/j.php?RGID=r87f21a8de39a477ba3595a9f297c42ee" TargetMode="External"/><Relationship Id="rId1" Type="http://schemas.openxmlformats.org/officeDocument/2006/relationships/slideLayout" Target="../slideLayouts/slideLayout148.xml"/><Relationship Id="rId6" Type="http://schemas.openxmlformats.org/officeDocument/2006/relationships/hyperlink" Target="https://ibm.webex.com/ibm/j.php?RGID=rbc21e208d47f6b51a5f293a83f6b1543" TargetMode="External"/><Relationship Id="rId11" Type="http://schemas.openxmlformats.org/officeDocument/2006/relationships/hyperlink" Target="https://learn.ibm.com/course/view.php?id=4984" TargetMode="External"/><Relationship Id="rId5" Type="http://schemas.openxmlformats.org/officeDocument/2006/relationships/hyperlink" Target="https://ibm.webex.com/ibm/j.php?RGID=rb5d258f6af1f2940f435c56e82bb3b85" TargetMode="External"/><Relationship Id="rId10"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e31b80e020f7f7f12e636f7a3cc97160" TargetMode="External"/><Relationship Id="rId9" Type="http://schemas.openxmlformats.org/officeDocument/2006/relationships/hyperlink" Target="https://ibm.webex.com/ibm/j.php?RGID=rb2ee961bc9c1947f298d59017f8e3240"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ibm.webex.com/ibm/j.php?RGID=r351e74bb623e050d344050f4f1faf238" TargetMode="External"/><Relationship Id="rId3" Type="http://schemas.openxmlformats.org/officeDocument/2006/relationships/hyperlink" Target="https://ibm.webex.com/ibm/j.php?RGID=r2aa6ef825fe5a2f1f3341f6c685c6ec2" TargetMode="External"/><Relationship Id="rId7" Type="http://schemas.openxmlformats.org/officeDocument/2006/relationships/hyperlink" Target="https://ibm.webex.com/ibm/j.php?RGID=r53bbd418a8db6dcd6d70820ad47ff86e" TargetMode="External"/><Relationship Id="rId2" Type="http://schemas.openxmlformats.org/officeDocument/2006/relationships/hyperlink" Target="https://ibm.webex.com/ibm/j.php?RGID=r24e8c5d83fdf4392e14e8c43e89abc2f" TargetMode="External"/><Relationship Id="rId1" Type="http://schemas.openxmlformats.org/officeDocument/2006/relationships/slideLayout" Target="../slideLayouts/slideLayout148.xml"/><Relationship Id="rId6" Type="http://schemas.openxmlformats.org/officeDocument/2006/relationships/hyperlink" Target="https://ibm.webex.com/ibm/j.php?RGID=r9b9b8e9e0d55593ee1a14ddd6bb9ff0c" TargetMode="External"/><Relationship Id="rId5" Type="http://schemas.openxmlformats.org/officeDocument/2006/relationships/hyperlink" Target="https://ibm.webex.com/ibm/j.php?RGID=r2fe4e3ec218d172b27fd1a18b88260a0" TargetMode="External"/><Relationship Id="rId4" Type="http://schemas.openxmlformats.org/officeDocument/2006/relationships/hyperlink" Target="https://ibm.webex.com/ibm/j.php?RGID=rfefda381f41b2420f1affd14925a33d2" TargetMode="External"/><Relationship Id="rId9" Type="http://schemas.openxmlformats.org/officeDocument/2006/relationships/hyperlink" Target="https://www.ibm.com/support/knowledgecenter/SSDLQA/2_Assess_Training/1UpcomingEnablements.htm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bm.com/support/knowledgecenter/SSEUFV/14_Training/2EnablementSessions.html" TargetMode="External"/><Relationship Id="rId2" Type="http://schemas.openxmlformats.org/officeDocument/2006/relationships/hyperlink" Target="https://www.ibm.com/support/knowledgecenter/SSEUFV/14_Training/1UpcomingEnablements.html" TargetMode="External"/><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779420" cy="4479344"/>
          </a:xfrm>
        </p:spPr>
        <p:txBody>
          <a:bodyPr/>
          <a:lstStyle/>
          <a:p>
            <a:br>
              <a:rPr lang="en-US" dirty="0"/>
            </a:br>
            <a:r>
              <a:rPr lang="en-US" dirty="0"/>
              <a:t>BrassRing Interview Manager – User Experience</a:t>
            </a:r>
            <a:br>
              <a:rPr lang="en-US" dirty="0"/>
            </a:br>
            <a:r>
              <a:rPr lang="en-US" dirty="0"/>
              <a:t>IBM Kenexa BrassRing on Cloud</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IBM Watson Talent</a:t>
            </a:r>
            <a:br>
              <a:rPr lang="en-US" sz="1800" dirty="0"/>
            </a:br>
            <a:br>
              <a:rPr lang="en-US" sz="1600" b="1" dirty="0">
                <a:latin typeface="IBM Plex Sans SemiBold" panose="020B0503050000000000" pitchFamily="34" charset="77"/>
              </a:rPr>
            </a:br>
            <a:r>
              <a:rPr lang="en-US" sz="1600" dirty="0">
                <a:latin typeface="IBM Plex Sans" charset="0"/>
              </a:rPr>
              <a:t>February 18</a:t>
            </a:r>
            <a:r>
              <a:rPr lang="en-US" sz="1600" baseline="30000" dirty="0">
                <a:latin typeface="IBM Plex Sans" charset="0"/>
              </a:rPr>
              <a:t>th</a:t>
            </a:r>
            <a:r>
              <a:rPr lang="en-US" sz="1600" dirty="0">
                <a:latin typeface="IBM Plex Sans" charset="0"/>
              </a:rPr>
              <a:t>,2020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Overview of Interview Manager</a:t>
            </a:r>
          </a:p>
          <a:p>
            <a:pPr marL="285750" indent="-285750">
              <a:spcBef>
                <a:spcPts val="0"/>
              </a:spcBef>
              <a:spcAft>
                <a:spcPts val="600"/>
              </a:spcAft>
              <a:buFont typeface="IBM Plex Sans" panose="020B0503050203000203" pitchFamily="34" charset="0"/>
              <a:buChar char="-"/>
            </a:pPr>
            <a:r>
              <a:rPr lang="en-US" dirty="0">
                <a:solidFill>
                  <a:srgbClr val="FFFFFF"/>
                </a:solidFill>
              </a:rPr>
              <a:t>How to use Interview Manager – User Experience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Available now in Staging only for all BrassRing on Cloud clients with February Release – Monday, February 10</a:t>
            </a:r>
            <a:r>
              <a:rPr lang="en-US" sz="1500" baseline="30000" dirty="0">
                <a:solidFill>
                  <a:schemeClr val="tx1"/>
                </a:solidFill>
                <a:latin typeface="IBM Plex Sans" panose="020B0503050000000000" pitchFamily="34" charset="0"/>
              </a:rPr>
              <a:t>th</a:t>
            </a:r>
            <a:r>
              <a:rPr lang="en-US" sz="1500" dirty="0">
                <a:solidFill>
                  <a:schemeClr val="tx1"/>
                </a:solidFill>
                <a:latin typeface="IBM Plex Sans" panose="020B0503050000000000" pitchFamily="34" charset="0"/>
              </a:rPr>
              <a:t>, 2020.</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Early client adopter phase completed.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30984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(already decided)  </a:t>
            </a:r>
            <a:r>
              <a:rPr lang="en-US" sz="1600" dirty="0">
                <a:solidFill>
                  <a:schemeClr val="tx1"/>
                </a:solidFill>
                <a:latin typeface="IBM Plex Sans" panose="020B0503050000000000" pitchFamily="34" charset="0"/>
              </a:rPr>
              <a:t>– the timeslot has already been worked out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Interview Manager User Experience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spcAft>
                <a:spcPts val="300"/>
              </a:spcAft>
            </a:pPr>
            <a:r>
              <a:rPr lang="en-US" sz="1600" b="1" dirty="0">
                <a:solidFill>
                  <a:schemeClr val="tx1"/>
                </a:solidFill>
                <a:latin typeface="IBM Plex Sans" panose="020B0503050000000000" pitchFamily="34" charset="0"/>
              </a:rPr>
              <a:t>Create Interview</a:t>
            </a:r>
          </a:p>
          <a:p>
            <a:pPr>
              <a:spcBef>
                <a:spcPts val="0"/>
              </a:spcBef>
            </a:pPr>
            <a:r>
              <a:rPr lang="en-US" sz="1600" i="1" dirty="0">
                <a:solidFill>
                  <a:schemeClr val="tx1"/>
                </a:solidFill>
                <a:latin typeface="IBM Plex Sans" panose="020B0503050000000000" pitchFamily="34" charset="0"/>
              </a:rPr>
              <a:t>BrassRing &gt; My Open </a:t>
            </a:r>
            <a:r>
              <a:rPr lang="en-US" sz="1600" i="1" dirty="0" err="1">
                <a:solidFill>
                  <a:schemeClr val="tx1"/>
                </a:solidFill>
                <a:latin typeface="IBM Plex Sans" panose="020B0503050000000000" pitchFamily="34" charset="0"/>
              </a:rPr>
              <a:t>Reqs</a:t>
            </a:r>
            <a:r>
              <a:rPr lang="en-US" sz="1600" i="1" dirty="0">
                <a:solidFill>
                  <a:schemeClr val="tx1"/>
                </a:solidFill>
                <a:latin typeface="IBM Plex Sans" panose="020B0503050000000000" pitchFamily="34" charset="0"/>
              </a:rPr>
              <a:t> &gt; Select Candidate &gt; Action: Create Interview</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3D76A1A0-A795-45DD-9173-5BFC17982D78}"/>
              </a:ext>
            </a:extLst>
          </p:cNvPr>
          <p:cNvPicPr>
            <a:picLocks noChangeAspect="1"/>
          </p:cNvPicPr>
          <p:nvPr/>
        </p:nvPicPr>
        <p:blipFill>
          <a:blip r:embed="rId2"/>
          <a:stretch>
            <a:fillRect/>
          </a:stretch>
        </p:blipFill>
        <p:spPr>
          <a:xfrm>
            <a:off x="458132" y="1244427"/>
            <a:ext cx="1600129" cy="2245559"/>
          </a:xfrm>
          <a:prstGeom prst="rect">
            <a:avLst/>
          </a:prstGeom>
          <a:ln>
            <a:solidFill>
              <a:schemeClr val="accent1"/>
            </a:solidFill>
          </a:ln>
        </p:spPr>
      </p:pic>
      <p:pic>
        <p:nvPicPr>
          <p:cNvPr id="8" name="Picture 7">
            <a:extLst>
              <a:ext uri="{FF2B5EF4-FFF2-40B4-BE49-F238E27FC236}">
                <a16:creationId xmlns:a16="http://schemas.microsoft.com/office/drawing/2014/main" id="{ABD6DFD0-341B-4A57-95DE-FA8E832D5851}"/>
              </a:ext>
            </a:extLst>
          </p:cNvPr>
          <p:cNvPicPr>
            <a:picLocks noChangeAspect="1"/>
          </p:cNvPicPr>
          <p:nvPr/>
        </p:nvPicPr>
        <p:blipFill>
          <a:blip r:embed="rId3"/>
          <a:stretch>
            <a:fillRect/>
          </a:stretch>
        </p:blipFill>
        <p:spPr>
          <a:xfrm>
            <a:off x="2487091" y="1244427"/>
            <a:ext cx="2368549" cy="3606878"/>
          </a:xfrm>
          <a:prstGeom prst="rect">
            <a:avLst/>
          </a:prstGeom>
          <a:ln>
            <a:solidFill>
              <a:schemeClr val="accent1"/>
            </a:solidFill>
          </a:ln>
        </p:spPr>
      </p:pic>
      <p:pic>
        <p:nvPicPr>
          <p:cNvPr id="9" name="Picture 8">
            <a:extLst>
              <a:ext uri="{FF2B5EF4-FFF2-40B4-BE49-F238E27FC236}">
                <a16:creationId xmlns:a16="http://schemas.microsoft.com/office/drawing/2014/main" id="{60D90DE5-F0BF-4DEB-8AF1-D066098D48BF}"/>
              </a:ext>
            </a:extLst>
          </p:cNvPr>
          <p:cNvPicPr>
            <a:picLocks noChangeAspect="1"/>
          </p:cNvPicPr>
          <p:nvPr/>
        </p:nvPicPr>
        <p:blipFill>
          <a:blip r:embed="rId4"/>
          <a:stretch>
            <a:fillRect/>
          </a:stretch>
        </p:blipFill>
        <p:spPr>
          <a:xfrm>
            <a:off x="5351990" y="1266932"/>
            <a:ext cx="3180526" cy="1520361"/>
          </a:xfrm>
          <a:prstGeom prst="rect">
            <a:avLst/>
          </a:prstGeom>
          <a:ln>
            <a:solidFill>
              <a:schemeClr val="accent1"/>
            </a:solidFill>
          </a:ln>
        </p:spPr>
      </p:pic>
      <p:sp>
        <p:nvSpPr>
          <p:cNvPr id="11" name="TextBox 10">
            <a:extLst>
              <a:ext uri="{FF2B5EF4-FFF2-40B4-BE49-F238E27FC236}">
                <a16:creationId xmlns:a16="http://schemas.microsoft.com/office/drawing/2014/main" id="{FB5E0145-D29E-4E3C-B631-C0B74A2C077E}"/>
              </a:ext>
            </a:extLst>
          </p:cNvPr>
          <p:cNvSpPr txBox="1"/>
          <p:nvPr/>
        </p:nvSpPr>
        <p:spPr>
          <a:xfrm>
            <a:off x="82276" y="1278709"/>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2133019" y="1296193"/>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sp>
        <p:nvSpPr>
          <p:cNvPr id="13" name="TextBox 12">
            <a:extLst>
              <a:ext uri="{FF2B5EF4-FFF2-40B4-BE49-F238E27FC236}">
                <a16:creationId xmlns:a16="http://schemas.microsoft.com/office/drawing/2014/main" id="{6774EA12-9CD3-4F76-92ED-1C4E58560665}"/>
              </a:ext>
            </a:extLst>
          </p:cNvPr>
          <p:cNvSpPr txBox="1"/>
          <p:nvPr/>
        </p:nvSpPr>
        <p:spPr>
          <a:xfrm>
            <a:off x="4986441" y="128571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sp>
        <p:nvSpPr>
          <p:cNvPr id="14" name="TextBox 13">
            <a:extLst>
              <a:ext uri="{FF2B5EF4-FFF2-40B4-BE49-F238E27FC236}">
                <a16:creationId xmlns:a16="http://schemas.microsoft.com/office/drawing/2014/main" id="{10BA1D77-8465-4089-A1DA-8503F8722FEB}"/>
              </a:ext>
            </a:extLst>
          </p:cNvPr>
          <p:cNvSpPr txBox="1"/>
          <p:nvPr/>
        </p:nvSpPr>
        <p:spPr>
          <a:xfrm>
            <a:off x="4986441" y="3186730"/>
            <a:ext cx="347116" cy="300082"/>
          </a:xfrm>
          <a:prstGeom prst="rect">
            <a:avLst/>
          </a:prstGeom>
          <a:noFill/>
        </p:spPr>
        <p:txBody>
          <a:bodyPr wrap="square" rtlCol="0">
            <a:spAutoFit/>
          </a:bodyPr>
          <a:lstStyle/>
          <a:p>
            <a:r>
              <a:rPr lang="en-US" b="1" dirty="0">
                <a:solidFill>
                  <a:schemeClr val="bg1">
                    <a:lumMod val="50000"/>
                    <a:lumOff val="50000"/>
                  </a:schemeClr>
                </a:solidFill>
              </a:rPr>
              <a:t>4.</a:t>
            </a:r>
          </a:p>
        </p:txBody>
      </p:sp>
      <p:pic>
        <p:nvPicPr>
          <p:cNvPr id="15" name="Picture 14">
            <a:extLst>
              <a:ext uri="{FF2B5EF4-FFF2-40B4-BE49-F238E27FC236}">
                <a16:creationId xmlns:a16="http://schemas.microsoft.com/office/drawing/2014/main" id="{054858EE-0C49-44C9-89E8-998EEA203F88}"/>
              </a:ext>
            </a:extLst>
          </p:cNvPr>
          <p:cNvPicPr>
            <a:picLocks noChangeAspect="1"/>
          </p:cNvPicPr>
          <p:nvPr/>
        </p:nvPicPr>
        <p:blipFill>
          <a:blip r:embed="rId5"/>
          <a:stretch>
            <a:fillRect/>
          </a:stretch>
        </p:blipFill>
        <p:spPr>
          <a:xfrm>
            <a:off x="5375559" y="2843318"/>
            <a:ext cx="1814514" cy="2267084"/>
          </a:xfrm>
          <a:prstGeom prst="rect">
            <a:avLst/>
          </a:prstGeom>
          <a:ln>
            <a:solidFill>
              <a:schemeClr val="accent1"/>
            </a:solidFill>
          </a:ln>
        </p:spPr>
      </p:pic>
    </p:spTree>
    <p:extLst>
      <p:ext uri="{BB962C8B-B14F-4D97-AF65-F5344CB8AC3E}">
        <p14:creationId xmlns:p14="http://schemas.microsoft.com/office/powerpoint/2010/main" val="58632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 slots to pick from based on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6359"/>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 </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2858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After creating the interview, the user can send a communication to the candidate and interviewer.</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DBA0F78E-3A4E-45BB-8074-6EE4D0C657C0}"/>
              </a:ext>
            </a:extLst>
          </p:cNvPr>
          <p:cNvPicPr>
            <a:picLocks noChangeAspect="1"/>
          </p:cNvPicPr>
          <p:nvPr/>
        </p:nvPicPr>
        <p:blipFill rotWithShape="1">
          <a:blip r:embed="rId2"/>
          <a:srcRect b="52589"/>
          <a:stretch/>
        </p:blipFill>
        <p:spPr>
          <a:xfrm>
            <a:off x="3418475" y="1292175"/>
            <a:ext cx="2132832" cy="1351743"/>
          </a:xfrm>
          <a:prstGeom prst="rect">
            <a:avLst/>
          </a:prstGeom>
          <a:solidFill>
            <a:schemeClr val="accent2"/>
          </a:solidFill>
          <a:ln>
            <a:solidFill>
              <a:schemeClr val="accent1"/>
            </a:solidFill>
          </a:ln>
        </p:spPr>
      </p:pic>
      <p:pic>
        <p:nvPicPr>
          <p:cNvPr id="10" name="Picture 9">
            <a:extLst>
              <a:ext uri="{FF2B5EF4-FFF2-40B4-BE49-F238E27FC236}">
                <a16:creationId xmlns:a16="http://schemas.microsoft.com/office/drawing/2014/main" id="{B2677C97-8FFD-448C-BC80-03F4C8491D38}"/>
              </a:ext>
            </a:extLst>
          </p:cNvPr>
          <p:cNvPicPr>
            <a:picLocks noChangeAspect="1"/>
          </p:cNvPicPr>
          <p:nvPr/>
        </p:nvPicPr>
        <p:blipFill>
          <a:blip r:embed="rId3"/>
          <a:stretch>
            <a:fillRect/>
          </a:stretch>
        </p:blipFill>
        <p:spPr>
          <a:xfrm>
            <a:off x="216976" y="2686282"/>
            <a:ext cx="2905063" cy="2305738"/>
          </a:xfrm>
          <a:prstGeom prst="rect">
            <a:avLst/>
          </a:prstGeom>
          <a:ln>
            <a:solidFill>
              <a:schemeClr val="accent1"/>
            </a:solidFill>
          </a:ln>
        </p:spPr>
      </p:pic>
      <p:pic>
        <p:nvPicPr>
          <p:cNvPr id="16" name="Picture 15">
            <a:extLst>
              <a:ext uri="{FF2B5EF4-FFF2-40B4-BE49-F238E27FC236}">
                <a16:creationId xmlns:a16="http://schemas.microsoft.com/office/drawing/2014/main" id="{7AA688ED-C5AF-40D7-BEE9-50A28B8FA451}"/>
              </a:ext>
            </a:extLst>
          </p:cNvPr>
          <p:cNvPicPr>
            <a:picLocks noChangeAspect="1"/>
          </p:cNvPicPr>
          <p:nvPr/>
        </p:nvPicPr>
        <p:blipFill>
          <a:blip r:embed="rId4"/>
          <a:stretch>
            <a:fillRect/>
          </a:stretch>
        </p:blipFill>
        <p:spPr>
          <a:xfrm>
            <a:off x="5829050" y="2727702"/>
            <a:ext cx="2867959" cy="2227864"/>
          </a:xfrm>
          <a:prstGeom prst="rect">
            <a:avLst/>
          </a:prstGeom>
          <a:ln>
            <a:solidFill>
              <a:schemeClr val="accent1"/>
            </a:solidFill>
          </a:ln>
        </p:spPr>
      </p:pic>
      <p:cxnSp>
        <p:nvCxnSpPr>
          <p:cNvPr id="21" name="Straight Connector 20">
            <a:extLst>
              <a:ext uri="{FF2B5EF4-FFF2-40B4-BE49-F238E27FC236}">
                <a16:creationId xmlns:a16="http://schemas.microsoft.com/office/drawing/2014/main" id="{70ED43A5-F199-45EA-87FC-FCD8794CC9F1}"/>
              </a:ext>
            </a:extLst>
          </p:cNvPr>
          <p:cNvCxnSpPr>
            <a:cxnSpLocks/>
            <a:stCxn id="5" idx="2"/>
          </p:cNvCxnSpPr>
          <p:nvPr/>
        </p:nvCxnSpPr>
        <p:spPr>
          <a:xfrm>
            <a:off x="4484891" y="2643918"/>
            <a:ext cx="0" cy="990435"/>
          </a:xfrm>
          <a:prstGeom prst="line">
            <a:avLst/>
          </a:prstGeom>
          <a:ln w="28575">
            <a:solidFill>
              <a:schemeClr val="bg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8DD2AC0-C89B-4AC7-9C25-986B277C00C3}"/>
              </a:ext>
            </a:extLst>
          </p:cNvPr>
          <p:cNvCxnSpPr>
            <a:cxnSpLocks/>
          </p:cNvCxnSpPr>
          <p:nvPr/>
        </p:nvCxnSpPr>
        <p:spPr>
          <a:xfrm flipH="1">
            <a:off x="3269523" y="3622713"/>
            <a:ext cx="123799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24094665-3E4D-4701-A204-BB1008BC7FEE}"/>
              </a:ext>
            </a:extLst>
          </p:cNvPr>
          <p:cNvCxnSpPr>
            <a:cxnSpLocks/>
          </p:cNvCxnSpPr>
          <p:nvPr/>
        </p:nvCxnSpPr>
        <p:spPr>
          <a:xfrm>
            <a:off x="4477142" y="3616909"/>
            <a:ext cx="121073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26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Examples of Interview Manager Confirmations to Lead Coordinator</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1" name="TextBox 10">
            <a:extLst>
              <a:ext uri="{FF2B5EF4-FFF2-40B4-BE49-F238E27FC236}">
                <a16:creationId xmlns:a16="http://schemas.microsoft.com/office/drawing/2014/main" id="{6667445A-CA42-4FBC-AB2C-0E72DD05E0F6}"/>
              </a:ext>
            </a:extLst>
          </p:cNvPr>
          <p:cNvSpPr txBox="1"/>
          <p:nvPr/>
        </p:nvSpPr>
        <p:spPr>
          <a:xfrm>
            <a:off x="6053791" y="2379354"/>
            <a:ext cx="157162" cy="300082"/>
          </a:xfrm>
          <a:prstGeom prst="rect">
            <a:avLst/>
          </a:prstGeom>
          <a:solidFill>
            <a:srgbClr val="FFFFFF"/>
          </a:solidFill>
        </p:spPr>
        <p:txBody>
          <a:bodyPr wrap="square" rtlCol="0">
            <a:spAutoFit/>
          </a:bodyPr>
          <a:lstStyle/>
          <a:p>
            <a:endParaRPr lang="en-US" dirty="0">
              <a:highlight>
                <a:srgbClr val="F7F3F1"/>
              </a:highlight>
            </a:endParaRPr>
          </a:p>
        </p:txBody>
      </p:sp>
      <p:pic>
        <p:nvPicPr>
          <p:cNvPr id="12" name="Picture 11">
            <a:extLst>
              <a:ext uri="{FF2B5EF4-FFF2-40B4-BE49-F238E27FC236}">
                <a16:creationId xmlns:a16="http://schemas.microsoft.com/office/drawing/2014/main" id="{C351EAD7-2F19-4951-96FC-73425664C55D}"/>
              </a:ext>
            </a:extLst>
          </p:cNvPr>
          <p:cNvPicPr>
            <a:picLocks noChangeAspect="1"/>
          </p:cNvPicPr>
          <p:nvPr/>
        </p:nvPicPr>
        <p:blipFill>
          <a:blip r:embed="rId2"/>
          <a:stretch>
            <a:fillRect/>
          </a:stretch>
        </p:blipFill>
        <p:spPr>
          <a:xfrm>
            <a:off x="228599" y="1332002"/>
            <a:ext cx="3511672" cy="865127"/>
          </a:xfrm>
          <a:prstGeom prst="rect">
            <a:avLst/>
          </a:prstGeom>
          <a:ln>
            <a:solidFill>
              <a:schemeClr val="accent1"/>
            </a:solidFill>
          </a:ln>
        </p:spPr>
      </p:pic>
      <p:pic>
        <p:nvPicPr>
          <p:cNvPr id="8" name="Picture 7">
            <a:extLst>
              <a:ext uri="{FF2B5EF4-FFF2-40B4-BE49-F238E27FC236}">
                <a16:creationId xmlns:a16="http://schemas.microsoft.com/office/drawing/2014/main" id="{285B1A0D-C5D0-45CC-B24E-FEEA474B0EAE}"/>
              </a:ext>
            </a:extLst>
          </p:cNvPr>
          <p:cNvPicPr>
            <a:picLocks noChangeAspect="1"/>
          </p:cNvPicPr>
          <p:nvPr/>
        </p:nvPicPr>
        <p:blipFill rotWithShape="1">
          <a:blip r:embed="rId3"/>
          <a:srcRect r="11497"/>
          <a:stretch/>
        </p:blipFill>
        <p:spPr>
          <a:xfrm>
            <a:off x="2950752" y="2036538"/>
            <a:ext cx="3377083" cy="1978102"/>
          </a:xfrm>
          <a:prstGeom prst="rect">
            <a:avLst/>
          </a:prstGeom>
          <a:ln>
            <a:solidFill>
              <a:schemeClr val="accent1"/>
            </a:solidFill>
          </a:ln>
        </p:spPr>
      </p:pic>
      <p:pic>
        <p:nvPicPr>
          <p:cNvPr id="4" name="Picture 3">
            <a:extLst>
              <a:ext uri="{FF2B5EF4-FFF2-40B4-BE49-F238E27FC236}">
                <a16:creationId xmlns:a16="http://schemas.microsoft.com/office/drawing/2014/main" id="{1502F157-C8EC-4902-B8C0-4FD2E17D665A}"/>
              </a:ext>
            </a:extLst>
          </p:cNvPr>
          <p:cNvPicPr>
            <a:picLocks noChangeAspect="1"/>
          </p:cNvPicPr>
          <p:nvPr/>
        </p:nvPicPr>
        <p:blipFill>
          <a:blip r:embed="rId4"/>
          <a:stretch>
            <a:fillRect/>
          </a:stretch>
        </p:blipFill>
        <p:spPr>
          <a:xfrm>
            <a:off x="6053791" y="2622832"/>
            <a:ext cx="2737731" cy="2344041"/>
          </a:xfrm>
          <a:prstGeom prst="rect">
            <a:avLst/>
          </a:prstGeom>
          <a:ln>
            <a:solidFill>
              <a:schemeClr val="accent1"/>
            </a:solidFill>
          </a:ln>
        </p:spPr>
      </p:pic>
      <p:pic>
        <p:nvPicPr>
          <p:cNvPr id="9" name="Picture 8">
            <a:extLst>
              <a:ext uri="{FF2B5EF4-FFF2-40B4-BE49-F238E27FC236}">
                <a16:creationId xmlns:a16="http://schemas.microsoft.com/office/drawing/2014/main" id="{1025D2CE-BCC6-4B4C-B921-096D75F64ACF}"/>
              </a:ext>
            </a:extLst>
          </p:cNvPr>
          <p:cNvPicPr>
            <a:picLocks noChangeAspect="1"/>
          </p:cNvPicPr>
          <p:nvPr/>
        </p:nvPicPr>
        <p:blipFill>
          <a:blip r:embed="rId5"/>
          <a:stretch>
            <a:fillRect/>
          </a:stretch>
        </p:blipFill>
        <p:spPr>
          <a:xfrm>
            <a:off x="6053791" y="2816037"/>
            <a:ext cx="1235515" cy="213753"/>
          </a:xfrm>
          <a:prstGeom prst="rect">
            <a:avLst/>
          </a:prstGeom>
        </p:spPr>
      </p:pic>
    </p:spTree>
    <p:extLst>
      <p:ext uri="{BB962C8B-B14F-4D97-AF65-F5344CB8AC3E}">
        <p14:creationId xmlns:p14="http://schemas.microsoft.com/office/powerpoint/2010/main" val="241779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a:spcBef>
                <a:spcPts val="0"/>
              </a:spcBef>
              <a:spcAft>
                <a:spcPts val="1000"/>
              </a:spcAft>
            </a:pPr>
            <a:r>
              <a:rPr lang="en-US" dirty="0">
                <a:solidFill>
                  <a:schemeClr val="tx1"/>
                </a:solidFill>
                <a:latin typeface="IBM Plex Sans" panose="020B0503050000000000" pitchFamily="34" charset="0"/>
              </a:rPr>
              <a:t>Provides details of the Interviews in a card view (interview status, interview date and time, etc.) </a:t>
            </a:r>
          </a:p>
          <a:p>
            <a:pPr marL="452437" lvl="3" indent="0">
              <a:spcBef>
                <a:spcPts val="0"/>
              </a:spcBef>
              <a:buNone/>
            </a:pPr>
            <a:r>
              <a:rPr lang="en-US" i="1" dirty="0">
                <a:solidFill>
                  <a:schemeClr val="tx1"/>
                </a:solidFill>
                <a:latin typeface="IBM Plex Sans" panose="020B0503050000000000" pitchFamily="34" charset="0"/>
              </a:rPr>
              <a:t>BrassRing &gt; Candidates &gt; Manage Interviews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1C16AC7A-A9DF-4490-9FAD-BC2596C5F3A3}"/>
              </a:ext>
            </a:extLst>
          </p:cNvPr>
          <p:cNvPicPr>
            <a:picLocks noChangeAspect="1"/>
          </p:cNvPicPr>
          <p:nvPr/>
        </p:nvPicPr>
        <p:blipFill>
          <a:blip r:embed="rId2"/>
          <a:stretch>
            <a:fillRect/>
          </a:stretch>
        </p:blipFill>
        <p:spPr>
          <a:xfrm>
            <a:off x="2208508" y="1821051"/>
            <a:ext cx="6801294" cy="2931081"/>
          </a:xfrm>
          <a:prstGeom prst="rect">
            <a:avLst/>
          </a:prstGeom>
          <a:ln>
            <a:solidFill>
              <a:schemeClr val="accent1"/>
            </a:solidFill>
          </a:ln>
        </p:spPr>
      </p:pic>
      <p:pic>
        <p:nvPicPr>
          <p:cNvPr id="9" name="Picture 8">
            <a:extLst>
              <a:ext uri="{FF2B5EF4-FFF2-40B4-BE49-F238E27FC236}">
                <a16:creationId xmlns:a16="http://schemas.microsoft.com/office/drawing/2014/main" id="{7182CE5B-B648-4563-A2A3-56080BB75B39}"/>
              </a:ext>
            </a:extLst>
          </p:cNvPr>
          <p:cNvPicPr/>
          <p:nvPr/>
        </p:nvPicPr>
        <p:blipFill rotWithShape="1">
          <a:blip r:embed="rId3"/>
          <a:srcRect r="4117"/>
          <a:stretch/>
        </p:blipFill>
        <p:spPr>
          <a:xfrm>
            <a:off x="220850" y="1805553"/>
            <a:ext cx="1568114" cy="3139610"/>
          </a:xfrm>
          <a:prstGeom prst="rect">
            <a:avLst/>
          </a:prstGeom>
          <a:ln>
            <a:solidFill>
              <a:schemeClr val="accent1"/>
            </a:solidFill>
          </a:ln>
        </p:spPr>
      </p:pic>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Rectangle 4">
            <a:extLst>
              <a:ext uri="{FF2B5EF4-FFF2-40B4-BE49-F238E27FC236}">
                <a16:creationId xmlns:a16="http://schemas.microsoft.com/office/drawing/2014/main" id="{0887940D-9505-4BE1-925B-BA0B891C0BAE}"/>
              </a:ext>
            </a:extLst>
          </p:cNvPr>
          <p:cNvSpPr/>
          <p:nvPr/>
        </p:nvSpPr>
        <p:spPr>
          <a:xfrm>
            <a:off x="220850" y="4725935"/>
            <a:ext cx="1560365" cy="211474"/>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D3EF380F-F31D-4998-8A5D-15A99D430204}"/>
              </a:ext>
            </a:extLst>
          </p:cNvPr>
          <p:cNvCxnSpPr>
            <a:cxnSpLocks/>
          </p:cNvCxnSpPr>
          <p:nvPr/>
        </p:nvCxnSpPr>
        <p:spPr>
          <a:xfrm>
            <a:off x="1831963" y="3281243"/>
            <a:ext cx="34096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290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is available on the Home Page – Card View or Grid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2F35687A-5CC4-4A00-8691-1E3F722BC4BF}"/>
              </a:ext>
            </a:extLst>
          </p:cNvPr>
          <p:cNvPicPr>
            <a:picLocks noChangeAspect="1"/>
          </p:cNvPicPr>
          <p:nvPr/>
        </p:nvPicPr>
        <p:blipFill>
          <a:blip r:embed="rId2"/>
          <a:stretch>
            <a:fillRect/>
          </a:stretch>
        </p:blipFill>
        <p:spPr>
          <a:xfrm>
            <a:off x="236662" y="1444774"/>
            <a:ext cx="5427413" cy="2128811"/>
          </a:xfrm>
          <a:prstGeom prst="rect">
            <a:avLst/>
          </a:prstGeom>
          <a:ln>
            <a:solidFill>
              <a:schemeClr val="accent1"/>
            </a:solidFill>
          </a:ln>
        </p:spPr>
      </p:pic>
      <p:sp>
        <p:nvSpPr>
          <p:cNvPr id="12" name="Rectangle 11">
            <a:extLst>
              <a:ext uri="{FF2B5EF4-FFF2-40B4-BE49-F238E27FC236}">
                <a16:creationId xmlns:a16="http://schemas.microsoft.com/office/drawing/2014/main" id="{B1190233-0AC8-42FA-BE22-ACFF1DCF4822}"/>
              </a:ext>
            </a:extLst>
          </p:cNvPr>
          <p:cNvSpPr/>
          <p:nvPr/>
        </p:nvSpPr>
        <p:spPr>
          <a:xfrm>
            <a:off x="1685924" y="2102897"/>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D1D405DA-B778-4807-B34D-02B87A7FA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9533" y="2946797"/>
            <a:ext cx="5305938" cy="2080417"/>
          </a:xfrm>
          <a:prstGeom prst="rect">
            <a:avLst/>
          </a:prstGeom>
          <a:ln>
            <a:solidFill>
              <a:schemeClr val="accent1"/>
            </a:solidFill>
          </a:ln>
        </p:spPr>
      </p:pic>
      <p:sp>
        <p:nvSpPr>
          <p:cNvPr id="9" name="Rectangle 8">
            <a:extLst>
              <a:ext uri="{FF2B5EF4-FFF2-40B4-BE49-F238E27FC236}">
                <a16:creationId xmlns:a16="http://schemas.microsoft.com/office/drawing/2014/main" id="{43440A50-10AD-436A-B0C9-C2EE24837ECE}"/>
              </a:ext>
            </a:extLst>
          </p:cNvPr>
          <p:cNvSpPr/>
          <p:nvPr/>
        </p:nvSpPr>
        <p:spPr>
          <a:xfrm>
            <a:off x="5317331" y="3711296"/>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488080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Manage Interviews</a:t>
            </a:r>
          </a:p>
          <a:p>
            <a:pPr marL="285750" indent="-285750">
              <a:spcBef>
                <a:spcPts val="0"/>
              </a:spcBef>
              <a:buFontTx/>
              <a:buChar char="-"/>
            </a:pPr>
            <a:r>
              <a:rPr lang="en-US" dirty="0">
                <a:solidFill>
                  <a:schemeClr val="tx1"/>
                </a:solidFill>
                <a:latin typeface="IBM Plex Sans" panose="020B0503050000000000" pitchFamily="34" charset="0"/>
              </a:rPr>
              <a:t>Click on the Candidate’s Name hyperlink to access the Interview Details Page</a:t>
            </a:r>
          </a:p>
          <a:p>
            <a:pPr marL="285750" indent="-285750">
              <a:spcBef>
                <a:spcPts val="0"/>
              </a:spcBef>
              <a:buFontTx/>
              <a:buChar char="-"/>
            </a:pPr>
            <a:r>
              <a:rPr lang="en-US" dirty="0">
                <a:solidFill>
                  <a:schemeClr val="tx1"/>
                </a:solidFill>
                <a:latin typeface="IBM Plex Sans" panose="020B0503050000000000" pitchFamily="34" charset="0"/>
              </a:rPr>
              <a:t>User can edit basic interview details; view, edit, and cancel interviews; send and resend communication; manage to-dos</a:t>
            </a:r>
          </a:p>
          <a:p>
            <a:pPr marL="452437" lvl="3" indent="0">
              <a:spcBef>
                <a:spcPts val="0"/>
              </a:spcBef>
              <a:buNone/>
            </a:pPr>
            <a:endParaRPr lang="en-US"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13" name="Picture 12">
            <a:extLst>
              <a:ext uri="{FF2B5EF4-FFF2-40B4-BE49-F238E27FC236}">
                <a16:creationId xmlns:a16="http://schemas.microsoft.com/office/drawing/2014/main" id="{4BD4D565-1B63-47C4-8325-41F469AE7CB6}"/>
              </a:ext>
            </a:extLst>
          </p:cNvPr>
          <p:cNvPicPr>
            <a:picLocks noChangeAspect="1"/>
          </p:cNvPicPr>
          <p:nvPr/>
        </p:nvPicPr>
        <p:blipFill>
          <a:blip r:embed="rId2"/>
          <a:stretch>
            <a:fillRect/>
          </a:stretch>
        </p:blipFill>
        <p:spPr>
          <a:xfrm>
            <a:off x="2933983" y="1774482"/>
            <a:ext cx="6154778" cy="2277301"/>
          </a:xfrm>
          <a:prstGeom prst="rect">
            <a:avLst/>
          </a:prstGeom>
          <a:ln>
            <a:solidFill>
              <a:srgbClr val="6EA6FF"/>
            </a:solidFill>
          </a:ln>
        </p:spPr>
      </p:pic>
      <p:pic>
        <p:nvPicPr>
          <p:cNvPr id="15" name="Picture 14">
            <a:extLst>
              <a:ext uri="{FF2B5EF4-FFF2-40B4-BE49-F238E27FC236}">
                <a16:creationId xmlns:a16="http://schemas.microsoft.com/office/drawing/2014/main" id="{C5021503-E444-4217-A2F7-C3BB9E754345}"/>
              </a:ext>
            </a:extLst>
          </p:cNvPr>
          <p:cNvPicPr>
            <a:picLocks noChangeAspect="1"/>
          </p:cNvPicPr>
          <p:nvPr/>
        </p:nvPicPr>
        <p:blipFill>
          <a:blip r:embed="rId3"/>
          <a:stretch>
            <a:fillRect/>
          </a:stretch>
        </p:blipFill>
        <p:spPr>
          <a:xfrm>
            <a:off x="358366" y="1774480"/>
            <a:ext cx="1921942" cy="2277301"/>
          </a:xfrm>
          <a:prstGeom prst="rect">
            <a:avLst/>
          </a:prstGeom>
          <a:ln>
            <a:solidFill>
              <a:srgbClr val="6EA6FF"/>
            </a:solidFill>
          </a:ln>
        </p:spPr>
      </p:pic>
      <p:cxnSp>
        <p:nvCxnSpPr>
          <p:cNvPr id="22" name="Straight Arrow Connector 21">
            <a:extLst>
              <a:ext uri="{FF2B5EF4-FFF2-40B4-BE49-F238E27FC236}">
                <a16:creationId xmlns:a16="http://schemas.microsoft.com/office/drawing/2014/main" id="{9B5BB18F-5739-4C67-810B-725C837D9394}"/>
              </a:ext>
            </a:extLst>
          </p:cNvPr>
          <p:cNvCxnSpPr>
            <a:cxnSpLocks/>
          </p:cNvCxnSpPr>
          <p:nvPr/>
        </p:nvCxnSpPr>
        <p:spPr>
          <a:xfrm>
            <a:off x="2376964" y="2438107"/>
            <a:ext cx="53377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FDABBF2-E923-4E28-A259-E47109A56848}"/>
              </a:ext>
            </a:extLst>
          </p:cNvPr>
          <p:cNvSpPr/>
          <p:nvPr/>
        </p:nvSpPr>
        <p:spPr>
          <a:xfrm>
            <a:off x="358366" y="2158869"/>
            <a:ext cx="1921942" cy="340963"/>
          </a:xfrm>
          <a:prstGeom prst="rect">
            <a:avLst/>
          </a:prstGeom>
          <a:ln w="2857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797095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0"/>
            <a:ext cx="8800266" cy="4472879"/>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Status</a:t>
            </a:r>
          </a:p>
          <a:p>
            <a:pPr>
              <a:spcBef>
                <a:spcPts val="0"/>
              </a:spcBef>
              <a:spcAft>
                <a:spcPts val="600"/>
              </a:spcAft>
            </a:pPr>
            <a:r>
              <a:rPr lang="en-US" sz="1600" dirty="0">
                <a:solidFill>
                  <a:schemeClr val="tx1"/>
                </a:solidFill>
                <a:latin typeface="IBM Plex Sans" panose="020B0503050000000000" pitchFamily="34" charset="0"/>
              </a:rPr>
              <a:t>Each interview is assigned to an interview status depending on where it is in the interview process. The status appears in green – accepted/completed, red – expired/canceled/declined,  and blue – pending.  </a:t>
            </a:r>
          </a:p>
          <a:p>
            <a:pPr>
              <a:spcBef>
                <a:spcPts val="0"/>
              </a:spcBef>
            </a:pPr>
            <a:r>
              <a:rPr lang="en-US" sz="1600" i="1" u="sng" dirty="0">
                <a:solidFill>
                  <a:schemeClr val="tx1"/>
                </a:solidFill>
                <a:latin typeface="IBM Plex Sans" panose="020B0503050000000000" pitchFamily="34" charset="0"/>
              </a:rPr>
              <a:t>Examples:</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5" name="Picture 14">
            <a:extLst>
              <a:ext uri="{FF2B5EF4-FFF2-40B4-BE49-F238E27FC236}">
                <a16:creationId xmlns:a16="http://schemas.microsoft.com/office/drawing/2014/main" id="{D38A8B2C-F071-4B24-B4A3-AECD59D8E860}"/>
              </a:ext>
            </a:extLst>
          </p:cNvPr>
          <p:cNvPicPr>
            <a:picLocks noChangeAspect="1"/>
          </p:cNvPicPr>
          <p:nvPr/>
        </p:nvPicPr>
        <p:blipFill>
          <a:blip r:embed="rId2"/>
          <a:stretch>
            <a:fillRect/>
          </a:stretch>
        </p:blipFill>
        <p:spPr>
          <a:xfrm>
            <a:off x="115134" y="2222407"/>
            <a:ext cx="1410767" cy="1381452"/>
          </a:xfrm>
          <a:prstGeom prst="rect">
            <a:avLst/>
          </a:prstGeom>
        </p:spPr>
      </p:pic>
      <p:pic>
        <p:nvPicPr>
          <p:cNvPr id="16" name="Picture 15">
            <a:extLst>
              <a:ext uri="{FF2B5EF4-FFF2-40B4-BE49-F238E27FC236}">
                <a16:creationId xmlns:a16="http://schemas.microsoft.com/office/drawing/2014/main" id="{34C94831-D21B-4B84-AAB6-99921886EA49}"/>
              </a:ext>
            </a:extLst>
          </p:cNvPr>
          <p:cNvPicPr>
            <a:picLocks noChangeAspect="1"/>
          </p:cNvPicPr>
          <p:nvPr/>
        </p:nvPicPr>
        <p:blipFill>
          <a:blip r:embed="rId3"/>
          <a:stretch>
            <a:fillRect/>
          </a:stretch>
        </p:blipFill>
        <p:spPr>
          <a:xfrm>
            <a:off x="4921922" y="3718588"/>
            <a:ext cx="1410768" cy="1348312"/>
          </a:xfrm>
          <a:prstGeom prst="rect">
            <a:avLst/>
          </a:prstGeom>
        </p:spPr>
      </p:pic>
      <p:pic>
        <p:nvPicPr>
          <p:cNvPr id="17" name="Picture 16">
            <a:extLst>
              <a:ext uri="{FF2B5EF4-FFF2-40B4-BE49-F238E27FC236}">
                <a16:creationId xmlns:a16="http://schemas.microsoft.com/office/drawing/2014/main" id="{21C92332-B465-4354-AD6C-5E8BC429116F}"/>
              </a:ext>
            </a:extLst>
          </p:cNvPr>
          <p:cNvPicPr>
            <a:picLocks noChangeAspect="1"/>
          </p:cNvPicPr>
          <p:nvPr/>
        </p:nvPicPr>
        <p:blipFill>
          <a:blip r:embed="rId4"/>
          <a:stretch>
            <a:fillRect/>
          </a:stretch>
        </p:blipFill>
        <p:spPr>
          <a:xfrm>
            <a:off x="5873947" y="2222406"/>
            <a:ext cx="1411081" cy="1381452"/>
          </a:xfrm>
          <a:prstGeom prst="rect">
            <a:avLst/>
          </a:prstGeom>
        </p:spPr>
      </p:pic>
      <p:pic>
        <p:nvPicPr>
          <p:cNvPr id="18" name="Picture 17">
            <a:extLst>
              <a:ext uri="{FF2B5EF4-FFF2-40B4-BE49-F238E27FC236}">
                <a16:creationId xmlns:a16="http://schemas.microsoft.com/office/drawing/2014/main" id="{69086F17-5E82-4391-8EA0-EACA5C33F229}"/>
              </a:ext>
            </a:extLst>
          </p:cNvPr>
          <p:cNvPicPr>
            <a:picLocks noChangeAspect="1"/>
          </p:cNvPicPr>
          <p:nvPr/>
        </p:nvPicPr>
        <p:blipFill>
          <a:blip r:embed="rId5"/>
          <a:stretch>
            <a:fillRect/>
          </a:stretch>
        </p:blipFill>
        <p:spPr>
          <a:xfrm>
            <a:off x="3006614" y="3718588"/>
            <a:ext cx="1411282" cy="1348312"/>
          </a:xfrm>
          <a:prstGeom prst="rect">
            <a:avLst/>
          </a:prstGeom>
        </p:spPr>
      </p:pic>
      <p:pic>
        <p:nvPicPr>
          <p:cNvPr id="19" name="Picture 18">
            <a:extLst>
              <a:ext uri="{FF2B5EF4-FFF2-40B4-BE49-F238E27FC236}">
                <a16:creationId xmlns:a16="http://schemas.microsoft.com/office/drawing/2014/main" id="{7D5F382C-C4F9-44D6-AC40-E75676D0DE53}"/>
              </a:ext>
            </a:extLst>
          </p:cNvPr>
          <p:cNvPicPr>
            <a:picLocks noChangeAspect="1"/>
          </p:cNvPicPr>
          <p:nvPr/>
        </p:nvPicPr>
        <p:blipFill>
          <a:blip r:embed="rId6"/>
          <a:stretch>
            <a:fillRect/>
          </a:stretch>
        </p:blipFill>
        <p:spPr>
          <a:xfrm>
            <a:off x="1991388" y="2222407"/>
            <a:ext cx="1451656" cy="1425533"/>
          </a:xfrm>
          <a:prstGeom prst="rect">
            <a:avLst/>
          </a:prstGeom>
        </p:spPr>
      </p:pic>
      <p:pic>
        <p:nvPicPr>
          <p:cNvPr id="20" name="Picture 19">
            <a:extLst>
              <a:ext uri="{FF2B5EF4-FFF2-40B4-BE49-F238E27FC236}">
                <a16:creationId xmlns:a16="http://schemas.microsoft.com/office/drawing/2014/main" id="{F0324674-63E6-40DD-BC6C-62FADB5D611E}"/>
              </a:ext>
            </a:extLst>
          </p:cNvPr>
          <p:cNvPicPr>
            <a:picLocks noChangeAspect="1"/>
          </p:cNvPicPr>
          <p:nvPr/>
        </p:nvPicPr>
        <p:blipFill>
          <a:blip r:embed="rId7"/>
          <a:stretch>
            <a:fillRect/>
          </a:stretch>
        </p:blipFill>
        <p:spPr>
          <a:xfrm>
            <a:off x="3985308" y="2222406"/>
            <a:ext cx="1392564" cy="1381453"/>
          </a:xfrm>
          <a:prstGeom prst="rect">
            <a:avLst/>
          </a:prstGeom>
        </p:spPr>
      </p:pic>
      <p:pic>
        <p:nvPicPr>
          <p:cNvPr id="21" name="Picture 20">
            <a:extLst>
              <a:ext uri="{FF2B5EF4-FFF2-40B4-BE49-F238E27FC236}">
                <a16:creationId xmlns:a16="http://schemas.microsoft.com/office/drawing/2014/main" id="{AC71C650-2157-443B-A929-DD9E66BAEED3}"/>
              </a:ext>
            </a:extLst>
          </p:cNvPr>
          <p:cNvPicPr>
            <a:picLocks noChangeAspect="1"/>
          </p:cNvPicPr>
          <p:nvPr/>
        </p:nvPicPr>
        <p:blipFill>
          <a:blip r:embed="rId8"/>
          <a:stretch>
            <a:fillRect/>
          </a:stretch>
        </p:blipFill>
        <p:spPr>
          <a:xfrm>
            <a:off x="6700716" y="3707014"/>
            <a:ext cx="1339483" cy="1371460"/>
          </a:xfrm>
          <a:prstGeom prst="rect">
            <a:avLst/>
          </a:prstGeom>
        </p:spPr>
      </p:pic>
      <p:pic>
        <p:nvPicPr>
          <p:cNvPr id="22" name="Picture 21">
            <a:extLst>
              <a:ext uri="{FF2B5EF4-FFF2-40B4-BE49-F238E27FC236}">
                <a16:creationId xmlns:a16="http://schemas.microsoft.com/office/drawing/2014/main" id="{4144B155-C1EE-4E29-B27E-B23DEF10C139}"/>
              </a:ext>
            </a:extLst>
          </p:cNvPr>
          <p:cNvPicPr>
            <a:picLocks noChangeAspect="1"/>
          </p:cNvPicPr>
          <p:nvPr/>
        </p:nvPicPr>
        <p:blipFill>
          <a:blip r:embed="rId9"/>
          <a:stretch>
            <a:fillRect/>
          </a:stretch>
        </p:blipFill>
        <p:spPr>
          <a:xfrm>
            <a:off x="7560358" y="2222406"/>
            <a:ext cx="1399675" cy="1381451"/>
          </a:xfrm>
          <a:prstGeom prst="rect">
            <a:avLst/>
          </a:prstGeom>
        </p:spPr>
      </p:pic>
    </p:spTree>
    <p:extLst>
      <p:ext uri="{BB962C8B-B14F-4D97-AF65-F5344CB8AC3E}">
        <p14:creationId xmlns:p14="http://schemas.microsoft.com/office/powerpoint/2010/main" val="356846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https://www.ibm.com/support/knowledgecenter/SSEUFV/16_InterviewManagement/top.html</a:t>
            </a:r>
            <a:endParaRPr lang="en-US" u="sng" dirty="0">
              <a:latin typeface="+mn-lt"/>
            </a:endParaRPr>
          </a:p>
          <a:p>
            <a:pPr>
              <a:spcBef>
                <a:spcPts val="0"/>
              </a:spcBef>
            </a:pP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https://www.ibm.com/support/knowledgecenter/SSEUFV/2_Configuration/17_ConfiguringIM/top.html</a:t>
            </a:r>
            <a:endParaRPr lang="en-US" dirty="0"/>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hlinkClick r:id="rId4"/>
              </a:rPr>
              <a:t>https://www.ibm.com/support/knowledgecenter/SSEUFV/1a_FAQs/9_InterviewManagerFAQ.html</a:t>
            </a:r>
            <a:endParaRPr lang="en-US" dirty="0">
              <a:latin typeface="IBM Plex Sans" panose="020B0503050000000000" pitchFamily="34" charset="0"/>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4290394474"/>
              </p:ext>
            </p:extLst>
          </p:nvPr>
        </p:nvGraphicFramePr>
        <p:xfrm>
          <a:off x="228600" y="825401"/>
          <a:ext cx="8726214" cy="4176160"/>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389371">
                  <a:extLst>
                    <a:ext uri="{9D8B030D-6E8A-4147-A177-3AD203B41FA5}">
                      <a16:colId xmlns:a16="http://schemas.microsoft.com/office/drawing/2014/main" val="4008877000"/>
                    </a:ext>
                  </a:extLst>
                </a:gridCol>
                <a:gridCol w="1103833">
                  <a:extLst>
                    <a:ext uri="{9D8B030D-6E8A-4147-A177-3AD203B41FA5}">
                      <a16:colId xmlns:a16="http://schemas.microsoft.com/office/drawing/2014/main" val="554407507"/>
                    </a:ext>
                  </a:extLst>
                </a:gridCol>
              </a:tblGrid>
              <a:tr h="306948">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88016">
                <a:tc>
                  <a:txBody>
                    <a:bodyPr/>
                    <a:lstStyle/>
                    <a:p>
                      <a:r>
                        <a:rPr lang="en-US" sz="1000" dirty="0"/>
                        <a:t>2</a:t>
                      </a:r>
                    </a:p>
                  </a:txBody>
                  <a:tcPr/>
                </a:tc>
                <a:tc>
                  <a:txBody>
                    <a:bodyPr/>
                    <a:lstStyle/>
                    <a:p>
                      <a:r>
                        <a:rPr lang="en-US" sz="1000" dirty="0"/>
                        <a:t> 3</a:t>
                      </a:r>
                    </a:p>
                  </a:txBody>
                  <a:tcPr/>
                </a:tc>
                <a:tc>
                  <a:txBody>
                    <a:bodyPr/>
                    <a:lstStyle/>
                    <a:p>
                      <a:r>
                        <a:rPr lang="en-US" sz="1000" b="0" dirty="0"/>
                        <a:t>4</a:t>
                      </a:r>
                    </a:p>
                    <a:p>
                      <a:r>
                        <a:rPr lang="en-US" sz="1000" b="1" dirty="0"/>
                        <a:t>Client:</a:t>
                      </a:r>
                      <a:r>
                        <a:rPr lang="en-US" sz="1000" b="0" dirty="0"/>
                        <a:t> </a:t>
                      </a:r>
                      <a:r>
                        <a:rPr lang="en-US" sz="1000" b="0" dirty="0">
                          <a:hlinkClick r:id="rId2"/>
                        </a:rPr>
                        <a:t>Interview Manager – User Session (11:00 AM EST)</a:t>
                      </a:r>
                      <a:endParaRPr lang="en-US" sz="1000" b="1" dirty="0"/>
                    </a:p>
                  </a:txBody>
                  <a:tcPr/>
                </a:tc>
                <a:tc>
                  <a:txBody>
                    <a:bodyPr/>
                    <a:lstStyle/>
                    <a:p>
                      <a:r>
                        <a:rPr lang="en-US" sz="1000" dirty="0"/>
                        <a:t>5</a:t>
                      </a:r>
                    </a:p>
                  </a:txBody>
                  <a:tcPr/>
                </a:tc>
                <a:tc>
                  <a:txBody>
                    <a:bodyPr/>
                    <a:lstStyle/>
                    <a:p>
                      <a:r>
                        <a:rPr lang="en-US" sz="1000" dirty="0"/>
                        <a:t>6</a:t>
                      </a:r>
                    </a:p>
                    <a:p>
                      <a:r>
                        <a:rPr lang="en-US" sz="1000" b="1" dirty="0"/>
                        <a:t>Client:</a:t>
                      </a:r>
                      <a:r>
                        <a:rPr lang="en-US" sz="1000" b="0" dirty="0"/>
                        <a:t> </a:t>
                      </a:r>
                      <a:r>
                        <a:rPr lang="en-US" sz="1000" b="0" dirty="0">
                          <a:hlinkClick r:id="rId3"/>
                        </a:rPr>
                        <a:t>Interview Manager – Admin Session (11:00 AM EST)</a:t>
                      </a:r>
                      <a:endParaRPr lang="en-US" sz="1000" b="1" dirty="0"/>
                    </a:p>
                  </a:txBody>
                  <a:tcPr/>
                </a:tc>
                <a:tc>
                  <a:txBody>
                    <a:bodyPr/>
                    <a:lstStyle/>
                    <a:p>
                      <a:r>
                        <a:rPr lang="en-US" sz="1000" dirty="0">
                          <a:solidFill>
                            <a:schemeClr val="tx1"/>
                          </a:solidFill>
                        </a:rPr>
                        <a:t>7</a:t>
                      </a:r>
                    </a:p>
                    <a:p>
                      <a:endParaRPr lang="en-US" sz="1000" dirty="0">
                        <a:solidFill>
                          <a:schemeClr val="tx1"/>
                        </a:solidFill>
                      </a:endParaRPr>
                    </a:p>
                  </a:txBody>
                  <a:tcPr/>
                </a:tc>
                <a:tc>
                  <a:txBody>
                    <a:bodyPr/>
                    <a:lstStyle/>
                    <a:p>
                      <a:r>
                        <a:rPr lang="en-US" sz="1000" dirty="0"/>
                        <a:t>8</a:t>
                      </a:r>
                    </a:p>
                  </a:txBody>
                  <a:tcPr/>
                </a:tc>
                <a:extLst>
                  <a:ext uri="{0D108BD9-81ED-4DB2-BD59-A6C34878D82A}">
                    <a16:rowId xmlns:a16="http://schemas.microsoft.com/office/drawing/2014/main" val="2963636183"/>
                  </a:ext>
                </a:extLst>
              </a:tr>
              <a:tr h="1046590">
                <a:tc>
                  <a:txBody>
                    <a:bodyPr/>
                    <a:lstStyle/>
                    <a:p>
                      <a:r>
                        <a:rPr lang="en-US" sz="1000" dirty="0"/>
                        <a:t>9</a:t>
                      </a:r>
                    </a:p>
                  </a:txBody>
                  <a:tcPr/>
                </a:tc>
                <a:tc>
                  <a:txBody>
                    <a:bodyPr/>
                    <a:lstStyle/>
                    <a:p>
                      <a:r>
                        <a:rPr lang="en-US" sz="1000" dirty="0"/>
                        <a:t>10 </a:t>
                      </a:r>
                      <a:r>
                        <a:rPr lang="en-US" sz="900" b="1" dirty="0"/>
                        <a:t>Client:</a:t>
                      </a:r>
                      <a:r>
                        <a:rPr lang="en-US" sz="900" b="0" dirty="0"/>
                        <a:t> </a:t>
                      </a:r>
                      <a:r>
                        <a:rPr lang="en-US" sz="900" b="0" dirty="0">
                          <a:hlinkClick r:id="rId4"/>
                        </a:rPr>
                        <a:t>Assess New User Training (11:00 AM EST)</a:t>
                      </a:r>
                      <a:endParaRPr lang="en-US" sz="900" b="0" dirty="0"/>
                    </a:p>
                    <a:p>
                      <a:endParaRPr lang="en-US" sz="900" b="0" dirty="0"/>
                    </a:p>
                    <a:p>
                      <a:r>
                        <a:rPr lang="en-US" sz="900" b="0" dirty="0"/>
                        <a:t>   </a:t>
                      </a:r>
                      <a:endParaRPr lang="en-US" sz="900" b="1" dirty="0"/>
                    </a:p>
                  </a:txBody>
                  <a:tcPr/>
                </a:tc>
                <a:tc>
                  <a:txBody>
                    <a:bodyPr/>
                    <a:lstStyle/>
                    <a:p>
                      <a:r>
                        <a:rPr lang="en-US" sz="1000" dirty="0">
                          <a:solidFill>
                            <a:schemeClr val="tx1"/>
                          </a:solidFill>
                        </a:rPr>
                        <a:t>11</a:t>
                      </a:r>
                    </a:p>
                  </a:txBody>
                  <a:tcPr/>
                </a:tc>
                <a:tc>
                  <a:txBody>
                    <a:bodyPr/>
                    <a:lstStyle/>
                    <a:p>
                      <a:r>
                        <a:rPr lang="en-US" sz="1000" dirty="0"/>
                        <a:t>12</a:t>
                      </a:r>
                    </a:p>
                  </a:txBody>
                  <a:tcPr/>
                </a:tc>
                <a:tc>
                  <a:txBody>
                    <a:bodyPr/>
                    <a:lstStyle/>
                    <a:p>
                      <a:r>
                        <a:rPr lang="en-US" sz="1000" dirty="0"/>
                        <a:t>13</a:t>
                      </a:r>
                    </a:p>
                    <a:p>
                      <a:r>
                        <a:rPr lang="en-US" sz="1000" b="1" dirty="0"/>
                        <a:t>Client</a:t>
                      </a:r>
                      <a:r>
                        <a:rPr lang="en-US" sz="1000" b="0" dirty="0"/>
                        <a:t>: BrassRing 20.02.10 and Onboard Release (</a:t>
                      </a:r>
                      <a:r>
                        <a:rPr lang="en-US" sz="1000" b="0" dirty="0">
                          <a:hlinkClick r:id="rId5"/>
                        </a:rPr>
                        <a:t>4 AM EST</a:t>
                      </a:r>
                      <a:r>
                        <a:rPr lang="en-US" sz="1000" b="0" dirty="0"/>
                        <a:t>; </a:t>
                      </a:r>
                      <a:r>
                        <a:rPr lang="en-US" sz="1000" b="0" dirty="0">
                          <a:hlinkClick r:id="rId6"/>
                        </a:rPr>
                        <a:t>11 AM EST</a:t>
                      </a:r>
                      <a:r>
                        <a:rPr lang="en-US" sz="1000" b="0" dirty="0"/>
                        <a:t>)</a:t>
                      </a:r>
                      <a:endParaRPr lang="en-US" sz="1000" b="1" dirty="0"/>
                    </a:p>
                  </a:txBody>
                  <a:tcPr/>
                </a:tc>
                <a:tc>
                  <a:txBody>
                    <a:bodyPr/>
                    <a:lstStyle/>
                    <a:p>
                      <a:r>
                        <a:rPr lang="en-US" sz="1000" dirty="0"/>
                        <a:t>14</a:t>
                      </a:r>
                    </a:p>
                  </a:txBody>
                  <a:tcPr/>
                </a:tc>
                <a:tc>
                  <a:txBody>
                    <a:bodyPr/>
                    <a:lstStyle/>
                    <a:p>
                      <a:r>
                        <a:rPr lang="en-US" sz="1000" dirty="0"/>
                        <a:t>15</a:t>
                      </a:r>
                    </a:p>
                  </a:txBody>
                  <a:tcPr/>
                </a:tc>
                <a:extLst>
                  <a:ext uri="{0D108BD9-81ED-4DB2-BD59-A6C34878D82A}">
                    <a16:rowId xmlns:a16="http://schemas.microsoft.com/office/drawing/2014/main" val="1628256478"/>
                  </a:ext>
                </a:extLst>
              </a:tr>
              <a:tr h="1046590">
                <a:tc>
                  <a:txBody>
                    <a:bodyPr/>
                    <a:lstStyle/>
                    <a:p>
                      <a:r>
                        <a:rPr lang="en-US" sz="1000" dirty="0"/>
                        <a:t>16</a:t>
                      </a:r>
                    </a:p>
                  </a:txBody>
                  <a:tcPr/>
                </a:tc>
                <a:tc>
                  <a:txBody>
                    <a:bodyPr/>
                    <a:lstStyle/>
                    <a:p>
                      <a:r>
                        <a:rPr lang="en-US" sz="1000" dirty="0"/>
                        <a:t>17</a:t>
                      </a:r>
                    </a:p>
                    <a:p>
                      <a:r>
                        <a:rPr lang="en-US" sz="1000" b="1" dirty="0"/>
                        <a:t>Client</a:t>
                      </a:r>
                      <a:r>
                        <a:rPr lang="en-US" sz="1000" dirty="0"/>
                        <a:t>: </a:t>
                      </a:r>
                      <a:r>
                        <a:rPr lang="en-US" sz="1000" dirty="0">
                          <a:hlinkClick r:id="rId7"/>
                        </a:rPr>
                        <a:t>Assess Transitioning to the New UI – Phase 4 (11:00 AM EST)</a:t>
                      </a:r>
                      <a:endParaRPr lang="en-US" sz="1000" dirty="0"/>
                    </a:p>
                  </a:txBody>
                  <a:tcPr/>
                </a:tc>
                <a:tc>
                  <a:txBody>
                    <a:bodyPr/>
                    <a:lstStyle/>
                    <a:p>
                      <a:r>
                        <a:rPr lang="en-US" sz="1000" dirty="0"/>
                        <a:t>18</a:t>
                      </a:r>
                    </a:p>
                    <a:p>
                      <a:r>
                        <a:rPr lang="en-US" sz="1000" b="1" dirty="0">
                          <a:solidFill>
                            <a:schemeClr val="tx1"/>
                          </a:solidFill>
                        </a:rPr>
                        <a:t>Client</a:t>
                      </a:r>
                      <a:r>
                        <a:rPr lang="en-US" sz="1000" b="0" dirty="0">
                          <a:solidFill>
                            <a:schemeClr val="tx1"/>
                          </a:solidFill>
                        </a:rPr>
                        <a:t>: </a:t>
                      </a:r>
                      <a:r>
                        <a:rPr lang="en-US" sz="1000" b="0" dirty="0">
                          <a:solidFill>
                            <a:schemeClr val="tx1"/>
                          </a:solidFill>
                          <a:hlinkClick r:id="rId8"/>
                        </a:rPr>
                        <a:t>Interview Manager – User Session (11 AM EST)</a:t>
                      </a:r>
                      <a:endParaRPr lang="en-US" sz="1000" b="1" dirty="0">
                        <a:solidFill>
                          <a:schemeClr val="tx1"/>
                        </a:solidFill>
                      </a:endParaRPr>
                    </a:p>
                  </a:txBody>
                  <a:tcPr/>
                </a:tc>
                <a:tc>
                  <a:txBody>
                    <a:bodyPr/>
                    <a:lstStyle/>
                    <a:p>
                      <a:r>
                        <a:rPr lang="en-US" sz="1000" dirty="0"/>
                        <a:t>19</a:t>
                      </a:r>
                    </a:p>
                  </a:txBody>
                  <a:tcPr/>
                </a:tc>
                <a:tc>
                  <a:txBody>
                    <a:bodyPr/>
                    <a:lstStyle/>
                    <a:p>
                      <a:r>
                        <a:rPr lang="en-US" sz="1000" dirty="0"/>
                        <a:t>20</a:t>
                      </a:r>
                    </a:p>
                  </a:txBody>
                  <a:tcPr/>
                </a:tc>
                <a:tc>
                  <a:txBody>
                    <a:bodyPr/>
                    <a:lstStyle/>
                    <a:p>
                      <a:r>
                        <a:rPr lang="en-US" sz="1000" dirty="0"/>
                        <a:t>21</a:t>
                      </a:r>
                    </a:p>
                  </a:txBody>
                  <a:tcPr/>
                </a:tc>
                <a:tc>
                  <a:txBody>
                    <a:bodyPr/>
                    <a:lstStyle/>
                    <a:p>
                      <a:r>
                        <a:rPr lang="en-US" sz="1000" dirty="0"/>
                        <a:t>22</a:t>
                      </a:r>
                    </a:p>
                  </a:txBody>
                  <a:tcPr/>
                </a:tc>
                <a:extLst>
                  <a:ext uri="{0D108BD9-81ED-4DB2-BD59-A6C34878D82A}">
                    <a16:rowId xmlns:a16="http://schemas.microsoft.com/office/drawing/2014/main" val="634571686"/>
                  </a:ext>
                </a:extLst>
              </a:tr>
              <a:tr h="888016">
                <a:tc>
                  <a:txBody>
                    <a:bodyPr/>
                    <a:lstStyle/>
                    <a:p>
                      <a:r>
                        <a:rPr lang="en-US" sz="1000" dirty="0"/>
                        <a:t>23</a:t>
                      </a:r>
                    </a:p>
                  </a:txBody>
                  <a:tcPr/>
                </a:tc>
                <a:tc>
                  <a:txBody>
                    <a:bodyPr/>
                    <a:lstStyle/>
                    <a:p>
                      <a:r>
                        <a:rPr lang="en-US" sz="1000" dirty="0"/>
                        <a:t>24</a:t>
                      </a:r>
                    </a:p>
                    <a:p>
                      <a:r>
                        <a:rPr lang="en-US" sz="1000" b="1" dirty="0"/>
                        <a:t>Client</a:t>
                      </a:r>
                      <a:r>
                        <a:rPr lang="en-US" sz="1000" b="0" dirty="0"/>
                        <a:t>: </a:t>
                      </a:r>
                      <a:r>
                        <a:rPr lang="en-US" sz="900" b="0" strike="sngStrike" dirty="0"/>
                        <a:t>Assess New Features and Updates (11:00 AM EST) </a:t>
                      </a:r>
                      <a:r>
                        <a:rPr lang="en-US" sz="1000" b="1" dirty="0"/>
                        <a:t>CANCELLED</a:t>
                      </a:r>
                    </a:p>
                  </a:txBody>
                  <a:tcPr/>
                </a:tc>
                <a:tc>
                  <a:txBody>
                    <a:bodyPr/>
                    <a:lstStyle/>
                    <a:p>
                      <a:r>
                        <a:rPr lang="en-US" sz="1000" dirty="0"/>
                        <a:t>25</a:t>
                      </a:r>
                    </a:p>
                    <a:p>
                      <a:r>
                        <a:rPr lang="en-US" sz="1000" b="1" dirty="0"/>
                        <a:t>Client:</a:t>
                      </a:r>
                      <a:r>
                        <a:rPr lang="en-US" sz="1000" b="0" dirty="0"/>
                        <a:t> </a:t>
                      </a:r>
                      <a:r>
                        <a:rPr lang="en-US" sz="1000" b="0" dirty="0">
                          <a:hlinkClick r:id="rId9"/>
                        </a:rPr>
                        <a:t>TA Roadmap (11:00 AM EST)</a:t>
                      </a:r>
                      <a:endParaRPr lang="en-US" sz="1000" b="1" dirty="0"/>
                    </a:p>
                  </a:txBody>
                  <a:tcPr/>
                </a:tc>
                <a:tc>
                  <a:txBody>
                    <a:bodyPr/>
                    <a:lstStyle/>
                    <a:p>
                      <a:r>
                        <a:rPr lang="en-US" sz="1000" dirty="0"/>
                        <a:t>26</a:t>
                      </a:r>
                    </a:p>
                  </a:txBody>
                  <a:tcPr/>
                </a:tc>
                <a:tc>
                  <a:txBody>
                    <a:bodyPr/>
                    <a:lstStyle/>
                    <a:p>
                      <a:r>
                        <a:rPr lang="en-US" sz="1000" dirty="0"/>
                        <a:t>27</a:t>
                      </a:r>
                    </a:p>
                  </a:txBody>
                  <a:tcPr/>
                </a:tc>
                <a:tc>
                  <a:txBody>
                    <a:bodyPr/>
                    <a:lstStyle/>
                    <a:p>
                      <a:r>
                        <a:rPr lang="en-US" sz="1000" dirty="0"/>
                        <a:t>28</a:t>
                      </a:r>
                    </a:p>
                  </a:txBody>
                  <a:tcPr/>
                </a:tc>
                <a:tc>
                  <a:txBody>
                    <a:bodyPr/>
                    <a:lstStyle/>
                    <a:p>
                      <a:r>
                        <a:rPr lang="en-US" sz="1000" dirty="0"/>
                        <a:t>29</a:t>
                      </a:r>
                    </a:p>
                  </a:txBody>
                  <a:tcPr/>
                </a:tc>
                <a:extLst>
                  <a:ext uri="{0D108BD9-81ED-4DB2-BD59-A6C34878D82A}">
                    <a16:rowId xmlns:a16="http://schemas.microsoft.com/office/drawing/2014/main" val="19804047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514424"/>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Explosion: 14 Points 5">
            <a:extLst>
              <a:ext uri="{FF2B5EF4-FFF2-40B4-BE49-F238E27FC236}">
                <a16:creationId xmlns:a16="http://schemas.microsoft.com/office/drawing/2014/main" id="{6C127FED-3D9B-48BF-87A4-998E2DB832F2}"/>
              </a:ext>
            </a:extLst>
          </p:cNvPr>
          <p:cNvSpPr/>
          <p:nvPr/>
        </p:nvSpPr>
        <p:spPr>
          <a:xfrm>
            <a:off x="2123268" y="2750949"/>
            <a:ext cx="914400" cy="914400"/>
          </a:xfrm>
          <a:prstGeom prst="irregularSeal2">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7" name="Explosion: 14 Points 6">
            <a:extLst>
              <a:ext uri="{FF2B5EF4-FFF2-40B4-BE49-F238E27FC236}">
                <a16:creationId xmlns:a16="http://schemas.microsoft.com/office/drawing/2014/main" id="{266E1F8C-45ED-40C7-94A1-348EFAFA5847}"/>
              </a:ext>
            </a:extLst>
          </p:cNvPr>
          <p:cNvSpPr/>
          <p:nvPr/>
        </p:nvSpPr>
        <p:spPr>
          <a:xfrm>
            <a:off x="1394460" y="2392551"/>
            <a:ext cx="1627323" cy="738107"/>
          </a:xfrm>
          <a:prstGeom prst="irregularSeal2">
            <a:avLst/>
          </a:prstGeom>
          <a:solidFill>
            <a:srgbClr val="FFFF00"/>
          </a:solidFill>
          <a:ln w="19050">
            <a:solidFill>
              <a:srgbClr val="FF0000"/>
            </a:solidFill>
          </a:ln>
        </p:spPr>
        <p:txBody>
          <a:bodyPr wrap="square" lIns="0" tIns="0" rIns="0" bIns="0" rtlCol="0" anchor="ctr">
            <a:noAutofit/>
          </a:bodyPr>
          <a:lstStyle/>
          <a:p>
            <a:pPr algn="ctr"/>
            <a:endParaRPr lang="en-US" sz="800" dirty="0">
              <a:latin typeface="Arial"/>
              <a:cs typeface="Arial"/>
            </a:endParaRPr>
          </a:p>
        </p:txBody>
      </p:sp>
      <p:sp>
        <p:nvSpPr>
          <p:cNvPr id="8" name="TextBox 7">
            <a:extLst>
              <a:ext uri="{FF2B5EF4-FFF2-40B4-BE49-F238E27FC236}">
                <a16:creationId xmlns:a16="http://schemas.microsoft.com/office/drawing/2014/main" id="{7501D006-FD7C-477C-A70F-58B31754E85B}"/>
              </a:ext>
            </a:extLst>
          </p:cNvPr>
          <p:cNvSpPr txBox="1"/>
          <p:nvPr/>
        </p:nvSpPr>
        <p:spPr>
          <a:xfrm>
            <a:off x="1603087" y="2601352"/>
            <a:ext cx="1158497" cy="338554"/>
          </a:xfrm>
          <a:prstGeom prst="rect">
            <a:avLst/>
          </a:prstGeom>
          <a:noFill/>
        </p:spPr>
        <p:txBody>
          <a:bodyPr wrap="square" rtlCol="0">
            <a:spAutoFit/>
          </a:bodyPr>
          <a:lstStyle/>
          <a:p>
            <a:r>
              <a:rPr lang="en-US" sz="800" b="1" dirty="0"/>
              <a:t>Interview</a:t>
            </a:r>
            <a:r>
              <a:rPr lang="en-US" sz="800" dirty="0"/>
              <a:t> </a:t>
            </a:r>
            <a:r>
              <a:rPr lang="en-US" sz="800" b="1" dirty="0"/>
              <a:t>Manager</a:t>
            </a:r>
            <a:r>
              <a:rPr lang="en-US" sz="800" dirty="0"/>
              <a:t> R</a:t>
            </a:r>
            <a:r>
              <a:rPr lang="en-US" sz="800" b="1" dirty="0"/>
              <a:t>elease</a:t>
            </a:r>
            <a:r>
              <a:rPr lang="en-US" sz="800" dirty="0"/>
              <a:t> </a:t>
            </a:r>
            <a:r>
              <a:rPr lang="en-US" sz="800" b="1" dirty="0"/>
              <a:t>in</a:t>
            </a:r>
            <a:r>
              <a:rPr lang="en-US" sz="800" dirty="0"/>
              <a:t> </a:t>
            </a:r>
            <a:r>
              <a:rPr lang="en-US" sz="800" b="1" dirty="0"/>
              <a:t>Staging</a:t>
            </a:r>
          </a:p>
        </p:txBody>
      </p:sp>
      <p:sp>
        <p:nvSpPr>
          <p:cNvPr id="9" name="TextBox 8">
            <a:extLst>
              <a:ext uri="{FF2B5EF4-FFF2-40B4-BE49-F238E27FC236}">
                <a16:creationId xmlns:a16="http://schemas.microsoft.com/office/drawing/2014/main" id="{97B684C4-09BF-4F82-9661-7819BE86A0FE}"/>
              </a:ext>
            </a:extLst>
          </p:cNvPr>
          <p:cNvSpPr txBox="1"/>
          <p:nvPr/>
        </p:nvSpPr>
        <p:spPr>
          <a:xfrm>
            <a:off x="5409050" y="545754"/>
            <a:ext cx="2812801" cy="300082"/>
          </a:xfrm>
          <a:prstGeom prst="rect">
            <a:avLst/>
          </a:prstGeom>
          <a:noFill/>
        </p:spPr>
        <p:txBody>
          <a:bodyPr wrap="square" rtlCol="0">
            <a:spAutoFit/>
          </a:bodyPr>
          <a:lstStyle/>
          <a:p>
            <a:r>
              <a:rPr lang="en-US" dirty="0">
                <a:solidFill>
                  <a:schemeClr val="bg2"/>
                </a:solidFill>
                <a:hlinkClick r:id="rId11"/>
              </a:rPr>
              <a:t>Check your skills</a:t>
            </a:r>
            <a:endParaRPr lang="en-US" dirty="0">
              <a:solidFill>
                <a:schemeClr val="bg2"/>
              </a:solidFill>
            </a:endParaRPr>
          </a:p>
        </p:txBody>
      </p:sp>
    </p:spTree>
    <p:extLst>
      <p:ext uri="{BB962C8B-B14F-4D97-AF65-F5344CB8AC3E}">
        <p14:creationId xmlns:p14="http://schemas.microsoft.com/office/powerpoint/2010/main" val="3246913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March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227710165"/>
              </p:ext>
            </p:extLst>
          </p:nvPr>
        </p:nvGraphicFramePr>
        <p:xfrm>
          <a:off x="228600" y="762213"/>
          <a:ext cx="8726214" cy="418323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746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8755">
                <a:tc>
                  <a:txBody>
                    <a:bodyPr/>
                    <a:lstStyle/>
                    <a:p>
                      <a:r>
                        <a:rPr lang="en-US" sz="1050" dirty="0"/>
                        <a:t>1</a:t>
                      </a:r>
                    </a:p>
                  </a:txBody>
                  <a:tcPr/>
                </a:tc>
                <a:tc>
                  <a:txBody>
                    <a:bodyPr/>
                    <a:lstStyle/>
                    <a:p>
                      <a:r>
                        <a:rPr lang="en-US" sz="900" dirty="0"/>
                        <a:t>2</a:t>
                      </a:r>
                    </a:p>
                  </a:txBody>
                  <a:tcPr/>
                </a:tc>
                <a:tc>
                  <a:txBody>
                    <a:bodyPr/>
                    <a:lstStyle/>
                    <a:p>
                      <a:r>
                        <a:rPr lang="en-US" sz="900" dirty="0">
                          <a:solidFill>
                            <a:schemeClr val="tx1"/>
                          </a:solidFill>
                        </a:rPr>
                        <a:t>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 </a:t>
                      </a:r>
                      <a:r>
                        <a:rPr lang="en-US" sz="800" b="0" dirty="0">
                          <a:hlinkClick r:id="rId2"/>
                        </a:rPr>
                        <a:t>Interview Manager – User Session (11:00 AM EST)</a:t>
                      </a:r>
                      <a:endParaRPr lang="en-US" sz="800" b="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b="0" dirty="0">
                          <a:solidFill>
                            <a:schemeClr val="tx1"/>
                          </a:solidFill>
                        </a:rPr>
                        <a:t> </a:t>
                      </a:r>
                      <a:r>
                        <a:rPr lang="en-US" sz="800" b="0" dirty="0">
                          <a:solidFill>
                            <a:schemeClr val="tx1"/>
                          </a:solidFill>
                          <a:hlinkClick r:id="rId3"/>
                        </a:rPr>
                        <a:t>Talent Frameworks Content Updates (2:00 PM EST)</a:t>
                      </a:r>
                      <a:endParaRPr lang="en-US" sz="800" b="1" dirty="0">
                        <a:solidFill>
                          <a:schemeClr val="tx1"/>
                        </a:solidFill>
                      </a:endParaRPr>
                    </a:p>
                  </a:txBody>
                  <a:tcPr/>
                </a:tc>
                <a:tc>
                  <a:txBody>
                    <a:bodyPr/>
                    <a:lstStyle/>
                    <a:p>
                      <a:r>
                        <a:rPr lang="en-US" sz="900" dirty="0"/>
                        <a:t>4</a:t>
                      </a:r>
                    </a:p>
                    <a:p>
                      <a:endParaRPr lang="en-US" sz="900" dirty="0"/>
                    </a:p>
                  </a:txBody>
                  <a:tcPr/>
                </a:tc>
                <a:tc>
                  <a:txBody>
                    <a:bodyPr/>
                    <a:lstStyle/>
                    <a:p>
                      <a:r>
                        <a:rPr lang="en-US" sz="900" dirty="0"/>
                        <a:t>5</a:t>
                      </a:r>
                    </a:p>
                    <a:p>
                      <a:r>
                        <a:rPr lang="en-US" sz="900" b="1" dirty="0"/>
                        <a:t>Client:</a:t>
                      </a:r>
                      <a:r>
                        <a:rPr lang="en-US" sz="900" b="0" dirty="0"/>
                        <a:t> </a:t>
                      </a:r>
                      <a:r>
                        <a:rPr lang="en-US" sz="900" b="0" dirty="0">
                          <a:hlinkClick r:id="rId4"/>
                        </a:rPr>
                        <a:t>Talent Frameworks Content Updates (11:00 AM EST)</a:t>
                      </a:r>
                      <a:endParaRPr lang="en-US" sz="900" b="1" dirty="0"/>
                    </a:p>
                  </a:txBody>
                  <a:tcPr/>
                </a:tc>
                <a:tc>
                  <a:txBody>
                    <a:bodyPr/>
                    <a:lstStyle/>
                    <a:p>
                      <a:r>
                        <a:rPr lang="en-US" sz="1050" dirty="0"/>
                        <a:t>6</a:t>
                      </a:r>
                    </a:p>
                  </a:txBody>
                  <a:tcPr/>
                </a:tc>
                <a:tc>
                  <a:txBody>
                    <a:bodyPr/>
                    <a:lstStyle/>
                    <a:p>
                      <a:r>
                        <a:rPr lang="en-US" sz="1050" dirty="0"/>
                        <a:t>7</a:t>
                      </a:r>
                    </a:p>
                  </a:txBody>
                  <a:tcPr/>
                </a:tc>
                <a:extLst>
                  <a:ext uri="{0D108BD9-81ED-4DB2-BD59-A6C34878D82A}">
                    <a16:rowId xmlns:a16="http://schemas.microsoft.com/office/drawing/2014/main" val="1628256478"/>
                  </a:ext>
                </a:extLst>
              </a:tr>
              <a:tr h="1108580">
                <a:tc>
                  <a:txBody>
                    <a:bodyPr/>
                    <a:lstStyle/>
                    <a:p>
                      <a:r>
                        <a:rPr lang="en-US" sz="1050" dirty="0"/>
                        <a:t>8</a:t>
                      </a:r>
                    </a:p>
                  </a:txBody>
                  <a:tcPr/>
                </a:tc>
                <a:tc>
                  <a:txBody>
                    <a:bodyPr/>
                    <a:lstStyle/>
                    <a:p>
                      <a:r>
                        <a:rPr lang="en-US" sz="900" dirty="0"/>
                        <a:t>9</a:t>
                      </a:r>
                    </a:p>
                    <a:p>
                      <a:r>
                        <a:rPr lang="en-US" sz="900" b="1" dirty="0"/>
                        <a:t>Client</a:t>
                      </a:r>
                      <a:r>
                        <a:rPr lang="en-US" sz="900" b="0" dirty="0"/>
                        <a:t>: </a:t>
                      </a:r>
                      <a:r>
                        <a:rPr lang="en-US" sz="900" b="0" dirty="0">
                          <a:hlinkClick r:id="rId5"/>
                        </a:rPr>
                        <a:t>Assess New User Training (11:00 AM EST)</a:t>
                      </a:r>
                      <a:endParaRPr lang="en-US" sz="900" b="1" dirty="0"/>
                    </a:p>
                  </a:txBody>
                  <a:tcPr/>
                </a:tc>
                <a:tc>
                  <a:txBody>
                    <a:bodyPr/>
                    <a:lstStyle/>
                    <a:p>
                      <a:r>
                        <a:rPr lang="en-US" sz="900" dirty="0"/>
                        <a:t>10</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b="0" dirty="0">
                          <a:hlinkClick r:id="rId6"/>
                        </a:rPr>
                        <a:t>Interview Manager – Admin Session (11:00 AM EST)</a:t>
                      </a:r>
                      <a:endParaRPr lang="en-US" sz="900" dirty="0"/>
                    </a:p>
                  </a:txBody>
                  <a:tcPr/>
                </a:tc>
                <a:tc>
                  <a:txBody>
                    <a:bodyPr/>
                    <a:lstStyle/>
                    <a:p>
                      <a:r>
                        <a:rPr lang="en-US" sz="900" dirty="0"/>
                        <a:t>11</a:t>
                      </a:r>
                    </a:p>
                  </a:txBody>
                  <a:tcPr/>
                </a:tc>
                <a:tc>
                  <a:txBody>
                    <a:bodyPr/>
                    <a:lstStyle/>
                    <a:p>
                      <a:r>
                        <a:rPr lang="en-US" sz="900" dirty="0"/>
                        <a:t>12</a:t>
                      </a:r>
                    </a:p>
                    <a:p>
                      <a:r>
                        <a:rPr lang="en-US" sz="900" b="1" dirty="0"/>
                        <a:t>Client</a:t>
                      </a:r>
                      <a:r>
                        <a:rPr lang="en-US" sz="900" b="0" dirty="0"/>
                        <a:t>: </a:t>
                      </a:r>
                      <a:r>
                        <a:rPr lang="en-US" sz="900" b="0" dirty="0">
                          <a:hlinkClick r:id="" action="ppaction://noaction"/>
                        </a:rPr>
                        <a:t>BrassRing 20.03.09 and Onboard Release</a:t>
                      </a:r>
                    </a:p>
                    <a:p>
                      <a:r>
                        <a:rPr lang="en-US" sz="900" b="0" dirty="0">
                          <a:hlinkClick r:id="" action="ppaction://noaction"/>
                        </a:rPr>
                        <a:t>(11:00 AM EST) </a:t>
                      </a:r>
                      <a:endParaRPr lang="en-US" sz="900" dirty="0"/>
                    </a:p>
                  </a:txBody>
                  <a:tcPr/>
                </a:tc>
                <a:tc>
                  <a:txBody>
                    <a:bodyPr/>
                    <a:lstStyle/>
                    <a:p>
                      <a:r>
                        <a:rPr lang="en-US" sz="1050" dirty="0"/>
                        <a:t>13</a:t>
                      </a:r>
                    </a:p>
                  </a:txBody>
                  <a:tcPr/>
                </a:tc>
                <a:tc>
                  <a:txBody>
                    <a:bodyPr/>
                    <a:lstStyle/>
                    <a:p>
                      <a:r>
                        <a:rPr lang="en-US" sz="1050" dirty="0"/>
                        <a:t>14</a:t>
                      </a:r>
                    </a:p>
                  </a:txBody>
                  <a:tcPr/>
                </a:tc>
                <a:extLst>
                  <a:ext uri="{0D108BD9-81ED-4DB2-BD59-A6C34878D82A}">
                    <a16:rowId xmlns:a16="http://schemas.microsoft.com/office/drawing/2014/main" val="634571686"/>
                  </a:ext>
                </a:extLst>
              </a:tr>
              <a:tr h="652106">
                <a:tc>
                  <a:txBody>
                    <a:bodyPr/>
                    <a:lstStyle/>
                    <a:p>
                      <a:r>
                        <a:rPr lang="en-US" sz="1050" dirty="0"/>
                        <a:t>15</a:t>
                      </a:r>
                    </a:p>
                  </a:txBody>
                  <a:tcPr/>
                </a:tc>
                <a:tc>
                  <a:txBody>
                    <a:bodyPr/>
                    <a:lstStyle/>
                    <a:p>
                      <a:r>
                        <a:rPr lang="en-US" sz="900" dirty="0"/>
                        <a:t>16</a:t>
                      </a:r>
                    </a:p>
                    <a:p>
                      <a:endParaRPr lang="en-US" sz="900" b="1" dirty="0"/>
                    </a:p>
                  </a:txBody>
                  <a:tcPr/>
                </a:tc>
                <a:tc>
                  <a:txBody>
                    <a:bodyPr/>
                    <a:lstStyle/>
                    <a:p>
                      <a:r>
                        <a:rPr lang="en-US" sz="900" dirty="0"/>
                        <a:t>17</a:t>
                      </a:r>
                    </a:p>
                    <a:p>
                      <a:r>
                        <a:rPr lang="en-US" sz="900" b="1" dirty="0"/>
                        <a:t>Client</a:t>
                      </a:r>
                      <a:r>
                        <a:rPr lang="en-US" sz="900" b="0" dirty="0"/>
                        <a:t>: </a:t>
                      </a:r>
                      <a:r>
                        <a:rPr lang="en-US" sz="900" b="0" dirty="0">
                          <a:hlinkClick r:id="rId7"/>
                        </a:rPr>
                        <a:t>Talent Frameworks Content Updates (11:00 AM EST)</a:t>
                      </a:r>
                      <a:endParaRPr lang="en-US" sz="900" b="1" dirty="0"/>
                    </a:p>
                  </a:txBody>
                  <a:tcPr/>
                </a:tc>
                <a:tc>
                  <a:txBody>
                    <a:bodyPr/>
                    <a:lstStyle/>
                    <a:p>
                      <a:r>
                        <a:rPr lang="en-US" sz="900" dirty="0"/>
                        <a:t>18</a:t>
                      </a:r>
                    </a:p>
                    <a:p>
                      <a:endParaRPr lang="en-US" sz="900" dirty="0"/>
                    </a:p>
                    <a:p>
                      <a:endParaRPr lang="en-US" sz="900" b="1" dirty="0"/>
                    </a:p>
                  </a:txBody>
                  <a:tcPr/>
                </a:tc>
                <a:tc>
                  <a:txBody>
                    <a:bodyPr/>
                    <a:lstStyle/>
                    <a:p>
                      <a:r>
                        <a:rPr lang="en-US" sz="900" dirty="0"/>
                        <a:t>19</a:t>
                      </a:r>
                    </a:p>
                  </a:txBody>
                  <a:tcPr/>
                </a:tc>
                <a:tc>
                  <a:txBody>
                    <a:bodyPr/>
                    <a:lstStyle/>
                    <a:p>
                      <a:r>
                        <a:rPr lang="en-US" sz="1050" dirty="0"/>
                        <a:t>20</a:t>
                      </a:r>
                    </a:p>
                  </a:txBody>
                  <a:tcPr/>
                </a:tc>
                <a:tc>
                  <a:txBody>
                    <a:bodyPr/>
                    <a:lstStyle/>
                    <a:p>
                      <a:r>
                        <a:rPr lang="en-US" sz="1050" dirty="0"/>
                        <a:t>21</a:t>
                      </a:r>
                    </a:p>
                  </a:txBody>
                  <a:tcPr/>
                </a:tc>
                <a:extLst>
                  <a:ext uri="{0D108BD9-81ED-4DB2-BD59-A6C34878D82A}">
                    <a16:rowId xmlns:a16="http://schemas.microsoft.com/office/drawing/2014/main" val="1980404736"/>
                  </a:ext>
                </a:extLst>
              </a:tr>
              <a:tr h="818755">
                <a:tc>
                  <a:txBody>
                    <a:bodyPr/>
                    <a:lstStyle/>
                    <a:p>
                      <a:r>
                        <a:rPr lang="en-US" sz="1050" dirty="0"/>
                        <a:t>22</a:t>
                      </a:r>
                    </a:p>
                  </a:txBody>
                  <a:tcPr/>
                </a:tc>
                <a:tc>
                  <a:txBody>
                    <a:bodyPr/>
                    <a:lstStyle/>
                    <a:p>
                      <a:r>
                        <a:rPr lang="en-US" sz="900" dirty="0"/>
                        <a:t>23</a:t>
                      </a:r>
                    </a:p>
                  </a:txBody>
                  <a:tcPr/>
                </a:tc>
                <a:tc>
                  <a:txBody>
                    <a:bodyPr/>
                    <a:lstStyle/>
                    <a:p>
                      <a:r>
                        <a:rPr lang="en-US" sz="900" dirty="0"/>
                        <a:t>24</a:t>
                      </a:r>
                    </a:p>
                    <a:p>
                      <a:r>
                        <a:rPr lang="en-US" sz="900" b="1" dirty="0"/>
                        <a:t>Client: </a:t>
                      </a:r>
                      <a:r>
                        <a:rPr lang="en-US" sz="900" b="0" dirty="0">
                          <a:hlinkClick r:id="rId8"/>
                        </a:rPr>
                        <a:t>Talent Suite – Manage Email Templates </a:t>
                      </a:r>
                      <a:r>
                        <a:rPr lang="en-US" sz="900" b="0">
                          <a:hlinkClick r:id="rId8"/>
                        </a:rPr>
                        <a:t>(11:00 </a:t>
                      </a:r>
                      <a:r>
                        <a:rPr lang="en-US" sz="900" b="0" dirty="0">
                          <a:hlinkClick r:id="rId8"/>
                        </a:rPr>
                        <a:t>AM EST)</a:t>
                      </a:r>
                      <a:endParaRPr lang="en-US" sz="900" dirty="0"/>
                    </a:p>
                  </a:txBody>
                  <a:tcPr/>
                </a:tc>
                <a:tc>
                  <a:txBody>
                    <a:bodyPr/>
                    <a:lstStyle/>
                    <a:p>
                      <a:r>
                        <a:rPr lang="en-US" sz="900" dirty="0"/>
                        <a:t>25</a:t>
                      </a:r>
                    </a:p>
                    <a:p>
                      <a:endParaRPr lang="en-US" sz="900" dirty="0"/>
                    </a:p>
                  </a:txBody>
                  <a:tcPr/>
                </a:tc>
                <a:tc>
                  <a:txBody>
                    <a:bodyPr/>
                    <a:lstStyle/>
                    <a:p>
                      <a:r>
                        <a:rPr lang="en-US" sz="900" dirty="0"/>
                        <a:t>26</a:t>
                      </a:r>
                    </a:p>
                  </a:txBody>
                  <a:tcPr/>
                </a:tc>
                <a:tc>
                  <a:txBody>
                    <a:bodyPr/>
                    <a:lstStyle/>
                    <a:p>
                      <a:r>
                        <a:rPr lang="en-US" sz="1000" dirty="0"/>
                        <a:t>27</a:t>
                      </a:r>
                    </a:p>
                  </a:txBody>
                  <a:tcPr/>
                </a:tc>
                <a:tc>
                  <a:txBody>
                    <a:bodyPr/>
                    <a:lstStyle/>
                    <a:p>
                      <a:r>
                        <a:rPr lang="en-US" sz="1050" dirty="0"/>
                        <a:t>28</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9"/>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4142704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Client Training &amp; Enablement Sessions</a:t>
            </a:r>
          </a:p>
        </p:txBody>
      </p:sp>
      <p:sp>
        <p:nvSpPr>
          <p:cNvPr id="3" name="Content Placeholder 2"/>
          <p:cNvSpPr>
            <a:spLocks noGrp="1"/>
          </p:cNvSpPr>
          <p:nvPr>
            <p:ph idx="1"/>
          </p:nvPr>
        </p:nvSpPr>
        <p:spPr>
          <a:xfrm>
            <a:off x="115134" y="883834"/>
            <a:ext cx="8920406" cy="3999502"/>
          </a:xfrm>
        </p:spPr>
        <p:txBody>
          <a:bodyPr>
            <a:normAutofit/>
          </a:bodyPr>
          <a:lstStyle/>
          <a:p>
            <a:pPr lvl="1">
              <a:buFont typeface="Arial" panose="020B0604020202020204" pitchFamily="34" charset="0"/>
              <a:buChar char="•"/>
            </a:pPr>
            <a:r>
              <a:rPr lang="en-US" sz="1600" b="1" dirty="0">
                <a:solidFill>
                  <a:schemeClr val="tx1"/>
                </a:solidFill>
                <a:latin typeface="+mj-lt"/>
              </a:rPr>
              <a:t>Register for Client T&amp;E Session on the IBM Knowledge Center (KC):</a:t>
            </a:r>
          </a:p>
          <a:p>
            <a:pPr marL="223837" lvl="2" indent="0">
              <a:buNone/>
            </a:pPr>
            <a:r>
              <a:rPr lang="en-US" sz="1600" i="1" dirty="0">
                <a:solidFill>
                  <a:schemeClr val="tx1"/>
                </a:solidFill>
                <a:latin typeface="+mj-lt"/>
              </a:rPr>
              <a:t>IBM Kenexa BrassRing on Cloud &gt;&gt; BrassRing and Workbench Enablement Sessions &gt;&gt; Upcoming Training and Enablement Sessions</a:t>
            </a:r>
          </a:p>
          <a:p>
            <a:pPr marL="452437" lvl="3" indent="0">
              <a:buNone/>
            </a:pPr>
            <a:r>
              <a:rPr lang="en-US" dirty="0">
                <a:solidFill>
                  <a:schemeClr val="tx1"/>
                </a:solidFill>
                <a:latin typeface="+mj-lt"/>
                <a:hlinkClick r:id="rId2"/>
              </a:rPr>
              <a:t>https://www.ibm.com/support/knowledgecenter/SSEUFV/14_Training/1UpcomingEnablements.html</a:t>
            </a:r>
            <a:endParaRPr lang="en-US" dirty="0">
              <a:solidFill>
                <a:schemeClr val="tx1"/>
              </a:solidFill>
              <a:latin typeface="+mj-lt"/>
            </a:endParaRPr>
          </a:p>
          <a:p>
            <a:pPr marL="0" lvl="1" indent="0">
              <a:spcBef>
                <a:spcPts val="0"/>
              </a:spcBef>
              <a:buNone/>
            </a:pPr>
            <a:endParaRPr lang="en-US" dirty="0">
              <a:solidFill>
                <a:schemeClr val="tx1"/>
              </a:solidFill>
              <a:latin typeface="+mj-lt"/>
            </a:endParaRPr>
          </a:p>
          <a:p>
            <a:pPr lvl="1">
              <a:spcBef>
                <a:spcPts val="1800"/>
              </a:spcBef>
              <a:buFont typeface="Arial" panose="020B0604020202020204" pitchFamily="34" charset="0"/>
              <a:buChar char="•"/>
            </a:pPr>
            <a:r>
              <a:rPr lang="en-US" sz="1600" b="1" dirty="0">
                <a:solidFill>
                  <a:schemeClr val="tx1"/>
                </a:solidFill>
                <a:latin typeface="+mj-lt"/>
              </a:rPr>
              <a:t>Access the recordings, presentations, and FAQs from past Client T&amp;E Sessions:</a:t>
            </a:r>
          </a:p>
          <a:p>
            <a:pPr marL="223837" lvl="2" indent="0">
              <a:buNone/>
            </a:pPr>
            <a:r>
              <a:rPr lang="en-US" sz="1600" i="1" dirty="0">
                <a:solidFill>
                  <a:schemeClr val="tx1"/>
                </a:solidFill>
                <a:latin typeface="+mj-lt"/>
              </a:rPr>
              <a:t>IBM Kenexa BrassRing on Cloud &gt;&gt; BrassRing and Workbench Enablement Sessions &gt;&gt; Past Training and Enablement Sessions</a:t>
            </a:r>
          </a:p>
          <a:p>
            <a:pPr lvl="2" indent="0">
              <a:spcBef>
                <a:spcPts val="600"/>
              </a:spcBef>
              <a:buNone/>
            </a:pPr>
            <a:r>
              <a:rPr lang="en-US" u="sng" dirty="0">
                <a:latin typeface="+mj-lt"/>
                <a:hlinkClick r:id="rId3"/>
              </a:rPr>
              <a:t>https://www.ibm.com/support/knowledgecenter/SSEUFV/14_Training/2EnablementSessions.html</a:t>
            </a:r>
            <a:endParaRPr lang="en-US" u="sng" dirty="0">
              <a:latin typeface="+mj-lt"/>
            </a:endParaRPr>
          </a:p>
          <a:p>
            <a:pPr>
              <a:spcBef>
                <a:spcPts val="600"/>
              </a:spcBef>
            </a:pPr>
            <a:r>
              <a:rPr lang="en-US" dirty="0">
                <a:latin typeface="+mj-lt"/>
              </a:rPr>
              <a:t> </a:t>
            </a:r>
            <a:endParaRPr lang="en-US" sz="1800" dirty="0">
              <a:latin typeface="+mj-lt"/>
            </a:endParaRPr>
          </a:p>
        </p:txBody>
      </p:sp>
    </p:spTree>
    <p:extLst>
      <p:ext uri="{BB962C8B-B14F-4D97-AF65-F5344CB8AC3E}">
        <p14:creationId xmlns:p14="http://schemas.microsoft.com/office/powerpoint/2010/main" val="3178052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33769</TotalTime>
  <Words>1276</Words>
  <Application>Microsoft Office PowerPoint</Application>
  <PresentationFormat>On-screen Show (16:9)</PresentationFormat>
  <Paragraphs>203</Paragraphs>
  <Slides>23</Slides>
  <Notes>0</Notes>
  <HiddenSlides>10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23</vt:i4>
      </vt:variant>
    </vt:vector>
  </HeadingPairs>
  <TitlesOfParts>
    <vt:vector size="34" baseType="lpstr">
      <vt:lpstr>Arial</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 BrassRing Interview Manager – User Experience IBM Kenexa BrassRing on Cloud   — Client Training and Enablement Session IBM Watson Talent  February 18th,2020 </vt:lpstr>
      <vt:lpstr>PowerPoint Presentation</vt:lpstr>
      <vt:lpstr>Overview of Interview Manager?</vt:lpstr>
      <vt:lpstr>Overview of Interview Manager?</vt:lpstr>
      <vt:lpstr>Overview of Interview Manager?</vt:lpstr>
      <vt:lpstr>Demo –</vt:lpstr>
      <vt:lpstr>How to use the Interview Manager – User Experience</vt:lpstr>
      <vt:lpstr>Overview of Interview Manager</vt:lpstr>
      <vt:lpstr>Overview of Interview Manager</vt:lpstr>
      <vt:lpstr>Overview of Interview Manager</vt:lpstr>
      <vt:lpstr>Overview of Interview Manager</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Resources</vt:lpstr>
      <vt:lpstr>February VIRTUAL TRAINING SESSIONS</vt:lpstr>
      <vt:lpstr>March VIRTUAL TRAINING SESSIONS</vt:lpstr>
      <vt:lpstr>Client Training &amp; Enablement Sessions</vt:lpstr>
      <vt:lpstr>Future Enhancements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Claudia Arens</cp:lastModifiedBy>
  <cp:revision>525</cp:revision>
  <dcterms:created xsi:type="dcterms:W3CDTF">2018-03-01T22:47:15Z</dcterms:created>
  <dcterms:modified xsi:type="dcterms:W3CDTF">2020-02-18T14:50:49Z</dcterms:modified>
</cp:coreProperties>
</file>