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30"/>
  </p:notesMasterIdLst>
  <p:handoutMasterIdLst>
    <p:handoutMasterId r:id="rId31"/>
  </p:handoutMasterIdLst>
  <p:sldIdLst>
    <p:sldId id="338" r:id="rId6"/>
    <p:sldId id="349" r:id="rId7"/>
    <p:sldId id="330" r:id="rId8"/>
    <p:sldId id="505" r:id="rId9"/>
    <p:sldId id="506" r:id="rId10"/>
    <p:sldId id="394" r:id="rId11"/>
    <p:sldId id="461" r:id="rId12"/>
    <p:sldId id="486" r:id="rId13"/>
    <p:sldId id="485" r:id="rId14"/>
    <p:sldId id="502" r:id="rId15"/>
    <p:sldId id="503" r:id="rId16"/>
    <p:sldId id="477" r:id="rId17"/>
    <p:sldId id="520" r:id="rId18"/>
    <p:sldId id="521" r:id="rId19"/>
    <p:sldId id="509" r:id="rId20"/>
    <p:sldId id="484" r:id="rId21"/>
    <p:sldId id="482" r:id="rId22"/>
    <p:sldId id="488" r:id="rId23"/>
    <p:sldId id="504" r:id="rId24"/>
    <p:sldId id="333" r:id="rId25"/>
    <p:sldId id="462" r:id="rId26"/>
    <p:sldId id="460" r:id="rId27"/>
    <p:sldId id="522" r:id="rId28"/>
    <p:sldId id="288" r:id="rId2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F3F1"/>
    <a:srgbClr val="6EA6FF"/>
    <a:srgbClr val="F3F3F3"/>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3817" autoAdjust="0"/>
  </p:normalViewPr>
  <p:slideViewPr>
    <p:cSldViewPr snapToGrid="0" snapToObjects="1" showGuides="1">
      <p:cViewPr varScale="1">
        <p:scale>
          <a:sx n="84" d="100"/>
          <a:sy n="84" d="100"/>
        </p:scale>
        <p:origin x="712"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9/7/2026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3" Type="http://schemas.openxmlformats.org/officeDocument/2006/relationships/slideLayout" Target="../slideLayouts/slideLayout149.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5.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5.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5.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5.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hyperlink" Target="https://documentation.infinite.com/docs/configuring-interview-manager" TargetMode="External"/><Relationship Id="rId2" Type="http://schemas.openxmlformats.org/officeDocument/2006/relationships/hyperlink" Target="https://documentation.infinite.com/docs/interview-management" TargetMode="External"/><Relationship Id="rId1" Type="http://schemas.openxmlformats.org/officeDocument/2006/relationships/slideLayout" Target="../slideLayouts/slideLayout75.xml"/><Relationship Id="rId4" Type="http://schemas.openxmlformats.org/officeDocument/2006/relationships/hyperlink" Target="https://documentation.infinite.com/docs/interview-manager-faq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8" Type="http://schemas.openxmlformats.org/officeDocument/2006/relationships/hyperlink" Target="https://ec.yourlearning.ibm.com/w3/series/10069166" TargetMode="External"/><Relationship Id="rId3" Type="http://schemas.openxmlformats.org/officeDocument/2006/relationships/hyperlink" Target="https://ibm.webex.com/ibm/j.php?RGID=r70ab560059a1944320f720c7d22d831d" TargetMode="External"/><Relationship Id="rId7" Type="http://schemas.openxmlformats.org/officeDocument/2006/relationships/hyperlink" Target="https://www.ibm.com/support/knowledgecenter/SSDLQA/2_Assess_Training/1UpcomingEnablements.html" TargetMode="External"/><Relationship Id="rId2" Type="http://schemas.openxmlformats.org/officeDocument/2006/relationships/hyperlink" Target="https://ibm.webex.com/ibm/j.php?RGID=rbb8a5459ee64e0713aa486e3ce70e0bc" TargetMode="External"/><Relationship Id="rId1" Type="http://schemas.openxmlformats.org/officeDocument/2006/relationships/slideLayout" Target="../slideLayouts/slideLayout148.xml"/><Relationship Id="rId6" Type="http://schemas.openxmlformats.org/officeDocument/2006/relationships/hyperlink" Target="https://ibm.webex.com/ibm/j.php?RGID=ree727e307e61c9013c472e42721bfc6d" TargetMode="External"/><Relationship Id="rId5" Type="http://schemas.openxmlformats.org/officeDocument/2006/relationships/hyperlink" Target="https://ibm.webex.com/ibm/j.php?RGID=r8b91b3ba8078195d363dd119f9d129d3" TargetMode="External"/><Relationship Id="rId4" Type="http://schemas.openxmlformats.org/officeDocument/2006/relationships/hyperlink" Target="https://ibm.webex.com/ibm/j.php?RGID=r25a7b3cac72a787ab248fbf22b14bed2" TargetMode="External"/><Relationship Id="rId9" Type="http://schemas.openxmlformats.org/officeDocument/2006/relationships/hyperlink" Target="https://learn.ibm.com/course/view.php?id=4984"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ibm.webex.com/ibm/j.php?RGID=r3d50f13fac2e67f841c31dbb4a2e5ab5" TargetMode="External"/><Relationship Id="rId2" Type="http://schemas.openxmlformats.org/officeDocument/2006/relationships/hyperlink" Target="https://ibm.webex.com/ibm/j.php?RGID=r3446ad18da59e5939feb92617edb498d" TargetMode="External"/><Relationship Id="rId1" Type="http://schemas.openxmlformats.org/officeDocument/2006/relationships/slideLayout" Target="../slideLayouts/slideLayout148.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4202b0214c1cf6669d064f3575c7c13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779420" cy="4479344"/>
          </a:xfrm>
        </p:spPr>
        <p:txBody>
          <a:bodyPr/>
          <a:lstStyle/>
          <a:p>
            <a:br>
              <a:rPr lang="en-US" dirty="0"/>
            </a:br>
            <a:r>
              <a:rPr lang="en-US" dirty="0"/>
              <a:t>BrassRing Interview Manager – User Experience</a:t>
            </a:r>
            <a:br>
              <a:rPr lang="en-US" dirty="0"/>
            </a:br>
            <a:r>
              <a:rPr lang="en-US" dirty="0"/>
              <a:t>BrassRing</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Talent</a:t>
            </a:r>
            <a:br>
              <a:rPr lang="en-US" sz="1800" dirty="0"/>
            </a:br>
            <a:br>
              <a:rPr lang="en-US" sz="1600" b="1" dirty="0">
                <a:latin typeface="IBM Plex Sans SemiBold" panose="020B0503050000000000" pitchFamily="34" charset="77"/>
              </a:rPr>
            </a:br>
            <a:r>
              <a:rPr lang="en-US" sz="1600" dirty="0">
                <a:latin typeface="IBM Plex Sans" charset="0"/>
              </a:rPr>
              <a:t>April 28</a:t>
            </a:r>
            <a:r>
              <a:rPr lang="en-US" sz="1600" baseline="30000" dirty="0">
                <a:latin typeface="IBM Plex Sans" charset="0"/>
              </a:rPr>
              <a:t>th</a:t>
            </a:r>
            <a:r>
              <a:rPr lang="en-US" sz="1600" dirty="0">
                <a:latin typeface="IBM Plex Sans" charset="0"/>
              </a:rPr>
              <a:t>,2020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Overview of Interview Manager</a:t>
            </a:r>
          </a:p>
          <a:p>
            <a:pPr marL="285750" indent="-285750">
              <a:spcBef>
                <a:spcPts val="0"/>
              </a:spcBef>
              <a:spcAft>
                <a:spcPts val="600"/>
              </a:spcAft>
              <a:buFont typeface="IBM Plex Sans" panose="020B0503050203000203" pitchFamily="34" charset="0"/>
              <a:buChar char="-"/>
            </a:pPr>
            <a:r>
              <a:rPr lang="en-US" dirty="0">
                <a:solidFill>
                  <a:srgbClr val="FFFFFF"/>
                </a:solidFill>
              </a:rPr>
              <a:t>How to use Interview Manager – User Experience</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500" dirty="0">
                <a:solidFill>
                  <a:schemeClr val="tx1"/>
                </a:solidFill>
                <a:latin typeface="IBM Plex Sans" panose="020B0503050000000000" pitchFamily="34" charset="0"/>
              </a:rPr>
              <a:t>The Interview Manager is a new feature in BrassRing that allows BrassRing users to efficiently and effectively schedule interviews.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Available now in Production since March 16, 2020 (BrassRing Release 20.03.09).</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Interviews can be created by BrassRing users who have access to Candidates within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By default all BrassRing users have access to create Interviews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user permissions determine the additional access or restriction.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It 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“Interviews” on Home page with card and grid view, filtering,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1:1 Interview </a:t>
            </a:r>
            <a:r>
              <a:rPr lang="en-US" sz="1500" dirty="0">
                <a:solidFill>
                  <a:schemeClr val="tx1"/>
                </a:solidFill>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Series Interview </a:t>
            </a:r>
            <a:r>
              <a:rPr lang="en-US" sz="1500" dirty="0">
                <a:solidFill>
                  <a:schemeClr val="tx1"/>
                </a:solidFill>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solidFill>
                  <a:schemeClr val="tx1"/>
                </a:solidFill>
                <a:latin typeface="IBM Plex Sans" panose="020B0503050000000000" pitchFamily="34" charset="0"/>
              </a:rPr>
              <a:t>Panel Interview </a:t>
            </a:r>
            <a:r>
              <a:rPr lang="en-US" sz="1500" dirty="0">
                <a:solidFill>
                  <a:schemeClr val="tx1"/>
                </a:solidFill>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Phone</a:t>
            </a:r>
            <a:r>
              <a:rPr lang="en-US" sz="1500" dirty="0">
                <a:solidFill>
                  <a:schemeClr val="tx1"/>
                </a:solidFill>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Video</a:t>
            </a:r>
            <a:r>
              <a:rPr lang="en-US" sz="1500" dirty="0">
                <a:solidFill>
                  <a:schemeClr val="tx1"/>
                </a:solidFill>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Text/Chat </a:t>
            </a:r>
            <a:r>
              <a:rPr lang="en-US" sz="1500" dirty="0">
                <a:solidFill>
                  <a:schemeClr val="tx1"/>
                </a:solidFill>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In person </a:t>
            </a:r>
            <a:r>
              <a:rPr lang="en-US" sz="1500" dirty="0">
                <a:solidFill>
                  <a:schemeClr val="tx1"/>
                </a:solidFill>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Other</a:t>
            </a:r>
            <a:r>
              <a:rPr lang="en-US" sz="1500" dirty="0">
                <a:solidFill>
                  <a:schemeClr val="tx1"/>
                </a:solidFill>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30984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once they accept the interview request. This can be added to their calendar directly (if supported) or added manually via downloading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Confirmed date &amp; time </a:t>
            </a:r>
            <a:r>
              <a:rPr lang="en-US" sz="1600" dirty="0">
                <a:solidFill>
                  <a:schemeClr val="tx1"/>
                </a:solidFill>
                <a:latin typeface="IBM Plex Sans" panose="020B0503050000000000" pitchFamily="34" charset="0"/>
              </a:rPr>
              <a:t>– the timeslot has already been decided on with the candidate and interviewer.</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Ask candidate first </a:t>
            </a:r>
            <a:r>
              <a:rPr lang="en-US" sz="1600" dirty="0">
                <a:solidFill>
                  <a:schemeClr val="tx1"/>
                </a:solidFill>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55213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Interview Manager User Experience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spcAft>
                <a:spcPts val="300"/>
              </a:spcAft>
            </a:pPr>
            <a:r>
              <a:rPr lang="en-US" sz="1600" b="1" dirty="0">
                <a:solidFill>
                  <a:schemeClr val="tx1"/>
                </a:solidFill>
                <a:latin typeface="IBM Plex Sans" panose="020B0503050000000000" pitchFamily="34" charset="0"/>
              </a:rPr>
              <a:t>Create Interview</a:t>
            </a:r>
          </a:p>
          <a:p>
            <a:pPr>
              <a:spcBef>
                <a:spcPts val="0"/>
              </a:spcBef>
            </a:pPr>
            <a:r>
              <a:rPr lang="en-US" sz="1600" i="1" dirty="0">
                <a:solidFill>
                  <a:schemeClr val="tx1"/>
                </a:solidFill>
                <a:latin typeface="IBM Plex Sans" panose="020B0503050000000000" pitchFamily="34" charset="0"/>
              </a:rPr>
              <a:t>BrassRing &gt; My Open </a:t>
            </a:r>
            <a:r>
              <a:rPr lang="en-US" sz="1600" i="1" dirty="0" err="1">
                <a:solidFill>
                  <a:schemeClr val="tx1"/>
                </a:solidFill>
                <a:latin typeface="IBM Plex Sans" panose="020B0503050000000000" pitchFamily="34" charset="0"/>
              </a:rPr>
              <a:t>Reqs</a:t>
            </a:r>
            <a:r>
              <a:rPr lang="en-US" sz="1600" i="1" dirty="0">
                <a:solidFill>
                  <a:schemeClr val="tx1"/>
                </a:solidFill>
                <a:latin typeface="IBM Plex Sans" panose="020B0503050000000000" pitchFamily="34" charset="0"/>
              </a:rPr>
              <a:t> &gt; Select Candidate &gt; Action: Create Interview</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3D76A1A0-A795-45DD-9173-5BFC17982D78}"/>
              </a:ext>
            </a:extLst>
          </p:cNvPr>
          <p:cNvPicPr>
            <a:picLocks noChangeAspect="1"/>
          </p:cNvPicPr>
          <p:nvPr/>
        </p:nvPicPr>
        <p:blipFill>
          <a:blip r:embed="rId2"/>
          <a:stretch>
            <a:fillRect/>
          </a:stretch>
        </p:blipFill>
        <p:spPr>
          <a:xfrm>
            <a:off x="458132" y="1244427"/>
            <a:ext cx="1600129" cy="2245559"/>
          </a:xfrm>
          <a:prstGeom prst="rect">
            <a:avLst/>
          </a:prstGeom>
          <a:ln>
            <a:solidFill>
              <a:schemeClr val="accent1"/>
            </a:solidFill>
          </a:ln>
        </p:spPr>
      </p:pic>
      <p:pic>
        <p:nvPicPr>
          <p:cNvPr id="8" name="Picture 7">
            <a:extLst>
              <a:ext uri="{FF2B5EF4-FFF2-40B4-BE49-F238E27FC236}">
                <a16:creationId xmlns:a16="http://schemas.microsoft.com/office/drawing/2014/main" id="{ABD6DFD0-341B-4A57-95DE-FA8E832D5851}"/>
              </a:ext>
            </a:extLst>
          </p:cNvPr>
          <p:cNvPicPr>
            <a:picLocks noChangeAspect="1"/>
          </p:cNvPicPr>
          <p:nvPr/>
        </p:nvPicPr>
        <p:blipFill>
          <a:blip r:embed="rId3"/>
          <a:stretch>
            <a:fillRect/>
          </a:stretch>
        </p:blipFill>
        <p:spPr>
          <a:xfrm>
            <a:off x="2487091" y="1244427"/>
            <a:ext cx="2368549" cy="3606878"/>
          </a:xfrm>
          <a:prstGeom prst="rect">
            <a:avLst/>
          </a:prstGeom>
          <a:ln>
            <a:solidFill>
              <a:schemeClr val="accent1"/>
            </a:solidFill>
          </a:ln>
        </p:spPr>
      </p:pic>
      <p:pic>
        <p:nvPicPr>
          <p:cNvPr id="9" name="Picture 8">
            <a:extLst>
              <a:ext uri="{FF2B5EF4-FFF2-40B4-BE49-F238E27FC236}">
                <a16:creationId xmlns:a16="http://schemas.microsoft.com/office/drawing/2014/main" id="{60D90DE5-F0BF-4DEB-8AF1-D066098D48BF}"/>
              </a:ext>
            </a:extLst>
          </p:cNvPr>
          <p:cNvPicPr>
            <a:picLocks noChangeAspect="1"/>
          </p:cNvPicPr>
          <p:nvPr/>
        </p:nvPicPr>
        <p:blipFill>
          <a:blip r:embed="rId4"/>
          <a:stretch>
            <a:fillRect/>
          </a:stretch>
        </p:blipFill>
        <p:spPr>
          <a:xfrm>
            <a:off x="5351990" y="1266932"/>
            <a:ext cx="3180526" cy="1520361"/>
          </a:xfrm>
          <a:prstGeom prst="rect">
            <a:avLst/>
          </a:prstGeom>
          <a:ln>
            <a:solidFill>
              <a:schemeClr val="accent1"/>
            </a:solidFill>
          </a:ln>
        </p:spPr>
      </p:pic>
      <p:sp>
        <p:nvSpPr>
          <p:cNvPr id="11" name="TextBox 10">
            <a:extLst>
              <a:ext uri="{FF2B5EF4-FFF2-40B4-BE49-F238E27FC236}">
                <a16:creationId xmlns:a16="http://schemas.microsoft.com/office/drawing/2014/main" id="{FB5E0145-D29E-4E3C-B631-C0B74A2C077E}"/>
              </a:ext>
            </a:extLst>
          </p:cNvPr>
          <p:cNvSpPr txBox="1"/>
          <p:nvPr/>
        </p:nvSpPr>
        <p:spPr>
          <a:xfrm>
            <a:off x="82276" y="1278709"/>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2" name="TextBox 11">
            <a:extLst>
              <a:ext uri="{FF2B5EF4-FFF2-40B4-BE49-F238E27FC236}">
                <a16:creationId xmlns:a16="http://schemas.microsoft.com/office/drawing/2014/main" id="{74F097FF-9417-4E0D-9398-2BEC2FAA9559}"/>
              </a:ext>
            </a:extLst>
          </p:cNvPr>
          <p:cNvSpPr txBox="1"/>
          <p:nvPr/>
        </p:nvSpPr>
        <p:spPr>
          <a:xfrm>
            <a:off x="2133019" y="1296193"/>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sp>
        <p:nvSpPr>
          <p:cNvPr id="13" name="TextBox 12">
            <a:extLst>
              <a:ext uri="{FF2B5EF4-FFF2-40B4-BE49-F238E27FC236}">
                <a16:creationId xmlns:a16="http://schemas.microsoft.com/office/drawing/2014/main" id="{6774EA12-9CD3-4F76-92ED-1C4E58560665}"/>
              </a:ext>
            </a:extLst>
          </p:cNvPr>
          <p:cNvSpPr txBox="1"/>
          <p:nvPr/>
        </p:nvSpPr>
        <p:spPr>
          <a:xfrm>
            <a:off x="4986441" y="128571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sp>
        <p:nvSpPr>
          <p:cNvPr id="14" name="TextBox 13">
            <a:extLst>
              <a:ext uri="{FF2B5EF4-FFF2-40B4-BE49-F238E27FC236}">
                <a16:creationId xmlns:a16="http://schemas.microsoft.com/office/drawing/2014/main" id="{10BA1D77-8465-4089-A1DA-8503F8722FEB}"/>
              </a:ext>
            </a:extLst>
          </p:cNvPr>
          <p:cNvSpPr txBox="1"/>
          <p:nvPr/>
        </p:nvSpPr>
        <p:spPr>
          <a:xfrm>
            <a:off x="4986441" y="3186730"/>
            <a:ext cx="347116" cy="300082"/>
          </a:xfrm>
          <a:prstGeom prst="rect">
            <a:avLst/>
          </a:prstGeom>
          <a:noFill/>
        </p:spPr>
        <p:txBody>
          <a:bodyPr wrap="square" rtlCol="0">
            <a:spAutoFit/>
          </a:bodyPr>
          <a:lstStyle/>
          <a:p>
            <a:r>
              <a:rPr lang="en-US" b="1" dirty="0">
                <a:solidFill>
                  <a:schemeClr val="bg1">
                    <a:lumMod val="50000"/>
                    <a:lumOff val="50000"/>
                  </a:schemeClr>
                </a:solidFill>
              </a:rPr>
              <a:t>4.</a:t>
            </a:r>
          </a:p>
        </p:txBody>
      </p:sp>
      <p:pic>
        <p:nvPicPr>
          <p:cNvPr id="15" name="Picture 14">
            <a:extLst>
              <a:ext uri="{FF2B5EF4-FFF2-40B4-BE49-F238E27FC236}">
                <a16:creationId xmlns:a16="http://schemas.microsoft.com/office/drawing/2014/main" id="{054858EE-0C49-44C9-89E8-998EEA203F88}"/>
              </a:ext>
            </a:extLst>
          </p:cNvPr>
          <p:cNvPicPr>
            <a:picLocks noChangeAspect="1"/>
          </p:cNvPicPr>
          <p:nvPr/>
        </p:nvPicPr>
        <p:blipFill>
          <a:blip r:embed="rId5"/>
          <a:stretch>
            <a:fillRect/>
          </a:stretch>
        </p:blipFill>
        <p:spPr>
          <a:xfrm>
            <a:off x="5375559" y="2843318"/>
            <a:ext cx="1814514" cy="2267084"/>
          </a:xfrm>
          <a:prstGeom prst="rect">
            <a:avLst/>
          </a:prstGeom>
          <a:ln>
            <a:solidFill>
              <a:schemeClr val="accent1"/>
            </a:solidFill>
          </a:ln>
        </p:spPr>
      </p:pic>
    </p:spTree>
    <p:extLst>
      <p:ext uri="{BB962C8B-B14F-4D97-AF65-F5344CB8AC3E}">
        <p14:creationId xmlns:p14="http://schemas.microsoft.com/office/powerpoint/2010/main" val="58632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(already decided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 slots to pick from based on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6359"/>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one that works best for them. </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
        <p:nvSpPr>
          <p:cNvPr id="12" name="TextBox 11">
            <a:extLst>
              <a:ext uri="{FF2B5EF4-FFF2-40B4-BE49-F238E27FC236}">
                <a16:creationId xmlns:a16="http://schemas.microsoft.com/office/drawing/2014/main" id="{C1191C39-06A0-48CF-9136-235567ECA6F1}"/>
              </a:ext>
            </a:extLst>
          </p:cNvPr>
          <p:cNvSpPr txBox="1"/>
          <p:nvPr/>
        </p:nvSpPr>
        <p:spPr>
          <a:xfrm>
            <a:off x="383143" y="3491107"/>
            <a:ext cx="2574370" cy="300082"/>
          </a:xfrm>
          <a:prstGeom prst="rect">
            <a:avLst/>
          </a:prstGeom>
          <a:solidFill>
            <a:schemeClr val="tx2"/>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2E349E12-6448-4A30-97DE-1F935649745E}"/>
              </a:ext>
            </a:extLst>
          </p:cNvPr>
          <p:cNvSpPr txBox="1"/>
          <p:nvPr/>
        </p:nvSpPr>
        <p:spPr>
          <a:xfrm>
            <a:off x="428710" y="3519683"/>
            <a:ext cx="2569968"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Ask Candidate First</a:t>
            </a:r>
          </a:p>
        </p:txBody>
      </p:sp>
      <p:sp>
        <p:nvSpPr>
          <p:cNvPr id="13" name="TextBox 12">
            <a:extLst>
              <a:ext uri="{FF2B5EF4-FFF2-40B4-BE49-F238E27FC236}">
                <a16:creationId xmlns:a16="http://schemas.microsoft.com/office/drawing/2014/main" id="{2EE3465E-4459-45CA-BF11-8C518F718EC9}"/>
              </a:ext>
            </a:extLst>
          </p:cNvPr>
          <p:cNvSpPr txBox="1"/>
          <p:nvPr/>
        </p:nvSpPr>
        <p:spPr>
          <a:xfrm>
            <a:off x="2800350" y="3493870"/>
            <a:ext cx="306992" cy="300082"/>
          </a:xfrm>
          <a:prstGeom prst="rect">
            <a:avLst/>
          </a:prstGeom>
          <a:solidFill>
            <a:schemeClr val="tx2"/>
          </a:solidFill>
        </p:spPr>
        <p:txBody>
          <a:bodyPr wrap="square" rtlCol="0">
            <a:spAutoFit/>
          </a:bodyPr>
          <a:lstStyle/>
          <a:p>
            <a:endParaRPr lang="en-US" dirty="0"/>
          </a:p>
        </p:txBody>
      </p:sp>
    </p:spTree>
    <p:extLst>
      <p:ext uri="{BB962C8B-B14F-4D97-AF65-F5344CB8AC3E}">
        <p14:creationId xmlns:p14="http://schemas.microsoft.com/office/powerpoint/2010/main" val="232858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After creating the interview, the user can send a communication to the candidate and interviewer.</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DBA0F78E-3A4E-45BB-8074-6EE4D0C657C0}"/>
              </a:ext>
            </a:extLst>
          </p:cNvPr>
          <p:cNvPicPr>
            <a:picLocks noChangeAspect="1"/>
          </p:cNvPicPr>
          <p:nvPr/>
        </p:nvPicPr>
        <p:blipFill rotWithShape="1">
          <a:blip r:embed="rId2"/>
          <a:srcRect b="52589"/>
          <a:stretch/>
        </p:blipFill>
        <p:spPr>
          <a:xfrm>
            <a:off x="3418475" y="1292175"/>
            <a:ext cx="2132832" cy="1351743"/>
          </a:xfrm>
          <a:prstGeom prst="rect">
            <a:avLst/>
          </a:prstGeom>
          <a:solidFill>
            <a:schemeClr val="accent2"/>
          </a:solidFill>
          <a:ln>
            <a:solidFill>
              <a:schemeClr val="accent1"/>
            </a:solidFill>
          </a:ln>
        </p:spPr>
      </p:pic>
      <p:pic>
        <p:nvPicPr>
          <p:cNvPr id="10" name="Picture 9">
            <a:extLst>
              <a:ext uri="{FF2B5EF4-FFF2-40B4-BE49-F238E27FC236}">
                <a16:creationId xmlns:a16="http://schemas.microsoft.com/office/drawing/2014/main" id="{B2677C97-8FFD-448C-BC80-03F4C8491D38}"/>
              </a:ext>
            </a:extLst>
          </p:cNvPr>
          <p:cNvPicPr>
            <a:picLocks noChangeAspect="1"/>
          </p:cNvPicPr>
          <p:nvPr/>
        </p:nvPicPr>
        <p:blipFill>
          <a:blip r:embed="rId3"/>
          <a:stretch>
            <a:fillRect/>
          </a:stretch>
        </p:blipFill>
        <p:spPr>
          <a:xfrm>
            <a:off x="216976" y="2686282"/>
            <a:ext cx="2905063" cy="2305738"/>
          </a:xfrm>
          <a:prstGeom prst="rect">
            <a:avLst/>
          </a:prstGeom>
          <a:ln>
            <a:solidFill>
              <a:schemeClr val="accent1"/>
            </a:solidFill>
          </a:ln>
        </p:spPr>
      </p:pic>
      <p:pic>
        <p:nvPicPr>
          <p:cNvPr id="16" name="Picture 15">
            <a:extLst>
              <a:ext uri="{FF2B5EF4-FFF2-40B4-BE49-F238E27FC236}">
                <a16:creationId xmlns:a16="http://schemas.microsoft.com/office/drawing/2014/main" id="{7AA688ED-C5AF-40D7-BEE9-50A28B8FA451}"/>
              </a:ext>
            </a:extLst>
          </p:cNvPr>
          <p:cNvPicPr>
            <a:picLocks noChangeAspect="1"/>
          </p:cNvPicPr>
          <p:nvPr/>
        </p:nvPicPr>
        <p:blipFill>
          <a:blip r:embed="rId4"/>
          <a:stretch>
            <a:fillRect/>
          </a:stretch>
        </p:blipFill>
        <p:spPr>
          <a:xfrm>
            <a:off x="5829050" y="2727702"/>
            <a:ext cx="2867959" cy="2227864"/>
          </a:xfrm>
          <a:prstGeom prst="rect">
            <a:avLst/>
          </a:prstGeom>
          <a:ln>
            <a:solidFill>
              <a:schemeClr val="accent1"/>
            </a:solidFill>
          </a:ln>
        </p:spPr>
      </p:pic>
      <p:cxnSp>
        <p:nvCxnSpPr>
          <p:cNvPr id="21" name="Straight Connector 20">
            <a:extLst>
              <a:ext uri="{FF2B5EF4-FFF2-40B4-BE49-F238E27FC236}">
                <a16:creationId xmlns:a16="http://schemas.microsoft.com/office/drawing/2014/main" id="{70ED43A5-F199-45EA-87FC-FCD8794CC9F1}"/>
              </a:ext>
            </a:extLst>
          </p:cNvPr>
          <p:cNvCxnSpPr>
            <a:cxnSpLocks/>
            <a:stCxn id="5" idx="2"/>
          </p:cNvCxnSpPr>
          <p:nvPr/>
        </p:nvCxnSpPr>
        <p:spPr>
          <a:xfrm>
            <a:off x="4484891" y="2643918"/>
            <a:ext cx="0" cy="990435"/>
          </a:xfrm>
          <a:prstGeom prst="line">
            <a:avLst/>
          </a:prstGeom>
          <a:ln w="28575">
            <a:solidFill>
              <a:schemeClr val="bg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8DD2AC0-C89B-4AC7-9C25-986B277C00C3}"/>
              </a:ext>
            </a:extLst>
          </p:cNvPr>
          <p:cNvCxnSpPr>
            <a:cxnSpLocks/>
          </p:cNvCxnSpPr>
          <p:nvPr/>
        </p:nvCxnSpPr>
        <p:spPr>
          <a:xfrm flipH="1">
            <a:off x="3269523" y="3622713"/>
            <a:ext cx="123799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24094665-3E4D-4701-A204-BB1008BC7FEE}"/>
              </a:ext>
            </a:extLst>
          </p:cNvPr>
          <p:cNvCxnSpPr>
            <a:cxnSpLocks/>
          </p:cNvCxnSpPr>
          <p:nvPr/>
        </p:nvCxnSpPr>
        <p:spPr>
          <a:xfrm>
            <a:off x="4477142" y="3616909"/>
            <a:ext cx="121073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626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Receive Communication and Accept Invitation - Candidate</a:t>
            </a:r>
          </a:p>
          <a:p>
            <a:pPr>
              <a:spcBef>
                <a:spcPts val="0"/>
              </a:spcBef>
            </a:pPr>
            <a:r>
              <a:rPr lang="en-US" sz="1600" i="1" dirty="0">
                <a:solidFill>
                  <a:schemeClr val="tx1"/>
                </a:solidFill>
                <a:latin typeface="IBM Plex Sans" panose="020B0503050000000000" pitchFamily="34" charset="0"/>
              </a:rPr>
              <a:t>After receiving the email, the candidate can accept or decline the interview invite</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97CADB4C-4461-4093-97E7-A3A86FF497D2}"/>
              </a:ext>
            </a:extLst>
          </p:cNvPr>
          <p:cNvPicPr>
            <a:picLocks noChangeAspect="1"/>
          </p:cNvPicPr>
          <p:nvPr/>
        </p:nvPicPr>
        <p:blipFill>
          <a:blip r:embed="rId2"/>
          <a:stretch>
            <a:fillRect/>
          </a:stretch>
        </p:blipFill>
        <p:spPr>
          <a:xfrm>
            <a:off x="115135" y="1266932"/>
            <a:ext cx="5030190" cy="2391644"/>
          </a:xfrm>
          <a:prstGeom prst="rect">
            <a:avLst/>
          </a:prstGeom>
          <a:ln>
            <a:solidFill>
              <a:srgbClr val="0070C0"/>
            </a:solidFill>
          </a:ln>
        </p:spPr>
      </p:pic>
      <p:pic>
        <p:nvPicPr>
          <p:cNvPr id="8" name="Picture 7">
            <a:extLst>
              <a:ext uri="{FF2B5EF4-FFF2-40B4-BE49-F238E27FC236}">
                <a16:creationId xmlns:a16="http://schemas.microsoft.com/office/drawing/2014/main" id="{7A81B64A-A880-47A6-B90F-114B36C122BA}"/>
              </a:ext>
            </a:extLst>
          </p:cNvPr>
          <p:cNvPicPr>
            <a:picLocks noChangeAspect="1"/>
          </p:cNvPicPr>
          <p:nvPr/>
        </p:nvPicPr>
        <p:blipFill>
          <a:blip r:embed="rId3"/>
          <a:stretch>
            <a:fillRect/>
          </a:stretch>
        </p:blipFill>
        <p:spPr>
          <a:xfrm>
            <a:off x="5843587" y="1637665"/>
            <a:ext cx="2862450" cy="3032458"/>
          </a:xfrm>
          <a:prstGeom prst="rect">
            <a:avLst/>
          </a:prstGeom>
          <a:ln>
            <a:solidFill>
              <a:srgbClr val="0070C0"/>
            </a:solidFill>
          </a:ln>
        </p:spPr>
      </p:pic>
      <p:cxnSp>
        <p:nvCxnSpPr>
          <p:cNvPr id="11" name="Straight Arrow Connector 10">
            <a:extLst>
              <a:ext uri="{FF2B5EF4-FFF2-40B4-BE49-F238E27FC236}">
                <a16:creationId xmlns:a16="http://schemas.microsoft.com/office/drawing/2014/main" id="{AF2CDFCA-9731-4E25-933E-672B087ED329}"/>
              </a:ext>
            </a:extLst>
          </p:cNvPr>
          <p:cNvCxnSpPr>
            <a:cxnSpLocks/>
          </p:cNvCxnSpPr>
          <p:nvPr/>
        </p:nvCxnSpPr>
        <p:spPr>
          <a:xfrm>
            <a:off x="5203179" y="2836190"/>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3AB28790-9C3E-4E0A-A1A4-D9E8BF41F5B7}"/>
              </a:ext>
            </a:extLst>
          </p:cNvPr>
          <p:cNvSpPr/>
          <p:nvPr/>
        </p:nvSpPr>
        <p:spPr>
          <a:xfrm>
            <a:off x="5723448" y="4421981"/>
            <a:ext cx="855946" cy="300038"/>
          </a:xfrm>
          <a:prstGeom prst="ellipse">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573385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Receive Communication and Accept Invitation - Interviewer</a:t>
            </a:r>
          </a:p>
          <a:p>
            <a:pPr>
              <a:spcBef>
                <a:spcPts val="0"/>
              </a:spcBef>
            </a:pPr>
            <a:r>
              <a:rPr lang="en-US" sz="1600" i="1" dirty="0">
                <a:solidFill>
                  <a:schemeClr val="tx1"/>
                </a:solidFill>
                <a:latin typeface="IBM Plex Sans" panose="020B0503050000000000" pitchFamily="34" charset="0"/>
              </a:rPr>
              <a:t>After receiving the email, the interviewer can accept or decline the interview invite</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cxnSp>
        <p:nvCxnSpPr>
          <p:cNvPr id="11" name="Straight Arrow Connector 10">
            <a:extLst>
              <a:ext uri="{FF2B5EF4-FFF2-40B4-BE49-F238E27FC236}">
                <a16:creationId xmlns:a16="http://schemas.microsoft.com/office/drawing/2014/main" id="{AF2CDFCA-9731-4E25-933E-672B087ED329}"/>
              </a:ext>
            </a:extLst>
          </p:cNvPr>
          <p:cNvCxnSpPr>
            <a:cxnSpLocks/>
          </p:cNvCxnSpPr>
          <p:nvPr/>
        </p:nvCxnSpPr>
        <p:spPr>
          <a:xfrm>
            <a:off x="5203179" y="2836190"/>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9C8A57AB-2869-420A-9D9D-7D97CD99F9D6}"/>
              </a:ext>
            </a:extLst>
          </p:cNvPr>
          <p:cNvPicPr>
            <a:picLocks noChangeAspect="1"/>
          </p:cNvPicPr>
          <p:nvPr/>
        </p:nvPicPr>
        <p:blipFill>
          <a:blip r:embed="rId2"/>
          <a:stretch>
            <a:fillRect/>
          </a:stretch>
        </p:blipFill>
        <p:spPr>
          <a:xfrm>
            <a:off x="333094" y="1275526"/>
            <a:ext cx="3485758" cy="2592447"/>
          </a:xfrm>
          <a:prstGeom prst="rect">
            <a:avLst/>
          </a:prstGeom>
          <a:ln>
            <a:solidFill>
              <a:srgbClr val="0070C0"/>
            </a:solidFill>
          </a:ln>
        </p:spPr>
      </p:pic>
      <p:pic>
        <p:nvPicPr>
          <p:cNvPr id="9" name="Picture 8">
            <a:extLst>
              <a:ext uri="{FF2B5EF4-FFF2-40B4-BE49-F238E27FC236}">
                <a16:creationId xmlns:a16="http://schemas.microsoft.com/office/drawing/2014/main" id="{FE183604-1804-42E6-AA17-F20EA2AAA668}"/>
              </a:ext>
            </a:extLst>
          </p:cNvPr>
          <p:cNvPicPr>
            <a:picLocks noChangeAspect="1"/>
          </p:cNvPicPr>
          <p:nvPr/>
        </p:nvPicPr>
        <p:blipFill>
          <a:blip r:embed="rId3"/>
          <a:stretch>
            <a:fillRect/>
          </a:stretch>
        </p:blipFill>
        <p:spPr>
          <a:xfrm>
            <a:off x="4869245" y="1223942"/>
            <a:ext cx="2995762" cy="2855610"/>
          </a:xfrm>
          <a:prstGeom prst="rect">
            <a:avLst/>
          </a:prstGeom>
          <a:ln>
            <a:solidFill>
              <a:srgbClr val="0070C0"/>
            </a:solidFill>
          </a:ln>
        </p:spPr>
      </p:pic>
      <p:pic>
        <p:nvPicPr>
          <p:cNvPr id="12" name="Picture 11">
            <a:extLst>
              <a:ext uri="{FF2B5EF4-FFF2-40B4-BE49-F238E27FC236}">
                <a16:creationId xmlns:a16="http://schemas.microsoft.com/office/drawing/2014/main" id="{D0DCB8C7-04CF-4A70-89AD-F34CC7350773}"/>
              </a:ext>
            </a:extLst>
          </p:cNvPr>
          <p:cNvPicPr>
            <a:picLocks noChangeAspect="1"/>
          </p:cNvPicPr>
          <p:nvPr/>
        </p:nvPicPr>
        <p:blipFill>
          <a:blip r:embed="rId4"/>
          <a:stretch>
            <a:fillRect/>
          </a:stretch>
        </p:blipFill>
        <p:spPr>
          <a:xfrm>
            <a:off x="4869245" y="4086068"/>
            <a:ext cx="2995762" cy="937842"/>
          </a:xfrm>
          <a:prstGeom prst="rect">
            <a:avLst/>
          </a:prstGeom>
          <a:ln>
            <a:solidFill>
              <a:srgbClr val="0070C0"/>
            </a:solidFill>
          </a:ln>
        </p:spPr>
      </p:pic>
      <p:sp>
        <p:nvSpPr>
          <p:cNvPr id="13" name="Oval 12">
            <a:extLst>
              <a:ext uri="{FF2B5EF4-FFF2-40B4-BE49-F238E27FC236}">
                <a16:creationId xmlns:a16="http://schemas.microsoft.com/office/drawing/2014/main" id="{3AB28790-9C3E-4E0A-A1A4-D9E8BF41F5B7}"/>
              </a:ext>
            </a:extLst>
          </p:cNvPr>
          <p:cNvSpPr/>
          <p:nvPr/>
        </p:nvSpPr>
        <p:spPr>
          <a:xfrm>
            <a:off x="4742439" y="4766862"/>
            <a:ext cx="855946" cy="300038"/>
          </a:xfrm>
          <a:prstGeom prst="ellipse">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4" name="Straight Arrow Connector 13">
            <a:extLst>
              <a:ext uri="{FF2B5EF4-FFF2-40B4-BE49-F238E27FC236}">
                <a16:creationId xmlns:a16="http://schemas.microsoft.com/office/drawing/2014/main" id="{0FA28612-C59C-488A-8FA7-FE122E1509D3}"/>
              </a:ext>
            </a:extLst>
          </p:cNvPr>
          <p:cNvCxnSpPr>
            <a:cxnSpLocks/>
          </p:cNvCxnSpPr>
          <p:nvPr/>
        </p:nvCxnSpPr>
        <p:spPr>
          <a:xfrm>
            <a:off x="4051731" y="2794861"/>
            <a:ext cx="520269" cy="0"/>
          </a:xfrm>
          <a:prstGeom prst="straightConnector1">
            <a:avLst/>
          </a:prstGeom>
          <a:ln w="28575">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562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Examples of Interview Manager Confirmations to Lead Coordinator</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1" name="TextBox 10">
            <a:extLst>
              <a:ext uri="{FF2B5EF4-FFF2-40B4-BE49-F238E27FC236}">
                <a16:creationId xmlns:a16="http://schemas.microsoft.com/office/drawing/2014/main" id="{6667445A-CA42-4FBC-AB2C-0E72DD05E0F6}"/>
              </a:ext>
            </a:extLst>
          </p:cNvPr>
          <p:cNvSpPr txBox="1"/>
          <p:nvPr/>
        </p:nvSpPr>
        <p:spPr>
          <a:xfrm>
            <a:off x="6053791" y="2379354"/>
            <a:ext cx="157162" cy="300082"/>
          </a:xfrm>
          <a:prstGeom prst="rect">
            <a:avLst/>
          </a:prstGeom>
          <a:solidFill>
            <a:srgbClr val="FFFFFF"/>
          </a:solidFill>
        </p:spPr>
        <p:txBody>
          <a:bodyPr wrap="square" rtlCol="0">
            <a:spAutoFit/>
          </a:bodyPr>
          <a:lstStyle/>
          <a:p>
            <a:endParaRPr lang="en-US" dirty="0">
              <a:highlight>
                <a:srgbClr val="F7F3F1"/>
              </a:highlight>
            </a:endParaRPr>
          </a:p>
        </p:txBody>
      </p:sp>
      <p:pic>
        <p:nvPicPr>
          <p:cNvPr id="12" name="Picture 11">
            <a:extLst>
              <a:ext uri="{FF2B5EF4-FFF2-40B4-BE49-F238E27FC236}">
                <a16:creationId xmlns:a16="http://schemas.microsoft.com/office/drawing/2014/main" id="{C351EAD7-2F19-4951-96FC-73425664C55D}"/>
              </a:ext>
            </a:extLst>
          </p:cNvPr>
          <p:cNvPicPr>
            <a:picLocks noChangeAspect="1"/>
          </p:cNvPicPr>
          <p:nvPr/>
        </p:nvPicPr>
        <p:blipFill>
          <a:blip r:embed="rId2"/>
          <a:stretch>
            <a:fillRect/>
          </a:stretch>
        </p:blipFill>
        <p:spPr>
          <a:xfrm>
            <a:off x="228599" y="1332002"/>
            <a:ext cx="3511672" cy="865127"/>
          </a:xfrm>
          <a:prstGeom prst="rect">
            <a:avLst/>
          </a:prstGeom>
          <a:ln>
            <a:solidFill>
              <a:schemeClr val="accent1"/>
            </a:solidFill>
          </a:ln>
        </p:spPr>
      </p:pic>
      <p:pic>
        <p:nvPicPr>
          <p:cNvPr id="8" name="Picture 7">
            <a:extLst>
              <a:ext uri="{FF2B5EF4-FFF2-40B4-BE49-F238E27FC236}">
                <a16:creationId xmlns:a16="http://schemas.microsoft.com/office/drawing/2014/main" id="{285B1A0D-C5D0-45CC-B24E-FEEA474B0EAE}"/>
              </a:ext>
            </a:extLst>
          </p:cNvPr>
          <p:cNvPicPr>
            <a:picLocks noChangeAspect="1"/>
          </p:cNvPicPr>
          <p:nvPr/>
        </p:nvPicPr>
        <p:blipFill rotWithShape="1">
          <a:blip r:embed="rId3"/>
          <a:srcRect r="11497"/>
          <a:stretch/>
        </p:blipFill>
        <p:spPr>
          <a:xfrm>
            <a:off x="2950752" y="2036538"/>
            <a:ext cx="3377083" cy="1978102"/>
          </a:xfrm>
          <a:prstGeom prst="rect">
            <a:avLst/>
          </a:prstGeom>
          <a:ln>
            <a:solidFill>
              <a:schemeClr val="accent1"/>
            </a:solidFill>
          </a:ln>
        </p:spPr>
      </p:pic>
      <p:pic>
        <p:nvPicPr>
          <p:cNvPr id="4" name="Picture 3">
            <a:extLst>
              <a:ext uri="{FF2B5EF4-FFF2-40B4-BE49-F238E27FC236}">
                <a16:creationId xmlns:a16="http://schemas.microsoft.com/office/drawing/2014/main" id="{1502F157-C8EC-4902-B8C0-4FD2E17D665A}"/>
              </a:ext>
            </a:extLst>
          </p:cNvPr>
          <p:cNvPicPr>
            <a:picLocks noChangeAspect="1"/>
          </p:cNvPicPr>
          <p:nvPr/>
        </p:nvPicPr>
        <p:blipFill>
          <a:blip r:embed="rId4"/>
          <a:stretch>
            <a:fillRect/>
          </a:stretch>
        </p:blipFill>
        <p:spPr>
          <a:xfrm>
            <a:off x="6053791" y="2622832"/>
            <a:ext cx="2737731" cy="2344041"/>
          </a:xfrm>
          <a:prstGeom prst="rect">
            <a:avLst/>
          </a:prstGeom>
          <a:ln>
            <a:solidFill>
              <a:schemeClr val="accent1"/>
            </a:solidFill>
          </a:ln>
        </p:spPr>
      </p:pic>
      <p:pic>
        <p:nvPicPr>
          <p:cNvPr id="9" name="Picture 8">
            <a:extLst>
              <a:ext uri="{FF2B5EF4-FFF2-40B4-BE49-F238E27FC236}">
                <a16:creationId xmlns:a16="http://schemas.microsoft.com/office/drawing/2014/main" id="{1025D2CE-BCC6-4B4C-B921-096D75F64ACF}"/>
              </a:ext>
            </a:extLst>
          </p:cNvPr>
          <p:cNvPicPr>
            <a:picLocks noChangeAspect="1"/>
          </p:cNvPicPr>
          <p:nvPr/>
        </p:nvPicPr>
        <p:blipFill>
          <a:blip r:embed="rId5"/>
          <a:stretch>
            <a:fillRect/>
          </a:stretch>
        </p:blipFill>
        <p:spPr>
          <a:xfrm>
            <a:off x="6053791" y="2816037"/>
            <a:ext cx="1235515" cy="213753"/>
          </a:xfrm>
          <a:prstGeom prst="rect">
            <a:avLst/>
          </a:prstGeom>
        </p:spPr>
      </p:pic>
    </p:spTree>
    <p:extLst>
      <p:ext uri="{BB962C8B-B14F-4D97-AF65-F5344CB8AC3E}">
        <p14:creationId xmlns:p14="http://schemas.microsoft.com/office/powerpoint/2010/main" val="24177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a:spcBef>
                <a:spcPts val="0"/>
              </a:spcBef>
              <a:spcAft>
                <a:spcPts val="1000"/>
              </a:spcAft>
            </a:pPr>
            <a:r>
              <a:rPr lang="en-US" dirty="0">
                <a:solidFill>
                  <a:schemeClr val="tx1"/>
                </a:solidFill>
                <a:latin typeface="IBM Plex Sans" panose="020B0503050000000000" pitchFamily="34" charset="0"/>
              </a:rPr>
              <a:t>Provides details of the Interviews in a card view (interview status, interview date and time, etc.) </a:t>
            </a:r>
          </a:p>
          <a:p>
            <a:pPr marL="452437" lvl="3" indent="0">
              <a:spcBef>
                <a:spcPts val="0"/>
              </a:spcBef>
              <a:buNone/>
            </a:pPr>
            <a:r>
              <a:rPr lang="en-US" i="1" dirty="0">
                <a:solidFill>
                  <a:schemeClr val="tx1"/>
                </a:solidFill>
                <a:latin typeface="IBM Plex Sans" panose="020B0503050000000000" pitchFamily="34" charset="0"/>
              </a:rPr>
              <a:t>BrassRing &gt; Candidates &gt; Manage Interviews</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1C16AC7A-A9DF-4490-9FAD-BC2596C5F3A3}"/>
              </a:ext>
            </a:extLst>
          </p:cNvPr>
          <p:cNvPicPr>
            <a:picLocks noChangeAspect="1"/>
          </p:cNvPicPr>
          <p:nvPr/>
        </p:nvPicPr>
        <p:blipFill>
          <a:blip r:embed="rId2"/>
          <a:stretch>
            <a:fillRect/>
          </a:stretch>
        </p:blipFill>
        <p:spPr>
          <a:xfrm>
            <a:off x="2208508" y="1821051"/>
            <a:ext cx="6801294" cy="2931081"/>
          </a:xfrm>
          <a:prstGeom prst="rect">
            <a:avLst/>
          </a:prstGeom>
          <a:ln>
            <a:solidFill>
              <a:schemeClr val="accent1"/>
            </a:solidFill>
          </a:ln>
        </p:spPr>
      </p:pic>
      <p:pic>
        <p:nvPicPr>
          <p:cNvPr id="9" name="Picture 8">
            <a:extLst>
              <a:ext uri="{FF2B5EF4-FFF2-40B4-BE49-F238E27FC236}">
                <a16:creationId xmlns:a16="http://schemas.microsoft.com/office/drawing/2014/main" id="{7182CE5B-B648-4563-A2A3-56080BB75B39}"/>
              </a:ext>
            </a:extLst>
          </p:cNvPr>
          <p:cNvPicPr/>
          <p:nvPr/>
        </p:nvPicPr>
        <p:blipFill rotWithShape="1">
          <a:blip r:embed="rId3"/>
          <a:srcRect r="4117"/>
          <a:stretch/>
        </p:blipFill>
        <p:spPr>
          <a:xfrm>
            <a:off x="220850" y="1805553"/>
            <a:ext cx="1568114" cy="3139610"/>
          </a:xfrm>
          <a:prstGeom prst="rect">
            <a:avLst/>
          </a:prstGeom>
          <a:ln>
            <a:solidFill>
              <a:schemeClr val="accent1"/>
            </a:solidFill>
          </a:ln>
        </p:spPr>
      </p:pic>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Rectangle 4">
            <a:extLst>
              <a:ext uri="{FF2B5EF4-FFF2-40B4-BE49-F238E27FC236}">
                <a16:creationId xmlns:a16="http://schemas.microsoft.com/office/drawing/2014/main" id="{0887940D-9505-4BE1-925B-BA0B891C0BAE}"/>
              </a:ext>
            </a:extLst>
          </p:cNvPr>
          <p:cNvSpPr/>
          <p:nvPr/>
        </p:nvSpPr>
        <p:spPr>
          <a:xfrm>
            <a:off x="220850" y="4725935"/>
            <a:ext cx="1560365" cy="211474"/>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D3EF380F-F31D-4998-8A5D-15A99D430204}"/>
              </a:ext>
            </a:extLst>
          </p:cNvPr>
          <p:cNvCxnSpPr>
            <a:cxnSpLocks/>
          </p:cNvCxnSpPr>
          <p:nvPr/>
        </p:nvCxnSpPr>
        <p:spPr>
          <a:xfrm>
            <a:off x="1831963" y="3281243"/>
            <a:ext cx="34096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5290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is available on the Home Page – Card View or Grid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2F35687A-5CC4-4A00-8691-1E3F722BC4BF}"/>
              </a:ext>
            </a:extLst>
          </p:cNvPr>
          <p:cNvPicPr>
            <a:picLocks noChangeAspect="1"/>
          </p:cNvPicPr>
          <p:nvPr/>
        </p:nvPicPr>
        <p:blipFill>
          <a:blip r:embed="rId2"/>
          <a:stretch>
            <a:fillRect/>
          </a:stretch>
        </p:blipFill>
        <p:spPr>
          <a:xfrm>
            <a:off x="236662" y="1444774"/>
            <a:ext cx="5427413" cy="2128811"/>
          </a:xfrm>
          <a:prstGeom prst="rect">
            <a:avLst/>
          </a:prstGeom>
          <a:ln>
            <a:solidFill>
              <a:schemeClr val="accent1"/>
            </a:solidFill>
          </a:ln>
        </p:spPr>
      </p:pic>
      <p:sp>
        <p:nvSpPr>
          <p:cNvPr id="12" name="Rectangle 11">
            <a:extLst>
              <a:ext uri="{FF2B5EF4-FFF2-40B4-BE49-F238E27FC236}">
                <a16:creationId xmlns:a16="http://schemas.microsoft.com/office/drawing/2014/main" id="{B1190233-0AC8-42FA-BE22-ACFF1DCF4822}"/>
              </a:ext>
            </a:extLst>
          </p:cNvPr>
          <p:cNvSpPr/>
          <p:nvPr/>
        </p:nvSpPr>
        <p:spPr>
          <a:xfrm>
            <a:off x="1685924" y="2102897"/>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8" name="Picture 7">
            <a:extLst>
              <a:ext uri="{FF2B5EF4-FFF2-40B4-BE49-F238E27FC236}">
                <a16:creationId xmlns:a16="http://schemas.microsoft.com/office/drawing/2014/main" id="{D1D405DA-B778-4807-B34D-02B87A7FA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9533" y="2946797"/>
            <a:ext cx="5305938" cy="2080417"/>
          </a:xfrm>
          <a:prstGeom prst="rect">
            <a:avLst/>
          </a:prstGeom>
          <a:ln>
            <a:solidFill>
              <a:schemeClr val="accent1"/>
            </a:solidFill>
          </a:ln>
        </p:spPr>
      </p:pic>
      <p:sp>
        <p:nvSpPr>
          <p:cNvPr id="9" name="Rectangle 8">
            <a:extLst>
              <a:ext uri="{FF2B5EF4-FFF2-40B4-BE49-F238E27FC236}">
                <a16:creationId xmlns:a16="http://schemas.microsoft.com/office/drawing/2014/main" id="{43440A50-10AD-436A-B0C9-C2EE24837ECE}"/>
              </a:ext>
            </a:extLst>
          </p:cNvPr>
          <p:cNvSpPr/>
          <p:nvPr/>
        </p:nvSpPr>
        <p:spPr>
          <a:xfrm>
            <a:off x="5317331" y="3711296"/>
            <a:ext cx="475970"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488080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Manage Interviews</a:t>
            </a:r>
          </a:p>
          <a:p>
            <a:pPr marL="285750" indent="-285750">
              <a:spcBef>
                <a:spcPts val="0"/>
              </a:spcBef>
              <a:buFontTx/>
              <a:buChar char="-"/>
            </a:pPr>
            <a:r>
              <a:rPr lang="en-US" dirty="0">
                <a:solidFill>
                  <a:schemeClr val="tx1"/>
                </a:solidFill>
                <a:latin typeface="IBM Plex Sans" panose="020B0503050000000000" pitchFamily="34" charset="0"/>
              </a:rPr>
              <a:t>Click on the Candidate’s Name hyperlink to access the Interview Details Page</a:t>
            </a:r>
          </a:p>
          <a:p>
            <a:pPr marL="285750" indent="-285750">
              <a:spcBef>
                <a:spcPts val="0"/>
              </a:spcBef>
              <a:buFontTx/>
              <a:buChar char="-"/>
            </a:pPr>
            <a:r>
              <a:rPr lang="en-US" dirty="0">
                <a:solidFill>
                  <a:schemeClr val="tx1"/>
                </a:solidFill>
                <a:latin typeface="IBM Plex Sans" panose="020B0503050000000000" pitchFamily="34" charset="0"/>
              </a:rPr>
              <a:t>User can edit basic interview details; view, edit, and cancel interviews; send and resend communication; manage to-dos</a:t>
            </a:r>
          </a:p>
          <a:p>
            <a:pPr marL="452437" lvl="3" indent="0">
              <a:spcBef>
                <a:spcPts val="0"/>
              </a:spcBef>
              <a:buNone/>
            </a:pPr>
            <a:endParaRPr lang="en-US"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13" name="Picture 12">
            <a:extLst>
              <a:ext uri="{FF2B5EF4-FFF2-40B4-BE49-F238E27FC236}">
                <a16:creationId xmlns:a16="http://schemas.microsoft.com/office/drawing/2014/main" id="{4BD4D565-1B63-47C4-8325-41F469AE7CB6}"/>
              </a:ext>
            </a:extLst>
          </p:cNvPr>
          <p:cNvPicPr>
            <a:picLocks noChangeAspect="1"/>
          </p:cNvPicPr>
          <p:nvPr/>
        </p:nvPicPr>
        <p:blipFill>
          <a:blip r:embed="rId2"/>
          <a:stretch>
            <a:fillRect/>
          </a:stretch>
        </p:blipFill>
        <p:spPr>
          <a:xfrm>
            <a:off x="2933983" y="1774482"/>
            <a:ext cx="6154778" cy="2277301"/>
          </a:xfrm>
          <a:prstGeom prst="rect">
            <a:avLst/>
          </a:prstGeom>
          <a:ln>
            <a:solidFill>
              <a:srgbClr val="6EA6FF"/>
            </a:solidFill>
          </a:ln>
        </p:spPr>
      </p:pic>
      <p:pic>
        <p:nvPicPr>
          <p:cNvPr id="15" name="Picture 14">
            <a:extLst>
              <a:ext uri="{FF2B5EF4-FFF2-40B4-BE49-F238E27FC236}">
                <a16:creationId xmlns:a16="http://schemas.microsoft.com/office/drawing/2014/main" id="{C5021503-E444-4217-A2F7-C3BB9E754345}"/>
              </a:ext>
            </a:extLst>
          </p:cNvPr>
          <p:cNvPicPr>
            <a:picLocks noChangeAspect="1"/>
          </p:cNvPicPr>
          <p:nvPr/>
        </p:nvPicPr>
        <p:blipFill>
          <a:blip r:embed="rId3"/>
          <a:stretch>
            <a:fillRect/>
          </a:stretch>
        </p:blipFill>
        <p:spPr>
          <a:xfrm>
            <a:off x="358366" y="1774480"/>
            <a:ext cx="1921942" cy="2277301"/>
          </a:xfrm>
          <a:prstGeom prst="rect">
            <a:avLst/>
          </a:prstGeom>
          <a:ln>
            <a:solidFill>
              <a:srgbClr val="6EA6FF"/>
            </a:solidFill>
          </a:ln>
        </p:spPr>
      </p:pic>
      <p:cxnSp>
        <p:nvCxnSpPr>
          <p:cNvPr id="22" name="Straight Arrow Connector 21">
            <a:extLst>
              <a:ext uri="{FF2B5EF4-FFF2-40B4-BE49-F238E27FC236}">
                <a16:creationId xmlns:a16="http://schemas.microsoft.com/office/drawing/2014/main" id="{9B5BB18F-5739-4C67-810B-725C837D9394}"/>
              </a:ext>
            </a:extLst>
          </p:cNvPr>
          <p:cNvCxnSpPr>
            <a:cxnSpLocks/>
          </p:cNvCxnSpPr>
          <p:nvPr/>
        </p:nvCxnSpPr>
        <p:spPr>
          <a:xfrm>
            <a:off x="2376964" y="2438107"/>
            <a:ext cx="53377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FDABBF2-E923-4E28-A259-E47109A56848}"/>
              </a:ext>
            </a:extLst>
          </p:cNvPr>
          <p:cNvSpPr/>
          <p:nvPr/>
        </p:nvSpPr>
        <p:spPr>
          <a:xfrm>
            <a:off x="358366" y="2158869"/>
            <a:ext cx="1921942" cy="340963"/>
          </a:xfrm>
          <a:prstGeom prst="rect">
            <a:avLst/>
          </a:prstGeom>
          <a:ln w="2857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79709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0"/>
            <a:ext cx="8800266" cy="4472879"/>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Status</a:t>
            </a:r>
          </a:p>
          <a:p>
            <a:pPr>
              <a:spcBef>
                <a:spcPts val="0"/>
              </a:spcBef>
              <a:spcAft>
                <a:spcPts val="600"/>
              </a:spcAft>
            </a:pPr>
            <a:r>
              <a:rPr lang="en-US" sz="1600" dirty="0">
                <a:solidFill>
                  <a:schemeClr val="tx1"/>
                </a:solidFill>
                <a:latin typeface="IBM Plex Sans" panose="020B0503050000000000" pitchFamily="34" charset="0"/>
              </a:rPr>
              <a:t>Each interview is assigned to an interview status depending on where it is in the interview process. The status appears in green – accepted/completed, red – expired/canceled/declined,  and blue – pending.  </a:t>
            </a:r>
          </a:p>
          <a:p>
            <a:pPr>
              <a:spcBef>
                <a:spcPts val="0"/>
              </a:spcBef>
            </a:pPr>
            <a:r>
              <a:rPr lang="en-US" sz="1600" i="1" u="sng" dirty="0">
                <a:solidFill>
                  <a:schemeClr val="tx1"/>
                </a:solidFill>
                <a:latin typeface="IBM Plex Sans" panose="020B0503050000000000" pitchFamily="34" charset="0"/>
              </a:rPr>
              <a:t>Examples:</a:t>
            </a:r>
          </a:p>
          <a:p>
            <a:pPr>
              <a:spcBef>
                <a:spcPts val="0"/>
              </a:spcBef>
            </a:pP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5" name="Picture 14">
            <a:extLst>
              <a:ext uri="{FF2B5EF4-FFF2-40B4-BE49-F238E27FC236}">
                <a16:creationId xmlns:a16="http://schemas.microsoft.com/office/drawing/2014/main" id="{D38A8B2C-F071-4B24-B4A3-AECD59D8E860}"/>
              </a:ext>
            </a:extLst>
          </p:cNvPr>
          <p:cNvPicPr>
            <a:picLocks noChangeAspect="1"/>
          </p:cNvPicPr>
          <p:nvPr/>
        </p:nvPicPr>
        <p:blipFill>
          <a:blip r:embed="rId2"/>
          <a:stretch>
            <a:fillRect/>
          </a:stretch>
        </p:blipFill>
        <p:spPr>
          <a:xfrm>
            <a:off x="115134" y="2222407"/>
            <a:ext cx="1410767" cy="1381452"/>
          </a:xfrm>
          <a:prstGeom prst="rect">
            <a:avLst/>
          </a:prstGeom>
        </p:spPr>
      </p:pic>
      <p:pic>
        <p:nvPicPr>
          <p:cNvPr id="16" name="Picture 15">
            <a:extLst>
              <a:ext uri="{FF2B5EF4-FFF2-40B4-BE49-F238E27FC236}">
                <a16:creationId xmlns:a16="http://schemas.microsoft.com/office/drawing/2014/main" id="{34C94831-D21B-4B84-AAB6-99921886EA49}"/>
              </a:ext>
            </a:extLst>
          </p:cNvPr>
          <p:cNvPicPr>
            <a:picLocks noChangeAspect="1"/>
          </p:cNvPicPr>
          <p:nvPr/>
        </p:nvPicPr>
        <p:blipFill>
          <a:blip r:embed="rId3"/>
          <a:stretch>
            <a:fillRect/>
          </a:stretch>
        </p:blipFill>
        <p:spPr>
          <a:xfrm>
            <a:off x="4463179" y="3718588"/>
            <a:ext cx="1410768" cy="1348312"/>
          </a:xfrm>
          <a:prstGeom prst="rect">
            <a:avLst/>
          </a:prstGeom>
        </p:spPr>
      </p:pic>
      <p:pic>
        <p:nvPicPr>
          <p:cNvPr id="17" name="Picture 16">
            <a:extLst>
              <a:ext uri="{FF2B5EF4-FFF2-40B4-BE49-F238E27FC236}">
                <a16:creationId xmlns:a16="http://schemas.microsoft.com/office/drawing/2014/main" id="{21C92332-B465-4354-AD6C-5E8BC429116F}"/>
              </a:ext>
            </a:extLst>
          </p:cNvPr>
          <p:cNvPicPr>
            <a:picLocks noChangeAspect="1"/>
          </p:cNvPicPr>
          <p:nvPr/>
        </p:nvPicPr>
        <p:blipFill>
          <a:blip r:embed="rId4"/>
          <a:stretch>
            <a:fillRect/>
          </a:stretch>
        </p:blipFill>
        <p:spPr>
          <a:xfrm>
            <a:off x="5873947" y="2222406"/>
            <a:ext cx="1411081" cy="1381452"/>
          </a:xfrm>
          <a:prstGeom prst="rect">
            <a:avLst/>
          </a:prstGeom>
        </p:spPr>
      </p:pic>
      <p:pic>
        <p:nvPicPr>
          <p:cNvPr id="18" name="Picture 17">
            <a:extLst>
              <a:ext uri="{FF2B5EF4-FFF2-40B4-BE49-F238E27FC236}">
                <a16:creationId xmlns:a16="http://schemas.microsoft.com/office/drawing/2014/main" id="{69086F17-5E82-4391-8EA0-EACA5C33F229}"/>
              </a:ext>
            </a:extLst>
          </p:cNvPr>
          <p:cNvPicPr>
            <a:picLocks noChangeAspect="1"/>
          </p:cNvPicPr>
          <p:nvPr/>
        </p:nvPicPr>
        <p:blipFill>
          <a:blip r:embed="rId5"/>
          <a:stretch>
            <a:fillRect/>
          </a:stretch>
        </p:blipFill>
        <p:spPr>
          <a:xfrm>
            <a:off x="2737403" y="3723151"/>
            <a:ext cx="1411282" cy="1348312"/>
          </a:xfrm>
          <a:prstGeom prst="rect">
            <a:avLst/>
          </a:prstGeom>
        </p:spPr>
      </p:pic>
      <p:pic>
        <p:nvPicPr>
          <p:cNvPr id="19" name="Picture 18">
            <a:extLst>
              <a:ext uri="{FF2B5EF4-FFF2-40B4-BE49-F238E27FC236}">
                <a16:creationId xmlns:a16="http://schemas.microsoft.com/office/drawing/2014/main" id="{7D5F382C-C4F9-44D6-AC40-E75676D0DE53}"/>
              </a:ext>
            </a:extLst>
          </p:cNvPr>
          <p:cNvPicPr>
            <a:picLocks noChangeAspect="1"/>
          </p:cNvPicPr>
          <p:nvPr/>
        </p:nvPicPr>
        <p:blipFill>
          <a:blip r:embed="rId6"/>
          <a:stretch>
            <a:fillRect/>
          </a:stretch>
        </p:blipFill>
        <p:spPr>
          <a:xfrm>
            <a:off x="1991388" y="2222407"/>
            <a:ext cx="1451656" cy="1425533"/>
          </a:xfrm>
          <a:prstGeom prst="rect">
            <a:avLst/>
          </a:prstGeom>
        </p:spPr>
      </p:pic>
      <p:pic>
        <p:nvPicPr>
          <p:cNvPr id="20" name="Picture 19">
            <a:extLst>
              <a:ext uri="{FF2B5EF4-FFF2-40B4-BE49-F238E27FC236}">
                <a16:creationId xmlns:a16="http://schemas.microsoft.com/office/drawing/2014/main" id="{F0324674-63E6-40DD-BC6C-62FADB5D611E}"/>
              </a:ext>
            </a:extLst>
          </p:cNvPr>
          <p:cNvPicPr>
            <a:picLocks noChangeAspect="1"/>
          </p:cNvPicPr>
          <p:nvPr/>
        </p:nvPicPr>
        <p:blipFill>
          <a:blip r:embed="rId7"/>
          <a:stretch>
            <a:fillRect/>
          </a:stretch>
        </p:blipFill>
        <p:spPr>
          <a:xfrm>
            <a:off x="3985308" y="2222406"/>
            <a:ext cx="1392564" cy="1381453"/>
          </a:xfrm>
          <a:prstGeom prst="rect">
            <a:avLst/>
          </a:prstGeom>
        </p:spPr>
      </p:pic>
      <p:pic>
        <p:nvPicPr>
          <p:cNvPr id="21" name="Picture 20">
            <a:extLst>
              <a:ext uri="{FF2B5EF4-FFF2-40B4-BE49-F238E27FC236}">
                <a16:creationId xmlns:a16="http://schemas.microsoft.com/office/drawing/2014/main" id="{AC71C650-2157-443B-A929-DD9E66BAEED3}"/>
              </a:ext>
            </a:extLst>
          </p:cNvPr>
          <p:cNvPicPr>
            <a:picLocks noChangeAspect="1"/>
          </p:cNvPicPr>
          <p:nvPr/>
        </p:nvPicPr>
        <p:blipFill>
          <a:blip r:embed="rId8"/>
          <a:stretch>
            <a:fillRect/>
          </a:stretch>
        </p:blipFill>
        <p:spPr>
          <a:xfrm>
            <a:off x="6101211" y="3718588"/>
            <a:ext cx="1339483" cy="1371460"/>
          </a:xfrm>
          <a:prstGeom prst="rect">
            <a:avLst/>
          </a:prstGeom>
        </p:spPr>
      </p:pic>
      <p:pic>
        <p:nvPicPr>
          <p:cNvPr id="22" name="Picture 21">
            <a:extLst>
              <a:ext uri="{FF2B5EF4-FFF2-40B4-BE49-F238E27FC236}">
                <a16:creationId xmlns:a16="http://schemas.microsoft.com/office/drawing/2014/main" id="{4144B155-C1EE-4E29-B27E-B23DEF10C139}"/>
              </a:ext>
            </a:extLst>
          </p:cNvPr>
          <p:cNvPicPr>
            <a:picLocks noChangeAspect="1"/>
          </p:cNvPicPr>
          <p:nvPr/>
        </p:nvPicPr>
        <p:blipFill>
          <a:blip r:embed="rId9"/>
          <a:stretch>
            <a:fillRect/>
          </a:stretch>
        </p:blipFill>
        <p:spPr>
          <a:xfrm>
            <a:off x="7560358" y="2222406"/>
            <a:ext cx="1399675" cy="1381451"/>
          </a:xfrm>
          <a:prstGeom prst="rect">
            <a:avLst/>
          </a:prstGeom>
        </p:spPr>
      </p:pic>
      <p:pic>
        <p:nvPicPr>
          <p:cNvPr id="4" name="Picture 3">
            <a:extLst>
              <a:ext uri="{FF2B5EF4-FFF2-40B4-BE49-F238E27FC236}">
                <a16:creationId xmlns:a16="http://schemas.microsoft.com/office/drawing/2014/main" id="{A5FF0CB8-728B-4D0E-A0AF-149D37D3D306}"/>
              </a:ext>
            </a:extLst>
          </p:cNvPr>
          <p:cNvPicPr>
            <a:picLocks noChangeAspect="1"/>
          </p:cNvPicPr>
          <p:nvPr/>
        </p:nvPicPr>
        <p:blipFill>
          <a:blip r:embed="rId10"/>
          <a:stretch>
            <a:fillRect/>
          </a:stretch>
        </p:blipFill>
        <p:spPr>
          <a:xfrm>
            <a:off x="7635382" y="3741736"/>
            <a:ext cx="1344915" cy="1348312"/>
          </a:xfrm>
          <a:prstGeom prst="rect">
            <a:avLst/>
          </a:prstGeom>
        </p:spPr>
      </p:pic>
    </p:spTree>
    <p:extLst>
      <p:ext uri="{BB962C8B-B14F-4D97-AF65-F5344CB8AC3E}">
        <p14:creationId xmlns:p14="http://schemas.microsoft.com/office/powerpoint/2010/main" val="356846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https://documentation.infinite.com/docs/interview-management</a:t>
            </a: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https://documentation.infinite.com/docs/configuring-interview-manager</a:t>
            </a:r>
            <a:endParaRPr lang="en-US" dirty="0"/>
          </a:p>
          <a:p>
            <a:pPr>
              <a:spcBef>
                <a:spcPts val="600"/>
              </a:spcBef>
            </a:pPr>
            <a:endParaRPr lang="en-US" sz="1600" dirty="0">
              <a:latin typeface="IBM Plex Sans" panose="020B0503050000000000" pitchFamily="34" charset="0"/>
            </a:endParaRPr>
          </a:p>
          <a:p>
            <a:pPr>
              <a:spcBef>
                <a:spcPts val="600"/>
              </a:spcBef>
            </a:pPr>
            <a:r>
              <a:rPr lang="en-US" sz="1600" b="1" dirty="0">
                <a:solidFill>
                  <a:schemeClr val="tx1"/>
                </a:solidFill>
                <a:latin typeface="IBM Plex Sans" panose="020B0503050000000000" pitchFamily="34" charset="0"/>
              </a:rPr>
              <a:t>Interview Manager FAQs</a:t>
            </a:r>
          </a:p>
          <a:p>
            <a:pPr>
              <a:spcBef>
                <a:spcPts val="600"/>
              </a:spcBef>
            </a:pPr>
            <a:r>
              <a:rPr lang="en-US" dirty="0">
                <a:latin typeface="IBM Plex Sans" panose="020B0503050000000000" pitchFamily="34" charset="0"/>
                <a:hlinkClick r:id="rId4"/>
              </a:rPr>
              <a:t>https://documentation.infinite.com/docs/interview-manager-faqs</a:t>
            </a:r>
            <a:endParaRPr lang="en-US" dirty="0">
              <a:latin typeface="IBM Plex Sans" panose="020B0503050000000000" pitchFamily="34" charset="0"/>
            </a:endParaRP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Talent Record Action Log</a:t>
            </a:r>
          </a:p>
          <a:p>
            <a:pPr lvl="2" indent="0">
              <a:spcBef>
                <a:spcPts val="0"/>
              </a:spcBef>
              <a:spcAft>
                <a:spcPts val="600"/>
              </a:spcAft>
              <a:buNone/>
            </a:pPr>
            <a:endParaRPr lang="en-US"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April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447011575"/>
              </p:ext>
            </p:extLst>
          </p:nvPr>
        </p:nvGraphicFramePr>
        <p:xfrm>
          <a:off x="228600" y="762214"/>
          <a:ext cx="8726214" cy="4305086"/>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62863">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792654">
                <a:tc>
                  <a:txBody>
                    <a:bodyPr/>
                    <a:lstStyle/>
                    <a:p>
                      <a:endParaRPr lang="en-US" sz="105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b="0" dirty="0">
                        <a:solidFill>
                          <a:schemeClr val="tx1"/>
                        </a:solidFill>
                      </a:endParaRPr>
                    </a:p>
                  </a:txBody>
                  <a:tcPr/>
                </a:tc>
                <a:tc>
                  <a:txBody>
                    <a:bodyPr/>
                    <a:lstStyle/>
                    <a:p>
                      <a:r>
                        <a:rPr lang="en-US" sz="900" dirty="0"/>
                        <a:t>1</a:t>
                      </a:r>
                    </a:p>
                    <a:p>
                      <a:endParaRPr lang="en-US" sz="900" dirty="0"/>
                    </a:p>
                  </a:txBody>
                  <a:tcPr/>
                </a:tc>
                <a:tc>
                  <a:txBody>
                    <a:bodyPr/>
                    <a:lstStyle/>
                    <a:p>
                      <a:r>
                        <a:rPr lang="en-US" sz="900" dirty="0"/>
                        <a:t>2</a:t>
                      </a:r>
                    </a:p>
                    <a:p>
                      <a:endParaRPr lang="en-US" sz="900" b="1" dirty="0"/>
                    </a:p>
                    <a:p>
                      <a:endParaRPr lang="en-US" sz="900" b="1" dirty="0"/>
                    </a:p>
                    <a:p>
                      <a:endParaRPr lang="en-US" sz="900" b="1" dirty="0"/>
                    </a:p>
                    <a:p>
                      <a:endParaRPr lang="en-US" sz="900" b="1" dirty="0"/>
                    </a:p>
                  </a:txBody>
                  <a:tcPr/>
                </a:tc>
                <a:tc>
                  <a:txBody>
                    <a:bodyPr/>
                    <a:lstStyle/>
                    <a:p>
                      <a:r>
                        <a:rPr lang="en-US" sz="900" dirty="0"/>
                        <a:t>3</a:t>
                      </a:r>
                    </a:p>
                  </a:txBody>
                  <a:tcPr/>
                </a:tc>
                <a:tc>
                  <a:txBody>
                    <a:bodyPr/>
                    <a:lstStyle/>
                    <a:p>
                      <a:r>
                        <a:rPr lang="en-US" sz="900" dirty="0"/>
                        <a:t>4</a:t>
                      </a:r>
                    </a:p>
                  </a:txBody>
                  <a:tcPr/>
                </a:tc>
                <a:extLst>
                  <a:ext uri="{0D108BD9-81ED-4DB2-BD59-A6C34878D82A}">
                    <a16:rowId xmlns:a16="http://schemas.microsoft.com/office/drawing/2014/main" val="1628256478"/>
                  </a:ext>
                </a:extLst>
              </a:tr>
              <a:tr h="1103498">
                <a:tc>
                  <a:txBody>
                    <a:bodyPr/>
                    <a:lstStyle/>
                    <a:p>
                      <a:r>
                        <a:rPr lang="en-US" sz="1050" dirty="0"/>
                        <a:t>5</a:t>
                      </a:r>
                    </a:p>
                  </a:txBody>
                  <a:tcPr/>
                </a:tc>
                <a:tc>
                  <a:txBody>
                    <a:bodyPr/>
                    <a:lstStyle/>
                    <a:p>
                      <a:r>
                        <a:rPr lang="en-US" sz="900"/>
                        <a:t>5</a:t>
                      </a:r>
                      <a:endParaRPr lang="en-US" sz="900" dirty="0"/>
                    </a:p>
                  </a:txBody>
                  <a:tcPr/>
                </a:tc>
                <a:tc>
                  <a:txBody>
                    <a:bodyPr/>
                    <a:lstStyle/>
                    <a:p>
                      <a:r>
                        <a:rPr lang="en-US" sz="800" dirty="0"/>
                        <a:t>7</a:t>
                      </a:r>
                    </a:p>
                  </a:txBody>
                  <a:tcPr/>
                </a:tc>
                <a:tc>
                  <a:txBody>
                    <a:bodyPr/>
                    <a:lstStyle/>
                    <a:p>
                      <a:r>
                        <a:rPr lang="en-US" sz="800" dirty="0"/>
                        <a:t>8</a:t>
                      </a:r>
                    </a:p>
                  </a:txBody>
                  <a:tcPr/>
                </a:tc>
                <a:tc>
                  <a:txBody>
                    <a:bodyPr/>
                    <a:lstStyle/>
                    <a:p>
                      <a:r>
                        <a:rPr lang="en-US" sz="900" dirty="0"/>
                        <a:t>9</a:t>
                      </a:r>
                    </a:p>
                    <a:p>
                      <a:r>
                        <a:rPr lang="en-US" sz="700" b="1" dirty="0"/>
                        <a:t>Internal:</a:t>
                      </a:r>
                      <a:r>
                        <a:rPr lang="en-US" sz="700" b="0" dirty="0"/>
                        <a:t> </a:t>
                      </a:r>
                      <a:r>
                        <a:rPr lang="en-US" sz="700" b="0" dirty="0">
                          <a:hlinkClick r:id="rId2"/>
                        </a:rPr>
                        <a:t>Assess Development Focus Areas (10:00 AM EST)</a:t>
                      </a:r>
                      <a:endParaRPr lang="en-US" sz="700" b="0" dirty="0"/>
                    </a:p>
                    <a:p>
                      <a:endParaRPr lang="en-US" sz="700" b="1" dirty="0"/>
                    </a:p>
                    <a:p>
                      <a:r>
                        <a:rPr lang="en-US" sz="700" b="1" dirty="0"/>
                        <a:t>Client: </a:t>
                      </a:r>
                      <a:r>
                        <a:rPr lang="en-US" sz="700" b="0" dirty="0">
                          <a:hlinkClick r:id="rId3"/>
                        </a:rPr>
                        <a:t>BrassRing 20.04.06 and Onboard Release Enablement (11:00 AM EST)</a:t>
                      </a:r>
                      <a:endParaRPr lang="en-US" sz="700" dirty="0"/>
                    </a:p>
                  </a:txBody>
                  <a:tcPr/>
                </a:tc>
                <a:tc>
                  <a:txBody>
                    <a:bodyPr/>
                    <a:lstStyle/>
                    <a:p>
                      <a:r>
                        <a:rPr lang="en-US" sz="900" dirty="0"/>
                        <a:t>10</a:t>
                      </a:r>
                    </a:p>
                  </a:txBody>
                  <a:tcPr/>
                </a:tc>
                <a:tc>
                  <a:txBody>
                    <a:bodyPr/>
                    <a:lstStyle/>
                    <a:p>
                      <a:r>
                        <a:rPr lang="en-US" sz="900" dirty="0"/>
                        <a:t>11</a:t>
                      </a:r>
                    </a:p>
                  </a:txBody>
                  <a:tcPr/>
                </a:tc>
                <a:extLst>
                  <a:ext uri="{0D108BD9-81ED-4DB2-BD59-A6C34878D82A}">
                    <a16:rowId xmlns:a16="http://schemas.microsoft.com/office/drawing/2014/main" val="634571686"/>
                  </a:ext>
                </a:extLst>
              </a:tr>
              <a:tr h="714942">
                <a:tc>
                  <a:txBody>
                    <a:bodyPr/>
                    <a:lstStyle/>
                    <a:p>
                      <a:r>
                        <a:rPr lang="en-US" sz="900" dirty="0"/>
                        <a:t>12</a:t>
                      </a:r>
                    </a:p>
                  </a:txBody>
                  <a:tcPr/>
                </a:tc>
                <a:tc>
                  <a:txBody>
                    <a:bodyPr/>
                    <a:lstStyle/>
                    <a:p>
                      <a:r>
                        <a:rPr lang="en-US" sz="900" dirty="0"/>
                        <a:t>13</a:t>
                      </a:r>
                    </a:p>
                    <a:p>
                      <a:endParaRPr lang="en-US" sz="900" b="1" dirty="0"/>
                    </a:p>
                  </a:txBody>
                  <a:tcPr/>
                </a:tc>
                <a:tc>
                  <a:txBody>
                    <a:bodyPr/>
                    <a:lstStyle/>
                    <a:p>
                      <a:r>
                        <a:rPr lang="en-US" sz="800" dirty="0"/>
                        <a:t>14</a:t>
                      </a:r>
                      <a:endParaRPr lang="en-US" sz="800" b="1" dirty="0"/>
                    </a:p>
                  </a:txBody>
                  <a:tcPr/>
                </a:tc>
                <a:tc>
                  <a:txBody>
                    <a:bodyPr/>
                    <a:lstStyle/>
                    <a:p>
                      <a:r>
                        <a:rPr lang="en-US" sz="800" dirty="0"/>
                        <a:t>15</a:t>
                      </a:r>
                    </a:p>
                    <a:p>
                      <a:endParaRPr lang="en-US" sz="800" b="1" dirty="0"/>
                    </a:p>
                  </a:txBody>
                  <a:tcPr/>
                </a:tc>
                <a:tc>
                  <a:txBody>
                    <a:bodyPr/>
                    <a:lstStyle/>
                    <a:p>
                      <a:r>
                        <a:rPr lang="en-US" sz="900" dirty="0"/>
                        <a:t>16</a:t>
                      </a:r>
                    </a:p>
                  </a:txBody>
                  <a:tcPr/>
                </a:tc>
                <a:tc>
                  <a:txBody>
                    <a:bodyPr/>
                    <a:lstStyle/>
                    <a:p>
                      <a:r>
                        <a:rPr lang="en-US" sz="900" dirty="0"/>
                        <a:t>17</a:t>
                      </a:r>
                    </a:p>
                  </a:txBody>
                  <a:tcPr/>
                </a:tc>
                <a:tc>
                  <a:txBody>
                    <a:bodyPr/>
                    <a:lstStyle/>
                    <a:p>
                      <a:r>
                        <a:rPr lang="en-US" sz="900" dirty="0"/>
                        <a:t>18</a:t>
                      </a:r>
                    </a:p>
                  </a:txBody>
                  <a:tcPr/>
                </a:tc>
                <a:extLst>
                  <a:ext uri="{0D108BD9-81ED-4DB2-BD59-A6C34878D82A}">
                    <a16:rowId xmlns:a16="http://schemas.microsoft.com/office/drawing/2014/main" val="1980404736"/>
                  </a:ext>
                </a:extLst>
              </a:tr>
              <a:tr h="714942">
                <a:tc>
                  <a:txBody>
                    <a:bodyPr/>
                    <a:lstStyle/>
                    <a:p>
                      <a:r>
                        <a:rPr lang="en-US" sz="900" dirty="0"/>
                        <a:t>19</a:t>
                      </a:r>
                    </a:p>
                  </a:txBody>
                  <a:tcPr/>
                </a:tc>
                <a:tc>
                  <a:txBody>
                    <a:bodyPr/>
                    <a:lstStyle/>
                    <a:p>
                      <a:r>
                        <a:rPr lang="en-US" sz="900" dirty="0"/>
                        <a:t>20</a:t>
                      </a:r>
                    </a:p>
                  </a:txBody>
                  <a:tcPr/>
                </a:tc>
                <a:tc>
                  <a:txBody>
                    <a:bodyPr/>
                    <a:lstStyle/>
                    <a:p>
                      <a:r>
                        <a:rPr lang="en-US" sz="800" dirty="0"/>
                        <a:t>21</a:t>
                      </a:r>
                    </a:p>
                    <a:p>
                      <a:r>
                        <a:rPr lang="en-US" sz="800" b="1" dirty="0"/>
                        <a:t>Client: </a:t>
                      </a:r>
                      <a:r>
                        <a:rPr lang="en-US" sz="800" b="0" dirty="0">
                          <a:hlinkClick r:id="rId4"/>
                        </a:rPr>
                        <a:t>Rules Automation Manager (RAM) Session (11:00 AM EST)</a:t>
                      </a:r>
                      <a:endParaRPr lang="en-US" sz="800" dirty="0"/>
                    </a:p>
                  </a:txBody>
                  <a:tcPr/>
                </a:tc>
                <a:tc>
                  <a:txBody>
                    <a:bodyPr/>
                    <a:lstStyle/>
                    <a:p>
                      <a:r>
                        <a:rPr lang="en-US" sz="800" dirty="0"/>
                        <a:t>22</a:t>
                      </a:r>
                    </a:p>
                  </a:txBody>
                  <a:tcPr/>
                </a:tc>
                <a:tc>
                  <a:txBody>
                    <a:bodyPr/>
                    <a:lstStyle/>
                    <a:p>
                      <a:r>
                        <a:rPr lang="en-US" sz="900" dirty="0"/>
                        <a:t>23</a:t>
                      </a:r>
                    </a:p>
                  </a:txBody>
                  <a:tcPr/>
                </a:tc>
                <a:tc>
                  <a:txBody>
                    <a:bodyPr/>
                    <a:lstStyle/>
                    <a:p>
                      <a:r>
                        <a:rPr lang="en-US" sz="900" dirty="0"/>
                        <a:t>24</a:t>
                      </a:r>
                    </a:p>
                  </a:txBody>
                  <a:tcPr/>
                </a:tc>
                <a:tc>
                  <a:txBody>
                    <a:bodyPr/>
                    <a:lstStyle/>
                    <a:p>
                      <a:r>
                        <a:rPr lang="en-US" sz="900" dirty="0"/>
                        <a:t>25</a:t>
                      </a:r>
                    </a:p>
                  </a:txBody>
                  <a:tcPr/>
                </a:tc>
                <a:extLst>
                  <a:ext uri="{0D108BD9-81ED-4DB2-BD59-A6C34878D82A}">
                    <a16:rowId xmlns:a16="http://schemas.microsoft.com/office/drawing/2014/main" val="1218527354"/>
                  </a:ext>
                </a:extLst>
              </a:tr>
              <a:tr h="716187">
                <a:tc>
                  <a:txBody>
                    <a:bodyPr/>
                    <a:lstStyle/>
                    <a:p>
                      <a:r>
                        <a:rPr lang="en-US" sz="900" dirty="0"/>
                        <a:t>26</a:t>
                      </a:r>
                    </a:p>
                  </a:txBody>
                  <a:tcPr/>
                </a:tc>
                <a:tc>
                  <a:txBody>
                    <a:bodyPr/>
                    <a:lstStyle/>
                    <a:p>
                      <a:r>
                        <a:rPr lang="en-US" sz="900" dirty="0"/>
                        <a:t>27</a:t>
                      </a:r>
                    </a:p>
                  </a:txBody>
                  <a:tcPr/>
                </a:tc>
                <a:tc>
                  <a:txBody>
                    <a:bodyPr/>
                    <a:lstStyle/>
                    <a:p>
                      <a:r>
                        <a:rPr lang="en-US" sz="800" dirty="0"/>
                        <a:t>28</a:t>
                      </a:r>
                    </a:p>
                    <a:p>
                      <a:r>
                        <a:rPr lang="en-US" sz="800" b="1" dirty="0"/>
                        <a:t>Client</a:t>
                      </a:r>
                      <a:r>
                        <a:rPr lang="en-US" sz="800" b="0" dirty="0"/>
                        <a:t>: </a:t>
                      </a:r>
                      <a:r>
                        <a:rPr lang="en-US" sz="800" b="0" dirty="0">
                          <a:hlinkClick r:id="rId5"/>
                        </a:rPr>
                        <a:t>BrassRing: Interview Manager – User Session (11:00 AM EST)</a:t>
                      </a:r>
                      <a:endParaRPr lang="en-US" sz="800" b="1" dirty="0"/>
                    </a:p>
                  </a:txBody>
                  <a:tcPr/>
                </a:tc>
                <a:tc>
                  <a:txBody>
                    <a:bodyPr/>
                    <a:lstStyle/>
                    <a:p>
                      <a:r>
                        <a:rPr lang="en-US" sz="800" dirty="0"/>
                        <a:t>29</a:t>
                      </a:r>
                    </a:p>
                    <a:p>
                      <a:endParaRPr lang="en-US" sz="800" dirty="0"/>
                    </a:p>
                  </a:txBody>
                  <a:tcPr/>
                </a:tc>
                <a:tc>
                  <a:txBody>
                    <a:bodyPr/>
                    <a:lstStyle/>
                    <a:p>
                      <a:r>
                        <a:rPr lang="en-US" sz="900" dirty="0"/>
                        <a:t>30</a:t>
                      </a:r>
                    </a:p>
                    <a:p>
                      <a:r>
                        <a:rPr lang="en-US" sz="800" b="1" dirty="0"/>
                        <a:t>Client</a:t>
                      </a:r>
                      <a:r>
                        <a:rPr lang="en-US" sz="800" dirty="0"/>
                        <a:t>: </a:t>
                      </a:r>
                      <a:r>
                        <a:rPr lang="en-US" sz="800" dirty="0">
                          <a:hlinkClick r:id="rId6"/>
                        </a:rPr>
                        <a:t>Convert Classic TG to Responsive (11:00 AM EST)</a:t>
                      </a:r>
                      <a:endParaRPr lang="en-US" sz="800" dirty="0"/>
                    </a:p>
                  </a:txBody>
                  <a:tcPr/>
                </a:tc>
                <a:tc>
                  <a:txBody>
                    <a:bodyPr/>
                    <a:lstStyle/>
                    <a:p>
                      <a:endParaRPr lang="en-US" sz="1000" dirty="0"/>
                    </a:p>
                  </a:txBody>
                  <a:tcPr/>
                </a:tc>
                <a:tc>
                  <a:txBody>
                    <a:bodyPr/>
                    <a:lstStyle/>
                    <a:p>
                      <a:endParaRPr lang="en-US" sz="105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7"/>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8"/>
            <a:extLst>
              <a:ext uri="{FF2B5EF4-FFF2-40B4-BE49-F238E27FC236}">
                <a16:creationId xmlns:a16="http://schemas.microsoft.com/office/drawing/2014/main" id="{10B230D2-CE28-4DF1-A4E7-381CD1A13EC7}"/>
              </a:ext>
            </a:extLst>
          </p:cNvPr>
          <p:cNvSpPr txBox="1"/>
          <p:nvPr/>
        </p:nvSpPr>
        <p:spPr>
          <a:xfrm>
            <a:off x="4572000" y="491013"/>
            <a:ext cx="4380186" cy="30008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IBM Plex Sans"/>
                <a:ea typeface="+mn-ea"/>
                <a:cs typeface="+mn-cs"/>
                <a:hlinkClick r:id="rId9"/>
              </a:rPr>
              <a:t>Check your </a:t>
            </a:r>
            <a:r>
              <a:rPr lang="en-US" dirty="0">
                <a:hlinkClick r:id="rId9"/>
              </a:rPr>
              <a:t>skills</a:t>
            </a:r>
            <a:r>
              <a:rPr kumimoji="0" lang="en-US" sz="1200" b="0" i="0" u="none" strike="noStrike" kern="1200" cap="none" spc="0" normalizeH="0" baseline="0" noProof="0" dirty="0">
                <a:ln>
                  <a:noFill/>
                </a:ln>
                <a:solidFill>
                  <a:schemeClr val="bg2"/>
                </a:solidFill>
                <a:effectLst/>
                <a:uLnTx/>
                <a:uFillTx/>
                <a:latin typeface="IBM Plex Sans"/>
                <a:ea typeface="+mn-ea"/>
                <a:cs typeface="+mn-cs"/>
                <a:hlinkClick r:id="rId9"/>
              </a:rPr>
              <a:t> here!</a:t>
            </a:r>
            <a:endParaRPr kumimoji="0" lang="en-US" sz="1350" b="0" i="0" u="none" strike="noStrike" kern="1200" cap="none" spc="0" normalizeH="0" baseline="0" noProof="0" dirty="0">
              <a:ln>
                <a:noFill/>
              </a:ln>
              <a:solidFill>
                <a:schemeClr val="bg2"/>
              </a:solidFill>
              <a:effectLst/>
              <a:uLnTx/>
              <a:uFillTx/>
              <a:latin typeface="IBM Plex Sans"/>
              <a:ea typeface="+mn-ea"/>
              <a:cs typeface="+mn-cs"/>
            </a:endParaRPr>
          </a:p>
        </p:txBody>
      </p:sp>
    </p:spTree>
    <p:extLst>
      <p:ext uri="{BB962C8B-B14F-4D97-AF65-F5344CB8AC3E}">
        <p14:creationId xmlns:p14="http://schemas.microsoft.com/office/powerpoint/2010/main" val="2665914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375325196"/>
              </p:ext>
            </p:extLst>
          </p:nvPr>
        </p:nvGraphicFramePr>
        <p:xfrm>
          <a:off x="107950" y="755864"/>
          <a:ext cx="8726214" cy="4183856"/>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68964">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11050">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endParaRPr lang="en-US" sz="900" dirty="0"/>
                    </a:p>
                  </a:txBody>
                  <a:tcPr/>
                </a:tc>
                <a:tc>
                  <a:txBody>
                    <a:bodyPr/>
                    <a:lstStyle/>
                    <a:p>
                      <a:endParaRPr lang="en-US" sz="900" b="1" dirty="0"/>
                    </a:p>
                    <a:p>
                      <a:endParaRPr lang="en-US" sz="900" b="1" dirty="0"/>
                    </a:p>
                    <a:p>
                      <a:endParaRPr lang="en-US" sz="900" b="1" dirty="0"/>
                    </a:p>
                    <a:p>
                      <a:endParaRPr lang="en-US" sz="900" b="1" dirty="0"/>
                    </a:p>
                  </a:txBody>
                  <a:tcPr/>
                </a:tc>
                <a:tc>
                  <a:txBody>
                    <a:bodyPr/>
                    <a:lstStyle/>
                    <a:p>
                      <a:r>
                        <a:rPr lang="en-US" sz="900" dirty="0"/>
                        <a:t>1</a:t>
                      </a:r>
                    </a:p>
                  </a:txBody>
                  <a:tcPr/>
                </a:tc>
                <a:tc>
                  <a:txBody>
                    <a:bodyPr/>
                    <a:lstStyle/>
                    <a:p>
                      <a:r>
                        <a:rPr lang="en-US" sz="900" dirty="0"/>
                        <a:t>2</a:t>
                      </a:r>
                    </a:p>
                  </a:txBody>
                  <a:tcPr/>
                </a:tc>
                <a:extLst>
                  <a:ext uri="{0D108BD9-81ED-4DB2-BD59-A6C34878D82A}">
                    <a16:rowId xmlns:a16="http://schemas.microsoft.com/office/drawing/2014/main" val="1628256478"/>
                  </a:ext>
                </a:extLst>
              </a:tr>
              <a:tr h="907963">
                <a:tc>
                  <a:txBody>
                    <a:bodyPr/>
                    <a:lstStyle/>
                    <a:p>
                      <a:r>
                        <a:rPr lang="en-US" sz="900" dirty="0"/>
                        <a:t>3</a:t>
                      </a:r>
                    </a:p>
                  </a:txBody>
                  <a:tcPr/>
                </a:tc>
                <a:tc>
                  <a:txBody>
                    <a:bodyPr/>
                    <a:lstStyle/>
                    <a:p>
                      <a:r>
                        <a:rPr lang="en-US" sz="900" dirty="0"/>
                        <a:t>4</a:t>
                      </a:r>
                    </a:p>
                  </a:txBody>
                  <a:tcPr/>
                </a:tc>
                <a:tc>
                  <a:txBody>
                    <a:bodyPr/>
                    <a:lstStyle/>
                    <a:p>
                      <a:r>
                        <a:rPr lang="en-US" sz="900" dirty="0"/>
                        <a:t>5</a:t>
                      </a:r>
                    </a:p>
                  </a:txBody>
                  <a:tcPr/>
                </a:tc>
                <a:tc>
                  <a:txBody>
                    <a:bodyPr/>
                    <a:lstStyle/>
                    <a:p>
                      <a:r>
                        <a:rPr lang="en-US" sz="900" dirty="0"/>
                        <a:t>6</a:t>
                      </a:r>
                    </a:p>
                  </a:txBody>
                  <a:tcPr/>
                </a:tc>
                <a:tc>
                  <a:txBody>
                    <a:bodyPr/>
                    <a:lstStyle/>
                    <a:p>
                      <a:r>
                        <a:rPr lang="en-US" sz="900" dirty="0"/>
                        <a:t>7</a:t>
                      </a:r>
                    </a:p>
                    <a:p>
                      <a:r>
                        <a:rPr lang="en-US" sz="900" b="1" dirty="0"/>
                        <a:t>Client:</a:t>
                      </a:r>
                      <a:r>
                        <a:rPr lang="en-US" sz="900" b="0" dirty="0"/>
                        <a:t> </a:t>
                      </a:r>
                      <a:r>
                        <a:rPr lang="en-US" sz="900" b="0" dirty="0">
                          <a:hlinkClick r:id="rId2"/>
                        </a:rPr>
                        <a:t>BR 20.05.04 and Onboard Release (11:00 AM EST)</a:t>
                      </a:r>
                      <a:endParaRPr lang="en-US" sz="900" b="1" dirty="0"/>
                    </a:p>
                  </a:txBody>
                  <a:tcPr/>
                </a:tc>
                <a:tc>
                  <a:txBody>
                    <a:bodyPr/>
                    <a:lstStyle/>
                    <a:p>
                      <a:r>
                        <a:rPr lang="en-US" sz="900" dirty="0"/>
                        <a:t>8</a:t>
                      </a:r>
                    </a:p>
                  </a:txBody>
                  <a:tcPr/>
                </a:tc>
                <a:tc>
                  <a:txBody>
                    <a:bodyPr/>
                    <a:lstStyle/>
                    <a:p>
                      <a:r>
                        <a:rPr lang="en-US" sz="900" dirty="0"/>
                        <a:t>9</a:t>
                      </a:r>
                    </a:p>
                  </a:txBody>
                  <a:tcPr/>
                </a:tc>
                <a:extLst>
                  <a:ext uri="{0D108BD9-81ED-4DB2-BD59-A6C34878D82A}">
                    <a16:rowId xmlns:a16="http://schemas.microsoft.com/office/drawing/2014/main" val="634571686"/>
                  </a:ext>
                </a:extLst>
              </a:tr>
              <a:tr h="731535">
                <a:tc>
                  <a:txBody>
                    <a:bodyPr/>
                    <a:lstStyle/>
                    <a:p>
                      <a:r>
                        <a:rPr lang="en-US" sz="900" dirty="0"/>
                        <a:t>10</a:t>
                      </a:r>
                    </a:p>
                  </a:txBody>
                  <a:tcPr/>
                </a:tc>
                <a:tc>
                  <a:txBody>
                    <a:bodyPr/>
                    <a:lstStyle/>
                    <a:p>
                      <a:r>
                        <a:rPr lang="en-US" sz="900" dirty="0"/>
                        <a:t>11</a:t>
                      </a:r>
                    </a:p>
                    <a:p>
                      <a:endParaRPr lang="en-US" sz="900" b="1" dirty="0"/>
                    </a:p>
                  </a:txBody>
                  <a:tcPr/>
                </a:tc>
                <a:tc>
                  <a:txBody>
                    <a:bodyPr/>
                    <a:lstStyle/>
                    <a:p>
                      <a:r>
                        <a:rPr lang="en-US" sz="900" dirty="0"/>
                        <a:t>12</a:t>
                      </a:r>
                      <a:endParaRPr lang="en-US" sz="900" b="1" dirty="0"/>
                    </a:p>
                  </a:txBody>
                  <a:tcPr/>
                </a:tc>
                <a:tc>
                  <a:txBody>
                    <a:bodyPr/>
                    <a:lstStyle/>
                    <a:p>
                      <a:r>
                        <a:rPr lang="en-US" sz="900" dirty="0"/>
                        <a:t>13</a:t>
                      </a:r>
                    </a:p>
                  </a:txBody>
                  <a:tcPr/>
                </a:tc>
                <a:tc>
                  <a:txBody>
                    <a:bodyPr/>
                    <a:lstStyle/>
                    <a:p>
                      <a:r>
                        <a:rPr lang="en-US" sz="900" dirty="0"/>
                        <a:t>14</a:t>
                      </a:r>
                    </a:p>
                  </a:txBody>
                  <a:tcPr/>
                </a:tc>
                <a:tc>
                  <a:txBody>
                    <a:bodyPr/>
                    <a:lstStyle/>
                    <a:p>
                      <a:r>
                        <a:rPr lang="en-US" sz="900" dirty="0"/>
                        <a:t>15</a:t>
                      </a:r>
                    </a:p>
                  </a:txBody>
                  <a:tcPr/>
                </a:tc>
                <a:tc>
                  <a:txBody>
                    <a:bodyPr/>
                    <a:lstStyle/>
                    <a:p>
                      <a:r>
                        <a:rPr lang="en-US" sz="900" dirty="0"/>
                        <a:t>16</a:t>
                      </a:r>
                    </a:p>
                  </a:txBody>
                  <a:tcPr/>
                </a:tc>
                <a:extLst>
                  <a:ext uri="{0D108BD9-81ED-4DB2-BD59-A6C34878D82A}">
                    <a16:rowId xmlns:a16="http://schemas.microsoft.com/office/drawing/2014/main" val="1980404736"/>
                  </a:ext>
                </a:extLst>
              </a:tr>
              <a:tr h="731535">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3"/>
                        </a:rPr>
                        <a:t>Assess May Release (11:00 AM EST)</a:t>
                      </a:r>
                      <a:endParaRPr lang="en-US" sz="900" dirty="0"/>
                    </a:p>
                  </a:txBody>
                  <a:tcPr/>
                </a:tc>
                <a:tc>
                  <a:txBody>
                    <a:bodyPr/>
                    <a:lstStyle/>
                    <a:p>
                      <a:r>
                        <a:rPr lang="en-US" sz="900" dirty="0"/>
                        <a:t>19</a:t>
                      </a:r>
                    </a:p>
                    <a:p>
                      <a:r>
                        <a:rPr lang="en-US" sz="900" b="1" dirty="0"/>
                        <a:t>Client:</a:t>
                      </a:r>
                      <a:r>
                        <a:rPr lang="en-US" sz="900" b="0" dirty="0"/>
                        <a:t> </a:t>
                      </a:r>
                      <a:r>
                        <a:rPr lang="en-US" sz="900" b="0" dirty="0">
                          <a:hlinkClick r:id="rId4"/>
                        </a:rPr>
                        <a:t>BrassRing Metrics Dashboard (11:00 AM EST)</a:t>
                      </a:r>
                      <a:endParaRPr lang="en-US" sz="900" b="1" dirty="0"/>
                    </a:p>
                  </a:txBody>
                  <a:tcPr/>
                </a:tc>
                <a:tc>
                  <a:txBody>
                    <a:bodyPr/>
                    <a:lstStyle/>
                    <a:p>
                      <a:r>
                        <a:rPr lang="en-US" sz="900" dirty="0"/>
                        <a:t>20</a:t>
                      </a:r>
                    </a:p>
                    <a:p>
                      <a:endParaRPr lang="en-US" sz="900" dirty="0"/>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extLst>
                  <a:ext uri="{0D108BD9-81ED-4DB2-BD59-A6C34878D82A}">
                    <a16:rowId xmlns:a16="http://schemas.microsoft.com/office/drawing/2014/main" val="1218527354"/>
                  </a:ext>
                </a:extLst>
              </a:tr>
              <a:tr h="732809">
                <a:tc>
                  <a:txBody>
                    <a:bodyPr/>
                    <a:lstStyle/>
                    <a:p>
                      <a:r>
                        <a:rPr lang="en-US" sz="900" dirty="0"/>
                        <a:t>24</a:t>
                      </a:r>
                    </a:p>
                  </a:txBody>
                  <a:tcPr/>
                </a:tc>
                <a:tc>
                  <a:txBody>
                    <a:bodyPr/>
                    <a:lstStyle/>
                    <a:p>
                      <a:r>
                        <a:rPr lang="en-US" sz="900" dirty="0"/>
                        <a:t>25</a:t>
                      </a:r>
                    </a:p>
                  </a:txBody>
                  <a:tcPr/>
                </a:tc>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dirty="0"/>
                        <a:t>29</a:t>
                      </a:r>
                    </a:p>
                  </a:txBody>
                  <a:tcPr/>
                </a:tc>
                <a:tc>
                  <a:txBody>
                    <a:bodyPr/>
                    <a:lstStyle/>
                    <a:p>
                      <a:r>
                        <a:rPr lang="en-US" sz="900" dirty="0"/>
                        <a:t>30</a:t>
                      </a:r>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5"/>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714418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35007</TotalTime>
  <Words>1131</Words>
  <Application>Microsoft Office PowerPoint</Application>
  <PresentationFormat>On-screen Show (16:9)</PresentationFormat>
  <Paragraphs>194</Paragraphs>
  <Slides>24</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24</vt:i4>
      </vt:variant>
    </vt:vector>
  </HeadingPairs>
  <TitlesOfParts>
    <vt:vector size="35" baseType="lpstr">
      <vt:lpstr>Arial</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1_blk_background_2017</vt:lpstr>
      <vt:lpstr> BrassRing Interview Manager – User Experience BrassRing   — Client Training and Enablement Session Talent  April 28th,2020 </vt:lpstr>
      <vt:lpstr>PowerPoint Presentation</vt:lpstr>
      <vt:lpstr>Overview of Interview Manager?</vt:lpstr>
      <vt:lpstr>Overview of Interview Manager?</vt:lpstr>
      <vt:lpstr>Overview of Interview Manager?</vt:lpstr>
      <vt:lpstr>Demo –</vt:lpstr>
      <vt:lpstr>How to use the Interview Manager – User Experience</vt:lpstr>
      <vt:lpstr>Overview of Interview Manager</vt:lpstr>
      <vt:lpstr>Overview of Interview Manager</vt:lpstr>
      <vt:lpstr>Overview of Interview Manager</vt:lpstr>
      <vt:lpstr>Overview of Interview Manager</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Resources</vt:lpstr>
      <vt:lpstr>Future Enhancements</vt:lpstr>
      <vt:lpstr>April VIRTUAL TRAINING SESSIONS</vt:lpstr>
      <vt:lpstr>May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Madhabattula Vinusha</cp:lastModifiedBy>
  <cp:revision>563</cp:revision>
  <dcterms:created xsi:type="dcterms:W3CDTF">2018-03-01T22:47:15Z</dcterms:created>
  <dcterms:modified xsi:type="dcterms:W3CDTF">2026-09-07T17:21:31Z</dcterms:modified>
</cp:coreProperties>
</file>