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3" r:id="rId1"/>
    <p:sldMasterId id="2147483934" r:id="rId2"/>
    <p:sldMasterId id="2147483982" r:id="rId3"/>
    <p:sldMasterId id="2147483958" r:id="rId4"/>
  </p:sldMasterIdLst>
  <p:notesMasterIdLst>
    <p:notesMasterId r:id="rId18"/>
  </p:notesMasterIdLst>
  <p:handoutMasterIdLst>
    <p:handoutMasterId r:id="rId19"/>
  </p:handoutMasterIdLst>
  <p:sldIdLst>
    <p:sldId id="256" r:id="rId5"/>
    <p:sldId id="308" r:id="rId6"/>
    <p:sldId id="309" r:id="rId7"/>
    <p:sldId id="310" r:id="rId8"/>
    <p:sldId id="311" r:id="rId9"/>
    <p:sldId id="312" r:id="rId10"/>
    <p:sldId id="313" r:id="rId11"/>
    <p:sldId id="314" r:id="rId12"/>
    <p:sldId id="315" r:id="rId13"/>
    <p:sldId id="316" r:id="rId14"/>
    <p:sldId id="318" r:id="rId15"/>
    <p:sldId id="319" r:id="rId16"/>
    <p:sldId id="267"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orient="horz" pos="2938">
          <p15:clr>
            <a:srgbClr val="A4A3A4"/>
          </p15:clr>
        </p15:guide>
        <p15:guide id="3" orient="horz" pos="1869">
          <p15:clr>
            <a:srgbClr val="A4A3A4"/>
          </p15:clr>
        </p15:guide>
        <p15:guide id="4" orient="horz" pos="3093">
          <p15:clr>
            <a:srgbClr val="A4A3A4"/>
          </p15:clr>
        </p15:guide>
        <p15:guide id="5" orient="horz" pos="734">
          <p15:clr>
            <a:srgbClr val="A4A3A4"/>
          </p15:clr>
        </p15:guide>
        <p15:guide id="6" orient="horz" pos="143">
          <p15:clr>
            <a:srgbClr val="A4A3A4"/>
          </p15:clr>
        </p15:guide>
        <p15:guide id="7" orient="horz" pos="3022">
          <p15:clr>
            <a:srgbClr val="A4A3A4"/>
          </p15:clr>
        </p15:guide>
        <p15:guide id="8" orient="horz" pos="2439">
          <p15:clr>
            <a:srgbClr val="A4A3A4"/>
          </p15:clr>
        </p15:guide>
        <p15:guide id="9" orient="horz" pos="1298">
          <p15:clr>
            <a:srgbClr val="A4A3A4"/>
          </p15:clr>
        </p15:guide>
        <p15:guide id="10" pos="4702">
          <p15:clr>
            <a:srgbClr val="A4A3A4"/>
          </p15:clr>
        </p15:guide>
        <p15:guide id="11" pos="145">
          <p15:clr>
            <a:srgbClr val="A4A3A4"/>
          </p15:clr>
        </p15:guide>
        <p15:guide id="12" pos="4009">
          <p15:clr>
            <a:srgbClr val="A4A3A4"/>
          </p15:clr>
        </p15:guide>
        <p15:guide id="13" pos="5617">
          <p15:clr>
            <a:srgbClr val="A4A3A4"/>
          </p15:clr>
        </p15:guide>
        <p15:guide id="14" pos="5391">
          <p15:clr>
            <a:srgbClr val="A4A3A4"/>
          </p15:clr>
        </p15:guide>
        <p15:guide id="15" pos="2649">
          <p15:clr>
            <a:srgbClr val="A4A3A4"/>
          </p15:clr>
        </p15:guide>
        <p15:guide id="16" pos="3111">
          <p15:clr>
            <a:srgbClr val="A4A3A4"/>
          </p15:clr>
        </p15:guide>
        <p15:guide id="17" pos="1969">
          <p15:clr>
            <a:srgbClr val="A4A3A4"/>
          </p15:clr>
        </p15:guide>
        <p15:guide id="18" pos="3567">
          <p15:clr>
            <a:srgbClr val="A4A3A4"/>
          </p15:clr>
        </p15:guide>
        <p15:guide id="19" pos="3335">
          <p15:clr>
            <a:srgbClr val="A4A3A4"/>
          </p15:clr>
        </p15:guide>
        <p15:guide id="20" pos="375">
          <p15:clr>
            <a:srgbClr val="A4A3A4"/>
          </p15:clr>
        </p15:guide>
        <p15:guide id="21" pos="2423">
          <p15:clr>
            <a:srgbClr val="A4A3A4"/>
          </p15:clr>
        </p15:guide>
        <p15:guide id="22" pos="1290">
          <p15:clr>
            <a:srgbClr val="A4A3A4"/>
          </p15:clr>
        </p15:guide>
        <p15:guide id="23" pos="1059">
          <p15:clr>
            <a:srgbClr val="A4A3A4"/>
          </p15:clr>
        </p15:guide>
        <p15:guide id="24" pos="833">
          <p15:clr>
            <a:srgbClr val="A4A3A4"/>
          </p15:clr>
        </p15:guide>
        <p15:guide id="25" pos="607">
          <p15:clr>
            <a:srgbClr val="A4A3A4"/>
          </p15:clr>
        </p15:guide>
        <p15:guide id="26" pos="1519">
          <p15:clr>
            <a:srgbClr val="A4A3A4"/>
          </p15:clr>
        </p15:guide>
        <p15:guide id="27" pos="1752">
          <p15:clr>
            <a:srgbClr val="A4A3A4"/>
          </p15:clr>
        </p15:guide>
        <p15:guide id="28" pos="2878">
          <p15:clr>
            <a:srgbClr val="A4A3A4"/>
          </p15:clr>
        </p15:guide>
        <p15:guide id="29" pos="3792">
          <p15:clr>
            <a:srgbClr val="A4A3A4"/>
          </p15:clr>
        </p15:guide>
        <p15:guide id="30" pos="4240">
          <p15:clr>
            <a:srgbClr val="A4A3A4"/>
          </p15:clr>
        </p15:guide>
        <p15:guide id="31" pos="4467">
          <p15:clr>
            <a:srgbClr val="A4A3A4"/>
          </p15:clr>
        </p15:guide>
        <p15:guide id="32" pos="4919">
          <p15:clr>
            <a:srgbClr val="A4A3A4"/>
          </p15:clr>
        </p15:guide>
        <p15:guide id="33" pos="5154">
          <p15:clr>
            <a:srgbClr val="A4A3A4"/>
          </p15:clr>
        </p15:guide>
        <p15:guide id="34" pos="21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4A1"/>
    <a:srgbClr val="5596E6"/>
    <a:srgbClr val="959595"/>
    <a:srgbClr val="AEAEAE"/>
    <a:srgbClr val="C7C7C7"/>
    <a:srgbClr val="F9F9F9"/>
    <a:srgbClr val="464646"/>
    <a:srgbClr val="323232"/>
    <a:srgbClr val="1E1E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97" autoAdjust="0"/>
    <p:restoredTop sz="90439" autoAdjust="0"/>
  </p:normalViewPr>
  <p:slideViewPr>
    <p:cSldViewPr snapToGrid="0" snapToObjects="1" showGuides="1">
      <p:cViewPr varScale="1">
        <p:scale>
          <a:sx n="110" d="100"/>
          <a:sy n="110" d="100"/>
        </p:scale>
        <p:origin x="576" y="72"/>
      </p:cViewPr>
      <p:guideLst>
        <p:guide orient="horz" pos="1618"/>
        <p:guide orient="horz" pos="2938"/>
        <p:guide orient="horz" pos="1869"/>
        <p:guide orient="horz" pos="3093"/>
        <p:guide orient="horz" pos="734"/>
        <p:guide orient="horz" pos="143"/>
        <p:guide orient="horz" pos="3022"/>
        <p:guide orient="horz" pos="2439"/>
        <p:guide orient="horz" pos="1298"/>
        <p:guide pos="4702"/>
        <p:guide pos="145"/>
        <p:guide pos="4009"/>
        <p:guide pos="5617"/>
        <p:guide pos="5391"/>
        <p:guide pos="2649"/>
        <p:guide pos="3111"/>
        <p:guide pos="1969"/>
        <p:guide pos="3567"/>
        <p:guide pos="3335"/>
        <p:guide pos="375"/>
        <p:guide pos="2423"/>
        <p:guide pos="1290"/>
        <p:guide pos="1059"/>
        <p:guide pos="833"/>
        <p:guide pos="607"/>
        <p:guide pos="1519"/>
        <p:guide pos="1752"/>
        <p:guide pos="2878"/>
        <p:guide pos="3792"/>
        <p:guide pos="4240"/>
        <p:guide pos="4467"/>
        <p:guide pos="4919"/>
        <p:guide pos="5154"/>
        <p:guide pos="2193"/>
      </p:guideLst>
    </p:cSldViewPr>
  </p:slideViewPr>
  <p:notesTextViewPr>
    <p:cViewPr>
      <p:scale>
        <a:sx n="100" d="100"/>
        <a:sy n="100" d="100"/>
      </p:scale>
      <p:origin x="0" y="0"/>
    </p:cViewPr>
  </p:notesTextViewPr>
  <p:sorterViewPr>
    <p:cViewPr>
      <p:scale>
        <a:sx n="140" d="100"/>
        <a:sy n="140" d="100"/>
      </p:scale>
      <p:origin x="0" y="9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98ABAA-88B4-2B47-AB83-605D271CFD6E}" type="datetimeFigureOut">
              <a:rPr lang="en-US" smtClean="0">
                <a:latin typeface="Arial" charset="0"/>
              </a:rPr>
              <a:t>4/21/2017</a:t>
            </a:fld>
            <a:endParaRPr lang="en-US" dirty="0">
              <a:latin typeface="Arial"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9CBB77-6DA5-CE4D-9298-B4CD71DDF6C4}"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2462275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charset="0"/>
              </a:defRPr>
            </a:lvl1pPr>
          </a:lstStyle>
          <a:p>
            <a:fld id="{E1DA9B0B-EDC5-3A45-9958-32D2299F5B1A}" type="datetimeFigureOut">
              <a:rPr lang="en-US" smtClean="0"/>
              <a:pPr/>
              <a:t>4/21/2017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charset="0"/>
              </a:defRPr>
            </a:lvl1pPr>
          </a:lstStyle>
          <a:p>
            <a:fld id="{20AED143-1506-434C-B47D-CBF33F177BEB}" type="slidenum">
              <a:rPr lang="en-US" smtClean="0"/>
              <a:pPr/>
              <a:t>‹#›</a:t>
            </a:fld>
            <a:endParaRPr lang="en-US" dirty="0"/>
          </a:p>
        </p:txBody>
      </p:sp>
    </p:spTree>
    <p:extLst>
      <p:ext uri="{BB962C8B-B14F-4D97-AF65-F5344CB8AC3E}">
        <p14:creationId xmlns:p14="http://schemas.microsoft.com/office/powerpoint/2010/main" val="35793937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charset="0"/>
        <a:ea typeface="+mn-ea"/>
        <a:cs typeface="+mn-cs"/>
      </a:defRPr>
    </a:lvl1pPr>
    <a:lvl2pPr marL="457200" algn="l" defTabSz="457200" rtl="0" eaLnBrk="1" latinLnBrk="0" hangingPunct="1">
      <a:defRPr sz="1200" b="0" i="0" kern="1200">
        <a:solidFill>
          <a:schemeClr val="tx1"/>
        </a:solidFill>
        <a:latin typeface="Arial" charset="0"/>
        <a:ea typeface="+mn-ea"/>
        <a:cs typeface="+mn-cs"/>
      </a:defRPr>
    </a:lvl2pPr>
    <a:lvl3pPr marL="914400" algn="l" defTabSz="457200" rtl="0" eaLnBrk="1" latinLnBrk="0" hangingPunct="1">
      <a:defRPr sz="1200" b="0" i="0" kern="1200">
        <a:solidFill>
          <a:schemeClr val="tx1"/>
        </a:solidFill>
        <a:latin typeface="Arial" charset="0"/>
        <a:ea typeface="+mn-ea"/>
        <a:cs typeface="+mn-cs"/>
      </a:defRPr>
    </a:lvl3pPr>
    <a:lvl4pPr marL="1371600" algn="l" defTabSz="457200" rtl="0" eaLnBrk="1" latinLnBrk="0" hangingPunct="1">
      <a:defRPr sz="1200" b="0" i="0" kern="1200">
        <a:solidFill>
          <a:schemeClr val="tx1"/>
        </a:solidFill>
        <a:latin typeface="Arial" charset="0"/>
        <a:ea typeface="+mn-ea"/>
        <a:cs typeface="+mn-cs"/>
      </a:defRPr>
    </a:lvl4pPr>
    <a:lvl5pPr marL="1828800" algn="l" defTabSz="457200" rtl="0" eaLnBrk="1" latinLnBrk="0" hangingPunct="1">
      <a:defRPr sz="1200" b="0" i="0" kern="1200">
        <a:solidFill>
          <a:schemeClr val="tx1"/>
        </a:solidFill>
        <a:latin typeface="Arial"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AED143-1506-434C-B47D-CBF33F177BEB}" type="slidenum">
              <a:rPr lang="en-US" smtClean="0"/>
              <a:pPr/>
              <a:t>1</a:t>
            </a:fld>
            <a:endParaRPr lang="en-US" dirty="0"/>
          </a:p>
        </p:txBody>
      </p:sp>
    </p:spTree>
    <p:extLst>
      <p:ext uri="{BB962C8B-B14F-4D97-AF65-F5344CB8AC3E}">
        <p14:creationId xmlns:p14="http://schemas.microsoft.com/office/powerpoint/2010/main" val="3737077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chemeClr val="bg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7" name="Footer Placeholder 6"/>
          <p:cNvSpPr>
            <a:spLocks noGrp="1"/>
          </p:cNvSpPr>
          <p:nvPr>
            <p:ph type="ftr" sz="quarter" idx="13"/>
          </p:nvPr>
        </p:nvSpPr>
        <p:spPr>
          <a:xfrm>
            <a:off x="960120" y="4719968"/>
            <a:ext cx="2895600" cy="201168"/>
          </a:xfrm>
        </p:spPr>
        <p:txBody>
          <a:bodyPr/>
          <a:lstStyle>
            <a:lvl1pPr>
              <a:defRPr>
                <a:latin typeface="Arial"/>
                <a:cs typeface="Arial"/>
              </a:defRPr>
            </a:lvl1pPr>
          </a:lstStyle>
          <a:p>
            <a:r>
              <a:rPr lang="en-US" dirty="0">
                <a:latin typeface="Arial" charset="0"/>
                <a:cs typeface="Arial" charset="0"/>
              </a:rPr>
              <a:t>Presentation</a:t>
            </a:r>
            <a:r>
              <a:rPr lang="de-DE" dirty="0">
                <a:latin typeface="Arial" charset="0"/>
                <a:cs typeface="Arial" charset="0"/>
              </a:rPr>
              <a:t> Title / Date</a:t>
            </a:r>
          </a:p>
        </p:txBody>
      </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8900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noProof="0" dirty="0"/>
              <a:t>Presentation</a:t>
            </a:r>
            <a:r>
              <a:rPr lang="de-DE" dirty="0"/>
              <a:t> Title / Date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1122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95742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9" name="Content Placeholder 2"/>
          <p:cNvSpPr>
            <a:spLocks noGrp="1"/>
          </p:cNvSpPr>
          <p:nvPr>
            <p:ph idx="14"/>
          </p:nvPr>
        </p:nvSpPr>
        <p:spPr>
          <a:xfrm>
            <a:off x="4568793"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443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6019152"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3126701"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9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45637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2412942"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729056"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852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Tree>
    <p:extLst>
      <p:ext uri="{BB962C8B-B14F-4D97-AF65-F5344CB8AC3E}">
        <p14:creationId xmlns:p14="http://schemas.microsoft.com/office/powerpoint/2010/main" val="65867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6376911"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0252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79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965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5"/>
          <p:cNvSpPr>
            <a:spLocks noGrp="1"/>
          </p:cNvSpPr>
          <p:nvPr>
            <p:ph type="body" sz="quarter" idx="21"/>
          </p:nvPr>
        </p:nvSpPr>
        <p:spPr>
          <a:xfrm>
            <a:off x="4572000"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5"/>
          <p:cNvSpPr>
            <a:spLocks noGrp="1"/>
          </p:cNvSpPr>
          <p:nvPr>
            <p:ph type="body" sz="quarter" idx="22"/>
          </p:nvPr>
        </p:nvSpPr>
        <p:spPr>
          <a:xfrm>
            <a:off x="6739128"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25"/>
          <p:cNvSpPr>
            <a:spLocks noGrp="1"/>
          </p:cNvSpPr>
          <p:nvPr>
            <p:ph type="body" sz="quarter" idx="24"/>
          </p:nvPr>
        </p:nvSpPr>
        <p:spPr>
          <a:xfrm>
            <a:off x="2414016"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25"/>
          <p:cNvSpPr>
            <a:spLocks noGrp="1"/>
          </p:cNvSpPr>
          <p:nvPr>
            <p:ph type="body" sz="quarter" idx="25"/>
          </p:nvPr>
        </p:nvSpPr>
        <p:spPr>
          <a:xfrm>
            <a:off x="4572000"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Text Placeholder 25"/>
          <p:cNvSpPr>
            <a:spLocks noGrp="1"/>
          </p:cNvSpPr>
          <p:nvPr>
            <p:ph type="body" sz="quarter" idx="26"/>
          </p:nvPr>
        </p:nvSpPr>
        <p:spPr>
          <a:xfrm>
            <a:off x="6739128"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782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71786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3129776" y="173736"/>
            <a:ext cx="5659806"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88416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576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90653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8017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283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85073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0"/>
            <a:ext cx="4572000" cy="4718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33362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88996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a:t>Click to edit Master title style</a:t>
            </a:r>
            <a:endParaRPr lang="en-US" dirty="0"/>
          </a:p>
        </p:txBody>
      </p:sp>
    </p:spTree>
    <p:extLst>
      <p:ext uri="{BB962C8B-B14F-4D97-AF65-F5344CB8AC3E}">
        <p14:creationId xmlns:p14="http://schemas.microsoft.com/office/powerpoint/2010/main" val="255741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a:t>Click to edit Master title style</a:t>
            </a:r>
            <a:endParaRPr lang="en-US" dirty="0"/>
          </a:p>
        </p:txBody>
      </p:sp>
    </p:spTree>
    <p:extLst>
      <p:ext uri="{BB962C8B-B14F-4D97-AF65-F5344CB8AC3E}">
        <p14:creationId xmlns:p14="http://schemas.microsoft.com/office/powerpoint/2010/main" val="209968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523957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18286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686025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01B4A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01B4A1"/>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818749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49827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ivi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4212792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851925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7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8351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2918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71613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06752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3104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04343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9202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582663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46644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79140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61581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3323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33493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7441639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891107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7456912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1189483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0326557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936427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2256180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281245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3139922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2933986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440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35844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3040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1888539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556512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2273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0359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1187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869677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058992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1101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743277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97797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67676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8008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050326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644305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3333622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789824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310567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1288792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891036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2601974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3288684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723061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95892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45693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4987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9047527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5640568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7566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92225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a:t>
            </a:r>
            <a:r>
              <a:rPr lang="en-US" dirty="0" err="1"/>
              <a:t>leel</a:t>
            </a:r>
            <a:endParaRPr lang="en-US" dirty="0"/>
          </a:p>
          <a:p>
            <a:pPr lvl="3"/>
            <a:r>
              <a:rPr lang="en-US" dirty="0"/>
              <a:t>Fourth level</a:t>
            </a:r>
          </a:p>
          <a:p>
            <a:pPr lvl="4"/>
            <a:r>
              <a:rPr lang="en-US" dirty="0"/>
              <a:t>Fifth level</a:t>
            </a:r>
          </a:p>
        </p:txBody>
      </p:sp>
    </p:spTree>
    <p:extLst>
      <p:ext uri="{BB962C8B-B14F-4D97-AF65-F5344CB8AC3E}">
        <p14:creationId xmlns:p14="http://schemas.microsoft.com/office/powerpoint/2010/main" val="7688102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907584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54368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4574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8331117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51299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0516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513185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298010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243667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2942346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7871726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6161726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60933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2.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image" Target="../media/image1.png"/><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theme" Target="../theme/theme3.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theme" Target="../theme/theme4.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p:cNvSpPr>
            <a:spLocks noGrp="1"/>
          </p:cNvSpPr>
          <p:nvPr>
            <p:ph type="ftr" sz="quarter" idx="3"/>
          </p:nvPr>
        </p:nvSpPr>
        <p:spPr>
          <a:xfrm>
            <a:off x="603504" y="4718304"/>
            <a:ext cx="2895600"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r>
              <a:rPr lang="en-US" dirty="0"/>
              <a:t>Presentation Title / Date</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95807483"/>
      </p:ext>
    </p:extLst>
  </p:cSld>
  <p:clrMap bg1="lt1" tx1="dk1" bg2="lt2" tx2="dk2" accent1="accent1" accent2="accent2" accent3="accent3" accent4="accent4" accent5="accent5" accent6="accent6" hlink="hlink" folHlink="folHlink"/>
  <p:sldLayoutIdLst>
    <p:sldLayoutId id="2147483764" r:id="rId1"/>
    <p:sldLayoutId id="2147483857" r:id="rId2"/>
    <p:sldLayoutId id="2147483766" r:id="rId3"/>
    <p:sldLayoutId id="2147483784" r:id="rId4"/>
    <p:sldLayoutId id="2147483783" r:id="rId5"/>
    <p:sldLayoutId id="2147483785" r:id="rId6"/>
    <p:sldLayoutId id="2147483854" r:id="rId7"/>
    <p:sldLayoutId id="2147483765" r:id="rId8"/>
    <p:sldLayoutId id="2147483768" r:id="rId9"/>
    <p:sldLayoutId id="2147483789" r:id="rId10"/>
    <p:sldLayoutId id="2147483767" r:id="rId11"/>
    <p:sldLayoutId id="2147483855" r:id="rId12"/>
    <p:sldLayoutId id="2147483853" r:id="rId13"/>
    <p:sldLayoutId id="2147483782" r:id="rId14"/>
    <p:sldLayoutId id="2147483856" r:id="rId15"/>
    <p:sldLayoutId id="2147483787" r:id="rId16"/>
    <p:sldLayoutId id="2147483788" r:id="rId17"/>
    <p:sldLayoutId id="2147483786" r:id="rId18"/>
    <p:sldLayoutId id="2147484006" r:id="rId19"/>
    <p:sldLayoutId id="2147483769" r:id="rId20"/>
    <p:sldLayoutId id="2147483858" r:id="rId21"/>
    <p:sldLayoutId id="2147483770" r:id="rId22"/>
    <p:sldLayoutId id="2147483771" r:id="rId23"/>
    <p:sldLayoutId id="2147483773" r:id="rId24"/>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bg1"/>
                </a:solidFill>
                <a:latin typeface="Arial" charset="0"/>
                <a:cs typeface="Arial" charset="0"/>
              </a:defRPr>
            </a:lvl1pPr>
          </a:lstStyle>
          <a:p>
            <a:fld id="{E4DBDE34-E9B5-E04F-B662-69720E4BCB53}" type="slidenum">
              <a:rPr lang="en-US" smtClean="0"/>
              <a:pPr/>
              <a:t>‹#›</a:t>
            </a:fld>
            <a:endParaRPr lang="en-US" dirty="0"/>
          </a:p>
        </p:txBody>
      </p:sp>
      <p:pic>
        <p:nvPicPr>
          <p:cNvPr id="8" name="Picture 7" descr="WatsonTalentandIBMKenexa_black.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6037590" y="4681279"/>
            <a:ext cx="3106410" cy="375701"/>
          </a:xfrm>
          <a:prstGeom prst="rect">
            <a:avLst/>
          </a:prstGeom>
        </p:spPr>
      </p:pic>
    </p:spTree>
    <p:extLst>
      <p:ext uri="{BB962C8B-B14F-4D97-AF65-F5344CB8AC3E}">
        <p14:creationId xmlns:p14="http://schemas.microsoft.com/office/powerpoint/2010/main" val="3034881242"/>
      </p:ext>
    </p:extLst>
  </p:cSld>
  <p:clrMap bg1="lt1" tx1="dk1" bg2="lt2" tx2="dk2" accent1="accent1" accent2="accent2" accent3="accent3" accent4="accent4" accent5="accent5" accent6="accent6" hlink="hlink" folHlink="folHlink"/>
  <p:sldLayoutIdLst>
    <p:sldLayoutId id="2147483935" r:id="rId1"/>
    <p:sldLayoutId id="2147484011" r:id="rId2"/>
    <p:sldLayoutId id="2147484012"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4007" r:id="rId21"/>
    <p:sldLayoutId id="2147483953" r:id="rId22"/>
    <p:sldLayoutId id="2147483954" r:id="rId23"/>
    <p:sldLayoutId id="2147483955" r:id="rId24"/>
    <p:sldLayoutId id="2147483956" r:id="rId25"/>
    <p:sldLayoutId id="2147483957" r:id="rId26"/>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47059782"/>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8" r:id="rId19"/>
    <p:sldLayoutId id="2147484001" r:id="rId20"/>
    <p:sldLayoutId id="2147484002" r:id="rId21"/>
    <p:sldLayoutId id="2147484003" r:id="rId22"/>
    <p:sldLayoutId id="2147484004" r:id="rId23"/>
    <p:sldLayoutId id="2147484005" r:id="rId24"/>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4105299585"/>
      </p:ext>
    </p:extLst>
  </p:cSld>
  <p:clrMap bg1="lt1" tx1="dk1" bg2="lt2" tx2="dk2" accent1="accent1" accent2="accent2" accent3="accent3" accent4="accent4" accent5="accent5" accent6="accent6" hlink="hlink" folHlink="folHlink"/>
  <p:sldLayoutIdLst>
    <p:sldLayoutId id="2147483959" r:id="rId1"/>
    <p:sldLayoutId id="2147484010"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 id="2147483976" r:id="rId19"/>
    <p:sldLayoutId id="2147484009" r:id="rId20"/>
    <p:sldLayoutId id="2147483977" r:id="rId21"/>
    <p:sldLayoutId id="2147483978" r:id="rId22"/>
    <p:sldLayoutId id="2147483979" r:id="rId23"/>
    <p:sldLayoutId id="2147483980" r:id="rId24"/>
    <p:sldLayoutId id="2147483981" r:id="rId25"/>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359124" y="358112"/>
            <a:ext cx="4297680" cy="1084856"/>
          </a:xfrm>
        </p:spPr>
        <p:txBody>
          <a:bodyPr/>
          <a:lstStyle/>
          <a:p>
            <a:pPr algn="r"/>
            <a:r>
              <a:rPr lang="en-US" dirty="0"/>
              <a:t>IBM Kenexa BrassRing on Cloud</a:t>
            </a:r>
            <a:br>
              <a:rPr lang="en-US" dirty="0"/>
            </a:br>
            <a:r>
              <a:rPr lang="en-US" dirty="0"/>
              <a:t>Responsive Apply: Overview</a:t>
            </a:r>
          </a:p>
        </p:txBody>
      </p:sp>
      <p:sp>
        <p:nvSpPr>
          <p:cNvPr id="5" name="Subtitle 4"/>
          <p:cNvSpPr>
            <a:spLocks noGrp="1"/>
          </p:cNvSpPr>
          <p:nvPr>
            <p:ph type="subTitle" idx="4294967295"/>
          </p:nvPr>
        </p:nvSpPr>
        <p:spPr>
          <a:xfrm>
            <a:off x="5821529" y="1442968"/>
            <a:ext cx="2835275" cy="1600200"/>
          </a:xfrm>
        </p:spPr>
        <p:txBody>
          <a:bodyPr/>
          <a:lstStyle/>
          <a:p>
            <a:pPr algn="r">
              <a:spcBef>
                <a:spcPts val="0"/>
              </a:spcBef>
            </a:pPr>
            <a:r>
              <a:rPr lang="en-US" dirty="0"/>
              <a:t>April 2017</a:t>
            </a:r>
          </a:p>
        </p:txBody>
      </p:sp>
      <p:pic>
        <p:nvPicPr>
          <p:cNvPr id="2" name="Picture 1" descr="IBM_8bar_whit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123" y="4722412"/>
            <a:ext cx="514069" cy="190221"/>
          </a:xfrm>
          <a:prstGeom prst="rect">
            <a:avLst/>
          </a:prstGeom>
        </p:spPr>
      </p:pic>
    </p:spTree>
    <p:extLst>
      <p:ext uri="{BB962C8B-B14F-4D97-AF65-F5344CB8AC3E}">
        <p14:creationId xmlns:p14="http://schemas.microsoft.com/office/powerpoint/2010/main" val="2224373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What is Responsive Design</a:t>
            </a:r>
          </a:p>
          <a:p>
            <a:pPr marL="285750" indent="-285750">
              <a:spcBef>
                <a:spcPts val="0"/>
              </a:spcBef>
              <a:buFont typeface="Arial" panose="020B0604020202020204" pitchFamily="34" charset="0"/>
              <a:buChar char="•"/>
            </a:pPr>
            <a:r>
              <a:rPr lang="en-US" sz="1800" dirty="0"/>
              <a:t>Why implement Responsive Apply</a:t>
            </a:r>
          </a:p>
          <a:p>
            <a:pPr marL="285750" indent="-285750">
              <a:spcBef>
                <a:spcPts val="0"/>
              </a:spcBef>
              <a:buFont typeface="Arial" panose="020B0604020202020204" pitchFamily="34" charset="0"/>
              <a:buChar char="•"/>
            </a:pPr>
            <a:r>
              <a:rPr lang="en-US" sz="1800" dirty="0"/>
              <a:t>Key Features</a:t>
            </a:r>
          </a:p>
          <a:p>
            <a:pPr marL="285750" indent="-285750">
              <a:spcBef>
                <a:spcPts val="0"/>
              </a:spcBef>
              <a:buFont typeface="Arial" panose="020B0604020202020204" pitchFamily="34" charset="0"/>
              <a:buChar char="•"/>
            </a:pPr>
            <a:r>
              <a:rPr lang="en-US" sz="1800" dirty="0"/>
              <a:t>Estimate Project Timeline</a:t>
            </a:r>
          </a:p>
          <a:p>
            <a:pPr marL="285750" indent="-285750">
              <a:spcBef>
                <a:spcPts val="0"/>
              </a:spcBef>
              <a:buFont typeface="Arial" panose="020B0604020202020204" pitchFamily="34" charset="0"/>
              <a:buChar char="•"/>
            </a:pPr>
            <a:r>
              <a:rPr lang="en-US" sz="1800" dirty="0"/>
              <a:t>Preparation</a:t>
            </a:r>
          </a:p>
          <a:p>
            <a:pPr marL="285750" indent="-285750">
              <a:spcBef>
                <a:spcPts val="0"/>
              </a:spcBef>
              <a:buFont typeface="Arial" panose="020B0604020202020204" pitchFamily="34" charset="0"/>
              <a:buChar char="•"/>
            </a:pPr>
            <a:r>
              <a:rPr lang="en-US" sz="1800" dirty="0"/>
              <a:t>Roles and Responsibilities</a:t>
            </a:r>
          </a:p>
          <a:p>
            <a:pPr marL="285750" indent="-285750">
              <a:spcBef>
                <a:spcPts val="0"/>
              </a:spcBef>
              <a:buFont typeface="Arial" panose="020B0604020202020204" pitchFamily="34" charset="0"/>
              <a:buChar char="•"/>
            </a:pPr>
            <a:r>
              <a:rPr lang="en-US" sz="1800" dirty="0"/>
              <a:t>Steps to Implement </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2</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Agenda</a:t>
            </a:r>
          </a:p>
        </p:txBody>
      </p:sp>
    </p:spTree>
    <p:extLst>
      <p:ext uri="{BB962C8B-B14F-4D97-AF65-F5344CB8AC3E}">
        <p14:creationId xmlns:p14="http://schemas.microsoft.com/office/powerpoint/2010/main" val="165049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r>
              <a:rPr lang="en-US" sz="1800" dirty="0"/>
              <a:t>Responsive design means that the functionality is the same on any device, there are no missing or reduced features between the desktop and mobile experiences.</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3</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What is Responsive Design?</a:t>
            </a: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8857" y="1512173"/>
            <a:ext cx="5696336" cy="303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309" y="1381081"/>
            <a:ext cx="1829843" cy="362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3517" y="1907451"/>
            <a:ext cx="1443483" cy="2606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p:cNvCxnSpPr>
            <a:cxnSpLocks/>
          </p:cNvCxnSpPr>
          <p:nvPr/>
        </p:nvCxnSpPr>
        <p:spPr>
          <a:xfrm flipH="1">
            <a:off x="2286001" y="1871809"/>
            <a:ext cx="1066799" cy="5804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Straight Arrow Connector 9"/>
          <p:cNvCxnSpPr>
            <a:cxnSpLocks/>
          </p:cNvCxnSpPr>
          <p:nvPr/>
        </p:nvCxnSpPr>
        <p:spPr>
          <a:xfrm flipH="1">
            <a:off x="2351917" y="2975782"/>
            <a:ext cx="1074044" cy="5565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a:cxnSpLocks/>
          </p:cNvCxnSpPr>
          <p:nvPr/>
        </p:nvCxnSpPr>
        <p:spPr>
          <a:xfrm flipH="1">
            <a:off x="2351916" y="3187773"/>
            <a:ext cx="5746066" cy="7761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Rounded Rectangle 11"/>
          <p:cNvSpPr/>
          <p:nvPr/>
        </p:nvSpPr>
        <p:spPr>
          <a:xfrm>
            <a:off x="1240604" y="2217965"/>
            <a:ext cx="1249243" cy="502954"/>
          </a:xfrm>
          <a:prstGeom prst="roundRect">
            <a:avLst/>
          </a:prstGeom>
          <a:noFill/>
          <a:ln w="28575">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7200"/>
          </a:p>
        </p:txBody>
      </p:sp>
      <p:sp>
        <p:nvSpPr>
          <p:cNvPr id="14" name="Rounded Rectangle 12"/>
          <p:cNvSpPr/>
          <p:nvPr/>
        </p:nvSpPr>
        <p:spPr>
          <a:xfrm>
            <a:off x="1249233" y="2831604"/>
            <a:ext cx="1327712" cy="875332"/>
          </a:xfrm>
          <a:prstGeom prst="roundRect">
            <a:avLst/>
          </a:prstGeom>
          <a:noFill/>
          <a:ln w="28575">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7200"/>
          </a:p>
        </p:txBody>
      </p:sp>
      <p:sp>
        <p:nvSpPr>
          <p:cNvPr id="15" name="Rounded Rectangle 13"/>
          <p:cNvSpPr/>
          <p:nvPr/>
        </p:nvSpPr>
        <p:spPr>
          <a:xfrm>
            <a:off x="1260036" y="3817621"/>
            <a:ext cx="1229812" cy="411392"/>
          </a:xfrm>
          <a:prstGeom prst="roundRect">
            <a:avLst/>
          </a:prstGeom>
          <a:noFill/>
          <a:ln w="28575">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7200"/>
          </a:p>
        </p:txBody>
      </p:sp>
    </p:spTree>
    <p:extLst>
      <p:ext uri="{BB962C8B-B14F-4D97-AF65-F5344CB8AC3E}">
        <p14:creationId xmlns:p14="http://schemas.microsoft.com/office/powerpoint/2010/main" val="34674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r>
              <a:rPr lang="en-US" sz="1800" dirty="0"/>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4</a:t>
            </a:fld>
            <a:endParaRPr lang="en-US" noProof="0"/>
          </a:p>
        </p:txBody>
      </p:sp>
      <p:sp>
        <p:nvSpPr>
          <p:cNvPr id="5" name="Title 4"/>
          <p:cNvSpPr>
            <a:spLocks noGrp="1"/>
          </p:cNvSpPr>
          <p:nvPr>
            <p:ph type="title"/>
          </p:nvPr>
        </p:nvSpPr>
        <p:spPr>
          <a:xfrm>
            <a:off x="228600" y="173736"/>
            <a:ext cx="5444836" cy="463573"/>
          </a:xfrm>
        </p:spPr>
        <p:txBody>
          <a:bodyPr/>
          <a:lstStyle/>
          <a:p>
            <a:r>
              <a:rPr lang="en-US" dirty="0">
                <a:solidFill>
                  <a:schemeClr val="accent1">
                    <a:lumMod val="50000"/>
                  </a:schemeClr>
                </a:solidFill>
              </a:rPr>
              <a:t>Why would you implement Responsive Apply?</a:t>
            </a:r>
          </a:p>
        </p:txBody>
      </p:sp>
    </p:spTree>
    <p:extLst>
      <p:ext uri="{BB962C8B-B14F-4D97-AF65-F5344CB8AC3E}">
        <p14:creationId xmlns:p14="http://schemas.microsoft.com/office/powerpoint/2010/main" val="80406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noProof="0" smtClean="0"/>
              <a:t>5</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Key Features</a:t>
            </a:r>
          </a:p>
        </p:txBody>
      </p:sp>
      <p:pic>
        <p:nvPicPr>
          <p:cNvPr id="6" name="pasted-im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8502" y="1285268"/>
            <a:ext cx="3799600" cy="211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9" name="Rectangle 5"/>
          <p:cNvSpPr>
            <a:spLocks noChangeArrowheads="1"/>
          </p:cNvSpPr>
          <p:nvPr/>
        </p:nvSpPr>
        <p:spPr bwMode="auto">
          <a:xfrm>
            <a:off x="1824090" y="651154"/>
            <a:ext cx="31705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FFC000"/>
                </a:solidFill>
              </a:rPr>
              <a:t>Completion of full application on any device: smartphones, tablets, desktops, etc. </a:t>
            </a:r>
          </a:p>
        </p:txBody>
      </p:sp>
      <p:sp>
        <p:nvSpPr>
          <p:cNvPr id="14" name="Rectangle 10"/>
          <p:cNvSpPr>
            <a:spLocks noChangeArrowheads="1"/>
          </p:cNvSpPr>
          <p:nvPr/>
        </p:nvSpPr>
        <p:spPr bwMode="auto">
          <a:xfrm>
            <a:off x="1063044" y="3757607"/>
            <a:ext cx="28647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50"/>
                </a:solidFill>
              </a:rPr>
              <a:t>Use previous answers from a previous application to reduce re-entering the </a:t>
            </a:r>
          </a:p>
          <a:p>
            <a:pPr latinLnBrk="1"/>
            <a:r>
              <a:rPr lang="en-US" altLang="en-US" sz="1200" dirty="0">
                <a:solidFill>
                  <a:srgbClr val="00B050"/>
                </a:solidFill>
              </a:rPr>
              <a:t>same data</a:t>
            </a:r>
          </a:p>
        </p:txBody>
      </p:sp>
      <p:sp>
        <p:nvSpPr>
          <p:cNvPr id="15" name="Rectangle 11"/>
          <p:cNvSpPr>
            <a:spLocks noChangeArrowheads="1"/>
          </p:cNvSpPr>
          <p:nvPr/>
        </p:nvSpPr>
        <p:spPr bwMode="auto">
          <a:xfrm>
            <a:off x="6381933" y="3440554"/>
            <a:ext cx="22910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50"/>
                </a:solidFill>
              </a:rPr>
              <a:t>CSS capabilities to brand and </a:t>
            </a:r>
          </a:p>
          <a:p>
            <a:pPr latinLnBrk="1"/>
            <a:r>
              <a:rPr lang="en-US" altLang="en-US" sz="1200" dirty="0">
                <a:solidFill>
                  <a:srgbClr val="00B050"/>
                </a:solidFill>
              </a:rPr>
              <a:t>customize the site</a:t>
            </a:r>
          </a:p>
        </p:txBody>
      </p:sp>
      <p:sp>
        <p:nvSpPr>
          <p:cNvPr id="16" name="Rectangle 12"/>
          <p:cNvSpPr>
            <a:spLocks noChangeArrowheads="1"/>
          </p:cNvSpPr>
          <p:nvPr/>
        </p:nvSpPr>
        <p:spPr bwMode="auto">
          <a:xfrm>
            <a:off x="6599603" y="2647982"/>
            <a:ext cx="18406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FFC000"/>
                </a:solidFill>
              </a:rPr>
              <a:t>Collapsible in-line text</a:t>
            </a:r>
          </a:p>
        </p:txBody>
      </p:sp>
      <p:sp>
        <p:nvSpPr>
          <p:cNvPr id="17" name="Rectangle 13"/>
          <p:cNvSpPr>
            <a:spLocks noChangeArrowheads="1"/>
          </p:cNvSpPr>
          <p:nvPr/>
        </p:nvSpPr>
        <p:spPr bwMode="auto">
          <a:xfrm>
            <a:off x="6599603" y="1851937"/>
            <a:ext cx="2198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70C0"/>
                </a:solidFill>
              </a:rPr>
              <a:t>Question branching </a:t>
            </a:r>
          </a:p>
          <a:p>
            <a:pPr latinLnBrk="1"/>
            <a:r>
              <a:rPr lang="en-US" altLang="en-US" sz="1200" dirty="0">
                <a:solidFill>
                  <a:srgbClr val="0070C0"/>
                </a:solidFill>
              </a:rPr>
              <a:t>within the same page</a:t>
            </a:r>
          </a:p>
        </p:txBody>
      </p:sp>
      <p:sp>
        <p:nvSpPr>
          <p:cNvPr id="18" name="Rectangle 14"/>
          <p:cNvSpPr>
            <a:spLocks noChangeArrowheads="1"/>
          </p:cNvSpPr>
          <p:nvPr/>
        </p:nvSpPr>
        <p:spPr bwMode="auto">
          <a:xfrm>
            <a:off x="6707102" y="999177"/>
            <a:ext cx="22221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F0"/>
                </a:solidFill>
              </a:rPr>
              <a:t>Use cloud accounts or device </a:t>
            </a:r>
          </a:p>
          <a:p>
            <a:pPr latinLnBrk="1"/>
            <a:r>
              <a:rPr lang="en-US" altLang="en-US" sz="1200" dirty="0">
                <a:solidFill>
                  <a:srgbClr val="00B0F0"/>
                </a:solidFill>
              </a:rPr>
              <a:t>browsing to upload resume </a:t>
            </a:r>
          </a:p>
          <a:p>
            <a:pPr latinLnBrk="1"/>
            <a:r>
              <a:rPr lang="en-US" altLang="en-US" sz="1200" dirty="0">
                <a:solidFill>
                  <a:srgbClr val="00B0F0"/>
                </a:solidFill>
              </a:rPr>
              <a:t>&amp; cover letter</a:t>
            </a:r>
          </a:p>
        </p:txBody>
      </p:sp>
      <p:sp>
        <p:nvSpPr>
          <p:cNvPr id="19" name="Rectangle 15"/>
          <p:cNvSpPr>
            <a:spLocks noChangeArrowheads="1"/>
          </p:cNvSpPr>
          <p:nvPr/>
        </p:nvSpPr>
        <p:spPr bwMode="auto">
          <a:xfrm>
            <a:off x="5285874" y="608513"/>
            <a:ext cx="26424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50"/>
                </a:solidFill>
              </a:rPr>
              <a:t>Use social media accounts to create or upload profiles</a:t>
            </a:r>
          </a:p>
        </p:txBody>
      </p:sp>
      <p:sp>
        <p:nvSpPr>
          <p:cNvPr id="21" name="Rectangle 6"/>
          <p:cNvSpPr>
            <a:spLocks noChangeArrowheads="1"/>
          </p:cNvSpPr>
          <p:nvPr/>
        </p:nvSpPr>
        <p:spPr bwMode="auto">
          <a:xfrm>
            <a:off x="380438" y="1250786"/>
            <a:ext cx="20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50"/>
                </a:solidFill>
              </a:rPr>
              <a:t>Estimated time to complete </a:t>
            </a:r>
          </a:p>
          <a:p>
            <a:pPr latinLnBrk="1"/>
            <a:r>
              <a:rPr lang="en-US" altLang="en-US" sz="1200" dirty="0">
                <a:solidFill>
                  <a:srgbClr val="00B050"/>
                </a:solidFill>
              </a:rPr>
              <a:t>the application</a:t>
            </a:r>
          </a:p>
        </p:txBody>
      </p:sp>
      <p:sp>
        <p:nvSpPr>
          <p:cNvPr id="22" name="Rectangle 7"/>
          <p:cNvSpPr>
            <a:spLocks noChangeArrowheads="1"/>
          </p:cNvSpPr>
          <p:nvPr/>
        </p:nvSpPr>
        <p:spPr bwMode="auto">
          <a:xfrm>
            <a:off x="774820" y="1902585"/>
            <a:ext cx="1414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F0"/>
                </a:solidFill>
              </a:rPr>
              <a:t>Progress bar</a:t>
            </a:r>
          </a:p>
        </p:txBody>
      </p:sp>
      <p:sp>
        <p:nvSpPr>
          <p:cNvPr id="23" name="Rectangle 8"/>
          <p:cNvSpPr>
            <a:spLocks noChangeArrowheads="1"/>
          </p:cNvSpPr>
          <p:nvPr/>
        </p:nvSpPr>
        <p:spPr bwMode="auto">
          <a:xfrm>
            <a:off x="235135" y="2463317"/>
            <a:ext cx="23207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spcBef>
                <a:spcPts val="0"/>
              </a:spcBef>
            </a:pPr>
            <a:r>
              <a:rPr lang="en-US" altLang="en-US" sz="1200" dirty="0" err="1">
                <a:solidFill>
                  <a:srgbClr val="0070C0"/>
                </a:solidFill>
              </a:rPr>
              <a:t>Autosaves</a:t>
            </a:r>
            <a:r>
              <a:rPr lang="en-US" altLang="en-US" sz="1200" dirty="0">
                <a:solidFill>
                  <a:srgbClr val="0070C0"/>
                </a:solidFill>
              </a:rPr>
              <a:t> as you progress </a:t>
            </a:r>
          </a:p>
          <a:p>
            <a:pPr latinLnBrk="1">
              <a:spcBef>
                <a:spcPts val="0"/>
              </a:spcBef>
            </a:pPr>
            <a:r>
              <a:rPr lang="en-US" altLang="en-US" sz="1200" dirty="0">
                <a:solidFill>
                  <a:srgbClr val="0070C0"/>
                </a:solidFill>
              </a:rPr>
              <a:t>through the application via continue button</a:t>
            </a:r>
          </a:p>
        </p:txBody>
      </p:sp>
      <p:sp>
        <p:nvSpPr>
          <p:cNvPr id="24" name="Rectangle 9"/>
          <p:cNvSpPr>
            <a:spLocks noChangeArrowheads="1"/>
          </p:cNvSpPr>
          <p:nvPr/>
        </p:nvSpPr>
        <p:spPr bwMode="auto">
          <a:xfrm>
            <a:off x="629068" y="3302055"/>
            <a:ext cx="1720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FFC000"/>
                </a:solidFill>
              </a:rPr>
              <a:t>Global University list</a:t>
            </a:r>
          </a:p>
        </p:txBody>
      </p:sp>
      <p:sp>
        <p:nvSpPr>
          <p:cNvPr id="25" name="Rectangle 7"/>
          <p:cNvSpPr>
            <a:spLocks noChangeArrowheads="1"/>
          </p:cNvSpPr>
          <p:nvPr/>
        </p:nvSpPr>
        <p:spPr bwMode="auto">
          <a:xfrm>
            <a:off x="4110266" y="3799824"/>
            <a:ext cx="215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atinLnBrk="1"/>
            <a:r>
              <a:rPr lang="en-US" altLang="en-US" sz="1200" dirty="0">
                <a:solidFill>
                  <a:srgbClr val="00B0F0"/>
                </a:solidFill>
              </a:rPr>
              <a:t>Responsive Candidate Zone</a:t>
            </a:r>
          </a:p>
        </p:txBody>
      </p:sp>
    </p:spTree>
    <p:extLst>
      <p:ext uri="{BB962C8B-B14F-4D97-AF65-F5344CB8AC3E}">
        <p14:creationId xmlns:p14="http://schemas.microsoft.com/office/powerpoint/2010/main" val="843188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86757" y="879764"/>
            <a:ext cx="3612814" cy="3241992"/>
          </a:xfrm>
        </p:spPr>
        <p:txBody>
          <a:bodyPr/>
          <a:lstStyle/>
          <a:p>
            <a:pPr>
              <a:spcBef>
                <a:spcPts val="0"/>
              </a:spcBef>
            </a:pPr>
            <a:r>
              <a:rPr lang="en-US" sz="1300" dirty="0"/>
              <a:t>Progress bar shows how far along you are in the application (calculated by # of  pages already completed / total # of pages).</a:t>
            </a:r>
          </a:p>
          <a:p>
            <a:pPr>
              <a:spcBef>
                <a:spcPts val="0"/>
              </a:spcBef>
            </a:pPr>
            <a:endParaRPr lang="en-US" sz="1300" dirty="0"/>
          </a:p>
          <a:p>
            <a:pPr>
              <a:spcBef>
                <a:spcPts val="0"/>
              </a:spcBef>
            </a:pPr>
            <a:r>
              <a:rPr lang="en-US" sz="1300" dirty="0"/>
              <a:t>Estimate completion time: WB Admin can type in the estimated time, OR leave blank to have system calculate (much more accurate).</a:t>
            </a:r>
          </a:p>
          <a:p>
            <a:pPr>
              <a:spcBef>
                <a:spcPts val="0"/>
              </a:spcBef>
            </a:pPr>
            <a:endParaRPr lang="en-US" sz="1300" dirty="0"/>
          </a:p>
          <a:p>
            <a:pPr>
              <a:spcBef>
                <a:spcPts val="0"/>
              </a:spcBef>
            </a:pPr>
            <a:r>
              <a:rPr lang="en-US" sz="1300" dirty="0"/>
              <a:t>Every time the candidate presses ‘Save and finish later’ the progress and any work done on that page is saved automatically. Candidates can resume at a later time, on a different device if they choose. Candidates can review and edit their application before submittal.</a:t>
            </a:r>
          </a:p>
          <a:p>
            <a:pPr>
              <a:spcBef>
                <a:spcPts val="0"/>
              </a:spcBef>
            </a:pPr>
            <a:endParaRPr lang="en-US" sz="1300" dirty="0"/>
          </a:p>
          <a:p>
            <a:pPr>
              <a:spcBef>
                <a:spcPts val="0"/>
              </a:spcBef>
            </a:pPr>
            <a:r>
              <a:rPr lang="en-US" sz="1300" dirty="0"/>
              <a:t>Candidates can review and edit their application before submittal </a:t>
            </a:r>
          </a:p>
          <a:p>
            <a:pPr>
              <a:spcBef>
                <a:spcPts val="0"/>
              </a:spcBef>
            </a:pPr>
            <a:r>
              <a:rPr lang="en-US" sz="1300" dirty="0"/>
              <a:t> </a:t>
            </a:r>
          </a:p>
          <a:p>
            <a:pPr>
              <a:spcBef>
                <a:spcPts val="0"/>
              </a:spcBef>
            </a:pPr>
            <a:endParaRPr lang="en-US" sz="13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6</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Key Features</a:t>
            </a: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75451"/>
            <a:ext cx="2013470" cy="340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7332" y="879764"/>
            <a:ext cx="2295647" cy="3400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p:cNvCxnSpPr>
            <a:cxnSpLocks/>
          </p:cNvCxnSpPr>
          <p:nvPr/>
        </p:nvCxnSpPr>
        <p:spPr>
          <a:xfrm flipH="1">
            <a:off x="1780044" y="1046018"/>
            <a:ext cx="748411" cy="66413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0" name="Straight Arrow Connector 9"/>
          <p:cNvCxnSpPr>
            <a:cxnSpLocks/>
          </p:cNvCxnSpPr>
          <p:nvPr/>
        </p:nvCxnSpPr>
        <p:spPr>
          <a:xfrm flipH="1">
            <a:off x="1721743" y="1842655"/>
            <a:ext cx="806712" cy="46172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a:cxnSpLocks/>
          </p:cNvCxnSpPr>
          <p:nvPr/>
        </p:nvCxnSpPr>
        <p:spPr>
          <a:xfrm flipH="1">
            <a:off x="1838347" y="2642523"/>
            <a:ext cx="690108" cy="36768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a:cxnSpLocks/>
          </p:cNvCxnSpPr>
          <p:nvPr/>
        </p:nvCxnSpPr>
        <p:spPr>
          <a:xfrm flipV="1">
            <a:off x="6019800" y="2777836"/>
            <a:ext cx="595745" cy="107003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3883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noProof="0" smtClean="0"/>
              <a:t>7</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Estimate Project Timeline</a:t>
            </a:r>
          </a:p>
        </p:txBody>
      </p:sp>
      <p:graphicFrame>
        <p:nvGraphicFramePr>
          <p:cNvPr id="7" name="Table 6"/>
          <p:cNvGraphicFramePr>
            <a:graphicFrameLocks noGrp="1"/>
          </p:cNvGraphicFramePr>
          <p:nvPr>
            <p:extLst>
              <p:ext uri="{D42A27DB-BD31-4B8C-83A1-F6EECF244321}">
                <p14:modId xmlns:p14="http://schemas.microsoft.com/office/powerpoint/2010/main" val="1164039244"/>
              </p:ext>
            </p:extLst>
          </p:nvPr>
        </p:nvGraphicFramePr>
        <p:xfrm>
          <a:off x="335344" y="916520"/>
          <a:ext cx="8490386" cy="2697339"/>
        </p:xfrm>
        <a:graphic>
          <a:graphicData uri="http://schemas.openxmlformats.org/drawingml/2006/table">
            <a:tbl>
              <a:tblPr firstRow="1" bandRow="1">
                <a:tableStyleId>{5C22544A-7EE6-4342-B048-85BDC9FD1C3A}</a:tableStyleId>
              </a:tblPr>
              <a:tblGrid>
                <a:gridCol w="4245193">
                  <a:extLst>
                    <a:ext uri="{9D8B030D-6E8A-4147-A177-3AD203B41FA5}">
                      <a16:colId xmlns:a16="http://schemas.microsoft.com/office/drawing/2014/main" val="4043729100"/>
                    </a:ext>
                  </a:extLst>
                </a:gridCol>
                <a:gridCol w="4245193">
                  <a:extLst>
                    <a:ext uri="{9D8B030D-6E8A-4147-A177-3AD203B41FA5}">
                      <a16:colId xmlns:a16="http://schemas.microsoft.com/office/drawing/2014/main" val="1984582761"/>
                    </a:ext>
                  </a:extLst>
                </a:gridCol>
              </a:tblGrid>
              <a:tr h="326646">
                <a:tc>
                  <a:txBody>
                    <a:bodyPr/>
                    <a:lstStyle/>
                    <a:p>
                      <a:r>
                        <a:rPr lang="en-US" sz="1600" dirty="0"/>
                        <a:t>Milestone</a:t>
                      </a:r>
                    </a:p>
                  </a:txBody>
                  <a:tcPr marL="182880" marR="182880" marT="91426" marB="91426"/>
                </a:tc>
                <a:tc>
                  <a:txBody>
                    <a:bodyPr/>
                    <a:lstStyle/>
                    <a:p>
                      <a:r>
                        <a:rPr lang="en-US" sz="1600" dirty="0"/>
                        <a:t>Week</a:t>
                      </a:r>
                    </a:p>
                  </a:txBody>
                  <a:tcPr marL="182880" marR="182880" marT="91426" marB="91426"/>
                </a:tc>
                <a:extLst>
                  <a:ext uri="{0D108BD9-81ED-4DB2-BD59-A6C34878D82A}">
                    <a16:rowId xmlns:a16="http://schemas.microsoft.com/office/drawing/2014/main" val="1632254585"/>
                  </a:ext>
                </a:extLst>
              </a:tr>
              <a:tr h="326646">
                <a:tc>
                  <a:txBody>
                    <a:bodyPr/>
                    <a:lstStyle/>
                    <a:p>
                      <a:r>
                        <a:rPr lang="en-US" sz="1600" dirty="0"/>
                        <a:t>Kick-off</a:t>
                      </a:r>
                      <a:r>
                        <a:rPr lang="en-US" sz="1600" baseline="0" dirty="0"/>
                        <a:t> &amp; Prep</a:t>
                      </a:r>
                      <a:endParaRPr lang="en-US" sz="1600" dirty="0"/>
                    </a:p>
                  </a:txBody>
                  <a:tcPr marL="182880" marR="182880" marT="91426" marB="91426"/>
                </a:tc>
                <a:tc>
                  <a:txBody>
                    <a:bodyPr/>
                    <a:lstStyle/>
                    <a:p>
                      <a:r>
                        <a:rPr lang="en-US" sz="1600" dirty="0"/>
                        <a:t>Week 1</a:t>
                      </a:r>
                    </a:p>
                  </a:txBody>
                  <a:tcPr marL="182880" marR="182880" marT="91426" marB="91426"/>
                </a:tc>
                <a:extLst>
                  <a:ext uri="{0D108BD9-81ED-4DB2-BD59-A6C34878D82A}">
                    <a16:rowId xmlns:a16="http://schemas.microsoft.com/office/drawing/2014/main" val="4030505009"/>
                  </a:ext>
                </a:extLst>
              </a:tr>
              <a:tr h="563879">
                <a:tc>
                  <a:txBody>
                    <a:bodyPr/>
                    <a:lstStyle/>
                    <a:p>
                      <a:r>
                        <a:rPr lang="en-US" sz="1600" dirty="0"/>
                        <a:t>Design/Branding Complete (1 week)</a:t>
                      </a:r>
                    </a:p>
                  </a:txBody>
                  <a:tcPr marL="182880" marR="182880" marT="91426" marB="91426"/>
                </a:tc>
                <a:tc>
                  <a:txBody>
                    <a:bodyPr/>
                    <a:lstStyle/>
                    <a:p>
                      <a:r>
                        <a:rPr lang="en-US" sz="1600" dirty="0"/>
                        <a:t>Weeks 1 - 2</a:t>
                      </a:r>
                    </a:p>
                  </a:txBody>
                  <a:tcPr marL="182880" marR="182880" marT="91426" marB="91426"/>
                </a:tc>
                <a:extLst>
                  <a:ext uri="{0D108BD9-81ED-4DB2-BD59-A6C34878D82A}">
                    <a16:rowId xmlns:a16="http://schemas.microsoft.com/office/drawing/2014/main" val="1290826447"/>
                  </a:ext>
                </a:extLst>
              </a:tr>
              <a:tr h="326646">
                <a:tc>
                  <a:txBody>
                    <a:bodyPr/>
                    <a:lstStyle/>
                    <a:p>
                      <a:r>
                        <a:rPr lang="en-US" sz="1600" dirty="0"/>
                        <a:t>Configuration (2 weeks)</a:t>
                      </a:r>
                    </a:p>
                  </a:txBody>
                  <a:tcPr marL="182880" marR="182880" marT="91426" marB="91426"/>
                </a:tc>
                <a:tc>
                  <a:txBody>
                    <a:bodyPr/>
                    <a:lstStyle/>
                    <a:p>
                      <a:r>
                        <a:rPr lang="en-US" sz="1600" dirty="0"/>
                        <a:t>Weeks 2 -</a:t>
                      </a:r>
                      <a:r>
                        <a:rPr lang="en-US" sz="1600" baseline="0" dirty="0"/>
                        <a:t> 4</a:t>
                      </a:r>
                      <a:endParaRPr lang="en-US" sz="1600" dirty="0"/>
                    </a:p>
                  </a:txBody>
                  <a:tcPr marL="182880" marR="182880" marT="91426" marB="91426"/>
                </a:tc>
                <a:extLst>
                  <a:ext uri="{0D108BD9-81ED-4DB2-BD59-A6C34878D82A}">
                    <a16:rowId xmlns:a16="http://schemas.microsoft.com/office/drawing/2014/main" val="2025183631"/>
                  </a:ext>
                </a:extLst>
              </a:tr>
              <a:tr h="326646">
                <a:tc>
                  <a:txBody>
                    <a:bodyPr/>
                    <a:lstStyle/>
                    <a:p>
                      <a:r>
                        <a:rPr lang="en-US" sz="1600" dirty="0"/>
                        <a:t>UAT (1 week)</a:t>
                      </a:r>
                    </a:p>
                  </a:txBody>
                  <a:tcPr marL="182880" marR="182880" marT="91426" marB="91426"/>
                </a:tc>
                <a:tc>
                  <a:txBody>
                    <a:bodyPr/>
                    <a:lstStyle/>
                    <a:p>
                      <a:r>
                        <a:rPr lang="en-US" sz="1600" dirty="0"/>
                        <a:t>Week</a:t>
                      </a:r>
                      <a:r>
                        <a:rPr lang="en-US" sz="1600" baseline="0" dirty="0"/>
                        <a:t> 5</a:t>
                      </a:r>
                      <a:endParaRPr lang="en-US" sz="1600" dirty="0"/>
                    </a:p>
                  </a:txBody>
                  <a:tcPr marL="182880" marR="182880" marT="91426" marB="91426"/>
                </a:tc>
                <a:extLst>
                  <a:ext uri="{0D108BD9-81ED-4DB2-BD59-A6C34878D82A}">
                    <a16:rowId xmlns:a16="http://schemas.microsoft.com/office/drawing/2014/main" val="4232813871"/>
                  </a:ext>
                </a:extLst>
              </a:tr>
              <a:tr h="326646">
                <a:tc>
                  <a:txBody>
                    <a:bodyPr/>
                    <a:lstStyle/>
                    <a:p>
                      <a:r>
                        <a:rPr lang="en-US" sz="1600" dirty="0"/>
                        <a:t>Go-live (2-day prep needed)</a:t>
                      </a:r>
                    </a:p>
                  </a:txBody>
                  <a:tcPr marL="182880" marR="182880" marT="91426" marB="91426"/>
                </a:tc>
                <a:tc>
                  <a:txBody>
                    <a:bodyPr/>
                    <a:lstStyle/>
                    <a:p>
                      <a:r>
                        <a:rPr lang="en-US" sz="1600" dirty="0"/>
                        <a:t>Week 6</a:t>
                      </a:r>
                    </a:p>
                  </a:txBody>
                  <a:tcPr marL="182880" marR="182880" marT="91426" marB="91426"/>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3975983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600" dirty="0"/>
              <a:t>Pull in additional teams/vendors that will be critical to completion of the project (listed on following slide)</a:t>
            </a:r>
          </a:p>
          <a:p>
            <a:pPr marL="285750" indent="-285750">
              <a:spcBef>
                <a:spcPts val="0"/>
              </a:spcBef>
              <a:buFont typeface="Arial" panose="020B0604020202020204" pitchFamily="34" charset="0"/>
              <a:buChar char="•"/>
            </a:pPr>
            <a:r>
              <a:rPr lang="en-US" sz="1600" dirty="0"/>
              <a:t>Do you currently utilize Gateway Questionnaires (GQs)?</a:t>
            </a:r>
          </a:p>
          <a:p>
            <a:pPr marL="458788" lvl="1" indent="-285750">
              <a:spcBef>
                <a:spcPts val="0"/>
              </a:spcBef>
              <a:buFont typeface="Courier New" panose="02070309020205020404" pitchFamily="49" charset="0"/>
              <a:buChar char="o"/>
            </a:pPr>
            <a:r>
              <a:rPr lang="en-US" sz="1600" dirty="0"/>
              <a:t>If yes: Your Gateway Questionnaire format will change slightly. Review how many GQs you will need to update, and take this time to simplify and streamline your process.</a:t>
            </a:r>
          </a:p>
          <a:p>
            <a:pPr marL="458788" lvl="1" indent="-285750">
              <a:spcBef>
                <a:spcPts val="0"/>
              </a:spcBef>
              <a:buFont typeface="Courier New" panose="02070309020205020404" pitchFamily="49" charset="0"/>
              <a:buChar char="o"/>
            </a:pPr>
            <a:r>
              <a:rPr lang="en-US" sz="1600" dirty="0"/>
              <a:t>If no: Request that the GQ functionality be enabled. This request can be made to your IBM representative.</a:t>
            </a:r>
          </a:p>
          <a:p>
            <a:pPr marL="285750" indent="-285750">
              <a:spcBef>
                <a:spcPts val="0"/>
              </a:spcBef>
              <a:buFont typeface="Arial" panose="020B0604020202020204" pitchFamily="34" charset="0"/>
              <a:buChar char="•"/>
            </a:pPr>
            <a:r>
              <a:rPr lang="en-US" sz="1600" dirty="0"/>
              <a:t>Review your site and the current Responsive Apply configuration options</a:t>
            </a:r>
          </a:p>
          <a:p>
            <a:pPr marL="285750" indent="-285750">
              <a:spcBef>
                <a:spcPts val="0"/>
              </a:spcBef>
              <a:buFont typeface="Arial" panose="020B0604020202020204" pitchFamily="34" charset="0"/>
              <a:buChar char="•"/>
            </a:pPr>
            <a:r>
              <a:rPr lang="en-US" sz="1600" dirty="0"/>
              <a:t>Which Talent Gateways will you be converting?</a:t>
            </a:r>
          </a:p>
          <a:p>
            <a:pPr marL="285750" indent="-285750">
              <a:spcBef>
                <a:spcPts val="0"/>
              </a:spcBef>
              <a:buFont typeface="Arial" panose="020B0604020202020204" pitchFamily="34" charset="0"/>
              <a:buChar char="•"/>
            </a:pPr>
            <a:r>
              <a:rPr lang="en-US" sz="1600" dirty="0"/>
              <a:t>Review your corporate career site.</a:t>
            </a:r>
          </a:p>
          <a:p>
            <a:pPr marL="458788" lvl="1" indent="-285750">
              <a:spcBef>
                <a:spcPts val="0"/>
              </a:spcBef>
              <a:buFont typeface="Courier New" panose="02070309020205020404" pitchFamily="49" charset="0"/>
              <a:buChar char="o"/>
            </a:pPr>
            <a:r>
              <a:rPr lang="en-US" sz="1600" dirty="0"/>
              <a:t>Do you use an </a:t>
            </a:r>
            <a:r>
              <a:rPr lang="en-US" sz="1600" dirty="0" err="1"/>
              <a:t>iFrame</a:t>
            </a:r>
            <a:r>
              <a:rPr lang="en-US" sz="1600" dirty="0"/>
              <a:t>?</a:t>
            </a:r>
          </a:p>
          <a:p>
            <a:pPr marL="458788" lvl="1" indent="-285750">
              <a:spcBef>
                <a:spcPts val="0"/>
              </a:spcBef>
              <a:buFont typeface="Courier New" panose="02070309020205020404" pitchFamily="49" charset="0"/>
              <a:buChar char="o"/>
            </a:pPr>
            <a:r>
              <a:rPr lang="en-US" sz="1600" dirty="0"/>
              <a:t>Do you have a vanity URL?</a:t>
            </a:r>
          </a:p>
          <a:p>
            <a:pPr marL="458788" lvl="1" indent="-285750">
              <a:spcBef>
                <a:spcPts val="0"/>
              </a:spcBef>
              <a:buFont typeface="Courier New" panose="02070309020205020404" pitchFamily="49" charset="0"/>
              <a:buChar char="o"/>
            </a:pPr>
            <a:r>
              <a:rPr lang="en-US" sz="1600" dirty="0"/>
              <a:t>Where do your external BrassRing Talent Gateways connect with your corporate site? How are your internal Talent Gateways accessed?</a:t>
            </a:r>
          </a:p>
          <a:p>
            <a:pPr marL="285750" indent="-285750">
              <a:spcBef>
                <a:spcPts val="0"/>
              </a:spcBef>
              <a:buFont typeface="Arial" panose="020B0604020202020204" pitchFamily="34" charset="0"/>
              <a:buChar char="•"/>
            </a:pPr>
            <a:r>
              <a:rPr lang="en-US" sz="1600" dirty="0"/>
              <a:t>What vendors currently scrape your Talent Gateway(s)?</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8</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Preparation</a:t>
            </a:r>
          </a:p>
        </p:txBody>
      </p:sp>
    </p:spTree>
    <p:extLst>
      <p:ext uri="{BB962C8B-B14F-4D97-AF65-F5344CB8AC3E}">
        <p14:creationId xmlns:p14="http://schemas.microsoft.com/office/powerpoint/2010/main" val="1404669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600" b="1" dirty="0"/>
              <a:t>Workbench Administrator</a:t>
            </a:r>
            <a:r>
              <a:rPr lang="en-US" sz="1600" dirty="0"/>
              <a:t>: Will be responsible for configuration throughout the project. This includes the Responsive Gateway Questionnaires and Responsive Talent Gateways.</a:t>
            </a:r>
          </a:p>
          <a:p>
            <a:pPr marL="285750" indent="-285750">
              <a:spcBef>
                <a:spcPts val="0"/>
              </a:spcBef>
              <a:buFont typeface="Arial" panose="020B0604020202020204" pitchFamily="34" charset="0"/>
              <a:buChar char="•"/>
            </a:pPr>
            <a:r>
              <a:rPr lang="en-US" sz="1600" b="1" dirty="0"/>
              <a:t>Recruitment/Talent Acquisition Team: </a:t>
            </a:r>
            <a:r>
              <a:rPr lang="en-US" sz="1600" dirty="0"/>
              <a:t>Provide insight on process improvements during User Acceptance Testing and may want to provide feedback on current functionality.</a:t>
            </a:r>
          </a:p>
          <a:p>
            <a:pPr marL="285750" indent="-285750">
              <a:spcBef>
                <a:spcPts val="0"/>
              </a:spcBef>
              <a:buFont typeface="Arial" panose="020B0604020202020204" pitchFamily="34" charset="0"/>
              <a:buChar char="•"/>
            </a:pPr>
            <a:r>
              <a:rPr lang="en-US" sz="1600" b="1" dirty="0"/>
              <a:t>Marketing/Corporate Communications</a:t>
            </a:r>
            <a:r>
              <a:rPr lang="en-US" sz="1600" dirty="0"/>
              <a:t>: Will be responsible for providing branding details (including potential CSS), will review the gateways to ensure branding compliance, and may be needed to make the appropriate corporate career site changes.</a:t>
            </a:r>
          </a:p>
          <a:p>
            <a:pPr marL="285750" indent="-285750">
              <a:spcBef>
                <a:spcPts val="0"/>
              </a:spcBef>
              <a:buFont typeface="Arial" panose="020B0604020202020204" pitchFamily="34" charset="0"/>
              <a:buChar char="•"/>
            </a:pPr>
            <a:r>
              <a:rPr lang="en-US" sz="1600" b="1" dirty="0"/>
              <a:t>Legal</a:t>
            </a:r>
            <a:r>
              <a:rPr lang="en-US" sz="1600" dirty="0"/>
              <a:t>: Review the application process, especially the VEVRAA and 503 Disability forms (if presented to candidates).</a:t>
            </a:r>
          </a:p>
          <a:p>
            <a:pPr marL="285750" indent="-285750">
              <a:spcBef>
                <a:spcPts val="0"/>
              </a:spcBef>
              <a:buFont typeface="Arial" panose="020B0604020202020204" pitchFamily="34" charset="0"/>
              <a:buChar char="•"/>
            </a:pPr>
            <a:r>
              <a:rPr lang="en-US" sz="1600" b="1" dirty="0"/>
              <a:t>Job Board Vendors that may be scraping the Talent Gateway(s): </a:t>
            </a:r>
            <a:r>
              <a:rPr lang="en-US" sz="1600" dirty="0"/>
              <a:t>Scraping is not available on the Responsive Apply Talent Gateways. Vendors that scrape will need to move to the IBM Jobs API to pull requisition information.</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9</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Roles and Responsibilities</a:t>
            </a:r>
          </a:p>
        </p:txBody>
      </p:sp>
    </p:spTree>
    <p:extLst>
      <p:ext uri="{BB962C8B-B14F-4D97-AF65-F5344CB8AC3E}">
        <p14:creationId xmlns:p14="http://schemas.microsoft.com/office/powerpoint/2010/main" val="1960989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Kick-off call:</a:t>
            </a:r>
          </a:p>
          <a:p>
            <a:pPr marL="458788" lvl="1" indent="-285750">
              <a:spcBef>
                <a:spcPts val="0"/>
              </a:spcBef>
              <a:buFont typeface="Courier New" panose="02070309020205020404" pitchFamily="49" charset="0"/>
              <a:buChar char="o"/>
            </a:pPr>
            <a:r>
              <a:rPr lang="en-US" sz="1800" dirty="0"/>
              <a:t>Discuss any configuration items you noticed during prep</a:t>
            </a:r>
          </a:p>
          <a:p>
            <a:pPr marL="458788" lvl="1" indent="-285750">
              <a:spcBef>
                <a:spcPts val="0"/>
              </a:spcBef>
              <a:buFont typeface="Courier New" panose="02070309020205020404" pitchFamily="49" charset="0"/>
              <a:buChar char="o"/>
            </a:pPr>
            <a:r>
              <a:rPr lang="en-US" sz="1800" dirty="0"/>
              <a:t>Discuss roles and responsibilities – including who is responsible for configuration, branding, testing, go-live activities, etc.</a:t>
            </a:r>
          </a:p>
          <a:p>
            <a:pPr marL="458788" lvl="1" indent="-285750">
              <a:spcBef>
                <a:spcPts val="0"/>
              </a:spcBef>
              <a:buFont typeface="Courier New" panose="02070309020205020404" pitchFamily="49" charset="0"/>
              <a:buChar char="o"/>
            </a:pPr>
            <a:r>
              <a:rPr lang="en-US" sz="1800" dirty="0"/>
              <a:t>Discuss high-level timelines</a:t>
            </a:r>
          </a:p>
          <a:p>
            <a:pPr marL="458788" lvl="1" indent="-285750">
              <a:spcBef>
                <a:spcPts val="0"/>
              </a:spcBef>
              <a:buFont typeface="Courier New" panose="02070309020205020404" pitchFamily="49" charset="0"/>
              <a:buChar char="o"/>
            </a:pPr>
            <a:r>
              <a:rPr lang="en-US" sz="1800" dirty="0"/>
              <a:t>Provide design sheet to have the marketing/corporate communications team. Make your legal team aware of the review they will be asked to complete. Start reaching out to your vendors that may be scraping your Talent Gateway(s).</a:t>
            </a:r>
          </a:p>
          <a:p>
            <a:pPr marL="285750" indent="-285750">
              <a:spcBef>
                <a:spcPts val="0"/>
              </a:spcBef>
              <a:buFont typeface="Arial" panose="020B0604020202020204" pitchFamily="34" charset="0"/>
              <a:buChar char="•"/>
            </a:pPr>
            <a:r>
              <a:rPr lang="en-US" sz="1800" dirty="0"/>
              <a:t>Marketing team to provide branding details for Talent Gateways (via the design sheet)</a:t>
            </a:r>
          </a:p>
          <a:p>
            <a:pPr marL="285750" indent="-285750">
              <a:spcBef>
                <a:spcPts val="0"/>
              </a:spcBef>
              <a:buFont typeface="Arial" panose="020B0604020202020204" pitchFamily="34" charset="0"/>
              <a:buChar char="•"/>
            </a:pPr>
            <a:r>
              <a:rPr lang="en-US" sz="1800" dirty="0"/>
              <a:t>IBM team member to enable client setting for Responsive GQ</a:t>
            </a:r>
          </a:p>
          <a:p>
            <a:pPr marL="285750" indent="-285750">
              <a:spcBef>
                <a:spcPts val="0"/>
              </a:spcBef>
              <a:buFont typeface="Arial" panose="020B0604020202020204" pitchFamily="34" charset="0"/>
              <a:buChar char="•"/>
            </a:pPr>
            <a:r>
              <a:rPr lang="en-US" sz="1800" dirty="0"/>
              <a:t>WB Admin/</a:t>
            </a:r>
            <a:r>
              <a:rPr lang="en-US" sz="1800" dirty="0" err="1"/>
              <a:t>IBMer</a:t>
            </a:r>
            <a:r>
              <a:rPr lang="en-US" sz="1800" dirty="0"/>
              <a:t> will complete the initial configuration in Workbench. Additional feedback may be needed by the Recruitment and Marketing teams during configuration.</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10</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Steps to Implement</a:t>
            </a:r>
            <a:endParaRPr lang="en-US" dirty="0">
              <a:solidFill>
                <a:schemeClr val="accent1">
                  <a:lumMod val="50000"/>
                </a:schemeClr>
              </a:solidFill>
            </a:endParaRPr>
          </a:p>
        </p:txBody>
      </p:sp>
    </p:spTree>
    <p:extLst>
      <p:ext uri="{BB962C8B-B14F-4D97-AF65-F5344CB8AC3E}">
        <p14:creationId xmlns:p14="http://schemas.microsoft.com/office/powerpoint/2010/main" val="2430478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600" dirty="0"/>
              <a:t>Initial review will be completed by all teams and configuration changes will be completed by the WB Admin.</a:t>
            </a:r>
          </a:p>
          <a:p>
            <a:pPr marL="285750" indent="-285750">
              <a:spcBef>
                <a:spcPts val="0"/>
              </a:spcBef>
              <a:buFont typeface="Arial" panose="020B0604020202020204" pitchFamily="34" charset="0"/>
              <a:buChar char="•"/>
            </a:pPr>
            <a:r>
              <a:rPr lang="en-US" sz="1600" dirty="0"/>
              <a:t>Test </a:t>
            </a:r>
            <a:r>
              <a:rPr lang="en-US" sz="1600" dirty="0" err="1"/>
              <a:t>reqs</a:t>
            </a:r>
            <a:r>
              <a:rPr lang="en-US" sz="1600" dirty="0"/>
              <a:t> should be posted to the Responsive Talent Gateways to allow for testing to occur.</a:t>
            </a:r>
          </a:p>
          <a:p>
            <a:pPr marL="285750" indent="-285750">
              <a:spcBef>
                <a:spcPts val="0"/>
              </a:spcBef>
              <a:buFont typeface="Arial" panose="020B0604020202020204" pitchFamily="34" charset="0"/>
              <a:buChar char="•"/>
            </a:pPr>
            <a:r>
              <a:rPr lang="en-US" sz="1600" dirty="0"/>
              <a:t>User Acceptance Testing</a:t>
            </a:r>
          </a:p>
          <a:p>
            <a:pPr lvl="2">
              <a:spcBef>
                <a:spcPts val="0"/>
              </a:spcBef>
              <a:buFont typeface="Courier New" panose="02070309020205020404" pitchFamily="49" charset="0"/>
              <a:buChar char="o"/>
            </a:pPr>
            <a:r>
              <a:rPr lang="en-US" sz="1600" dirty="0"/>
              <a:t>Recruitment team will be responsible for UAT testing the Responsive Talent Gateways and apply process (Responsive Gateway Questionnaires).</a:t>
            </a:r>
          </a:p>
          <a:p>
            <a:pPr lvl="2">
              <a:spcBef>
                <a:spcPts val="0"/>
              </a:spcBef>
              <a:buFont typeface="Courier New" panose="02070309020205020404" pitchFamily="49" charset="0"/>
              <a:buChar char="o"/>
            </a:pPr>
            <a:r>
              <a:rPr lang="en-US" sz="1600" dirty="0"/>
              <a:t>Marketing/corporate communications team will be responsible for reviewing the branding on the Talent Gateways. (URLs should be sent to these teams for review.)</a:t>
            </a:r>
          </a:p>
          <a:p>
            <a:pPr lvl="2">
              <a:spcBef>
                <a:spcPts val="0"/>
              </a:spcBef>
              <a:buFont typeface="Courier New" panose="02070309020205020404" pitchFamily="49" charset="0"/>
              <a:buChar char="o"/>
            </a:pPr>
            <a:r>
              <a:rPr lang="en-US" sz="1600" dirty="0"/>
              <a:t>Vendors that scrape the Talent Gateway(s) will want to test the Jobs API</a:t>
            </a:r>
          </a:p>
          <a:p>
            <a:pPr lvl="2">
              <a:spcBef>
                <a:spcPts val="0"/>
              </a:spcBef>
              <a:buFont typeface="Courier New" panose="02070309020205020404" pitchFamily="49" charset="0"/>
              <a:buChar char="o"/>
            </a:pPr>
            <a:r>
              <a:rPr lang="en-US" sz="1600" dirty="0"/>
              <a:t>Configuration changes will be completed as needed throughout the UAT step.</a:t>
            </a:r>
          </a:p>
          <a:p>
            <a:pPr lvl="2">
              <a:spcBef>
                <a:spcPts val="0"/>
              </a:spcBef>
              <a:buFont typeface="Courier New" panose="02070309020205020404" pitchFamily="49" charset="0"/>
              <a:buChar char="o"/>
            </a:pPr>
            <a:r>
              <a:rPr lang="en-US" sz="1600" dirty="0"/>
              <a:t>UAT sign-off</a:t>
            </a:r>
          </a:p>
          <a:p>
            <a:pPr lvl="2">
              <a:spcBef>
                <a:spcPts val="0"/>
              </a:spcBef>
              <a:buFont typeface="Courier New" panose="02070309020205020404" pitchFamily="49" charset="0"/>
              <a:buChar char="o"/>
            </a:pPr>
            <a:r>
              <a:rPr lang="en-US" sz="1600" dirty="0"/>
              <a:t>Go-live date is set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11</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Steps to Implement</a:t>
            </a:r>
            <a:endParaRPr lang="en-US" dirty="0">
              <a:solidFill>
                <a:schemeClr val="accent1">
                  <a:lumMod val="50000"/>
                </a:schemeClr>
              </a:solidFill>
            </a:endParaRPr>
          </a:p>
        </p:txBody>
      </p:sp>
    </p:spTree>
    <p:extLst>
      <p:ext uri="{BB962C8B-B14F-4D97-AF65-F5344CB8AC3E}">
        <p14:creationId xmlns:p14="http://schemas.microsoft.com/office/powerpoint/2010/main" val="1431563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600" dirty="0"/>
              <a:t>Go-live</a:t>
            </a:r>
          </a:p>
          <a:p>
            <a:pPr lvl="2">
              <a:spcBef>
                <a:spcPts val="0"/>
              </a:spcBef>
              <a:buFont typeface="Courier New" panose="02070309020205020404" pitchFamily="49" charset="0"/>
              <a:buChar char="o"/>
            </a:pPr>
            <a:r>
              <a:rPr lang="en-US" sz="1600" dirty="0"/>
              <a:t>WB Admin/</a:t>
            </a:r>
            <a:r>
              <a:rPr lang="en-US" sz="1600" dirty="0" err="1"/>
              <a:t>IBMer</a:t>
            </a:r>
            <a:r>
              <a:rPr lang="en-US" sz="1600" dirty="0"/>
              <a:t> will complete configurations in Production. (Example go-live checklist below)</a:t>
            </a:r>
          </a:p>
          <a:p>
            <a:pPr lvl="3">
              <a:spcBef>
                <a:spcPts val="0"/>
              </a:spcBef>
              <a:buFont typeface="Wingdings" panose="05000000000000000000" pitchFamily="2" charset="2"/>
              <a:buChar char="§"/>
            </a:pPr>
            <a:r>
              <a:rPr lang="en-US" sz="1600" dirty="0"/>
              <a:t>(Pre go-live) Enable client setting for Responsive GQs</a:t>
            </a:r>
          </a:p>
          <a:p>
            <a:pPr lvl="3">
              <a:spcBef>
                <a:spcPts val="0"/>
              </a:spcBef>
              <a:buFont typeface="Wingdings" panose="05000000000000000000" pitchFamily="2" charset="2"/>
              <a:buChar char="§"/>
            </a:pPr>
            <a:r>
              <a:rPr lang="en-US" sz="1600" dirty="0"/>
              <a:t>(Pre go-live) Move Responsive GQs to Production</a:t>
            </a:r>
          </a:p>
          <a:p>
            <a:pPr lvl="3">
              <a:spcBef>
                <a:spcPts val="0"/>
              </a:spcBef>
              <a:buFont typeface="Wingdings" panose="05000000000000000000" pitchFamily="2" charset="2"/>
              <a:buChar char="§"/>
            </a:pPr>
            <a:r>
              <a:rPr lang="en-US" sz="1600" dirty="0"/>
              <a:t>(Pre go-live) Configure Responsive Layout Page in WB</a:t>
            </a:r>
          </a:p>
          <a:p>
            <a:pPr lvl="3">
              <a:spcBef>
                <a:spcPts val="0"/>
              </a:spcBef>
              <a:buFont typeface="Wingdings" panose="05000000000000000000" pitchFamily="2" charset="2"/>
              <a:buChar char="§"/>
            </a:pPr>
            <a:r>
              <a:rPr lang="en-US" sz="1600" dirty="0"/>
              <a:t>(Day of go-live) Enable TG settings (Responsive Setting, </a:t>
            </a:r>
            <a:r>
              <a:rPr lang="en-US" sz="1600" dirty="0" err="1"/>
              <a:t>etc</a:t>
            </a:r>
            <a:r>
              <a:rPr lang="en-US" sz="1600" dirty="0"/>
              <a:t>)</a:t>
            </a:r>
          </a:p>
          <a:p>
            <a:pPr lvl="3">
              <a:spcBef>
                <a:spcPts val="0"/>
              </a:spcBef>
              <a:buFont typeface="Wingdings" panose="05000000000000000000" pitchFamily="2" charset="2"/>
              <a:buChar char="§"/>
            </a:pPr>
            <a:r>
              <a:rPr lang="en-US" sz="1600" dirty="0"/>
              <a:t>(Day of go-live) Activate GQs (Update associations if the client is already using GQs)</a:t>
            </a:r>
          </a:p>
          <a:p>
            <a:pPr lvl="3">
              <a:spcBef>
                <a:spcPts val="0"/>
              </a:spcBef>
              <a:buFont typeface="Wingdings" panose="05000000000000000000" pitchFamily="2" charset="2"/>
              <a:buChar char="§"/>
            </a:pPr>
            <a:r>
              <a:rPr lang="en-US" sz="1600" dirty="0"/>
              <a:t>(Day of go-live) Remove Default Questions (if needed)</a:t>
            </a:r>
          </a:p>
          <a:p>
            <a:pPr lvl="3">
              <a:spcBef>
                <a:spcPts val="0"/>
              </a:spcBef>
              <a:buFont typeface="Wingdings" panose="05000000000000000000" pitchFamily="2" charset="2"/>
              <a:buChar char="§"/>
            </a:pPr>
            <a:r>
              <a:rPr lang="en-US" sz="1600" dirty="0"/>
              <a:t>(Day of go-live) Configure branding in Visual Branding Tool</a:t>
            </a:r>
          </a:p>
          <a:p>
            <a:pPr lvl="3">
              <a:spcBef>
                <a:spcPts val="0"/>
              </a:spcBef>
              <a:buFont typeface="Wingdings" panose="05000000000000000000" pitchFamily="2" charset="2"/>
              <a:buChar char="§"/>
            </a:pPr>
            <a:r>
              <a:rPr lang="en-US" sz="1600" dirty="0"/>
              <a:t>(Day of go-live) Refresh/Repost </a:t>
            </a:r>
            <a:r>
              <a:rPr lang="en-US" sz="1600" dirty="0" err="1"/>
              <a:t>reqs</a:t>
            </a:r>
            <a:r>
              <a:rPr lang="en-US" sz="1600" dirty="0"/>
              <a:t> postings</a:t>
            </a:r>
          </a:p>
          <a:p>
            <a:pPr marL="458788" lvl="1" indent="-285750">
              <a:spcBef>
                <a:spcPts val="0"/>
              </a:spcBef>
              <a:buFont typeface="Courier New" panose="02070309020205020404" pitchFamily="49" charset="0"/>
              <a:buChar char="o"/>
            </a:pPr>
            <a:r>
              <a:rPr lang="en-US" sz="1600" dirty="0"/>
              <a:t>Client’s marketing/corporate communications teams will complete URL changes if necessary. </a:t>
            </a:r>
          </a:p>
          <a:p>
            <a:pPr marL="458788" lvl="1" indent="-285750">
              <a:spcBef>
                <a:spcPts val="0"/>
              </a:spcBef>
              <a:buFont typeface="Courier New" panose="02070309020205020404" pitchFamily="49" charset="0"/>
              <a:buChar char="o"/>
            </a:pPr>
            <a:r>
              <a:rPr lang="en-US" sz="1600" dirty="0"/>
              <a:t>Vendor(s) start utilizing the jobs API to pull jobs.</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12</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Steps to Implement</a:t>
            </a:r>
            <a:endParaRPr lang="en-US" dirty="0">
              <a:solidFill>
                <a:schemeClr val="accent1">
                  <a:lumMod val="50000"/>
                </a:schemeClr>
              </a:solidFill>
            </a:endParaRPr>
          </a:p>
        </p:txBody>
      </p:sp>
    </p:spTree>
    <p:extLst>
      <p:ext uri="{BB962C8B-B14F-4D97-AF65-F5344CB8AC3E}">
        <p14:creationId xmlns:p14="http://schemas.microsoft.com/office/powerpoint/2010/main" val="3869268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13</a:t>
            </a:fld>
            <a:endParaRPr lang="en-US" dirty="0"/>
          </a:p>
        </p:txBody>
      </p:sp>
      <p:sp>
        <p:nvSpPr>
          <p:cNvPr id="6" name="Content Placeholder 5"/>
          <p:cNvSpPr>
            <a:spLocks noGrp="1"/>
          </p:cNvSpPr>
          <p:nvPr>
            <p:ph idx="14"/>
          </p:nvPr>
        </p:nvSpPr>
        <p:spPr>
          <a:xfrm>
            <a:off x="228599" y="1731818"/>
            <a:ext cx="8672945" cy="505691"/>
          </a:xfrm>
        </p:spPr>
        <p:txBody>
          <a:bodyPr/>
          <a:lstStyle/>
          <a:p>
            <a:pPr algn="ctr"/>
            <a:r>
              <a:rPr lang="en-US" dirty="0">
                <a:solidFill>
                  <a:srgbClr val="FFFFFF"/>
                </a:solidFill>
              </a:rPr>
              <a:t>Thanks for watching!</a:t>
            </a:r>
            <a:endParaRPr lang="en-US" baseline="30000" dirty="0">
              <a:solidFill>
                <a:srgbClr val="FFFFFF"/>
              </a:solidFill>
            </a:endParaRPr>
          </a:p>
        </p:txBody>
      </p:sp>
    </p:spTree>
    <p:extLst>
      <p:ext uri="{BB962C8B-B14F-4D97-AF65-F5344CB8AC3E}">
        <p14:creationId xmlns:p14="http://schemas.microsoft.com/office/powerpoint/2010/main" val="824223232"/>
      </p:ext>
    </p:extLst>
  </p:cSld>
  <p:clrMapOvr>
    <a:masterClrMapping/>
  </p:clrMapOvr>
</p:sld>
</file>

<file path=ppt/theme/theme1.xml><?xml version="1.0" encoding="utf-8"?>
<a:theme xmlns:a="http://schemas.openxmlformats.org/drawingml/2006/main" name="Watson_BlueTeal_16x9_Arial_Mac-PC (1)">
  <a:themeElements>
    <a:clrScheme name="Group 1, Grey 70 1">
      <a:dk1>
        <a:srgbClr val="AEAEAE"/>
      </a:dk1>
      <a:lt1>
        <a:srgbClr val="E0E0E0"/>
      </a:lt1>
      <a:dk2>
        <a:srgbClr val="1E1E1E"/>
      </a:dk2>
      <a:lt2>
        <a:srgbClr val="464646"/>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EDBC45B-1B23-5F4C-8D6C-B8EEAB59C6E0}"/>
    </a:ext>
  </a:extLst>
</a:theme>
</file>

<file path=ppt/theme/theme2.xml><?xml version="1.0" encoding="utf-8"?>
<a:theme xmlns:a="http://schemas.openxmlformats.org/drawingml/2006/main" name="Watson: Group 1, White 4">
  <a:themeElements>
    <a:clrScheme name="Group 1, White 4">
      <a:dk1>
        <a:srgbClr val="1E1E1E"/>
      </a:dk1>
      <a:lt1>
        <a:srgbClr val="5A5A5A"/>
      </a:lt1>
      <a:dk2>
        <a:srgbClr val="C7C7C7"/>
      </a:dk2>
      <a:lt2>
        <a:srgbClr val="ECECEC"/>
      </a:lt2>
      <a:accent1>
        <a:srgbClr val="5596E6"/>
      </a:accent1>
      <a:accent2>
        <a:srgbClr val="5AAAFA"/>
      </a:accent2>
      <a:accent3>
        <a:srgbClr val="7CC7FF"/>
      </a:accent3>
      <a:accent4>
        <a:srgbClr val="00B4A0"/>
      </a:accent4>
      <a:accent5>
        <a:srgbClr val="41D6C3"/>
      </a:accent5>
      <a:accent6>
        <a:srgbClr val="6EEDD8"/>
      </a:accent6>
      <a:hlink>
        <a:srgbClr val="B3B3B3"/>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D56E163A-D4C5-7746-9223-AC05648365C3}"/>
    </a:ext>
  </a:extLst>
</a:theme>
</file>

<file path=ppt/theme/theme3.xml><?xml version="1.0" encoding="utf-8"?>
<a:theme xmlns:a="http://schemas.openxmlformats.org/drawingml/2006/main" name="Watson: Group 1, Teal 70">
  <a:themeElements>
    <a:clrScheme name="Group 1, Teal 70">
      <a:dk1>
        <a:srgbClr val="C0E6FF"/>
      </a:dk1>
      <a:lt1>
        <a:srgbClr val="A7FAE6"/>
      </a:lt1>
      <a:dk2>
        <a:srgbClr val="012B22"/>
      </a:dk2>
      <a:lt2>
        <a:srgbClr val="005448"/>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C6DAD2B-E9AC-9F44-93C9-A0247EFB2E0E}"/>
    </a:ext>
  </a:extLst>
</a:theme>
</file>

<file path=ppt/theme/theme4.xml><?xml version="1.0" encoding="utf-8"?>
<a:theme xmlns:a="http://schemas.openxmlformats.org/drawingml/2006/main" name="Watson: Group 1, Blue 70">
  <a:themeElements>
    <a:clrScheme name="Group 1, Blue 70">
      <a:dk1>
        <a:srgbClr val="C0E6FF"/>
      </a:dk1>
      <a:lt1>
        <a:srgbClr val="A7FAE6"/>
      </a:lt1>
      <a:dk2>
        <a:srgbClr val="152935"/>
      </a:dk2>
      <a:lt2>
        <a:srgbClr val="264A60"/>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FB85549E-812D-1F40-AB9C-9CCC29B3E6E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IBM Kenexa and Watson Talent_widescreen</Template>
  <TotalTime>44</TotalTime>
  <Words>1090</Words>
  <Application>Microsoft Office PowerPoint</Application>
  <PresentationFormat>On-screen Show (16:9)</PresentationFormat>
  <Paragraphs>120</Paragraphs>
  <Slides>13</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13</vt:i4>
      </vt:variant>
    </vt:vector>
  </HeadingPairs>
  <TitlesOfParts>
    <vt:vector size="21" baseType="lpstr">
      <vt:lpstr>MS PGothic</vt:lpstr>
      <vt:lpstr>Arial</vt:lpstr>
      <vt:lpstr>Courier New</vt:lpstr>
      <vt:lpstr>Wingdings</vt:lpstr>
      <vt:lpstr>Watson_BlueTeal_16x9_Arial_Mac-PC (1)</vt:lpstr>
      <vt:lpstr>Watson: Group 1, White 4</vt:lpstr>
      <vt:lpstr>Watson: Group 1, Teal 70</vt:lpstr>
      <vt:lpstr>Watson: Group 1, Blue 70</vt:lpstr>
      <vt:lpstr>IBM Kenexa BrassRing on Cloud Responsive Apply: Overview</vt:lpstr>
      <vt:lpstr>Agenda</vt:lpstr>
      <vt:lpstr>What is Responsive Design?</vt:lpstr>
      <vt:lpstr>Why would you implement Responsive Apply?</vt:lpstr>
      <vt:lpstr>Key Features</vt:lpstr>
      <vt:lpstr>Key Features</vt:lpstr>
      <vt:lpstr>Estimate Project Timeline</vt:lpstr>
      <vt:lpstr>Preparation</vt:lpstr>
      <vt:lpstr>Roles and Responsibilities</vt:lpstr>
      <vt:lpstr>Steps to Implement</vt:lpstr>
      <vt:lpstr>Steps to Implement</vt:lpstr>
      <vt:lpstr>Steps to Implement</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subject/>
  <dc:creator>Niki'Dee Trumble</dc:creator>
  <cp:keywords/>
  <dc:description/>
  <cp:lastModifiedBy>Niki'Dee Trumble</cp:lastModifiedBy>
  <cp:revision>9</cp:revision>
  <cp:lastPrinted>2016-09-20T15:33:08Z</cp:lastPrinted>
  <dcterms:created xsi:type="dcterms:W3CDTF">2017-02-22T14:25:02Z</dcterms:created>
  <dcterms:modified xsi:type="dcterms:W3CDTF">2017-04-21T18:41:39Z</dcterms:modified>
  <cp:category/>
</cp:coreProperties>
</file>